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4116" r:id="rId4"/>
  </p:sldMasterIdLst>
  <p:notesMasterIdLst>
    <p:notesMasterId r:id="rId37"/>
  </p:notesMasterIdLst>
  <p:handoutMasterIdLst>
    <p:handoutMasterId r:id="rId38"/>
  </p:handoutMasterIdLst>
  <p:sldIdLst>
    <p:sldId id="388" r:id="rId5"/>
    <p:sldId id="468" r:id="rId6"/>
    <p:sldId id="480" r:id="rId7"/>
    <p:sldId id="472" r:id="rId8"/>
    <p:sldId id="479" r:id="rId9"/>
    <p:sldId id="473" r:id="rId10"/>
    <p:sldId id="474" r:id="rId11"/>
    <p:sldId id="476" r:id="rId12"/>
    <p:sldId id="477" r:id="rId13"/>
    <p:sldId id="478" r:id="rId14"/>
    <p:sldId id="420" r:id="rId15"/>
    <p:sldId id="421" r:id="rId16"/>
    <p:sldId id="422" r:id="rId17"/>
    <p:sldId id="423" r:id="rId18"/>
    <p:sldId id="461" r:id="rId19"/>
    <p:sldId id="463" r:id="rId20"/>
    <p:sldId id="424" r:id="rId21"/>
    <p:sldId id="481" r:id="rId22"/>
    <p:sldId id="485" r:id="rId23"/>
    <p:sldId id="482" r:id="rId24"/>
    <p:sldId id="489" r:id="rId25"/>
    <p:sldId id="486" r:id="rId26"/>
    <p:sldId id="490" r:id="rId27"/>
    <p:sldId id="488" r:id="rId28"/>
    <p:sldId id="483" r:id="rId29"/>
    <p:sldId id="498" r:id="rId30"/>
    <p:sldId id="492" r:id="rId31"/>
    <p:sldId id="493" r:id="rId32"/>
    <p:sldId id="494" r:id="rId33"/>
    <p:sldId id="495" r:id="rId34"/>
    <p:sldId id="496" r:id="rId35"/>
    <p:sldId id="453" r:id="rId3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04">
          <p15:clr>
            <a:srgbClr val="A4A3A4"/>
          </p15:clr>
        </p15:guide>
        <p15:guide id="2" pos="28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6B05"/>
    <a:srgbClr val="D38903"/>
    <a:srgbClr val="A80000"/>
    <a:srgbClr val="323232"/>
    <a:srgbClr val="283C4C"/>
    <a:srgbClr val="926F00"/>
    <a:srgbClr val="9E7800"/>
    <a:srgbClr val="00823B"/>
    <a:srgbClr val="7A5D00"/>
    <a:srgbClr val="1029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1CE573-DD21-4BAD-A1AD-D4B89D546AAF}" v="144" dt="2018-07-20T01:21:06.2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97" autoAdjust="0"/>
    <p:restoredTop sz="95221" autoAdjust="0"/>
  </p:normalViewPr>
  <p:slideViewPr>
    <p:cSldViewPr snapToGrid="0" snapToObjects="1" showGuides="1">
      <p:cViewPr varScale="1">
        <p:scale>
          <a:sx n="73" d="100"/>
          <a:sy n="73" d="100"/>
        </p:scale>
        <p:origin x="-1038" y="-102"/>
      </p:cViewPr>
      <p:guideLst>
        <p:guide orient="horz" pos="2104"/>
        <p:guide pos="28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-2010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Users\kneipe\AppData\Local\Microsoft\Windows\Temporary%20Internet%20Files\Content.Outlook\QTHM2HXQ\MRFF%20Measures%20as%20at%20Budget%202018%20v2%20(2)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Users\kneipe\AppData\Local\Microsoft\Windows\Temporary%20Internet%20Files\Content.Outlook\QTHM2HXQ\MRFF%20Measures%20as%20at%20Budget%202018%20v2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875330119588008"/>
          <c:y val="5.0196078431372547E-2"/>
          <c:w val="0.43527681074621982"/>
          <c:h val="0.93098039215686279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E8A-464C-8BB9-42642387129F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8A-464C-8BB9-42642387129F}"/>
              </c:ext>
            </c:extLst>
          </c:dPt>
          <c:cat>
            <c:strRef>
              <c:f>Sheet1!$A$25:$A$27</c:f>
              <c:strCache>
                <c:ptCount val="3"/>
                <c:pt idx="0">
                  <c:v>OPEN</c:v>
                </c:pt>
                <c:pt idx="1">
                  <c:v>TARGETED</c:v>
                </c:pt>
                <c:pt idx="2">
                  <c:v>MIX (open/targeted)</c:v>
                </c:pt>
              </c:strCache>
            </c:strRef>
          </c:cat>
          <c:val>
            <c:numRef>
              <c:f>Sheet1!$B$25:$B$27</c:f>
              <c:numCache>
                <c:formatCode>0.000</c:formatCode>
                <c:ptCount val="3"/>
                <c:pt idx="0">
                  <c:v>759.59999999999991</c:v>
                </c:pt>
                <c:pt idx="1">
                  <c:v>158</c:v>
                </c:pt>
                <c:pt idx="2">
                  <c:v>800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5C-4A40-A37E-678E48C357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cat>
            <c:strRef>
              <c:f>Sheet1!$A$1:$A$4</c:f>
              <c:strCache>
                <c:ptCount val="4"/>
                <c:pt idx="0">
                  <c:v>Translation</c:v>
                </c:pt>
                <c:pt idx="1">
                  <c:v>Patients</c:v>
                </c:pt>
                <c:pt idx="2">
                  <c:v>Researchers</c:v>
                </c:pt>
                <c:pt idx="3">
                  <c:v>Missions </c:v>
                </c:pt>
              </c:strCache>
            </c:strRef>
          </c:cat>
          <c:val>
            <c:numRef>
              <c:f>Sheet1!$B$1:$B$4</c:f>
              <c:numCache>
                <c:formatCode>General</c:formatCode>
                <c:ptCount val="4"/>
                <c:pt idx="0">
                  <c:v>24</c:v>
                </c:pt>
                <c:pt idx="1">
                  <c:v>19</c:v>
                </c:pt>
                <c:pt idx="2">
                  <c:v>20</c:v>
                </c:pt>
                <c:pt idx="3">
                  <c:v>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08-1244-9D60-2C71FEAA50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0.54521</cdr:x>
      <cdr:y>0.03765</cdr:y>
    </cdr:from>
    <cdr:to>
      <cdr:x>0.99079</cdr:x>
      <cdr:y>0.31529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720544" y="152412"/>
          <a:ext cx="3857932" cy="11239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85725" indent="-85725"/>
          <a:r>
            <a:rPr lang="en-AU" sz="1800" b="1" dirty="0">
              <a:solidFill>
                <a:srgbClr val="00823B"/>
              </a:solidFill>
            </a:rPr>
            <a:t>	    OPEN </a:t>
          </a:r>
          <a:r>
            <a:rPr lang="en-AU" sz="1600" b="1" dirty="0">
              <a:solidFill>
                <a:srgbClr val="00823B"/>
              </a:solidFill>
            </a:rPr>
            <a:t>(44%)</a:t>
          </a:r>
        </a:p>
        <a:p xmlns:a="http://schemas.openxmlformats.org/drawingml/2006/main">
          <a:pPr marL="361950"/>
          <a:r>
            <a:rPr lang="en-AU" sz="1200" dirty="0">
              <a:solidFill>
                <a:srgbClr val="00823B"/>
              </a:solidFill>
            </a:rPr>
            <a:t>includes clinical trials, fellowships, Frontiers, </a:t>
          </a:r>
          <a:r>
            <a:rPr lang="en-AU" sz="1200" dirty="0" err="1">
              <a:solidFill>
                <a:srgbClr val="00823B"/>
              </a:solidFill>
            </a:rPr>
            <a:t>BioMedTech</a:t>
          </a:r>
          <a:r>
            <a:rPr lang="en-AU" sz="1200" dirty="0">
              <a:solidFill>
                <a:srgbClr val="00823B"/>
              </a:solidFill>
            </a:rPr>
            <a:t> Horizons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0.38583</cdr:x>
      <cdr:y>0.41056</cdr:y>
    </cdr:to>
    <cdr:sp macro="" textlink="">
      <cdr:nvSpPr>
        <cdr:cNvPr id="3" name="TextBox 7"/>
        <cdr:cNvSpPr txBox="1"/>
      </cdr:nvSpPr>
      <cdr:spPr>
        <a:xfrm xmlns:a="http://schemas.openxmlformats.org/drawingml/2006/main">
          <a:off x="0" y="0"/>
          <a:ext cx="3009330" cy="166199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b="1" dirty="0">
              <a:solidFill>
                <a:srgbClr val="323232"/>
              </a:solidFill>
            </a:rPr>
            <a:t>MISSIONS (36%)</a:t>
          </a:r>
        </a:p>
        <a:p xmlns:a="http://schemas.openxmlformats.org/drawingml/2006/main">
          <a:r>
            <a:rPr lang="en-AU" sz="1400" dirty="0">
              <a:solidFill>
                <a:srgbClr val="323232"/>
              </a:solidFill>
            </a:rPr>
            <a:t>Strategic and international horizons</a:t>
          </a:r>
        </a:p>
        <a:p xmlns:a="http://schemas.openxmlformats.org/drawingml/2006/main">
          <a:r>
            <a:rPr lang="en-AU" sz="1400" dirty="0">
              <a:solidFill>
                <a:srgbClr val="323232"/>
              </a:solidFill>
            </a:rPr>
            <a:t>Data and infrastructure</a:t>
          </a:r>
        </a:p>
        <a:p xmlns:a="http://schemas.openxmlformats.org/drawingml/2006/main">
          <a:r>
            <a:rPr lang="en-AU" sz="1400" dirty="0">
              <a:solidFill>
                <a:srgbClr val="323232"/>
              </a:solidFill>
            </a:rPr>
            <a:t>Health services and systems</a:t>
          </a:r>
        </a:p>
        <a:p xmlns:a="http://schemas.openxmlformats.org/drawingml/2006/main">
          <a:r>
            <a:rPr lang="en-AU" sz="1400" dirty="0">
              <a:solidFill>
                <a:srgbClr val="323232"/>
              </a:solidFill>
            </a:rPr>
            <a:t>Capacity and collaboration</a:t>
          </a:r>
        </a:p>
        <a:p xmlns:a="http://schemas.openxmlformats.org/drawingml/2006/main">
          <a:r>
            <a:rPr lang="en-AU" sz="1400" dirty="0">
              <a:solidFill>
                <a:srgbClr val="323232"/>
              </a:solidFill>
            </a:rPr>
            <a:t>Trials and translation</a:t>
          </a:r>
        </a:p>
        <a:p xmlns:a="http://schemas.openxmlformats.org/drawingml/2006/main">
          <a:r>
            <a:rPr lang="en-AU" sz="1400" dirty="0">
              <a:solidFill>
                <a:srgbClr val="323232"/>
              </a:solidFill>
            </a:rPr>
            <a:t>Commercialisation</a:t>
          </a:r>
        </a:p>
      </cdr:txBody>
    </cdr:sp>
  </cdr:relSizeAnchor>
  <cdr:relSizeAnchor xmlns:cdr="http://schemas.openxmlformats.org/drawingml/2006/chartDrawing">
    <cdr:from>
      <cdr:x>0.67584</cdr:x>
      <cdr:y>0.75121</cdr:y>
    </cdr:from>
    <cdr:to>
      <cdr:x>0.97944</cdr:x>
      <cdr:y>0.94889</cdr:y>
    </cdr:to>
    <cdr:sp macro="" textlink="">
      <cdr:nvSpPr>
        <cdr:cNvPr id="2" name="TextBox 7"/>
        <cdr:cNvSpPr txBox="1"/>
      </cdr:nvSpPr>
      <cdr:spPr>
        <a:xfrm xmlns:a="http://schemas.openxmlformats.org/drawingml/2006/main">
          <a:off x="5555492" y="3041009"/>
          <a:ext cx="2495550" cy="80021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b="1" dirty="0">
              <a:solidFill>
                <a:srgbClr val="C00000"/>
              </a:solidFill>
            </a:rPr>
            <a:t>PATIENTS (19%)</a:t>
          </a:r>
        </a:p>
        <a:p xmlns:a="http://schemas.openxmlformats.org/drawingml/2006/main">
          <a:r>
            <a:rPr lang="en-AU" sz="1400" dirty="0">
              <a:solidFill>
                <a:srgbClr val="C00000"/>
              </a:solidFill>
            </a:rPr>
            <a:t>Health services and systems</a:t>
          </a:r>
        </a:p>
        <a:p xmlns:a="http://schemas.openxmlformats.org/drawingml/2006/main">
          <a:r>
            <a:rPr lang="en-AU" sz="1400" dirty="0">
              <a:solidFill>
                <a:srgbClr val="C00000"/>
              </a:solidFill>
            </a:rPr>
            <a:t>Trials and translation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A9EFC-CF96-7E46-8884-D01C20C6C762}" type="datetimeFigureOut">
              <a:rPr lang="en-US" smtClean="0"/>
              <a:t>7/29/2018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BCD9A-28E4-134A-B109-B1783EF5C1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2605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601EF2-9916-514F-A8A4-BF96020BCD3E}" type="datetimeFigureOut">
              <a:rPr lang="en-US" smtClean="0"/>
              <a:t>7/29/2018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5540C-7501-3242-AA08-B2CEB7F885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2226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5540C-7501-3242-AA08-B2CEB7F88568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3432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5540C-7501-3242-AA08-B2CEB7F8856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134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5540C-7501-3242-AA08-B2CEB7F8856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396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5540C-7501-3242-AA08-B2CEB7F8856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598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5540C-7501-3242-AA08-B2CEB7F8856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2751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5540C-7501-3242-AA08-B2CEB7F8856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1053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5540C-7501-3242-AA08-B2CEB7F8856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281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5540C-7501-3242-AA08-B2CEB7F8856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159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5540C-7501-3242-AA08-B2CEB7F8856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729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5540C-7501-3242-AA08-B2CEB7F88568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66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5540C-7501-3242-AA08-B2CEB7F8856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62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5540C-7501-3242-AA08-B2CEB7F8856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153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5540C-7501-3242-AA08-B2CEB7F8856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495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5540C-7501-3242-AA08-B2CEB7F8856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61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5540C-7501-3242-AA08-B2CEB7F8856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61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5540C-7501-3242-AA08-B2CEB7F8856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0174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5540C-7501-3242-AA08-B2CEB7F8856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317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5540C-7501-3242-AA08-B2CEB7F8856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35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996" y="1371601"/>
            <a:ext cx="7848600" cy="1927225"/>
          </a:xfrm>
        </p:spPr>
        <p:txBody>
          <a:bodyPr wrap="square" lIns="0" anchor="b">
            <a:noAutofit/>
          </a:bodyPr>
          <a:lstStyle>
            <a:lvl1pPr>
              <a:defRPr sz="3200" cap="all" baseline="0">
                <a:solidFill>
                  <a:srgbClr val="13223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996" y="3505200"/>
            <a:ext cx="6400800" cy="1752600"/>
          </a:xfrm>
        </p:spPr>
        <p:txBody>
          <a:bodyPr lIns="0"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0D4F-B3CA-4A82-B9D2-83BD6489589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29/07/2018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81BC-9EDB-41C0-9664-ACF80F9CD9BD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3400109"/>
            <a:ext cx="8229600" cy="0"/>
          </a:xfrm>
          <a:prstGeom prst="line">
            <a:avLst/>
          </a:prstGeom>
          <a:ln w="6350" cmpd="sng">
            <a:solidFill>
              <a:srgbClr val="8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No footer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3223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905917"/>
            <a:ext cx="8229600" cy="0"/>
          </a:xfrm>
          <a:prstGeom prst="line">
            <a:avLst/>
          </a:prstGeom>
          <a:ln w="6350" cmpd="sng">
            <a:solidFill>
              <a:srgbClr val="8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16" y="394923"/>
            <a:ext cx="2412000" cy="7096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56" y="488587"/>
            <a:ext cx="2266950" cy="55118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457200" y="1905917"/>
            <a:ext cx="8229600" cy="0"/>
          </a:xfrm>
          <a:prstGeom prst="line">
            <a:avLst/>
          </a:prstGeom>
          <a:ln w="6350" cmpd="sng">
            <a:solidFill>
              <a:srgbClr val="8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0D4F-B3CA-4A82-B9D2-83BD6489589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29/07/2018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81BC-9EDB-41C0-9664-ACF80F9CD9BD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436914"/>
            <a:ext cx="8229600" cy="4897768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16" y="394923"/>
            <a:ext cx="2412000" cy="7096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3223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6464077"/>
            <a:ext cx="9283290" cy="39392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905917"/>
            <a:ext cx="8229600" cy="0"/>
          </a:xfrm>
          <a:prstGeom prst="line">
            <a:avLst/>
          </a:prstGeom>
          <a:ln w="6350" cmpd="sng">
            <a:solidFill>
              <a:srgbClr val="8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16" y="394923"/>
            <a:ext cx="2412000" cy="70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514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1097841"/>
            <a:ext cx="5904390" cy="52368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D0B1-0EBF-7246-BF7E-3B84AACB9513}" type="datetime3">
              <a:rPr lang="en-AU" smtClean="0"/>
              <a:t>29 July,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97840"/>
            <a:ext cx="2139696" cy="1261872"/>
          </a:xfrm>
        </p:spPr>
        <p:txBody>
          <a:bodyPr anchor="b">
            <a:noAutofit/>
          </a:bodyPr>
          <a:lstStyle>
            <a:lvl1pPr algn="l">
              <a:defRPr sz="1800" b="0"/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436314"/>
            <a:ext cx="2139696" cy="38983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56" y="488587"/>
            <a:ext cx="2266950" cy="5511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No footer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56" y="488587"/>
            <a:ext cx="2266950" cy="551180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457200" y="1905917"/>
            <a:ext cx="8229600" cy="0"/>
          </a:xfrm>
          <a:prstGeom prst="line">
            <a:avLst/>
          </a:prstGeom>
          <a:ln w="6350" cmpd="sng">
            <a:solidFill>
              <a:srgbClr val="8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687-C32A-FA4F-B7B3-87903B60277E}" type="datetime3">
              <a:rPr lang="en-AU" smtClean="0"/>
              <a:t>29 July,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168153"/>
            <a:ext cx="8229600" cy="5166529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56" y="488587"/>
            <a:ext cx="2266950" cy="5511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3223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35414B"/>
              </a:buClr>
              <a:defRPr sz="2000"/>
            </a:lvl1pPr>
            <a:lvl2pPr>
              <a:buClr>
                <a:srgbClr val="35414B"/>
              </a:buClr>
              <a:defRPr sz="1800"/>
            </a:lvl2pPr>
            <a:lvl3pPr>
              <a:buClr>
                <a:srgbClr val="35414B"/>
              </a:buClr>
              <a:defRPr sz="1600"/>
            </a:lvl3pPr>
            <a:lvl4pPr>
              <a:buClr>
                <a:srgbClr val="35414B"/>
              </a:buClr>
              <a:defRPr sz="1400"/>
            </a:lvl4pPr>
            <a:lvl5pPr>
              <a:buClr>
                <a:srgbClr val="35414B"/>
              </a:buCl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0D4F-B3CA-4A82-B9D2-83BD6489589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29/07/2018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81BC-9EDB-41C0-9664-ACF80F9CD9BD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" y="1905917"/>
            <a:ext cx="8229600" cy="0"/>
          </a:xfrm>
          <a:prstGeom prst="line">
            <a:avLst/>
          </a:prstGeom>
          <a:ln w="6350" cmpd="sng">
            <a:solidFill>
              <a:srgbClr val="8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 heading 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6963"/>
            <a:ext cx="8229600" cy="4677508"/>
          </a:xfrm>
        </p:spPr>
        <p:txBody>
          <a:bodyPr>
            <a:normAutofit/>
          </a:bodyPr>
          <a:lstStyle>
            <a:lvl1pPr>
              <a:buClr>
                <a:srgbClr val="35414B"/>
              </a:buClr>
              <a:defRPr sz="2000"/>
            </a:lvl1pPr>
            <a:lvl2pPr>
              <a:buClr>
                <a:srgbClr val="35414B"/>
              </a:buClr>
              <a:defRPr sz="1800"/>
            </a:lvl2pPr>
            <a:lvl3pPr>
              <a:buClr>
                <a:srgbClr val="35414B"/>
              </a:buClr>
              <a:defRPr sz="1600"/>
            </a:lvl3pPr>
            <a:lvl4pPr>
              <a:buClr>
                <a:srgbClr val="35414B"/>
              </a:buClr>
              <a:defRPr sz="1400"/>
            </a:lvl4pPr>
            <a:lvl5pPr>
              <a:buClr>
                <a:srgbClr val="35414B"/>
              </a:buCl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0D4F-B3CA-4A82-B9D2-83BD6489589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29/07/2018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81BC-9EDB-41C0-9664-ACF80F9CD9BD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403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29354" y="4300692"/>
            <a:ext cx="1258707" cy="111343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52189" y="3920592"/>
            <a:ext cx="4079559" cy="26660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3223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77200"/>
            <a:ext cx="4038600" cy="4116410"/>
          </a:xfrm>
        </p:spPr>
        <p:txBody>
          <a:bodyPr>
            <a:normAutofit/>
          </a:bodyPr>
          <a:lstStyle>
            <a:lvl1pPr>
              <a:buClr>
                <a:srgbClr val="35414B"/>
              </a:buClr>
              <a:defRPr sz="2000"/>
            </a:lvl1pPr>
            <a:lvl2pPr>
              <a:buClr>
                <a:srgbClr val="35414B"/>
              </a:buClr>
              <a:defRPr sz="1800"/>
            </a:lvl2pPr>
            <a:lvl3pPr>
              <a:buClr>
                <a:srgbClr val="35414B"/>
              </a:buClr>
              <a:defRPr sz="1600"/>
            </a:lvl3pPr>
            <a:lvl4pPr>
              <a:buClr>
                <a:srgbClr val="35414B"/>
              </a:buClr>
              <a:defRPr sz="1400"/>
            </a:lvl4pPr>
            <a:lvl5pPr>
              <a:buClr>
                <a:srgbClr val="35414B"/>
              </a:buCl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77200"/>
            <a:ext cx="4038600" cy="4116410"/>
          </a:xfrm>
        </p:spPr>
        <p:txBody>
          <a:bodyPr>
            <a:normAutofit/>
          </a:bodyPr>
          <a:lstStyle>
            <a:lvl1pPr>
              <a:buClr>
                <a:srgbClr val="35414B"/>
              </a:buClr>
              <a:defRPr sz="2000"/>
            </a:lvl1pPr>
            <a:lvl2pPr>
              <a:buClr>
                <a:srgbClr val="35414B"/>
              </a:buClr>
              <a:defRPr sz="1800"/>
            </a:lvl2pPr>
            <a:lvl3pPr>
              <a:buClr>
                <a:srgbClr val="35414B"/>
              </a:buClr>
              <a:defRPr sz="1600"/>
            </a:lvl3pPr>
            <a:lvl4pPr>
              <a:buClr>
                <a:srgbClr val="35414B"/>
              </a:buClr>
              <a:defRPr sz="1600"/>
            </a:lvl4pPr>
            <a:lvl5pPr>
              <a:buClr>
                <a:srgbClr val="35414B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0D4F-B3CA-4A82-B9D2-83BD6489589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29/07/2018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81BC-9EDB-41C0-9664-ACF80F9CD9BD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16" y="394923"/>
            <a:ext cx="2412000" cy="709657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457200" y="1905917"/>
            <a:ext cx="8229600" cy="0"/>
          </a:xfrm>
          <a:prstGeom prst="line">
            <a:avLst/>
          </a:prstGeom>
          <a:ln w="6350" cmpd="sng">
            <a:solidFill>
              <a:srgbClr val="8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3223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80240"/>
            <a:ext cx="3931920" cy="639763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Autofit/>
          </a:bodyPr>
          <a:lstStyle>
            <a:lvl1pPr marL="0" indent="0" algn="l">
              <a:buNone/>
              <a:defRPr sz="1600" b="0">
                <a:solidFill>
                  <a:srgbClr val="13223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79520"/>
            <a:ext cx="3931920" cy="3755163"/>
          </a:xfrm>
        </p:spPr>
        <p:txBody>
          <a:bodyPr>
            <a:normAutofit/>
          </a:bodyPr>
          <a:lstStyle>
            <a:lvl1pPr>
              <a:buClr>
                <a:schemeClr val="accent4"/>
              </a:buClr>
              <a:defRPr sz="2000">
                <a:solidFill>
                  <a:srgbClr val="272727"/>
                </a:solidFill>
              </a:defRPr>
            </a:lvl1pPr>
            <a:lvl2pPr>
              <a:buClr>
                <a:schemeClr val="accent4"/>
              </a:buClr>
              <a:defRPr sz="1800">
                <a:solidFill>
                  <a:srgbClr val="272727"/>
                </a:solidFill>
              </a:defRPr>
            </a:lvl2pPr>
            <a:lvl3pPr>
              <a:buClr>
                <a:schemeClr val="accent4"/>
              </a:buClr>
              <a:defRPr sz="1600">
                <a:solidFill>
                  <a:srgbClr val="272727"/>
                </a:solidFill>
              </a:defRPr>
            </a:lvl3pPr>
            <a:lvl4pPr>
              <a:buClr>
                <a:schemeClr val="accent4"/>
              </a:buClr>
              <a:defRPr sz="1400">
                <a:solidFill>
                  <a:srgbClr val="272727"/>
                </a:solidFill>
              </a:defRPr>
            </a:lvl4pPr>
            <a:lvl5pPr>
              <a:buClr>
                <a:schemeClr val="accent4"/>
              </a:buClr>
              <a:defRPr sz="1400">
                <a:solidFill>
                  <a:srgbClr val="272727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54880" y="1880240"/>
            <a:ext cx="3931920" cy="639763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l">
              <a:buNone/>
              <a:defRPr lang="en-US" sz="1600" b="0" kern="1200" dirty="0" smtClean="0">
                <a:solidFill>
                  <a:srgbClr val="13223E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79520"/>
            <a:ext cx="3931920" cy="3755163"/>
          </a:xfrm>
        </p:spPr>
        <p:txBody>
          <a:bodyPr/>
          <a:lstStyle>
            <a:lvl1pPr>
              <a:buClr>
                <a:schemeClr val="accent4"/>
              </a:buClr>
              <a:defRPr sz="2000">
                <a:solidFill>
                  <a:srgbClr val="272727"/>
                </a:solidFill>
              </a:defRPr>
            </a:lvl1pPr>
            <a:lvl2pPr>
              <a:buClr>
                <a:schemeClr val="accent4"/>
              </a:buClr>
              <a:defRPr sz="1800">
                <a:solidFill>
                  <a:srgbClr val="272727"/>
                </a:solidFill>
              </a:defRPr>
            </a:lvl2pPr>
            <a:lvl3pPr>
              <a:buClr>
                <a:schemeClr val="accent4"/>
              </a:buClr>
              <a:defRPr sz="1600">
                <a:solidFill>
                  <a:srgbClr val="272727"/>
                </a:solidFill>
              </a:defRPr>
            </a:lvl3pPr>
            <a:lvl4pPr>
              <a:buClr>
                <a:schemeClr val="accent4"/>
              </a:buClr>
              <a:defRPr sz="1400">
                <a:solidFill>
                  <a:srgbClr val="272727"/>
                </a:solidFill>
              </a:defRPr>
            </a:lvl4pPr>
            <a:lvl5pPr>
              <a:buClr>
                <a:schemeClr val="accent4"/>
              </a:buClr>
              <a:defRPr sz="1400">
                <a:solidFill>
                  <a:srgbClr val="272727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0D4F-B3CA-4A82-B9D2-83BD6489589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29/07/2018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81BC-9EDB-41C0-9664-ACF80F9CD9BD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794" y="2163097"/>
            <a:ext cx="0" cy="4171586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57200" y="1905917"/>
            <a:ext cx="8229600" cy="0"/>
          </a:xfrm>
          <a:prstGeom prst="line">
            <a:avLst/>
          </a:prstGeom>
          <a:ln w="6350" cmpd="sng">
            <a:solidFill>
              <a:srgbClr val="8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16" y="394923"/>
            <a:ext cx="2412000" cy="7096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3223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0D4F-B3CA-4A82-B9D2-83BD6489589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29/07/2018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81BC-9EDB-41C0-9664-ACF80F9CD9BD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905917"/>
            <a:ext cx="8229600" cy="0"/>
          </a:xfrm>
          <a:prstGeom prst="line">
            <a:avLst/>
          </a:prstGeom>
          <a:ln w="6350" cmpd="sng">
            <a:solidFill>
              <a:srgbClr val="8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16" y="394923"/>
            <a:ext cx="2412000" cy="7096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Logo as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0D4F-B3CA-4A82-B9D2-83BD6489589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29/07/2018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81BC-9EDB-41C0-9664-ACF80F9CD9BD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97840"/>
            <a:ext cx="2139696" cy="1261872"/>
          </a:xfrm>
        </p:spPr>
        <p:txBody>
          <a:bodyPr anchor="b">
            <a:noAutofit/>
          </a:bodyPr>
          <a:lstStyle>
            <a:lvl1pPr algn="l">
              <a:defRPr sz="1800" b="0">
                <a:solidFill>
                  <a:srgbClr val="13223E"/>
                </a:solidFill>
              </a:defRPr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097840"/>
            <a:ext cx="5715000" cy="5236843"/>
          </a:xfrm>
        </p:spPr>
        <p:txBody>
          <a:bodyPr>
            <a:normAutofit/>
          </a:bodyPr>
          <a:lstStyle>
            <a:lvl1pPr>
              <a:buClr>
                <a:srgbClr val="35414B"/>
              </a:buClr>
              <a:defRPr sz="2400"/>
            </a:lvl1pPr>
            <a:lvl2pPr>
              <a:buClr>
                <a:srgbClr val="35414B"/>
              </a:buClr>
              <a:defRPr sz="2000"/>
            </a:lvl2pPr>
            <a:lvl3pPr>
              <a:buClr>
                <a:srgbClr val="35414B"/>
              </a:buClr>
              <a:defRPr sz="1800"/>
            </a:lvl3pPr>
            <a:lvl4pPr>
              <a:buClr>
                <a:srgbClr val="35414B"/>
              </a:buClr>
              <a:defRPr sz="1600"/>
            </a:lvl4pPr>
            <a:lvl5pPr>
              <a:buClr>
                <a:srgbClr val="35414B"/>
              </a:buCl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436314"/>
            <a:ext cx="2139696" cy="38983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0D4F-B3CA-4A82-B9D2-83BD6489589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29/07/2018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81BC-9EDB-41C0-9664-ACF80F9CD9BD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794706" y="1196258"/>
            <a:ext cx="0" cy="5138425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16" y="394923"/>
            <a:ext cx="2412000" cy="7096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1097841"/>
            <a:ext cx="5904390" cy="52368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0D4F-B3CA-4A82-B9D2-83BD6489589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29/07/2018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81BC-9EDB-41C0-9664-ACF80F9CD9BD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97840"/>
            <a:ext cx="2139696" cy="1261872"/>
          </a:xfrm>
        </p:spPr>
        <p:txBody>
          <a:bodyPr anchor="b">
            <a:noAutofit/>
          </a:bodyPr>
          <a:lstStyle>
            <a:lvl1pPr algn="l">
              <a:defRPr sz="1800" b="0"/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436314"/>
            <a:ext cx="2139696" cy="38983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16" y="394923"/>
            <a:ext cx="2412000" cy="70965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07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76975"/>
            <a:ext cx="8229600" cy="4047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800" y="457171"/>
            <a:ext cx="2376000" cy="71744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6589874"/>
            <a:ext cx="9250516" cy="275870"/>
          </a:xfrm>
          <a:prstGeom prst="rect">
            <a:avLst/>
          </a:prstGeom>
          <a:solidFill>
            <a:srgbClr val="35414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2130"/>
            <a:ext cx="2895600" cy="2575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FFFF"/>
                </a:solidFill>
              </a:defRPr>
            </a:lvl1pPr>
          </a:lstStyle>
          <a:p>
            <a:fld id="{D0150D4F-B3CA-4A82-B9D2-83BD6489589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29/07/2018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582130"/>
            <a:ext cx="4114800" cy="2575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</a:defRPr>
            </a:lvl1pPr>
          </a:lstStyle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582130"/>
            <a:ext cx="1066800" cy="2575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FFFFFF"/>
                </a:solidFill>
              </a:defRPr>
            </a:lvl1pPr>
          </a:lstStyle>
          <a:p>
            <a:fld id="{6D8681BC-9EDB-41C0-9664-ACF80F9CD9BD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29354" y="4300692"/>
            <a:ext cx="1258707" cy="11134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52189" y="3920592"/>
            <a:ext cx="4079559" cy="266606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16" y="394923"/>
            <a:ext cx="2412000" cy="7096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  <p:sldLayoutId id="2147484128" r:id="rId12"/>
    <p:sldLayoutId id="2147483969" r:id="rId13"/>
    <p:sldLayoutId id="2147483970" r:id="rId14"/>
    <p:sldLayoutId id="2147483971" r:id="rId15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spc="-100" baseline="0">
          <a:solidFill>
            <a:srgbClr val="13223E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rgbClr val="35414B"/>
        </a:buClr>
        <a:buSzPct val="85000"/>
        <a:buFont typeface="Arial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rgbClr val="35414B"/>
        </a:buClr>
        <a:buSzPct val="85000"/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rgbClr val="35414B"/>
        </a:buClr>
        <a:buSzPct val="90000"/>
        <a:buFont typeface="Arial" pitchFamily="34" charset="0"/>
        <a:buChar char="•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rgbClr val="35414B"/>
        </a:buClr>
        <a:buFont typeface="Arial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rgbClr val="35414B"/>
        </a:buClr>
        <a:buSzPct val="100000"/>
        <a:buFont typeface="Arial" pitchFamily="34" charset="0"/>
        <a:buChar char="•"/>
        <a:defRPr sz="1200" kern="1200" baseline="0">
          <a:solidFill>
            <a:srgbClr val="000000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1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microsoft.com/office/2007/relationships/hdphoto" Target="../media/hdphoto1.wdp"/><Relationship Id="rId4" Type="http://schemas.openxmlformats.org/officeDocument/2006/relationships/image" Target="../media/image22.png"/><Relationship Id="rId9" Type="http://schemas.microsoft.com/office/2007/relationships/hdphoto" Target="../media/hdphoto2.wd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15.pn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70168" y="4081337"/>
            <a:ext cx="6400800" cy="1192213"/>
          </a:xfrm>
        </p:spPr>
        <p:txBody>
          <a:bodyPr>
            <a:noAutofit/>
          </a:bodyPr>
          <a:lstStyle/>
          <a:p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0167" y="4627218"/>
            <a:ext cx="62308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/>
                </a:solidFill>
              </a:rPr>
              <a:t>2018-2020 PRIORITIES – National Consultation</a:t>
            </a:r>
          </a:p>
          <a:p>
            <a:endParaRPr lang="en-AU" b="1" dirty="0">
              <a:solidFill>
                <a:schemeClr val="bg1"/>
              </a:solidFill>
            </a:endParaRPr>
          </a:p>
          <a:p>
            <a:r>
              <a:rPr lang="en-AU" sz="2800" b="1" dirty="0">
                <a:solidFill>
                  <a:schemeClr val="bg1"/>
                </a:solidFill>
              </a:rPr>
              <a:t>PUBLIC FORUM</a:t>
            </a:r>
          </a:p>
        </p:txBody>
      </p:sp>
      <p:sp>
        <p:nvSpPr>
          <p:cNvPr id="7" name="Subtitle 4"/>
          <p:cNvSpPr txBox="1">
            <a:spLocks/>
          </p:cNvSpPr>
          <p:nvPr/>
        </p:nvSpPr>
        <p:spPr>
          <a:xfrm>
            <a:off x="8001000" y="6600822"/>
            <a:ext cx="1047750" cy="24288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90000"/>
              <a:buFont typeface="Arial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Font typeface="Arial" pitchFamily="34" charset="0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700" dirty="0">
                <a:solidFill>
                  <a:schemeClr val="bg1"/>
                </a:solidFill>
              </a:rPr>
              <a:t>July/August 2018</a:t>
            </a:r>
          </a:p>
        </p:txBody>
      </p:sp>
    </p:spTree>
    <p:extLst>
      <p:ext uri="{BB962C8B-B14F-4D97-AF65-F5344CB8AC3E}">
        <p14:creationId xmlns:p14="http://schemas.microsoft.com/office/powerpoint/2010/main" val="58509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C00000"/>
                </a:solidFill>
              </a:rPr>
              <a:t>MRFF disbursements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6975"/>
            <a:ext cx="8229600" cy="4264448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AU" sz="2400" dirty="0"/>
              <a:t>Over $2 billion available over first six years (&gt;2016-17)</a:t>
            </a:r>
          </a:p>
          <a:p>
            <a:pPr lvl="0">
              <a:buClr>
                <a:schemeClr val="accent2"/>
              </a:buClr>
            </a:pPr>
            <a:r>
              <a:rPr lang="en-AU" sz="2400" b="1" dirty="0">
                <a:solidFill>
                  <a:schemeClr val="accent2"/>
                </a:solidFill>
              </a:rPr>
              <a:t>2016-17</a:t>
            </a:r>
            <a:r>
              <a:rPr lang="en-AU" sz="2400" dirty="0">
                <a:solidFill>
                  <a:schemeClr val="accent2"/>
                </a:solidFill>
              </a:rPr>
              <a:t>- </a:t>
            </a:r>
            <a:r>
              <a:rPr lang="en-AU" sz="2400" dirty="0"/>
              <a:t>$65.9m      = 8 programs</a:t>
            </a:r>
          </a:p>
          <a:p>
            <a:pPr lvl="0">
              <a:buClr>
                <a:schemeClr val="accent2"/>
              </a:buClr>
            </a:pPr>
            <a:r>
              <a:rPr lang="en-AU" sz="2400" b="1" dirty="0">
                <a:solidFill>
                  <a:schemeClr val="accent2"/>
                </a:solidFill>
              </a:rPr>
              <a:t>2017-18</a:t>
            </a:r>
            <a:r>
              <a:rPr lang="en-AU" sz="2400" dirty="0">
                <a:solidFill>
                  <a:schemeClr val="accent2"/>
                </a:solidFill>
              </a:rPr>
              <a:t>- </a:t>
            </a:r>
            <a:r>
              <a:rPr lang="en-AU" sz="2400" dirty="0"/>
              <a:t>$</a:t>
            </a:r>
            <a:r>
              <a:rPr lang="en-AU" sz="2400" dirty="0" smtClean="0"/>
              <a:t>1.651b </a:t>
            </a:r>
            <a:r>
              <a:rPr lang="en-AU" sz="2400" dirty="0"/>
              <a:t>= </a:t>
            </a:r>
            <a:r>
              <a:rPr lang="en-AU" sz="2400" dirty="0" smtClean="0"/>
              <a:t>11 </a:t>
            </a:r>
            <a:r>
              <a:rPr lang="en-AU" sz="2400" dirty="0"/>
              <a:t>new programs + </a:t>
            </a:r>
            <a:r>
              <a:rPr lang="en-AU" sz="2400" dirty="0" smtClean="0"/>
              <a:t>5 </a:t>
            </a:r>
            <a:r>
              <a:rPr lang="en-AU" sz="2400" dirty="0"/>
              <a:t>extensions</a:t>
            </a:r>
          </a:p>
          <a:p>
            <a:pPr lvl="1"/>
            <a:r>
              <a:rPr lang="en-AU" sz="2200" dirty="0"/>
              <a:t>long term investments – between four and five years</a:t>
            </a:r>
          </a:p>
          <a:p>
            <a:pPr lvl="1"/>
            <a:r>
              <a:rPr lang="en-AU" sz="2200" dirty="0"/>
              <a:t>foundational programs – clinical trials, fellowships</a:t>
            </a:r>
          </a:p>
          <a:p>
            <a:pPr lvl="1"/>
            <a:r>
              <a:rPr lang="en-AU" sz="2200" dirty="0"/>
              <a:t>cluster of ‘valley one’ support program to prime pipeline</a:t>
            </a:r>
          </a:p>
          <a:p>
            <a:pPr lvl="1"/>
            <a:r>
              <a:rPr lang="en-AU" sz="2200" dirty="0"/>
              <a:t>brave missions of various sizes</a:t>
            </a:r>
          </a:p>
          <a:p>
            <a:pPr lvl="1"/>
            <a:r>
              <a:rPr lang="en-AU" sz="2200" dirty="0"/>
              <a:t>preventive and health services improvement focus</a:t>
            </a:r>
          </a:p>
          <a:p>
            <a:pPr lvl="1"/>
            <a:r>
              <a:rPr lang="en-AU" sz="2200" dirty="0"/>
              <a:t>introduction of commissioned research</a:t>
            </a:r>
          </a:p>
          <a:p>
            <a:pPr lvl="0">
              <a:buClr>
                <a:schemeClr val="accent2"/>
              </a:buClr>
            </a:pPr>
            <a:r>
              <a:rPr lang="en-AU" sz="2200" b="1" dirty="0">
                <a:solidFill>
                  <a:schemeClr val="accent2"/>
                </a:solidFill>
              </a:rPr>
              <a:t>THEMES</a:t>
            </a:r>
            <a:r>
              <a:rPr lang="en-AU" sz="2200" dirty="0">
                <a:solidFill>
                  <a:schemeClr val="accent2"/>
                </a:solidFill>
              </a:rPr>
              <a:t>:  Patients, </a:t>
            </a:r>
            <a:r>
              <a:rPr lang="en-AU" sz="2200" dirty="0" smtClean="0">
                <a:solidFill>
                  <a:schemeClr val="accent2"/>
                </a:solidFill>
              </a:rPr>
              <a:t>Researchers, </a:t>
            </a:r>
            <a:r>
              <a:rPr lang="en-AU" sz="2200" dirty="0">
                <a:solidFill>
                  <a:schemeClr val="accent2"/>
                </a:solidFill>
              </a:rPr>
              <a:t>Missions and Translation</a:t>
            </a:r>
          </a:p>
          <a:p>
            <a:pPr lvl="1"/>
            <a:endParaRPr lang="en-AU" sz="2200" dirty="0"/>
          </a:p>
          <a:p>
            <a:pPr lvl="0"/>
            <a:endParaRPr lang="en-AU" sz="2400" dirty="0"/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8001000" y="6600822"/>
            <a:ext cx="1047750" cy="242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90000"/>
              <a:buFont typeface="Arial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Font typeface="Arial" pitchFamily="34" charset="0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700" dirty="0">
                <a:solidFill>
                  <a:schemeClr val="bg1"/>
                </a:solidFill>
              </a:rPr>
              <a:t>June 2018</a:t>
            </a:r>
          </a:p>
        </p:txBody>
      </p:sp>
    </p:spTree>
    <p:extLst>
      <p:ext uri="{BB962C8B-B14F-4D97-AF65-F5344CB8AC3E}">
        <p14:creationId xmlns:p14="http://schemas.microsoft.com/office/powerpoint/2010/main" val="2328473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chemeClr val="accent2"/>
                </a:solidFill>
              </a:rPr>
              <a:t>Industry Growth Plan </a:t>
            </a:r>
            <a:r>
              <a:rPr lang="en-AU" sz="2000" dirty="0">
                <a:solidFill>
                  <a:schemeClr val="accent2"/>
                </a:solidFill>
              </a:rPr>
              <a:t>($1.3 billion)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5761"/>
            <a:ext cx="8229600" cy="4781025"/>
          </a:xfrm>
        </p:spPr>
        <p:txBody>
          <a:bodyPr>
            <a:normAutofit/>
          </a:bodyPr>
          <a:lstStyle/>
          <a:p>
            <a:r>
              <a:rPr lang="en-AU" sz="2400" b="1" dirty="0">
                <a:solidFill>
                  <a:schemeClr val="tx1"/>
                </a:solidFill>
              </a:rPr>
              <a:t>HEALTH is an economic growth opportunity</a:t>
            </a:r>
            <a:endParaRPr lang="en-AU" sz="2400" dirty="0">
              <a:solidFill>
                <a:schemeClr val="tx1"/>
              </a:solidFill>
            </a:endParaRPr>
          </a:p>
          <a:p>
            <a:pPr marL="364808" lvl="1" indent="-90488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AU" dirty="0">
                <a:solidFill>
                  <a:schemeClr val="tx1"/>
                </a:solidFill>
              </a:rPr>
              <a:t>  7% of the economy</a:t>
            </a:r>
          </a:p>
          <a:p>
            <a:pPr marL="364808" lvl="1" indent="-90488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AU" dirty="0">
                <a:solidFill>
                  <a:schemeClr val="tx1"/>
                </a:solidFill>
              </a:rPr>
              <a:t>14% of workforce -  one of the largest sectors</a:t>
            </a:r>
          </a:p>
          <a:p>
            <a:pPr marL="364808" lvl="1" indent="-90488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AU" dirty="0">
                <a:solidFill>
                  <a:schemeClr val="tx1"/>
                </a:solidFill>
              </a:rPr>
              <a:t>20% of Commonwealth expenditure</a:t>
            </a:r>
          </a:p>
          <a:p>
            <a:r>
              <a:rPr lang="en-AU" b="1" dirty="0">
                <a:solidFill>
                  <a:srgbClr val="0070C0"/>
                </a:solidFill>
              </a:rPr>
              <a:t>Medical Technology, Biotechnology and Pharmaceutical (MTP)</a:t>
            </a:r>
          </a:p>
          <a:p>
            <a:endParaRPr lang="en-AU" b="1" dirty="0">
              <a:solidFill>
                <a:schemeClr val="tx1"/>
              </a:solidFill>
            </a:endParaRPr>
          </a:p>
          <a:p>
            <a:endParaRPr lang="en-AU" b="1" dirty="0">
              <a:solidFill>
                <a:schemeClr val="tx1"/>
              </a:solidFill>
            </a:endParaRPr>
          </a:p>
          <a:p>
            <a:endParaRPr lang="en-AU" b="1" dirty="0">
              <a:solidFill>
                <a:schemeClr val="tx1"/>
              </a:solidFill>
            </a:endParaRPr>
          </a:p>
          <a:p>
            <a:pPr marL="0" indent="0">
              <a:spcBef>
                <a:spcPts val="2400"/>
              </a:spcBef>
              <a:buNone/>
            </a:pPr>
            <a:endParaRPr lang="en-AU" b="1" dirty="0">
              <a:solidFill>
                <a:schemeClr val="tx1"/>
              </a:solidFill>
            </a:endParaRPr>
          </a:p>
          <a:p>
            <a:r>
              <a:rPr lang="en-AU" sz="1800" dirty="0">
                <a:solidFill>
                  <a:schemeClr val="tx1"/>
                </a:solidFill>
              </a:rPr>
              <a:t>&gt;2030 – new to world products and business ecosystems, high value MTP companies, highly skilled jobs, enhance researcher-industry collaboration and global market share</a:t>
            </a:r>
          </a:p>
          <a:p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889001" y="3777574"/>
            <a:ext cx="4367283" cy="1614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754" y="4245864"/>
            <a:ext cx="920759" cy="8112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769" y="4249635"/>
            <a:ext cx="746706" cy="630035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3839634" y="4192462"/>
            <a:ext cx="1064525" cy="83507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040" y="4298162"/>
            <a:ext cx="560748" cy="5587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24206" y="3839359"/>
            <a:ext cx="4498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cap="all" dirty="0">
                <a:solidFill>
                  <a:schemeClr val="bg1"/>
                </a:solidFill>
              </a:rPr>
              <a:t>Companies    jobs     researchers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00397" y="5047637"/>
            <a:ext cx="4209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/>
                </a:solidFill>
              </a:rPr>
              <a:t>  1,230	      &gt;62,000	+22,650</a:t>
            </a:r>
          </a:p>
        </p:txBody>
      </p:sp>
      <p:sp>
        <p:nvSpPr>
          <p:cNvPr id="13" name="Subtitle 4"/>
          <p:cNvSpPr txBox="1">
            <a:spLocks/>
          </p:cNvSpPr>
          <p:nvPr/>
        </p:nvSpPr>
        <p:spPr>
          <a:xfrm>
            <a:off x="8001000" y="6600822"/>
            <a:ext cx="1047750" cy="242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90000"/>
              <a:buFont typeface="Arial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Font typeface="Arial" pitchFamily="34" charset="0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700" dirty="0">
                <a:solidFill>
                  <a:schemeClr val="bg1"/>
                </a:solidFill>
              </a:rPr>
              <a:t>June 2018</a:t>
            </a:r>
          </a:p>
        </p:txBody>
      </p:sp>
    </p:spTree>
    <p:extLst>
      <p:ext uri="{BB962C8B-B14F-4D97-AF65-F5344CB8AC3E}">
        <p14:creationId xmlns:p14="http://schemas.microsoft.com/office/powerpoint/2010/main" val="2435053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chemeClr val="accent2"/>
                </a:solidFill>
              </a:rPr>
              <a:t>Industry Growth Plan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1350"/>
            <a:ext cx="8229600" cy="4781025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en-AU" sz="1800" b="1" dirty="0">
                <a:solidFill>
                  <a:schemeClr val="tx1"/>
                </a:solidFill>
              </a:rPr>
              <a:t>Genomics Health Futures Mission</a:t>
            </a:r>
            <a:r>
              <a:rPr lang="en-AU" sz="1800" dirty="0">
                <a:solidFill>
                  <a:schemeClr val="tx1"/>
                </a:solidFill>
              </a:rPr>
              <a:t> </a:t>
            </a:r>
            <a:r>
              <a:rPr lang="en-AU" sz="1600" dirty="0">
                <a:solidFill>
                  <a:schemeClr val="tx1"/>
                </a:solidFill>
              </a:rPr>
              <a:t>($500m/10years)</a:t>
            </a:r>
          </a:p>
          <a:p>
            <a:pPr>
              <a:buClr>
                <a:srgbClr val="0070C0"/>
              </a:buClr>
            </a:pPr>
            <a:r>
              <a:rPr lang="en-AU" sz="1800" b="1" dirty="0">
                <a:solidFill>
                  <a:schemeClr val="tx1"/>
                </a:solidFill>
              </a:rPr>
              <a:t>Frontier Research</a:t>
            </a:r>
            <a:r>
              <a:rPr lang="en-AU" sz="1800" dirty="0">
                <a:solidFill>
                  <a:schemeClr val="tx1"/>
                </a:solidFill>
              </a:rPr>
              <a:t> </a:t>
            </a:r>
            <a:r>
              <a:rPr lang="en-AU" sz="1600" dirty="0">
                <a:solidFill>
                  <a:schemeClr val="tx1"/>
                </a:solidFill>
              </a:rPr>
              <a:t>($240m/5 years) </a:t>
            </a:r>
            <a:r>
              <a:rPr lang="en-AU" sz="1400" dirty="0">
                <a:solidFill>
                  <a:schemeClr val="tx1"/>
                </a:solidFill>
              </a:rPr>
              <a:t>transformative health focussed research, two stages ‘THE PITCH’ EOI $1m x1year = 20 competing for ‘THE INVESTMENT’ $10-$20m pa &gt;5 years </a:t>
            </a:r>
          </a:p>
          <a:p>
            <a:pPr>
              <a:buClr>
                <a:srgbClr val="0070C0"/>
              </a:buClr>
            </a:pPr>
            <a:r>
              <a:rPr lang="en-AU" sz="1800" b="1" dirty="0" err="1">
                <a:solidFill>
                  <a:schemeClr val="tx1"/>
                </a:solidFill>
              </a:rPr>
              <a:t>BioMedTech</a:t>
            </a:r>
            <a:r>
              <a:rPr lang="en-AU" sz="1800" b="1" dirty="0">
                <a:solidFill>
                  <a:schemeClr val="tx1"/>
                </a:solidFill>
              </a:rPr>
              <a:t> Horizons</a:t>
            </a:r>
            <a:r>
              <a:rPr lang="en-AU" sz="1800" dirty="0">
                <a:solidFill>
                  <a:schemeClr val="tx1"/>
                </a:solidFill>
              </a:rPr>
              <a:t> </a:t>
            </a:r>
            <a:r>
              <a:rPr lang="en-AU" sz="1700" dirty="0">
                <a:solidFill>
                  <a:schemeClr val="tx1"/>
                </a:solidFill>
              </a:rPr>
              <a:t>($40m/4years, extension) - </a:t>
            </a:r>
            <a:r>
              <a:rPr lang="en-AU" sz="1600" dirty="0">
                <a:solidFill>
                  <a:schemeClr val="tx1"/>
                </a:solidFill>
              </a:rPr>
              <a:t>bridge to commercialisation</a:t>
            </a:r>
            <a:endParaRPr lang="en-AU" sz="1400" dirty="0">
              <a:solidFill>
                <a:schemeClr val="tx1"/>
              </a:solidFill>
            </a:endParaRPr>
          </a:p>
          <a:p>
            <a:pPr>
              <a:buClr>
                <a:srgbClr val="0070C0"/>
              </a:buClr>
            </a:pPr>
            <a:r>
              <a:rPr lang="en-AU" sz="1800" b="1" dirty="0">
                <a:solidFill>
                  <a:schemeClr val="tx1"/>
                </a:solidFill>
              </a:rPr>
              <a:t>Biomedical Translation Bridge </a:t>
            </a:r>
            <a:r>
              <a:rPr lang="en-AU" sz="1700" dirty="0">
                <a:solidFill>
                  <a:schemeClr val="tx1"/>
                </a:solidFill>
              </a:rPr>
              <a:t>($22.3m/4years)</a:t>
            </a:r>
            <a:r>
              <a:rPr lang="en-AU" dirty="0">
                <a:solidFill>
                  <a:schemeClr val="tx1"/>
                </a:solidFill>
              </a:rPr>
              <a:t> </a:t>
            </a:r>
            <a:r>
              <a:rPr lang="en-AU" sz="1800" dirty="0">
                <a:solidFill>
                  <a:schemeClr val="tx1"/>
                </a:solidFill>
              </a:rPr>
              <a:t>innovative early ideas</a:t>
            </a:r>
            <a:endParaRPr lang="en-AU" sz="1600" b="1" dirty="0">
              <a:solidFill>
                <a:schemeClr val="tx1"/>
              </a:solidFill>
            </a:endParaRPr>
          </a:p>
          <a:p>
            <a:pPr>
              <a:buClr>
                <a:srgbClr val="0070C0"/>
              </a:buClr>
            </a:pPr>
            <a:r>
              <a:rPr lang="en-AU" sz="1800" b="1" dirty="0">
                <a:solidFill>
                  <a:schemeClr val="tx1"/>
                </a:solidFill>
              </a:rPr>
              <a:t>Targeted Translation Research Accelerator</a:t>
            </a:r>
            <a:r>
              <a:rPr lang="en-AU" sz="1800" dirty="0">
                <a:solidFill>
                  <a:schemeClr val="tx1"/>
                </a:solidFill>
              </a:rPr>
              <a:t> </a:t>
            </a:r>
            <a:r>
              <a:rPr lang="en-AU" sz="1700" dirty="0">
                <a:solidFill>
                  <a:schemeClr val="tx1"/>
                </a:solidFill>
              </a:rPr>
              <a:t>($125m/9years &gt;2019-20)</a:t>
            </a:r>
          </a:p>
          <a:p>
            <a:pPr>
              <a:buClr>
                <a:srgbClr val="0070C0"/>
              </a:buClr>
            </a:pPr>
            <a:r>
              <a:rPr lang="en-AU" sz="1800" b="1" dirty="0">
                <a:solidFill>
                  <a:schemeClr val="tx1"/>
                </a:solidFill>
              </a:rPr>
              <a:t>Industry Researcher Exchange</a:t>
            </a:r>
            <a:r>
              <a:rPr lang="en-AU" sz="1800" dirty="0">
                <a:solidFill>
                  <a:schemeClr val="tx1"/>
                </a:solidFill>
              </a:rPr>
              <a:t> </a:t>
            </a:r>
            <a:r>
              <a:rPr lang="en-AU" sz="1700" dirty="0">
                <a:solidFill>
                  <a:schemeClr val="tx1"/>
                </a:solidFill>
              </a:rPr>
              <a:t>($32m/4years) -</a:t>
            </a:r>
            <a:r>
              <a:rPr lang="en-AU" sz="1600" dirty="0">
                <a:solidFill>
                  <a:schemeClr val="tx1"/>
                </a:solidFill>
              </a:rPr>
              <a:t> joint appointment fellowships</a:t>
            </a:r>
            <a:endParaRPr lang="en-AU" sz="1400" dirty="0">
              <a:solidFill>
                <a:schemeClr val="tx1"/>
              </a:solidFill>
            </a:endParaRPr>
          </a:p>
          <a:p>
            <a:pPr>
              <a:buClr>
                <a:srgbClr val="0070C0"/>
              </a:buClr>
            </a:pPr>
            <a:r>
              <a:rPr lang="en-AU" sz="1800" b="1" dirty="0">
                <a:solidFill>
                  <a:schemeClr val="tx1"/>
                </a:solidFill>
              </a:rPr>
              <a:t>Clinical Trials Activity</a:t>
            </a:r>
            <a:r>
              <a:rPr lang="en-AU" sz="1800" dirty="0">
                <a:solidFill>
                  <a:schemeClr val="tx1"/>
                </a:solidFill>
              </a:rPr>
              <a:t> </a:t>
            </a:r>
            <a:r>
              <a:rPr lang="en-AU" sz="1700" dirty="0">
                <a:solidFill>
                  <a:schemeClr val="tx1"/>
                </a:solidFill>
              </a:rPr>
              <a:t>($206m/5years, extension)</a:t>
            </a:r>
          </a:p>
          <a:p>
            <a:pPr>
              <a:buClr>
                <a:srgbClr val="0070C0"/>
              </a:buClr>
            </a:pPr>
            <a:r>
              <a:rPr lang="en-AU" sz="1800" b="1" dirty="0">
                <a:solidFill>
                  <a:schemeClr val="tx1"/>
                </a:solidFill>
              </a:rPr>
              <a:t>International Clinical Trial Collaboration</a:t>
            </a:r>
            <a:r>
              <a:rPr lang="en-AU" sz="1800" dirty="0">
                <a:solidFill>
                  <a:schemeClr val="tx1"/>
                </a:solidFill>
              </a:rPr>
              <a:t> </a:t>
            </a:r>
            <a:r>
              <a:rPr lang="en-AU" sz="1700" dirty="0">
                <a:solidFill>
                  <a:schemeClr val="tx1"/>
                </a:solidFill>
              </a:rPr>
              <a:t>($42m/5years)</a:t>
            </a:r>
          </a:p>
          <a:p>
            <a:pPr>
              <a:buClr>
                <a:srgbClr val="0070C0"/>
              </a:buClr>
            </a:pPr>
            <a:endParaRPr lang="en-AU" sz="1700" b="1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en-AU" sz="1800" b="1" dirty="0">
                <a:solidFill>
                  <a:schemeClr val="tx1"/>
                </a:solidFill>
              </a:rPr>
              <a:t>Australian Medical Research Advisory Board </a:t>
            </a:r>
            <a:r>
              <a:rPr lang="en-AU" sz="1700" dirty="0">
                <a:solidFill>
                  <a:schemeClr val="tx1"/>
                </a:solidFill>
              </a:rPr>
              <a:t>($20m/4years)</a:t>
            </a:r>
          </a:p>
          <a:p>
            <a:pPr>
              <a:buClr>
                <a:srgbClr val="0070C0"/>
              </a:buClr>
            </a:pPr>
            <a:r>
              <a:rPr lang="en-AU" sz="1800" b="1" dirty="0">
                <a:solidFill>
                  <a:schemeClr val="tx1"/>
                </a:solidFill>
              </a:rPr>
              <a:t>AIHW - Increased data linkage and release</a:t>
            </a:r>
            <a:r>
              <a:rPr lang="en-AU" sz="1800" dirty="0">
                <a:solidFill>
                  <a:schemeClr val="tx1"/>
                </a:solidFill>
              </a:rPr>
              <a:t> </a:t>
            </a:r>
            <a:r>
              <a:rPr lang="en-AU" sz="1700" dirty="0">
                <a:solidFill>
                  <a:schemeClr val="tx1"/>
                </a:solidFill>
              </a:rPr>
              <a:t>($30m/4years ongoing)</a:t>
            </a:r>
          </a:p>
          <a:p>
            <a:pPr>
              <a:buClr>
                <a:srgbClr val="0070C0"/>
              </a:buClr>
            </a:pPr>
            <a:r>
              <a:rPr lang="en-AU" sz="1800" b="1" dirty="0">
                <a:solidFill>
                  <a:schemeClr val="tx1"/>
                </a:solidFill>
              </a:rPr>
              <a:t>Clinical Trials National Front Door</a:t>
            </a:r>
            <a:r>
              <a:rPr lang="en-AU" sz="1800" dirty="0">
                <a:solidFill>
                  <a:schemeClr val="tx1"/>
                </a:solidFill>
              </a:rPr>
              <a:t> </a:t>
            </a:r>
            <a:r>
              <a:rPr lang="en-AU" sz="1700" dirty="0">
                <a:solidFill>
                  <a:schemeClr val="tx1"/>
                </a:solidFill>
              </a:rPr>
              <a:t>(preliminary work to develop concept)</a:t>
            </a:r>
          </a:p>
          <a:p>
            <a:pPr>
              <a:spcBef>
                <a:spcPts val="0"/>
              </a:spcBef>
            </a:pPr>
            <a:endParaRPr lang="en-AU" sz="1600" dirty="0">
              <a:solidFill>
                <a:schemeClr val="tx1"/>
              </a:solidFill>
            </a:endParaRPr>
          </a:p>
          <a:p>
            <a:endParaRPr lang="en-AU" sz="9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AU" sz="1200" dirty="0">
              <a:solidFill>
                <a:schemeClr val="tx1"/>
              </a:solidFill>
            </a:endParaRPr>
          </a:p>
          <a:p>
            <a:endParaRPr lang="en-A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5257800"/>
            <a:ext cx="8229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btitle 4"/>
          <p:cNvSpPr txBox="1">
            <a:spLocks/>
          </p:cNvSpPr>
          <p:nvPr/>
        </p:nvSpPr>
        <p:spPr>
          <a:xfrm>
            <a:off x="8001000" y="6600822"/>
            <a:ext cx="1047750" cy="242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90000"/>
              <a:buFont typeface="Arial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Font typeface="Arial" pitchFamily="34" charset="0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700" dirty="0">
                <a:solidFill>
                  <a:schemeClr val="bg1"/>
                </a:solidFill>
              </a:rPr>
              <a:t>June 2018</a:t>
            </a:r>
          </a:p>
        </p:txBody>
      </p:sp>
    </p:spTree>
    <p:extLst>
      <p:ext uri="{BB962C8B-B14F-4D97-AF65-F5344CB8AC3E}">
        <p14:creationId xmlns:p14="http://schemas.microsoft.com/office/powerpoint/2010/main" val="431165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chemeClr val="accent2"/>
                </a:solidFill>
              </a:rPr>
              <a:t>Genomic Health Futures Mission </a:t>
            </a:r>
            <a:r>
              <a:rPr lang="en-AU" sz="2000" dirty="0">
                <a:solidFill>
                  <a:schemeClr val="accent2"/>
                </a:solidFill>
              </a:rPr>
              <a:t>($500m /10 years)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1048"/>
            <a:ext cx="8229600" cy="4781025"/>
          </a:xfrm>
        </p:spPr>
        <p:txBody>
          <a:bodyPr>
            <a:normAutofit/>
          </a:bodyPr>
          <a:lstStyle/>
          <a:p>
            <a:pPr marL="1081088" indent="-1081088">
              <a:spcAft>
                <a:spcPts val="600"/>
              </a:spcAft>
              <a:buNone/>
            </a:pPr>
            <a:r>
              <a:rPr lang="en-AU" sz="2100" b="1" dirty="0">
                <a:solidFill>
                  <a:srgbClr val="0070C0"/>
                </a:solidFill>
              </a:rPr>
              <a:t>VISION</a:t>
            </a:r>
            <a:r>
              <a:rPr lang="en-AU" sz="2100" dirty="0">
                <a:solidFill>
                  <a:srgbClr val="0070C0"/>
                </a:solidFill>
              </a:rPr>
              <a:t>:</a:t>
            </a:r>
            <a:r>
              <a:rPr lang="en-AU" sz="2100" dirty="0">
                <a:solidFill>
                  <a:schemeClr val="tx1"/>
                </a:solidFill>
              </a:rPr>
              <a:t>  Australians living longer and better through access to   genomic knowledge and technology</a:t>
            </a:r>
            <a:endParaRPr lang="en-AU" dirty="0">
              <a:solidFill>
                <a:schemeClr val="tx1"/>
              </a:solidFill>
            </a:endParaRPr>
          </a:p>
          <a:p>
            <a:pPr marL="1971675" indent="-184150" fontAlgn="t">
              <a:buClr>
                <a:srgbClr val="0070C0"/>
              </a:buClr>
              <a:buFont typeface="Wingdings" panose="05000000000000000000" pitchFamily="2" charset="2"/>
              <a:buChar char="§"/>
              <a:tabLst>
                <a:tab pos="1979613" algn="l"/>
                <a:tab pos="2060575" algn="l"/>
                <a:tab pos="2333625" algn="l"/>
              </a:tabLst>
            </a:pPr>
            <a:r>
              <a:rPr lang="en-AU" b="1" dirty="0">
                <a:solidFill>
                  <a:srgbClr val="0070C0"/>
                </a:solidFill>
              </a:rPr>
              <a:t>FLAGSHIPS</a:t>
            </a:r>
            <a:r>
              <a:rPr lang="en-AU" b="1" dirty="0"/>
              <a:t> </a:t>
            </a:r>
            <a:r>
              <a:rPr lang="en-AU" sz="1600" dirty="0"/>
              <a:t>– rare cancers, rare diseases and complex conditions</a:t>
            </a:r>
          </a:p>
          <a:p>
            <a:pPr marL="1971675" indent="-184150" fontAlgn="t">
              <a:buClr>
                <a:srgbClr val="0070C0"/>
              </a:buClr>
              <a:buFont typeface="Wingdings" panose="05000000000000000000" pitchFamily="2" charset="2"/>
              <a:buChar char="§"/>
              <a:tabLst>
                <a:tab pos="1979613" algn="l"/>
                <a:tab pos="2060575" algn="l"/>
                <a:tab pos="2333625" algn="l"/>
              </a:tabLst>
            </a:pPr>
            <a:r>
              <a:rPr lang="en-AU" sz="1900" b="1" dirty="0">
                <a:solidFill>
                  <a:srgbClr val="0070C0"/>
                </a:solidFill>
              </a:rPr>
              <a:t>C</a:t>
            </a:r>
            <a:r>
              <a:rPr lang="en-AU" b="1" dirty="0">
                <a:solidFill>
                  <a:srgbClr val="0070C0"/>
                </a:solidFill>
              </a:rPr>
              <a:t>LINICAL TRIALS</a:t>
            </a:r>
            <a:r>
              <a:rPr lang="en-AU" sz="1600" dirty="0"/>
              <a:t> – pre-clinical, functional genomics and targeted and adaptive clinical trials</a:t>
            </a:r>
            <a:endParaRPr lang="en-AU" dirty="0"/>
          </a:p>
          <a:p>
            <a:pPr marL="1971675" indent="-184150" fontAlgn="t">
              <a:buClr>
                <a:srgbClr val="0070C0"/>
              </a:buClr>
              <a:buFont typeface="Wingdings" panose="05000000000000000000" pitchFamily="2" charset="2"/>
              <a:buChar char="§"/>
              <a:tabLst>
                <a:tab pos="1979613" algn="l"/>
                <a:tab pos="2060575" algn="l"/>
                <a:tab pos="2333625" algn="l"/>
              </a:tabLst>
            </a:pPr>
            <a:r>
              <a:rPr lang="en-AU" b="1" dirty="0">
                <a:solidFill>
                  <a:srgbClr val="0070C0"/>
                </a:solidFill>
              </a:rPr>
              <a:t>WORKFORCE AND RESEARCHERS</a:t>
            </a:r>
            <a:r>
              <a:rPr lang="en-AU" sz="1600" dirty="0"/>
              <a:t> – creation of new highly skilled workforce and new career pathways</a:t>
            </a:r>
            <a:endParaRPr lang="en-AU" dirty="0"/>
          </a:p>
          <a:p>
            <a:pPr marL="1971675" indent="-184150" fontAlgn="t">
              <a:buClr>
                <a:srgbClr val="0070C0"/>
              </a:buClr>
              <a:buFont typeface="Wingdings" panose="05000000000000000000" pitchFamily="2" charset="2"/>
              <a:buChar char="§"/>
              <a:tabLst>
                <a:tab pos="1979613" algn="l"/>
                <a:tab pos="2060575" algn="l"/>
                <a:tab pos="2333625" algn="l"/>
              </a:tabLst>
            </a:pPr>
            <a:r>
              <a:rPr lang="en-AU" b="1" dirty="0">
                <a:solidFill>
                  <a:srgbClr val="0070C0"/>
                </a:solidFill>
              </a:rPr>
              <a:t>COMMERCIALISATION</a:t>
            </a:r>
            <a:r>
              <a:rPr lang="en-AU" b="1" dirty="0"/>
              <a:t> </a:t>
            </a:r>
            <a:r>
              <a:rPr lang="en-AU" sz="1600" dirty="0"/>
              <a:t>–</a:t>
            </a:r>
            <a:r>
              <a:rPr lang="en-AU" sz="1600" b="1" dirty="0"/>
              <a:t> </a:t>
            </a:r>
            <a:r>
              <a:rPr lang="en-AU" sz="1600" dirty="0"/>
              <a:t>pharmacological genomics and  new to world industries </a:t>
            </a:r>
            <a:endParaRPr lang="en-AU" dirty="0"/>
          </a:p>
          <a:p>
            <a:pPr marL="1971675" indent="-184150" fontAlgn="t">
              <a:buClr>
                <a:srgbClr val="0070C0"/>
              </a:buClr>
              <a:buFont typeface="Wingdings" panose="05000000000000000000" pitchFamily="2" charset="2"/>
              <a:buChar char="§"/>
              <a:tabLst>
                <a:tab pos="1979613" algn="l"/>
                <a:tab pos="2060575" algn="l"/>
                <a:tab pos="2333625" algn="l"/>
              </a:tabLst>
            </a:pPr>
            <a:r>
              <a:rPr lang="en-AU" b="1" dirty="0">
                <a:solidFill>
                  <a:srgbClr val="0070C0"/>
                </a:solidFill>
              </a:rPr>
              <a:t>ETHICS, LEGAL AND SOCIAL</a:t>
            </a:r>
            <a:r>
              <a:rPr lang="en-AU" sz="1600" dirty="0"/>
              <a:t> – community dialogue that gains technology appreciation and value</a:t>
            </a:r>
            <a:endParaRPr lang="en-AU" dirty="0"/>
          </a:p>
          <a:p>
            <a:pPr marL="1971675" indent="-184150" fontAlgn="t">
              <a:buClr>
                <a:srgbClr val="0070C0"/>
              </a:buClr>
              <a:buFont typeface="Wingdings" panose="05000000000000000000" pitchFamily="2" charset="2"/>
              <a:buChar char="§"/>
              <a:tabLst>
                <a:tab pos="1979613" algn="l"/>
                <a:tab pos="2060575" algn="l"/>
                <a:tab pos="2333625" algn="l"/>
              </a:tabLst>
            </a:pPr>
            <a:r>
              <a:rPr lang="en-AU" b="1" dirty="0">
                <a:solidFill>
                  <a:srgbClr val="0070C0"/>
                </a:solidFill>
              </a:rPr>
              <a:t>DATA  AND ANALYTICS</a:t>
            </a:r>
            <a:r>
              <a:rPr lang="en-AU" sz="1600" b="1" dirty="0"/>
              <a:t> </a:t>
            </a:r>
            <a:r>
              <a:rPr lang="en-AU" sz="1600" dirty="0"/>
              <a:t>–</a:t>
            </a:r>
            <a:r>
              <a:rPr lang="en-AU" sz="1600" b="1" dirty="0"/>
              <a:t> </a:t>
            </a:r>
            <a:r>
              <a:rPr lang="en-AU" sz="1600" dirty="0"/>
              <a:t>secure storage, access, analysis and sharing with benefit to patients</a:t>
            </a:r>
            <a:endParaRPr lang="en-AU" dirty="0"/>
          </a:p>
          <a:p>
            <a:endParaRPr lang="en-AU" dirty="0"/>
          </a:p>
        </p:txBody>
      </p:sp>
      <p:sp>
        <p:nvSpPr>
          <p:cNvPr id="6" name="Rounded Rectangle 5"/>
          <p:cNvSpPr/>
          <p:nvPr/>
        </p:nvSpPr>
        <p:spPr>
          <a:xfrm>
            <a:off x="968994" y="2670348"/>
            <a:ext cx="1228299" cy="378043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001" y="3365387"/>
            <a:ext cx="597833" cy="544833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583" y="4027551"/>
            <a:ext cx="502532" cy="436971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872" y="4558686"/>
            <a:ext cx="540753" cy="559932"/>
          </a:xfrm>
          <a:prstGeom prst="rect">
            <a:avLst/>
          </a:prstGeom>
        </p:spPr>
      </p:pic>
      <p:pic>
        <p:nvPicPr>
          <p:cNvPr id="10" name="Picture 9" descr="\\protected.health.gov.au\userenv\Home\P_huangs\Desktop\balance-scale-of-justice (1).pn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041" y="5185567"/>
            <a:ext cx="538542" cy="481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/>
          <p:nvPr/>
        </p:nvPicPr>
        <p:blipFill rotWithShape="1">
          <a:blip r:embed="rId8" cstate="email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3500"/>
                    </a14:imgEffect>
                    <a14:imgEffect>
                      <a14:saturation sat="230000"/>
                    </a14:imgEffect>
                    <a14:imgEffect>
                      <a14:brightnessContrast bright="100000" contrast="7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353" t="46940" r="36178" b="31290"/>
          <a:stretch/>
        </p:blipFill>
        <p:spPr bwMode="auto">
          <a:xfrm>
            <a:off x="1329393" y="5815561"/>
            <a:ext cx="527941" cy="4723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Flowchart: Punched Tape 11"/>
          <p:cNvSpPr/>
          <p:nvPr/>
        </p:nvSpPr>
        <p:spPr>
          <a:xfrm>
            <a:off x="1505018" y="2855130"/>
            <a:ext cx="262255" cy="222250"/>
          </a:xfrm>
          <a:prstGeom prst="flowChartPunchedTape">
            <a:avLst/>
          </a:prstGeom>
          <a:gradFill flip="none" rotWithShape="1">
            <a:gsLst>
              <a:gs pos="45000">
                <a:schemeClr val="accent5">
                  <a:lumMod val="40000"/>
                  <a:lumOff val="60000"/>
                </a:schemeClr>
              </a:gs>
              <a:gs pos="30000">
                <a:schemeClr val="bg1"/>
              </a:gs>
              <a:gs pos="68000">
                <a:schemeClr val="accent5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cxnSp>
        <p:nvCxnSpPr>
          <p:cNvPr id="13" name="Straight Connector 12"/>
          <p:cNvCxnSpPr/>
          <p:nvPr/>
        </p:nvCxnSpPr>
        <p:spPr>
          <a:xfrm>
            <a:off x="1479521" y="2847296"/>
            <a:ext cx="0" cy="405130"/>
          </a:xfrm>
          <a:prstGeom prst="line">
            <a:avLst/>
          </a:prstGeom>
          <a:ln w="25400">
            <a:solidFill>
              <a:schemeClr val="bg1"/>
            </a:solidFill>
            <a:headEnd type="oval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4"/>
          <p:cNvSpPr txBox="1">
            <a:spLocks/>
          </p:cNvSpPr>
          <p:nvPr/>
        </p:nvSpPr>
        <p:spPr>
          <a:xfrm>
            <a:off x="8001000" y="6591297"/>
            <a:ext cx="1047750" cy="242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90000"/>
              <a:buFont typeface="Arial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Font typeface="Arial" pitchFamily="34" charset="0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700" dirty="0">
                <a:solidFill>
                  <a:schemeClr val="bg1"/>
                </a:solidFill>
              </a:rPr>
              <a:t>June 2018</a:t>
            </a:r>
          </a:p>
        </p:txBody>
      </p:sp>
    </p:spTree>
    <p:extLst>
      <p:ext uri="{BB962C8B-B14F-4D97-AF65-F5344CB8AC3E}">
        <p14:creationId xmlns:p14="http://schemas.microsoft.com/office/powerpoint/2010/main" val="3931931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chemeClr val="accent2"/>
                </a:solidFill>
              </a:rPr>
              <a:t>Other </a:t>
            </a:r>
            <a:r>
              <a:rPr lang="en-AU" b="1" dirty="0" smtClean="0">
                <a:solidFill>
                  <a:schemeClr val="accent2"/>
                </a:solidFill>
              </a:rPr>
              <a:t>MRFF </a:t>
            </a:r>
            <a:r>
              <a:rPr lang="en-AU" b="1" dirty="0">
                <a:solidFill>
                  <a:schemeClr val="accent2"/>
                </a:solidFill>
              </a:rPr>
              <a:t>investments …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108" y="1990476"/>
            <a:ext cx="8352692" cy="4678667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2"/>
              </a:buClr>
            </a:pPr>
            <a:r>
              <a:rPr lang="en-AU" b="1" dirty="0">
                <a:solidFill>
                  <a:schemeClr val="tx1"/>
                </a:solidFill>
              </a:rPr>
              <a:t>Next </a:t>
            </a:r>
            <a:r>
              <a:rPr lang="en-AU" b="1" dirty="0" smtClean="0">
                <a:solidFill>
                  <a:schemeClr val="tx1"/>
                </a:solidFill>
              </a:rPr>
              <a:t>Generation </a:t>
            </a:r>
            <a:r>
              <a:rPr lang="en-AU" b="1" dirty="0">
                <a:solidFill>
                  <a:schemeClr val="tx1"/>
                </a:solidFill>
              </a:rPr>
              <a:t>C</a:t>
            </a:r>
            <a:r>
              <a:rPr lang="en-AU" b="1" dirty="0" smtClean="0">
                <a:solidFill>
                  <a:schemeClr val="tx1"/>
                </a:solidFill>
              </a:rPr>
              <a:t>linical </a:t>
            </a:r>
            <a:r>
              <a:rPr lang="en-AU" b="1" dirty="0">
                <a:solidFill>
                  <a:schemeClr val="tx1"/>
                </a:solidFill>
              </a:rPr>
              <a:t>R</a:t>
            </a:r>
            <a:r>
              <a:rPr lang="en-AU" b="1" dirty="0" smtClean="0">
                <a:solidFill>
                  <a:schemeClr val="tx1"/>
                </a:solidFill>
              </a:rPr>
              <a:t>esearchers </a:t>
            </a:r>
            <a:r>
              <a:rPr lang="en-AU" sz="1600" dirty="0">
                <a:solidFill>
                  <a:schemeClr val="tx1"/>
                </a:solidFill>
              </a:rPr>
              <a:t>($78m/5years, extension)</a:t>
            </a:r>
          </a:p>
          <a:p>
            <a:pPr>
              <a:spcAft>
                <a:spcPts val="300"/>
              </a:spcAft>
              <a:buClr>
                <a:schemeClr val="accent2"/>
              </a:buClr>
            </a:pPr>
            <a:r>
              <a:rPr lang="en-AU" b="1" dirty="0">
                <a:solidFill>
                  <a:schemeClr val="tx1"/>
                </a:solidFill>
              </a:rPr>
              <a:t>Rapid </a:t>
            </a:r>
            <a:r>
              <a:rPr lang="en-AU" b="1" dirty="0" smtClean="0">
                <a:solidFill>
                  <a:schemeClr val="tx1"/>
                </a:solidFill>
              </a:rPr>
              <a:t>Applied </a:t>
            </a:r>
            <a:r>
              <a:rPr lang="en-AU" b="1" dirty="0">
                <a:solidFill>
                  <a:schemeClr val="tx1"/>
                </a:solidFill>
              </a:rPr>
              <a:t>R</a:t>
            </a:r>
            <a:r>
              <a:rPr lang="en-AU" b="1" dirty="0" smtClean="0">
                <a:solidFill>
                  <a:schemeClr val="tx1"/>
                </a:solidFill>
              </a:rPr>
              <a:t>esearch </a:t>
            </a:r>
            <a:r>
              <a:rPr lang="en-AU" b="1" dirty="0">
                <a:solidFill>
                  <a:schemeClr val="tx1"/>
                </a:solidFill>
              </a:rPr>
              <a:t>T</a:t>
            </a:r>
            <a:r>
              <a:rPr lang="en-AU" b="1" dirty="0" smtClean="0">
                <a:solidFill>
                  <a:schemeClr val="tx1"/>
                </a:solidFill>
              </a:rPr>
              <a:t>ranslation </a:t>
            </a:r>
            <a:r>
              <a:rPr lang="en-AU" sz="1600" dirty="0">
                <a:solidFill>
                  <a:schemeClr val="tx1"/>
                </a:solidFill>
              </a:rPr>
              <a:t>($85m/5years, </a:t>
            </a:r>
            <a:r>
              <a:rPr lang="en-AU" sz="1600" dirty="0" smtClean="0">
                <a:solidFill>
                  <a:schemeClr val="tx1"/>
                </a:solidFill>
              </a:rPr>
              <a:t>extension)</a:t>
            </a:r>
          </a:p>
          <a:p>
            <a:pPr lvl="1">
              <a:spcBef>
                <a:spcPts val="0"/>
              </a:spcBef>
            </a:pPr>
            <a:r>
              <a:rPr lang="en-AU" sz="1400" dirty="0" smtClean="0">
                <a:solidFill>
                  <a:schemeClr val="tx1"/>
                </a:solidFill>
              </a:rPr>
              <a:t>Advanced Health Research </a:t>
            </a:r>
            <a:r>
              <a:rPr lang="en-AU" sz="1400" dirty="0" smtClean="0">
                <a:solidFill>
                  <a:schemeClr val="tx1"/>
                </a:solidFill>
              </a:rPr>
              <a:t> </a:t>
            </a:r>
            <a:r>
              <a:rPr lang="en-AU" sz="1400" dirty="0" err="1" smtClean="0">
                <a:solidFill>
                  <a:schemeClr val="tx1"/>
                </a:solidFill>
              </a:rPr>
              <a:t>and</a:t>
            </a:r>
            <a:r>
              <a:rPr lang="en-AU" sz="1400" dirty="0" err="1" smtClean="0">
                <a:solidFill>
                  <a:schemeClr val="tx1"/>
                </a:solidFill>
              </a:rPr>
              <a:t>Translation</a:t>
            </a:r>
            <a:r>
              <a:rPr lang="en-AU" sz="1400" dirty="0" smtClean="0">
                <a:solidFill>
                  <a:schemeClr val="tx1"/>
                </a:solidFill>
              </a:rPr>
              <a:t> </a:t>
            </a:r>
            <a:r>
              <a:rPr lang="en-AU" sz="1400" dirty="0" smtClean="0">
                <a:solidFill>
                  <a:schemeClr val="tx1"/>
                </a:solidFill>
              </a:rPr>
              <a:t>Centres and Centres for Innovation in Regional Health</a:t>
            </a:r>
          </a:p>
          <a:p>
            <a:pPr>
              <a:lnSpc>
                <a:spcPct val="110000"/>
              </a:lnSpc>
              <a:buClr>
                <a:schemeClr val="accent2"/>
              </a:buClr>
            </a:pPr>
            <a:r>
              <a:rPr lang="en-AU" b="1" dirty="0">
                <a:solidFill>
                  <a:schemeClr val="tx1"/>
                </a:solidFill>
              </a:rPr>
              <a:t>Accelerated </a:t>
            </a:r>
            <a:r>
              <a:rPr lang="en-AU" b="1" dirty="0" smtClean="0">
                <a:solidFill>
                  <a:schemeClr val="tx1"/>
                </a:solidFill>
              </a:rPr>
              <a:t>Research </a:t>
            </a:r>
            <a:r>
              <a:rPr lang="en-AU" sz="1600" dirty="0">
                <a:solidFill>
                  <a:schemeClr val="tx1"/>
                </a:solidFill>
              </a:rPr>
              <a:t>($56m/5 years, extension)</a:t>
            </a:r>
          </a:p>
          <a:p>
            <a:pPr>
              <a:lnSpc>
                <a:spcPct val="110000"/>
              </a:lnSpc>
              <a:buClr>
                <a:schemeClr val="accent2"/>
              </a:buClr>
            </a:pPr>
            <a:r>
              <a:rPr lang="en-AU" b="1" dirty="0" smtClean="0">
                <a:solidFill>
                  <a:schemeClr val="tx1"/>
                </a:solidFill>
              </a:rPr>
              <a:t>Australian Brain Cancer Mission</a:t>
            </a:r>
            <a:r>
              <a:rPr lang="en-AU" dirty="0" smtClean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($50m/10years)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1400" dirty="0" smtClean="0">
                <a:solidFill>
                  <a:schemeClr val="accent1"/>
                </a:solidFill>
              </a:rPr>
              <a:t>seeking </a:t>
            </a:r>
            <a:r>
              <a:rPr lang="en-US" sz="1400" dirty="0">
                <a:solidFill>
                  <a:schemeClr val="accent1"/>
                </a:solidFill>
              </a:rPr>
              <a:t>to double brain cancer survival rates and improve quality of life over the next decade</a:t>
            </a:r>
            <a:endParaRPr lang="en-AU" sz="1400" b="1" dirty="0">
              <a:solidFill>
                <a:schemeClr val="accent1"/>
              </a:solidFill>
            </a:endParaRPr>
          </a:p>
          <a:p>
            <a:pPr>
              <a:buClr>
                <a:schemeClr val="accent2"/>
              </a:buClr>
            </a:pPr>
            <a:r>
              <a:rPr lang="en-AU" b="1" dirty="0">
                <a:solidFill>
                  <a:schemeClr val="tx1"/>
                </a:solidFill>
              </a:rPr>
              <a:t>Million Minds Mental Health Research Mission</a:t>
            </a:r>
            <a:r>
              <a:rPr lang="en-AU" sz="1600" dirty="0">
                <a:solidFill>
                  <a:schemeClr val="tx1"/>
                </a:solidFill>
              </a:rPr>
              <a:t> ($125m/10 years)</a:t>
            </a:r>
          </a:p>
          <a:p>
            <a:pPr lvl="1">
              <a:spcBef>
                <a:spcPts val="0"/>
              </a:spcBef>
            </a:pPr>
            <a:r>
              <a:rPr lang="en-AU" sz="1400" dirty="0">
                <a:solidFill>
                  <a:schemeClr val="tx1"/>
                </a:solidFill>
              </a:rPr>
              <a:t>research roadmap to be determined</a:t>
            </a:r>
          </a:p>
          <a:p>
            <a:pPr>
              <a:buClr>
                <a:schemeClr val="accent2"/>
              </a:buClr>
            </a:pPr>
            <a:r>
              <a:rPr lang="en-AU" b="1" dirty="0">
                <a:solidFill>
                  <a:schemeClr val="tx1"/>
                </a:solidFill>
              </a:rPr>
              <a:t>Targeted Health System &amp; Community Organisation Research </a:t>
            </a:r>
            <a:r>
              <a:rPr lang="en-AU" sz="1600" dirty="0">
                <a:solidFill>
                  <a:schemeClr val="tx1"/>
                </a:solidFill>
              </a:rPr>
              <a:t>($39.8m/4years)</a:t>
            </a:r>
          </a:p>
          <a:p>
            <a:pPr lvl="1">
              <a:spcBef>
                <a:spcPts val="0"/>
              </a:spcBef>
            </a:pPr>
            <a:r>
              <a:rPr lang="en-AU" sz="1400" dirty="0">
                <a:solidFill>
                  <a:schemeClr val="tx1"/>
                </a:solidFill>
              </a:rPr>
              <a:t>commission specific health system and delivery questions sourced from MSAC, PBAC,          MBS Review + crowd-sourced clinical and consumer queries</a:t>
            </a:r>
          </a:p>
          <a:p>
            <a:pPr>
              <a:buClr>
                <a:schemeClr val="accent2"/>
              </a:buClr>
            </a:pPr>
            <a:r>
              <a:rPr lang="en-AU" b="1" dirty="0">
                <a:solidFill>
                  <a:schemeClr val="tx1"/>
                </a:solidFill>
              </a:rPr>
              <a:t>Keeping Australians </a:t>
            </a:r>
            <a:r>
              <a:rPr lang="en-AU" b="1" dirty="0" smtClean="0">
                <a:solidFill>
                  <a:schemeClr val="tx1"/>
                </a:solidFill>
              </a:rPr>
              <a:t>Out </a:t>
            </a:r>
            <a:r>
              <a:rPr lang="en-AU" b="1" dirty="0">
                <a:solidFill>
                  <a:schemeClr val="tx1"/>
                </a:solidFill>
              </a:rPr>
              <a:t>of </a:t>
            </a:r>
            <a:r>
              <a:rPr lang="en-AU" b="1" dirty="0" smtClean="0">
                <a:solidFill>
                  <a:schemeClr val="tx1"/>
                </a:solidFill>
              </a:rPr>
              <a:t>Hospital </a:t>
            </a:r>
            <a:r>
              <a:rPr lang="en-AU" sz="1600" dirty="0">
                <a:solidFill>
                  <a:schemeClr val="tx1"/>
                </a:solidFill>
              </a:rPr>
              <a:t>($18.1m/4years, extension)</a:t>
            </a:r>
          </a:p>
          <a:p>
            <a:pPr lvl="1">
              <a:spcBef>
                <a:spcPts val="0"/>
              </a:spcBef>
            </a:pPr>
            <a:r>
              <a:rPr lang="en-AU" sz="1400" dirty="0">
                <a:solidFill>
                  <a:schemeClr val="tx1"/>
                </a:solidFill>
              </a:rPr>
              <a:t>preventative health, behavioural economics, implementation science</a:t>
            </a:r>
            <a:endParaRPr lang="en-AU" sz="1400" b="1" dirty="0">
              <a:solidFill>
                <a:schemeClr val="tx1"/>
              </a:solidFill>
            </a:endParaRPr>
          </a:p>
          <a:p>
            <a:pPr>
              <a:buClr>
                <a:schemeClr val="accent2"/>
              </a:buClr>
            </a:pPr>
            <a:r>
              <a:rPr lang="en-AU" b="1" dirty="0">
                <a:solidFill>
                  <a:schemeClr val="tx1"/>
                </a:solidFill>
              </a:rPr>
              <a:t>Women’s Health </a:t>
            </a:r>
            <a:r>
              <a:rPr lang="en-AU" sz="1600" dirty="0">
                <a:solidFill>
                  <a:schemeClr val="tx1"/>
                </a:solidFill>
              </a:rPr>
              <a:t>($17.5m/4years)</a:t>
            </a:r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8001000" y="6600822"/>
            <a:ext cx="1047750" cy="242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90000"/>
              <a:buFont typeface="Arial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Font typeface="Arial" pitchFamily="34" charset="0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700" dirty="0">
                <a:solidFill>
                  <a:schemeClr val="bg1"/>
                </a:solidFill>
              </a:rPr>
              <a:t>June 2018</a:t>
            </a:r>
          </a:p>
        </p:txBody>
      </p:sp>
    </p:spTree>
    <p:extLst>
      <p:ext uri="{BB962C8B-B14F-4D97-AF65-F5344CB8AC3E}">
        <p14:creationId xmlns:p14="http://schemas.microsoft.com/office/powerpoint/2010/main" val="551028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chemeClr val="accent2"/>
                </a:solidFill>
              </a:rPr>
              <a:t>Accessing MRFF grants?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5898"/>
            <a:ext cx="8229600" cy="4441391"/>
          </a:xfrm>
        </p:spPr>
        <p:txBody>
          <a:bodyPr>
            <a:normAutofit fontScale="92500"/>
          </a:bodyPr>
          <a:lstStyle/>
          <a:p>
            <a:pPr>
              <a:buClr>
                <a:schemeClr val="accent2"/>
              </a:buClr>
            </a:pPr>
            <a:r>
              <a:rPr lang="en-AU" sz="2100" dirty="0"/>
              <a:t>funding can only be used to support research and innovation</a:t>
            </a:r>
          </a:p>
          <a:p>
            <a:pPr>
              <a:lnSpc>
                <a:spcPct val="110000"/>
              </a:lnSpc>
              <a:spcBef>
                <a:spcPts val="0"/>
              </a:spcBef>
              <a:buClr>
                <a:schemeClr val="accent2"/>
              </a:buClr>
            </a:pPr>
            <a:r>
              <a:rPr lang="en-AU" sz="2100" dirty="0"/>
              <a:t>recipients of MRFF funding are restricted to: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AU" dirty="0"/>
              <a:t>a medical research institute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AU" dirty="0"/>
              <a:t>a university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AU" dirty="0"/>
              <a:t>a corporate Commonwealth entity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AU" dirty="0"/>
              <a:t>a corporation</a:t>
            </a:r>
          </a:p>
          <a:p>
            <a:pPr>
              <a:lnSpc>
                <a:spcPct val="110000"/>
              </a:lnSpc>
              <a:spcBef>
                <a:spcPts val="0"/>
              </a:spcBef>
              <a:buClr>
                <a:schemeClr val="accent2"/>
              </a:buClr>
            </a:pPr>
            <a:r>
              <a:rPr lang="en-AU" sz="2100" dirty="0"/>
              <a:t>MRFF Act provides flexibility with respect to disbursement mechanisms: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AU" dirty="0"/>
              <a:t>existing mechanisms through the NHMRC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AU" dirty="0"/>
              <a:t>corporate institutions or Commonwealth agencies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AU" dirty="0"/>
              <a:t>agreements with jurisdictions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AU" dirty="0"/>
              <a:t>competitive market approaches  or direct source funding</a:t>
            </a:r>
          </a:p>
          <a:p>
            <a:pPr>
              <a:buClr>
                <a:schemeClr val="accent2"/>
              </a:buClr>
            </a:pPr>
            <a:r>
              <a:rPr lang="en-AU" dirty="0"/>
              <a:t>grant administration services utilised - NHMRC or Business Grants Hub </a:t>
            </a:r>
          </a:p>
          <a:p>
            <a:pPr>
              <a:buClr>
                <a:schemeClr val="accent2"/>
              </a:buClr>
            </a:pPr>
            <a:r>
              <a:rPr lang="en-AU" dirty="0"/>
              <a:t>no MRFF funds are utilised to support program administration. </a:t>
            </a:r>
          </a:p>
          <a:p>
            <a:pPr>
              <a:buClr>
                <a:schemeClr val="accent2"/>
              </a:buClr>
            </a:pPr>
            <a:r>
              <a:rPr lang="en-AU" sz="1900" dirty="0"/>
              <a:t>all grant opportunities are advertised on </a:t>
            </a:r>
            <a:r>
              <a:rPr lang="en-AU" sz="1900" dirty="0" err="1"/>
              <a:t>GrantConnect</a:t>
            </a:r>
            <a:r>
              <a:rPr lang="en-AU" sz="1900" dirty="0"/>
              <a:t> </a:t>
            </a:r>
            <a:r>
              <a:rPr lang="en-AU" sz="1900" dirty="0">
                <a:solidFill>
                  <a:schemeClr val="accent2"/>
                </a:solidFill>
              </a:rPr>
              <a:t>(</a:t>
            </a:r>
            <a:r>
              <a:rPr lang="en-AU" sz="1900" u="sng" dirty="0">
                <a:solidFill>
                  <a:schemeClr val="accent2"/>
                </a:solidFill>
              </a:rPr>
              <a:t>www.grants.gov.au</a:t>
            </a:r>
            <a:r>
              <a:rPr lang="en-AU" sz="1900" dirty="0">
                <a:solidFill>
                  <a:srgbClr val="C00000"/>
                </a:solidFill>
              </a:rPr>
              <a:t>)</a:t>
            </a:r>
            <a:endParaRPr lang="en-AU" sz="1900" dirty="0"/>
          </a:p>
          <a:p>
            <a:endParaRPr lang="en-AU" dirty="0"/>
          </a:p>
        </p:txBody>
      </p:sp>
      <p:sp>
        <p:nvSpPr>
          <p:cNvPr id="4" name="Subtitle 4"/>
          <p:cNvSpPr txBox="1">
            <a:spLocks/>
          </p:cNvSpPr>
          <p:nvPr/>
        </p:nvSpPr>
        <p:spPr>
          <a:xfrm>
            <a:off x="8001000" y="6600822"/>
            <a:ext cx="1047750" cy="242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90000"/>
              <a:buFont typeface="Arial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Font typeface="Arial" pitchFamily="34" charset="0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700" dirty="0">
                <a:solidFill>
                  <a:schemeClr val="bg1"/>
                </a:solidFill>
              </a:rPr>
              <a:t>June 2018</a:t>
            </a:r>
          </a:p>
        </p:txBody>
      </p:sp>
    </p:spTree>
    <p:extLst>
      <p:ext uri="{BB962C8B-B14F-4D97-AF65-F5344CB8AC3E}">
        <p14:creationId xmlns:p14="http://schemas.microsoft.com/office/powerpoint/2010/main" val="4258892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chemeClr val="accent2"/>
                </a:solidFill>
              </a:rPr>
              <a:t>MRFF Funding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</a:pPr>
            <a:r>
              <a:rPr lang="en-AU" sz="2200" dirty="0"/>
              <a:t>developed by AMRAB, endorsed by Government late 2017</a:t>
            </a:r>
          </a:p>
          <a:p>
            <a:pPr>
              <a:buClr>
                <a:schemeClr val="accent2"/>
              </a:buClr>
            </a:pPr>
            <a:r>
              <a:rPr lang="en-AU" sz="2200" dirty="0"/>
              <a:t>provides guidance for how MRFF program should be designed and administered</a:t>
            </a:r>
          </a:p>
          <a:p>
            <a:pPr marL="0" indent="0">
              <a:buClr>
                <a:schemeClr val="accent2"/>
              </a:buClr>
              <a:buNone/>
            </a:pPr>
            <a:r>
              <a:rPr lang="en-AU" sz="2200" b="1" dirty="0">
                <a:solidFill>
                  <a:schemeClr val="accent2"/>
                </a:solidFill>
              </a:rPr>
              <a:t>Key features: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AU" sz="2000" dirty="0"/>
              <a:t>ensure investment is enduring and transformative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AU" sz="2000" dirty="0"/>
              <a:t>competitiveness essential to research reputation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AU" sz="2000" dirty="0"/>
              <a:t>contestable processes, peer review, diverse perspectives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AU" sz="2000" dirty="0"/>
              <a:t>collaboration across sectors and with end-users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AU" sz="2000" dirty="0"/>
              <a:t>focus on burden and unmet need – research gaps</a:t>
            </a:r>
          </a:p>
          <a:p>
            <a:pPr lvl="1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AU" sz="2000" dirty="0"/>
              <a:t>game-changers balanced with sector improvements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ubtitle 4"/>
          <p:cNvSpPr txBox="1">
            <a:spLocks/>
          </p:cNvSpPr>
          <p:nvPr/>
        </p:nvSpPr>
        <p:spPr>
          <a:xfrm>
            <a:off x="8001000" y="6600822"/>
            <a:ext cx="1047750" cy="242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90000"/>
              <a:buFont typeface="Arial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Font typeface="Arial" pitchFamily="34" charset="0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700" dirty="0">
                <a:solidFill>
                  <a:schemeClr val="bg1"/>
                </a:solidFill>
              </a:rPr>
              <a:t>June 2018</a:t>
            </a:r>
          </a:p>
        </p:txBody>
      </p:sp>
    </p:spTree>
    <p:extLst>
      <p:ext uri="{BB962C8B-B14F-4D97-AF65-F5344CB8AC3E}">
        <p14:creationId xmlns:p14="http://schemas.microsoft.com/office/powerpoint/2010/main" val="526898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chemeClr val="accent2"/>
                </a:solidFill>
              </a:rPr>
              <a:t>‘Approach to market’ means</a:t>
            </a:r>
            <a:r>
              <a:rPr lang="en-US" sz="1600" b="1" baseline="30000" dirty="0">
                <a:solidFill>
                  <a:srgbClr val="C00000"/>
                </a:solidFill>
              </a:rPr>
              <a:t>1</a:t>
            </a:r>
            <a:endParaRPr lang="en-AU" b="1" baseline="30000" dirty="0">
              <a:solidFill>
                <a:schemeClr val="accent2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247590"/>
              </p:ext>
            </p:extLst>
          </p:nvPr>
        </p:nvGraphicFramePr>
        <p:xfrm>
          <a:off x="361950" y="2009775"/>
          <a:ext cx="8658226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2066925"/>
            <a:ext cx="33718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926F00"/>
                </a:solidFill>
              </a:rPr>
              <a:t>OPEN AND TARGETED</a:t>
            </a:r>
          </a:p>
          <a:p>
            <a:r>
              <a:rPr lang="en-AU" sz="1400" b="1" dirty="0">
                <a:solidFill>
                  <a:srgbClr val="926F00"/>
                </a:solidFill>
              </a:rPr>
              <a:t>(47%)</a:t>
            </a:r>
          </a:p>
          <a:p>
            <a:r>
              <a:rPr lang="en-AU" sz="1200" dirty="0">
                <a:solidFill>
                  <a:srgbClr val="926F00"/>
                </a:solidFill>
              </a:rPr>
              <a:t>used primarily for Missions with </a:t>
            </a:r>
          </a:p>
          <a:p>
            <a:r>
              <a:rPr lang="en-AU" sz="1200" dirty="0">
                <a:solidFill>
                  <a:srgbClr val="926F00"/>
                </a:solidFill>
              </a:rPr>
              <a:t>specific ambitious goals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35010" y="5629215"/>
            <a:ext cx="41529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b="1" dirty="0">
                <a:solidFill>
                  <a:srgbClr val="A80000"/>
                </a:solidFill>
              </a:rPr>
              <a:t>TARGETED (9%)</a:t>
            </a:r>
          </a:p>
          <a:p>
            <a:r>
              <a:rPr lang="en-AU" sz="1200" dirty="0">
                <a:solidFill>
                  <a:srgbClr val="A80000"/>
                </a:solidFill>
              </a:rPr>
              <a:t>includes Accelerated Research and </a:t>
            </a:r>
          </a:p>
          <a:p>
            <a:r>
              <a:rPr lang="en-AU" sz="1200" dirty="0">
                <a:solidFill>
                  <a:srgbClr val="A80000"/>
                </a:solidFill>
              </a:rPr>
              <a:t>direct funding to AHRTCs and CIRHs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4362452" y="5966667"/>
            <a:ext cx="628648" cy="19600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150" y="4038600"/>
            <a:ext cx="23431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MRFF uses a variety of means to implement programs and the administrative services of both the NHMRC and Business Grants Hub of the Department of Industry, Innovation and Science.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6361950"/>
            <a:ext cx="3911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baseline="30000" dirty="0"/>
              <a:t>1 </a:t>
            </a:r>
            <a:r>
              <a:rPr lang="en-AU" sz="800" dirty="0"/>
              <a:t>Estimated based on $1.7 billion disbursements announced as of 8 May 2018.</a:t>
            </a:r>
          </a:p>
        </p:txBody>
      </p:sp>
      <p:sp>
        <p:nvSpPr>
          <p:cNvPr id="13" name="Subtitle 4"/>
          <p:cNvSpPr txBox="1">
            <a:spLocks/>
          </p:cNvSpPr>
          <p:nvPr/>
        </p:nvSpPr>
        <p:spPr>
          <a:xfrm>
            <a:off x="8001000" y="6600822"/>
            <a:ext cx="1047750" cy="242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90000"/>
              <a:buFont typeface="Arial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Font typeface="Arial" pitchFamily="34" charset="0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700" dirty="0">
                <a:solidFill>
                  <a:schemeClr val="bg1"/>
                </a:solidFill>
              </a:rPr>
              <a:t>June 2018</a:t>
            </a:r>
          </a:p>
        </p:txBody>
      </p:sp>
    </p:spTree>
    <p:extLst>
      <p:ext uri="{BB962C8B-B14F-4D97-AF65-F5344CB8AC3E}">
        <p14:creationId xmlns:p14="http://schemas.microsoft.com/office/powerpoint/2010/main" val="2967233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AU" sz="3200" b="1" dirty="0">
                <a:solidFill>
                  <a:srgbClr val="C00000"/>
                </a:solidFill>
              </a:rPr>
              <a:t>PRIORITY SETTING CONSIDERATIONS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3743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chemeClr val="accent2"/>
                </a:solidFill>
              </a:rPr>
              <a:t>NEXT MRFF PRIORITIES 2018-2020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6975"/>
            <a:ext cx="8229600" cy="4433007"/>
          </a:xfrm>
        </p:spPr>
        <p:txBody>
          <a:bodyPr>
            <a:normAutofit/>
          </a:bodyPr>
          <a:lstStyle/>
          <a:p>
            <a:r>
              <a:rPr lang="en-AU" b="1" dirty="0">
                <a:solidFill>
                  <a:schemeClr val="accent2"/>
                </a:solidFill>
              </a:rPr>
              <a:t>WHAT</a:t>
            </a:r>
            <a:r>
              <a:rPr lang="en-AU" dirty="0"/>
              <a:t> – national consultation – July and August 2018</a:t>
            </a:r>
            <a:endParaRPr lang="en-AU" u="sng" dirty="0">
              <a:solidFill>
                <a:schemeClr val="accent2"/>
              </a:solidFill>
            </a:endParaRPr>
          </a:p>
          <a:p>
            <a:r>
              <a:rPr lang="en-AU" b="1" dirty="0">
                <a:solidFill>
                  <a:schemeClr val="accent2"/>
                </a:solidFill>
              </a:rPr>
              <a:t>WHO</a:t>
            </a:r>
            <a:r>
              <a:rPr lang="en-AU" dirty="0"/>
              <a:t> – Australian public, organisations with expertise in health and medical research and innovation - including consumer representatives, clinicians and health services managers </a:t>
            </a:r>
          </a:p>
          <a:p>
            <a:pPr marL="182880" lvl="1">
              <a:spcAft>
                <a:spcPts val="600"/>
              </a:spcAft>
            </a:pPr>
            <a:r>
              <a:rPr lang="en-AU" sz="2000" b="1" dirty="0">
                <a:solidFill>
                  <a:schemeClr val="accent2"/>
                </a:solidFill>
              </a:rPr>
              <a:t>HOW</a:t>
            </a:r>
            <a:r>
              <a:rPr lang="en-AU" sz="2000" dirty="0"/>
              <a:t> – online submissions, public forums, roundtables and surveys</a:t>
            </a:r>
          </a:p>
          <a:p>
            <a:pPr lvl="1"/>
            <a:r>
              <a:rPr lang="en-AU" sz="1600" dirty="0"/>
              <a:t>Are there any outstanding Priorities from 2016-2018 that need to be extended or   re-emphasised?</a:t>
            </a:r>
          </a:p>
          <a:p>
            <a:pPr lvl="1"/>
            <a:r>
              <a:rPr lang="en-AU" sz="1600" dirty="0"/>
              <a:t>What are the unaddressed gaps in knowledge, capacity and effort across the healthcare continuum and research pipeline?</a:t>
            </a:r>
          </a:p>
          <a:p>
            <a:pPr lvl="1"/>
            <a:r>
              <a:rPr lang="en-AU" sz="1600" dirty="0"/>
              <a:t>How can current research capacity, production and use within the health system be further strengthened through the MRFF?</a:t>
            </a:r>
          </a:p>
          <a:p>
            <a:pPr lvl="1">
              <a:spcAft>
                <a:spcPts val="600"/>
              </a:spcAft>
            </a:pPr>
            <a:r>
              <a:rPr lang="en-AU" sz="1600" dirty="0"/>
              <a:t>What specific priority or program can address any of the above deficits?</a:t>
            </a:r>
            <a:endParaRPr lang="en-AU" dirty="0"/>
          </a:p>
          <a:p>
            <a:r>
              <a:rPr lang="en-AU" dirty="0"/>
              <a:t>details and bookings via </a:t>
            </a:r>
            <a:r>
              <a:rPr lang="en-AU" u="sng" dirty="0">
                <a:solidFill>
                  <a:schemeClr val="accent2"/>
                </a:solidFill>
              </a:rPr>
              <a:t>www.health.gov.au/MRFF</a:t>
            </a:r>
            <a:endParaRPr lang="en-AU" dirty="0"/>
          </a:p>
        </p:txBody>
      </p:sp>
      <p:sp>
        <p:nvSpPr>
          <p:cNvPr id="4" name="Subtitle 4"/>
          <p:cNvSpPr txBox="1">
            <a:spLocks/>
          </p:cNvSpPr>
          <p:nvPr/>
        </p:nvSpPr>
        <p:spPr>
          <a:xfrm>
            <a:off x="8001000" y="6600822"/>
            <a:ext cx="1047750" cy="242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90000"/>
              <a:buFont typeface="Arial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Font typeface="Arial" pitchFamily="34" charset="0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700" dirty="0">
                <a:solidFill>
                  <a:schemeClr val="bg1"/>
                </a:solidFill>
              </a:rPr>
              <a:t>June 2018</a:t>
            </a:r>
          </a:p>
        </p:txBody>
      </p:sp>
    </p:spTree>
    <p:extLst>
      <p:ext uri="{BB962C8B-B14F-4D97-AF65-F5344CB8AC3E}">
        <p14:creationId xmlns:p14="http://schemas.microsoft.com/office/powerpoint/2010/main" val="2808800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C00000"/>
                </a:solidFill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6975"/>
            <a:ext cx="8229600" cy="44188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sz="2200" b="1" dirty="0">
                <a:solidFill>
                  <a:srgbClr val="C00000"/>
                </a:solidFill>
              </a:rPr>
              <a:t>MRFF Priorities serve to inform future Government decisions on MRFF initiatives and therefore it is important that the community is engaged in their development.</a:t>
            </a:r>
          </a:p>
          <a:p>
            <a:endParaRPr lang="en-AU" dirty="0">
              <a:solidFill>
                <a:srgbClr val="C00000"/>
              </a:solidFill>
            </a:endParaRPr>
          </a:p>
          <a:p>
            <a:pPr marL="457200" lvl="0" indent="-457200">
              <a:buClr>
                <a:schemeClr val="accent2"/>
              </a:buClr>
              <a:buFont typeface="+mj-lt"/>
              <a:buAutoNum type="arabicPeriod"/>
            </a:pPr>
            <a:r>
              <a:rPr lang="en-AU" dirty="0"/>
              <a:t>MRFF CONTEXT – background and current status on initiatives</a:t>
            </a:r>
          </a:p>
          <a:p>
            <a:pPr marL="457200" lvl="0" indent="-457200">
              <a:buClr>
                <a:schemeClr val="accent2"/>
              </a:buClr>
              <a:buFont typeface="+mj-lt"/>
              <a:buAutoNum type="arabicPeriod"/>
            </a:pPr>
            <a:r>
              <a:rPr lang="en-AU" dirty="0"/>
              <a:t>PRIORITY SETTING CONSIDERATIONS </a:t>
            </a:r>
          </a:p>
          <a:p>
            <a:pPr marL="457200" lvl="0" indent="-457200">
              <a:buClr>
                <a:schemeClr val="accent2"/>
              </a:buClr>
              <a:buFont typeface="+mj-lt"/>
              <a:buAutoNum type="arabicPeriod"/>
            </a:pPr>
            <a:r>
              <a:rPr lang="en-AU" dirty="0"/>
              <a:t>FACILIATED DISCUSSION + AMRAB Panel</a:t>
            </a:r>
          </a:p>
          <a:p>
            <a:pPr marL="457200" lvl="0" indent="-457200">
              <a:buClr>
                <a:schemeClr val="accent2"/>
              </a:buClr>
              <a:buFont typeface="+mj-lt"/>
              <a:buAutoNum type="arabicPeriod"/>
            </a:pPr>
            <a:r>
              <a:rPr lang="en-AU" dirty="0"/>
              <a:t>Reflection/Summary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/>
            </a:pPr>
            <a:r>
              <a:rPr lang="en-AU" dirty="0"/>
              <a:t>Next Steps</a:t>
            </a:r>
          </a:p>
          <a:p>
            <a:endParaRPr lang="en-AU" dirty="0"/>
          </a:p>
          <a:p>
            <a:r>
              <a:rPr lang="en-AU" dirty="0"/>
              <a:t>Reference: </a:t>
            </a:r>
            <a:r>
              <a:rPr lang="en-AU" i="1" dirty="0"/>
              <a:t>2018-2020 MRFF Priorities Consultation Discussion Paper</a:t>
            </a:r>
          </a:p>
          <a:p>
            <a:r>
              <a:rPr lang="en-AU" dirty="0"/>
              <a:t>Proceedings will be documented</a:t>
            </a:r>
          </a:p>
          <a:p>
            <a:r>
              <a:rPr lang="en-AU" dirty="0"/>
              <a:t>REMINDER – online submissions opportunity open until 31 August</a:t>
            </a:r>
          </a:p>
        </p:txBody>
      </p:sp>
    </p:spTree>
    <p:extLst>
      <p:ext uri="{BB962C8B-B14F-4D97-AF65-F5344CB8AC3E}">
        <p14:creationId xmlns:p14="http://schemas.microsoft.com/office/powerpoint/2010/main" val="41774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C00000"/>
                </a:solidFill>
              </a:rPr>
              <a:t>Principles for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327" y="2053226"/>
            <a:ext cx="8229600" cy="4620706"/>
          </a:xfrm>
        </p:spPr>
        <p:txBody>
          <a:bodyPr>
            <a:normAutofit fontScale="85000" lnSpcReduction="10000"/>
          </a:bodyPr>
          <a:lstStyle/>
          <a:p>
            <a:pPr marL="273050" lvl="0" indent="-273050">
              <a:buClr>
                <a:srgbClr val="C00000"/>
              </a:buClr>
              <a:buFont typeface="+mj-lt"/>
              <a:buAutoNum type="arabicPeriod"/>
            </a:pPr>
            <a:r>
              <a:rPr lang="en-AU" dirty="0"/>
              <a:t>Support for research excellence is paramount – MRFF Funding Principles</a:t>
            </a:r>
          </a:p>
          <a:p>
            <a:pPr marL="273050" lvl="0" indent="-273050">
              <a:buClr>
                <a:srgbClr val="C00000"/>
              </a:buClr>
              <a:buFont typeface="+mj-lt"/>
              <a:buAutoNum type="arabicPeriod"/>
            </a:pPr>
            <a:r>
              <a:rPr lang="en-AU" dirty="0"/>
              <a:t>Appreciate that the MRFF is intended to be transformational</a:t>
            </a:r>
          </a:p>
          <a:p>
            <a:pPr marL="273050" lvl="0" indent="-273050">
              <a:spcAft>
                <a:spcPts val="12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en-AU" dirty="0"/>
              <a:t>Looking for gaps in knowledge and effort with reference to the following criteria:</a:t>
            </a:r>
          </a:p>
          <a:p>
            <a:pPr marL="274320" lvl="1" indent="0">
              <a:buNone/>
            </a:pPr>
            <a:r>
              <a:rPr lang="en-AU" b="1" dirty="0">
                <a:solidFill>
                  <a:srgbClr val="C00000"/>
                </a:solidFill>
              </a:rPr>
              <a:t>Impact</a:t>
            </a:r>
            <a:r>
              <a:rPr lang="en-AU" dirty="0">
                <a:solidFill>
                  <a:srgbClr val="C00000"/>
                </a:solidFill>
              </a:rPr>
              <a:t> – will it make a difference?</a:t>
            </a:r>
          </a:p>
          <a:p>
            <a:pPr marL="274320" lvl="1" indent="0">
              <a:buNone/>
            </a:pPr>
            <a:r>
              <a:rPr lang="en-AU" b="1" dirty="0">
                <a:solidFill>
                  <a:srgbClr val="C00000"/>
                </a:solidFill>
              </a:rPr>
              <a:t>Feasibility</a:t>
            </a:r>
            <a:r>
              <a:rPr lang="en-AU" dirty="0">
                <a:solidFill>
                  <a:srgbClr val="C00000"/>
                </a:solidFill>
              </a:rPr>
              <a:t> – can we do it?</a:t>
            </a:r>
          </a:p>
          <a:p>
            <a:pPr marL="274320" lvl="1" indent="0">
              <a:buNone/>
            </a:pPr>
            <a:r>
              <a:rPr lang="en-AU" b="1" dirty="0">
                <a:solidFill>
                  <a:srgbClr val="C00000"/>
                </a:solidFill>
              </a:rPr>
              <a:t>Method</a:t>
            </a:r>
            <a:r>
              <a:rPr lang="en-AU" dirty="0">
                <a:solidFill>
                  <a:srgbClr val="C00000"/>
                </a:solidFill>
              </a:rPr>
              <a:t> – is the approach sound?</a:t>
            </a:r>
          </a:p>
          <a:p>
            <a:pPr marL="274320" lvl="1" indent="0">
              <a:buNone/>
            </a:pPr>
            <a:r>
              <a:rPr lang="en-AU" b="1" dirty="0">
                <a:solidFill>
                  <a:srgbClr val="C00000"/>
                </a:solidFill>
              </a:rPr>
              <a:t>Value for money </a:t>
            </a:r>
            <a:r>
              <a:rPr lang="en-AU" dirty="0">
                <a:solidFill>
                  <a:srgbClr val="C00000"/>
                </a:solidFill>
              </a:rPr>
              <a:t>– is it worth the investment?</a:t>
            </a:r>
          </a:p>
          <a:p>
            <a:pPr marL="274320" lvl="1" indent="0">
              <a:spcAft>
                <a:spcPts val="1200"/>
              </a:spcAft>
              <a:buNone/>
            </a:pPr>
            <a:r>
              <a:rPr lang="en-AU" b="1" dirty="0">
                <a:solidFill>
                  <a:srgbClr val="C00000"/>
                </a:solidFill>
              </a:rPr>
              <a:t>Scientific leadership </a:t>
            </a:r>
            <a:r>
              <a:rPr lang="en-AU" dirty="0">
                <a:solidFill>
                  <a:srgbClr val="C00000"/>
                </a:solidFill>
              </a:rPr>
              <a:t>– are we good at it?</a:t>
            </a:r>
          </a:p>
          <a:p>
            <a:pPr marL="273050" lvl="0" indent="-273050">
              <a:buClr>
                <a:srgbClr val="C00000"/>
              </a:buClr>
              <a:buFont typeface="+mj-lt"/>
              <a:buAutoNum type="arabicPeriod"/>
            </a:pPr>
            <a:r>
              <a:rPr lang="en-AU" dirty="0"/>
              <a:t>Avoid duplication of priorities and effort, and opportunities to leverage opportunities through collaboration to maximise impact.</a:t>
            </a:r>
          </a:p>
          <a:p>
            <a:pPr marL="273050" lvl="0" indent="-273050">
              <a:buClr>
                <a:srgbClr val="C00000"/>
              </a:buClr>
              <a:buFont typeface="+mj-lt"/>
              <a:buAutoNum type="arabicPeriod"/>
            </a:pPr>
            <a:r>
              <a:rPr lang="en-AU" dirty="0"/>
              <a:t>Appreciate the focus on whole-of-system benefit – think beyond self-interest.</a:t>
            </a:r>
          </a:p>
          <a:p>
            <a:pPr marL="273050" lvl="0" indent="-273050">
              <a:buClr>
                <a:srgbClr val="C00000"/>
              </a:buClr>
              <a:buFont typeface="+mj-lt"/>
              <a:buAutoNum type="arabicPeriod"/>
            </a:pPr>
            <a:r>
              <a:rPr lang="en-AU" dirty="0"/>
              <a:t>Promote health and social justice and protects access and equity.</a:t>
            </a:r>
          </a:p>
          <a:p>
            <a:pPr marL="273050" lvl="0" indent="-273050">
              <a:buClr>
                <a:srgbClr val="C00000"/>
              </a:buClr>
              <a:buFont typeface="+mj-lt"/>
              <a:buAutoNum type="arabicPeriod"/>
            </a:pPr>
            <a:r>
              <a:rPr lang="en-AU" dirty="0"/>
              <a:t>Key reference – strategic platforms in the MRFF Strategy 2016-2021.</a:t>
            </a:r>
          </a:p>
          <a:p>
            <a:pPr marL="273050" lvl="0" indent="-273050">
              <a:buClr>
                <a:srgbClr val="C00000"/>
              </a:buClr>
              <a:buFont typeface="+mj-lt"/>
              <a:buAutoNum type="arabicPeriod"/>
            </a:pPr>
            <a:r>
              <a:rPr lang="en-AU" dirty="0"/>
              <a:t>Be respectful of other stakeholder perspectives, experiences and opinions.</a:t>
            </a:r>
          </a:p>
        </p:txBody>
      </p:sp>
    </p:spTree>
    <p:extLst>
      <p:ext uri="{BB962C8B-B14F-4D97-AF65-F5344CB8AC3E}">
        <p14:creationId xmlns:p14="http://schemas.microsoft.com/office/powerpoint/2010/main" val="31109235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C00000"/>
                </a:solidFill>
              </a:rPr>
              <a:t>Funding Profile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most </a:t>
            </a:r>
            <a:r>
              <a:rPr lang="en-AU" u="sng" dirty="0"/>
              <a:t>recent credit $</a:t>
            </a:r>
            <a:r>
              <a:rPr lang="en-AU" u="sng" dirty="0" smtClean="0"/>
              <a:t>2.288b</a:t>
            </a:r>
            <a:r>
              <a:rPr lang="en-AU" dirty="0" smtClean="0"/>
              <a:t> (10 </a:t>
            </a:r>
            <a:r>
              <a:rPr lang="en-AU" dirty="0"/>
              <a:t>July 2018)</a:t>
            </a:r>
          </a:p>
          <a:p>
            <a:pPr marL="274320" lvl="1" indent="0">
              <a:buNone/>
            </a:pPr>
            <a:r>
              <a:rPr lang="en-AU" dirty="0">
                <a:solidFill>
                  <a:srgbClr val="C00000"/>
                </a:solidFill>
              </a:rPr>
              <a:t>MRFF is at close to $10b – half way to target $20b by 2021-22</a:t>
            </a:r>
          </a:p>
          <a:p>
            <a:r>
              <a:rPr lang="en-AU" dirty="0"/>
              <a:t>current forward estimates available more than $2 billion</a:t>
            </a:r>
          </a:p>
          <a:p>
            <a:r>
              <a:rPr lang="en-AU" dirty="0"/>
              <a:t>commitments to date by Government total </a:t>
            </a:r>
            <a:r>
              <a:rPr lang="en-AU"/>
              <a:t>$</a:t>
            </a:r>
            <a:r>
              <a:rPr lang="en-AU" smtClean="0"/>
              <a:t>1.717b</a:t>
            </a:r>
            <a:r>
              <a:rPr lang="en-AU" dirty="0" smtClean="0"/>
              <a:t>, </a:t>
            </a:r>
            <a:r>
              <a:rPr lang="en-AU" dirty="0"/>
              <a:t>with some decisions extending 10 year initiatives</a:t>
            </a:r>
          </a:p>
          <a:p>
            <a:endParaRPr lang="en-AU" dirty="0"/>
          </a:p>
          <a:p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718178"/>
              </p:ext>
            </p:extLst>
          </p:nvPr>
        </p:nvGraphicFramePr>
        <p:xfrm>
          <a:off x="330714" y="3922382"/>
          <a:ext cx="8356086" cy="1409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845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845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845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8545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8456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8456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8456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8545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5606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MRFF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2016-17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$m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2017-18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$m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2018-19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$m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2019-20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$m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2020-21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$m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2021-22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$m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OUTYEARS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$m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TOTAL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$m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3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Committed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18.0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143.4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222.4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317.4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357.0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222.0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437.5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1,717.6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3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Available 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18.0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143.4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222.4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392.7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650.2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645.9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N/A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2,072.5 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3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Unallocated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0.0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0.0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0.0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75.3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293.3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423.9</a:t>
                      </a:r>
                      <a:endParaRPr lang="en-A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N/A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792.4 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4239494" y="4987636"/>
            <a:ext cx="4690760" cy="423844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/>
          <p:cNvSpPr txBox="1"/>
          <p:nvPr/>
        </p:nvSpPr>
        <p:spPr>
          <a:xfrm>
            <a:off x="142504" y="5827105"/>
            <a:ext cx="8193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b="1" dirty="0">
                <a:solidFill>
                  <a:srgbClr val="C00000"/>
                </a:solidFill>
              </a:rPr>
              <a:t>Still a substantial amount of funds available for commitment, noting continued forward estimate growth … OPPORTUNITY FOR PRIORITY INFLUENCE</a:t>
            </a:r>
          </a:p>
        </p:txBody>
      </p:sp>
      <p:cxnSp>
        <p:nvCxnSpPr>
          <p:cNvPr id="8" name="Straight Arrow Connector 7"/>
          <p:cNvCxnSpPr>
            <a:stCxn id="5" idx="4"/>
          </p:cNvCxnSpPr>
          <p:nvPr/>
        </p:nvCxnSpPr>
        <p:spPr>
          <a:xfrm flipH="1">
            <a:off x="5575464" y="5411480"/>
            <a:ext cx="1009410" cy="464567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5198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i="1" dirty="0">
                <a:solidFill>
                  <a:srgbClr val="C00000"/>
                </a:solidFill>
              </a:rPr>
              <a:t>Medical Research Future Fund Act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AU" dirty="0"/>
              <a:t>Requires the following to be considered in determining the Priorities:</a:t>
            </a:r>
          </a:p>
          <a:p>
            <a:pPr lvl="0">
              <a:spcAft>
                <a:spcPts val="600"/>
              </a:spcAft>
              <a:buClr>
                <a:srgbClr val="C00000"/>
              </a:buClr>
            </a:pPr>
            <a:r>
              <a:rPr lang="en-AU" dirty="0"/>
              <a:t>the burden of disease on the Australian community</a:t>
            </a:r>
          </a:p>
          <a:p>
            <a:pPr lvl="0">
              <a:spcAft>
                <a:spcPts val="600"/>
              </a:spcAft>
              <a:buClr>
                <a:srgbClr val="C00000"/>
              </a:buClr>
            </a:pPr>
            <a:r>
              <a:rPr lang="en-AU" dirty="0"/>
              <a:t>how to deliver practical benefits from medical research and medical innovation to as many Australians as possible</a:t>
            </a:r>
          </a:p>
          <a:p>
            <a:pPr lvl="0">
              <a:spcAft>
                <a:spcPts val="600"/>
              </a:spcAft>
              <a:buClr>
                <a:srgbClr val="C00000"/>
              </a:buClr>
            </a:pPr>
            <a:r>
              <a:rPr lang="en-AU" dirty="0"/>
              <a:t>how to ensure that financial assistance provided under </a:t>
            </a:r>
            <a:r>
              <a:rPr lang="en-AU" b="1" dirty="0"/>
              <a:t>the MRFF provides the greatest value for all Australians</a:t>
            </a:r>
          </a:p>
          <a:p>
            <a:pPr lvl="0">
              <a:spcAft>
                <a:spcPts val="600"/>
              </a:spcAft>
              <a:buClr>
                <a:srgbClr val="C00000"/>
              </a:buClr>
            </a:pPr>
            <a:r>
              <a:rPr lang="en-AU" dirty="0"/>
              <a:t>how to ensure that financial assistance provided under </a:t>
            </a:r>
            <a:r>
              <a:rPr lang="en-AU" b="1" dirty="0"/>
              <a:t>the MRFF complements and enhances other financial assistance provided for medical research and innovation</a:t>
            </a:r>
          </a:p>
          <a:p>
            <a:pPr lvl="0">
              <a:buClr>
                <a:srgbClr val="C00000"/>
              </a:buClr>
            </a:pPr>
            <a:r>
              <a:rPr lang="en-AU" dirty="0"/>
              <a:t>any other relevant matters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57898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C00000"/>
                </a:solidFill>
              </a:rPr>
              <a:t>Government investment 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C00000"/>
              </a:buClr>
            </a:pPr>
            <a:r>
              <a:rPr lang="en-AU" b="1" dirty="0">
                <a:solidFill>
                  <a:srgbClr val="C00000"/>
                </a:solidFill>
              </a:rPr>
              <a:t>Patients</a:t>
            </a:r>
            <a:r>
              <a:rPr lang="en-AU" dirty="0"/>
              <a:t>:  Clinical trials with a focus on rare cancers and rare diseases and accelerated research into areas of gaps in research effort</a:t>
            </a:r>
          </a:p>
          <a:p>
            <a:pPr lvl="0">
              <a:buClr>
                <a:srgbClr val="C00000"/>
              </a:buClr>
            </a:pPr>
            <a:r>
              <a:rPr lang="en-AU" b="1" dirty="0">
                <a:solidFill>
                  <a:srgbClr val="C00000"/>
                </a:solidFill>
              </a:rPr>
              <a:t>Researchers</a:t>
            </a:r>
            <a:r>
              <a:rPr lang="en-AU" dirty="0"/>
              <a:t>:  Clinical research fellowships and industry exchange together with opportunities to establish bold new frontiers in medical science</a:t>
            </a:r>
          </a:p>
          <a:p>
            <a:pPr lvl="0">
              <a:buClr>
                <a:srgbClr val="C00000"/>
              </a:buClr>
            </a:pPr>
            <a:r>
              <a:rPr lang="en-AU" b="1" dirty="0">
                <a:solidFill>
                  <a:srgbClr val="C00000"/>
                </a:solidFill>
              </a:rPr>
              <a:t>Missions</a:t>
            </a:r>
            <a:r>
              <a:rPr lang="en-AU" dirty="0"/>
              <a:t>:  Brain cancer, mental health and genomics and a concerted effort to transition great ideas through to proof-of-concept and beyond</a:t>
            </a:r>
          </a:p>
          <a:p>
            <a:pPr lvl="0">
              <a:buClr>
                <a:srgbClr val="C00000"/>
              </a:buClr>
            </a:pPr>
            <a:r>
              <a:rPr lang="en-AU" b="1" dirty="0">
                <a:solidFill>
                  <a:srgbClr val="C00000"/>
                </a:solidFill>
              </a:rPr>
              <a:t>Translation</a:t>
            </a:r>
            <a:r>
              <a:rPr lang="en-AU" dirty="0"/>
              <a:t>:  Preventive, chronic disease, women’s/maternal and early childhood research with a focus on health services research</a:t>
            </a:r>
          </a:p>
        </p:txBody>
      </p:sp>
    </p:spTree>
    <p:extLst>
      <p:ext uri="{BB962C8B-B14F-4D97-AF65-F5344CB8AC3E}">
        <p14:creationId xmlns:p14="http://schemas.microsoft.com/office/powerpoint/2010/main" val="12715054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chemeClr val="accent2"/>
                </a:solidFill>
              </a:rPr>
              <a:t>Government themes to MRFF strategic platforms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337165"/>
              </p:ext>
            </p:extLst>
          </p:nvPr>
        </p:nvGraphicFramePr>
        <p:xfrm>
          <a:off x="457200" y="1981552"/>
          <a:ext cx="822007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Oval 5"/>
          <p:cNvSpPr/>
          <p:nvPr/>
        </p:nvSpPr>
        <p:spPr>
          <a:xfrm>
            <a:off x="3809543" y="3226795"/>
            <a:ext cx="1538591" cy="1538591"/>
          </a:xfrm>
          <a:prstGeom prst="ellipse">
            <a:avLst/>
          </a:prstGeom>
          <a:solidFill>
            <a:schemeClr val="accent6">
              <a:lumMod val="90000"/>
            </a:schemeClr>
          </a:solidFill>
          <a:ln>
            <a:solidFill>
              <a:schemeClr val="accent6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6031742" y="2034865"/>
            <a:ext cx="30025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102958"/>
                </a:solidFill>
              </a:rPr>
              <a:t>TRANSLATION (25%)</a:t>
            </a:r>
          </a:p>
          <a:p>
            <a:r>
              <a:rPr lang="en-AU" sz="1400" dirty="0">
                <a:solidFill>
                  <a:srgbClr val="102958"/>
                </a:solidFill>
              </a:rPr>
              <a:t>Health services and systems</a:t>
            </a:r>
          </a:p>
          <a:p>
            <a:r>
              <a:rPr lang="en-AU" sz="1400" dirty="0">
                <a:solidFill>
                  <a:srgbClr val="102958"/>
                </a:solidFill>
              </a:rPr>
              <a:t>Capacity and collaboration</a:t>
            </a:r>
          </a:p>
          <a:p>
            <a:r>
              <a:rPr lang="en-AU" sz="1400" dirty="0">
                <a:solidFill>
                  <a:srgbClr val="102958"/>
                </a:solidFill>
              </a:rPr>
              <a:t>Trials and translation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20693" y="5547696"/>
            <a:ext cx="308438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283C4C"/>
                </a:solidFill>
              </a:rPr>
              <a:t>RESEARCHERS (20%)</a:t>
            </a:r>
          </a:p>
          <a:p>
            <a:r>
              <a:rPr lang="en-AU" sz="1400" dirty="0">
                <a:solidFill>
                  <a:srgbClr val="283C4C"/>
                </a:solidFill>
              </a:rPr>
              <a:t>Strategic and international horizons</a:t>
            </a:r>
          </a:p>
          <a:p>
            <a:r>
              <a:rPr lang="en-AU" sz="1400" dirty="0">
                <a:solidFill>
                  <a:srgbClr val="283C4C"/>
                </a:solidFill>
              </a:rPr>
              <a:t>Capacity and collaboration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26650" y="3571875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/>
              <a:t>MRFF Priorities 2016-2018</a:t>
            </a:r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8001000" y="6600822"/>
            <a:ext cx="1047750" cy="242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90000"/>
              <a:buFont typeface="Arial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Font typeface="Arial" pitchFamily="34" charset="0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700" dirty="0">
                <a:solidFill>
                  <a:schemeClr val="bg1"/>
                </a:solidFill>
              </a:rPr>
              <a:t>June 2018</a:t>
            </a:r>
          </a:p>
        </p:txBody>
      </p:sp>
    </p:spTree>
    <p:extLst>
      <p:ext uri="{BB962C8B-B14F-4D97-AF65-F5344CB8AC3E}">
        <p14:creationId xmlns:p14="http://schemas.microsoft.com/office/powerpoint/2010/main" val="7300433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C00000"/>
                </a:solidFill>
              </a:rPr>
              <a:t>Mapping initiatives to date …. to first Priorities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4690540"/>
              </p:ext>
            </p:extLst>
          </p:nvPr>
        </p:nvGraphicFramePr>
        <p:xfrm>
          <a:off x="354620" y="2082904"/>
          <a:ext cx="3209615" cy="43430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68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68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60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516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 dirty="0">
                          <a:effectLst/>
                        </a:rPr>
                        <a:t>Strategic Platforms</a:t>
                      </a:r>
                      <a:endParaRPr lang="en-A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2016-2018 Priorities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MRFF INITIATIVES*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5164">
                <a:tc rowSpan="3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Strategic and international horizons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Antimicrobial resistance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Tackling Antimicrobial Resistance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032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International collaborative research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International Clinical Trial Collaboration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278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Disruptive technology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Frontiers in Health and Medical Research</a:t>
                      </a:r>
                      <a:endParaRPr lang="en-AU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Genomics Health Futures Mission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6262">
                <a:tc rowSpan="4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Data and infrastructure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Clinical quality registries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Captured in part under support for Clinical Trial Activity and Networks.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National data management study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Associated work will occur under the data and analytics stream of the Genomics Health Futures Mission and ongoing work by the Australian Digital Health Agency.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 dirty="0">
                          <a:effectLst/>
                        </a:rPr>
                        <a:t>MRFF infrastructure and evaluation</a:t>
                      </a:r>
                      <a:endParaRPr lang="en-A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Addressed outside of the MRFF with the Government’s commitment of $20 million over four years to support AMRAB activities and program oversight.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3626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Communicable disease control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Health Security Against Pandemic Risk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85164">
                <a:tc rowSpan="4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Health services and systems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National Institute of Research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-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743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Building evidence in primary care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Keeping Australians out of Hospital</a:t>
                      </a:r>
                      <a:endParaRPr lang="en-AU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Maternal Health and the first 2,000 Days</a:t>
                      </a:r>
                      <a:endParaRPr lang="en-AU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Targeted Health System and Community Organisation Research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032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Behavioural economics application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Boosting Preventive Health Research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252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Drug effectiveness and repurposing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 dirty="0">
                          <a:effectLst/>
                        </a:rPr>
                        <a:t>Captured in part under the intent of the Australian Brain Cancer Mission and Genomics Health Futures Mission.</a:t>
                      </a:r>
                      <a:endParaRPr lang="en-A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4393">
                <a:tc rowSpan="3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Capacity and collaboration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National infrastructure sharing scheme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Potential reference to Government announcements around the National Research Infrastructure Roadmap.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3626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Industry exchange fellowships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Industry Researcher Exchange and Training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3626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Clinical researcher fellowships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Next Generation Clinical Researchers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85164">
                <a:tc rowSpan="3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Trials and translation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Clinical trial network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Clinical Trial Networks Capacity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63021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Public good demonstration trials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Clinical Trial Activity (Lifting Clinical Trial and Registry Capacity and Rare Cancers, Rare Disease and Unmet Need)</a:t>
                      </a:r>
                      <a:endParaRPr lang="en-AU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Accelerated Research</a:t>
                      </a:r>
                      <a:endParaRPr lang="en-AU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Australian Brain Cancer Mission</a:t>
                      </a:r>
                      <a:endParaRPr lang="en-AU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Million Minds Mental Health Research Mission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8516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Targeted translation topics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Rapid Applied Research Translation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32781">
                <a:tc rowSpan="2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Commercialisation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Research incubator hubs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Biomedical Translation Bridge</a:t>
                      </a:r>
                      <a:endParaRPr lang="en-AU" sz="7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>
                          <a:effectLst/>
                        </a:rPr>
                        <a:t>Targeted Translation Research Accelerator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8516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600">
                          <a:effectLst/>
                        </a:rPr>
                        <a:t>Biomedical translation</a:t>
                      </a:r>
                      <a:endParaRPr lang="en-A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400" dirty="0" err="1">
                          <a:effectLst/>
                        </a:rPr>
                        <a:t>BioMedTech</a:t>
                      </a:r>
                      <a:r>
                        <a:rPr lang="en-AU" sz="400" dirty="0">
                          <a:effectLst/>
                        </a:rPr>
                        <a:t> Horizons</a:t>
                      </a:r>
                      <a:endParaRPr lang="en-A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324" marR="38324" marT="0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23854" y="2094779"/>
            <a:ext cx="4862946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/>
              <a:t>refer to handout / Discussion Paper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lvl="0">
              <a:spcAft>
                <a:spcPts val="600"/>
              </a:spcAft>
            </a:pPr>
            <a:r>
              <a:rPr lang="en-AU" dirty="0"/>
              <a:t>FOR CONSIDERATION: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/>
              <a:t>what gaps remain outstanding for attention?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/>
              <a:t>should a different emphasis be put on previous Priorities moving forward?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/>
              <a:t>is there priority setting to consider with multi-year initiatives (i.e., clinical trials, clinical fellowships)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194595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C00000"/>
                </a:solidFill>
              </a:rPr>
              <a:t>Understanding what is important to Consumers</a:t>
            </a:r>
            <a:endParaRPr lang="en-AU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xmlns="" id="{65E25426-C066-4121-BAA0-03435C1B93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129463"/>
            <a:ext cx="1864138" cy="616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5494BB3-FA65-4FE6-A8CF-37E087555B93}"/>
              </a:ext>
            </a:extLst>
          </p:cNvPr>
          <p:cNvSpPr txBox="1"/>
          <p:nvPr/>
        </p:nvSpPr>
        <p:spPr>
          <a:xfrm>
            <a:off x="2665615" y="2215962"/>
            <a:ext cx="5576341" cy="1846659"/>
          </a:xfrm>
          <a:prstGeom prst="rect">
            <a:avLst/>
          </a:prstGeom>
          <a:noFill/>
          <a:ln w="38100">
            <a:solidFill>
              <a:srgbClr val="D16B05"/>
            </a:solidFill>
          </a:ln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F4860C"/>
                </a:solidFill>
              </a:rPr>
              <a:t>AUSTRALIA SPEAKS!</a:t>
            </a:r>
            <a:r>
              <a:rPr lang="en-AU" dirty="0"/>
              <a:t> </a:t>
            </a:r>
            <a:endParaRPr lang="en-AU" dirty="0" smtClean="0"/>
          </a:p>
          <a:p>
            <a:r>
              <a:rPr lang="en-AU" sz="1600" dirty="0" smtClean="0">
                <a:solidFill>
                  <a:srgbClr val="D16B05"/>
                </a:solidFill>
              </a:rPr>
              <a:t>annual opinion </a:t>
            </a:r>
            <a:r>
              <a:rPr lang="en-AU" sz="1600" dirty="0">
                <a:solidFill>
                  <a:srgbClr val="D16B05"/>
                </a:solidFill>
              </a:rPr>
              <a:t>poll </a:t>
            </a:r>
            <a:r>
              <a:rPr lang="en-AU" sz="1600" dirty="0" smtClean="0">
                <a:solidFill>
                  <a:srgbClr val="D16B05"/>
                </a:solidFill>
              </a:rPr>
              <a:t>1,000 </a:t>
            </a:r>
            <a:r>
              <a:rPr lang="en-AU" sz="1600" dirty="0">
                <a:solidFill>
                  <a:srgbClr val="D16B05"/>
                </a:solidFill>
              </a:rPr>
              <a:t>Australians 2017 </a:t>
            </a:r>
          </a:p>
          <a:p>
            <a:r>
              <a:rPr lang="en-AU" sz="1600" dirty="0"/>
              <a:t>W</a:t>
            </a:r>
            <a:r>
              <a:rPr lang="en-AU" sz="1600" dirty="0" smtClean="0"/>
              <a:t>hat </a:t>
            </a:r>
            <a:r>
              <a:rPr lang="en-AU" sz="1600" dirty="0"/>
              <a:t>should be the priorities for the Australian Government?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more </a:t>
            </a:r>
            <a:r>
              <a:rPr lang="en-AU" sz="1600" dirty="0"/>
              <a:t>funding for health and medical research </a:t>
            </a:r>
            <a:endParaRPr lang="en-AU" sz="1600" dirty="0" smtClean="0"/>
          </a:p>
          <a:p>
            <a:pPr indent="271463">
              <a:tabLst>
                <a:tab pos="271463" algn="l"/>
              </a:tabLst>
            </a:pPr>
            <a:r>
              <a:rPr lang="en-AU" sz="1600" dirty="0" smtClean="0"/>
              <a:t>ranked </a:t>
            </a:r>
            <a:r>
              <a:rPr lang="en-AU" sz="1600" dirty="0"/>
              <a:t>7</a:t>
            </a:r>
            <a:r>
              <a:rPr lang="en-AU" sz="1600" baseline="30000" dirty="0"/>
              <a:t>th</a:t>
            </a:r>
            <a:r>
              <a:rPr lang="en-AU" sz="1600" dirty="0"/>
              <a:t> out of 10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over 85 per cent of Australians support the MRFF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0BDB8F1-1170-49CF-A378-CF83BEE134EB}"/>
              </a:ext>
            </a:extLst>
          </p:cNvPr>
          <p:cNvSpPr txBox="1"/>
          <p:nvPr/>
        </p:nvSpPr>
        <p:spPr>
          <a:xfrm>
            <a:off x="437922" y="4271558"/>
            <a:ext cx="3758505" cy="2062103"/>
          </a:xfrm>
          <a:prstGeom prst="rect">
            <a:avLst/>
          </a:prstGeom>
          <a:noFill/>
          <a:ln w="38100">
            <a:solidFill>
              <a:srgbClr val="D16B05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b="1" dirty="0">
                <a:solidFill>
                  <a:srgbClr val="D16B05"/>
                </a:solidFill>
              </a:rPr>
              <a:t>why do Australian’s support health and medical research?</a:t>
            </a:r>
          </a:p>
          <a:p>
            <a:pPr marL="715963" lvl="1" indent="-258763"/>
            <a:r>
              <a:rPr lang="en-AU" sz="1600" dirty="0"/>
              <a:t>-better health</a:t>
            </a:r>
          </a:p>
          <a:p>
            <a:pPr marL="715963" lvl="1" indent="-258763"/>
            <a:r>
              <a:rPr lang="en-AU" sz="1600" dirty="0"/>
              <a:t>-improves the health system</a:t>
            </a:r>
          </a:p>
          <a:p>
            <a:pPr marL="715963" lvl="1" indent="-258763"/>
            <a:r>
              <a:rPr lang="en-AU" sz="1600" dirty="0"/>
              <a:t>-develops new drugs and </a:t>
            </a:r>
            <a:endParaRPr lang="en-AU" sz="1600" dirty="0" smtClean="0"/>
          </a:p>
          <a:p>
            <a:pPr marL="715963" lvl="1" indent="-258763"/>
            <a:r>
              <a:rPr lang="en-AU" sz="1600" dirty="0" smtClean="0"/>
              <a:t>-</a:t>
            </a:r>
            <a:r>
              <a:rPr lang="en-AU" sz="1600" dirty="0"/>
              <a:t>medical devices</a:t>
            </a:r>
          </a:p>
          <a:p>
            <a:pPr marL="715963" lvl="1" indent="-258763"/>
            <a:r>
              <a:rPr lang="en-AU" sz="1600" dirty="0"/>
              <a:t>-creates jobs</a:t>
            </a:r>
          </a:p>
          <a:p>
            <a:pPr marL="715963" lvl="1" indent="-258763"/>
            <a:r>
              <a:rPr lang="en-AU" sz="1600" dirty="0"/>
              <a:t>-drives economic </a:t>
            </a:r>
            <a:r>
              <a:rPr lang="en-AU" sz="1600" dirty="0" smtClean="0"/>
              <a:t>growth</a:t>
            </a:r>
            <a:endParaRPr lang="en-AU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1C895CB-810E-4E59-81E7-6CB3CE1E1FBB}"/>
              </a:ext>
            </a:extLst>
          </p:cNvPr>
          <p:cNvSpPr txBox="1"/>
          <p:nvPr/>
        </p:nvSpPr>
        <p:spPr>
          <a:xfrm>
            <a:off x="4392118" y="4394212"/>
            <a:ext cx="2811871" cy="1569660"/>
          </a:xfrm>
          <a:prstGeom prst="rect">
            <a:avLst/>
          </a:prstGeom>
          <a:noFill/>
          <a:ln w="38100">
            <a:solidFill>
              <a:srgbClr val="D16B05"/>
            </a:solidFill>
          </a:ln>
        </p:spPr>
        <p:txBody>
          <a:bodyPr wrap="square" rtlCol="0">
            <a:spAutoFit/>
          </a:bodyPr>
          <a:lstStyle/>
          <a:p>
            <a:r>
              <a:rPr lang="en-AU" sz="1600" dirty="0"/>
              <a:t>84 per cent of Australians believe health </a:t>
            </a:r>
            <a:br>
              <a:rPr lang="en-AU" sz="1600" dirty="0"/>
            </a:br>
            <a:r>
              <a:rPr lang="en-AU" sz="1600" dirty="0"/>
              <a:t>professionals who see patients and also </a:t>
            </a:r>
            <a:br>
              <a:rPr lang="en-AU" sz="1600" dirty="0"/>
            </a:br>
            <a:r>
              <a:rPr lang="en-AU" sz="1600" dirty="0"/>
              <a:t>undertake research provide the best care to </a:t>
            </a:r>
            <a:r>
              <a:rPr lang="en-AU" sz="1600" dirty="0" smtClean="0"/>
              <a:t>patients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39722721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C00000"/>
                </a:solidFill>
              </a:rPr>
              <a:t>For consideration and discussion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6975"/>
            <a:ext cx="8229600" cy="4406952"/>
          </a:xfrm>
        </p:spPr>
        <p:txBody>
          <a:bodyPr>
            <a:normAutofit lnSpcReduction="10000"/>
          </a:bodyPr>
          <a:lstStyle/>
          <a:p>
            <a:pPr lvl="0"/>
            <a:r>
              <a:rPr lang="en-AU" dirty="0"/>
              <a:t>what are the unaddressed </a:t>
            </a:r>
            <a:r>
              <a:rPr lang="en-AU" dirty="0">
                <a:solidFill>
                  <a:srgbClr val="C00000"/>
                </a:solidFill>
              </a:rPr>
              <a:t>gaps in knowledge, capacity and effort </a:t>
            </a:r>
            <a:r>
              <a:rPr lang="en-AU" dirty="0"/>
              <a:t>across the healthcare continuum and research pipeline?</a:t>
            </a:r>
          </a:p>
          <a:p>
            <a:pPr lvl="0"/>
            <a:r>
              <a:rPr lang="en-AU" dirty="0"/>
              <a:t>how can the MRFF </a:t>
            </a:r>
            <a:r>
              <a:rPr lang="en-AU" dirty="0">
                <a:solidFill>
                  <a:srgbClr val="C00000"/>
                </a:solidFill>
              </a:rPr>
              <a:t>strengthen research capacity, production and use </a:t>
            </a:r>
            <a:r>
              <a:rPr lang="en-AU" dirty="0"/>
              <a:t>within the health system and across the pipeline?</a:t>
            </a:r>
          </a:p>
          <a:p>
            <a:pPr lvl="0"/>
            <a:r>
              <a:rPr lang="en-AU" dirty="0"/>
              <a:t>how to </a:t>
            </a:r>
            <a:r>
              <a:rPr lang="en-AU" dirty="0">
                <a:solidFill>
                  <a:srgbClr val="C00000"/>
                </a:solidFill>
              </a:rPr>
              <a:t>avoid duplication </a:t>
            </a:r>
            <a:r>
              <a:rPr lang="en-AU" dirty="0"/>
              <a:t>of effort?</a:t>
            </a:r>
          </a:p>
          <a:p>
            <a:pPr lvl="0"/>
            <a:r>
              <a:rPr lang="en-AU" dirty="0"/>
              <a:t>what opportunities exist to </a:t>
            </a:r>
            <a:r>
              <a:rPr lang="en-AU" dirty="0">
                <a:solidFill>
                  <a:srgbClr val="C00000"/>
                </a:solidFill>
              </a:rPr>
              <a:t>leverage co-investment </a:t>
            </a:r>
            <a:r>
              <a:rPr lang="en-AU" dirty="0"/>
              <a:t>by the private and philanthropic sectors and other existing public programs?</a:t>
            </a:r>
          </a:p>
          <a:p>
            <a:pPr lvl="0"/>
            <a:r>
              <a:rPr lang="en-AU" dirty="0"/>
              <a:t>are there </a:t>
            </a:r>
            <a:r>
              <a:rPr lang="en-AU" dirty="0">
                <a:solidFill>
                  <a:srgbClr val="C00000"/>
                </a:solidFill>
              </a:rPr>
              <a:t>clinical challenges </a:t>
            </a:r>
            <a:r>
              <a:rPr lang="en-AU" dirty="0"/>
              <a:t>that Australia is uniquely placed to address;</a:t>
            </a:r>
          </a:p>
          <a:p>
            <a:pPr lvl="0"/>
            <a:r>
              <a:rPr lang="en-AU" dirty="0"/>
              <a:t>how to balance </a:t>
            </a:r>
            <a:r>
              <a:rPr lang="en-AU" dirty="0">
                <a:solidFill>
                  <a:srgbClr val="C00000"/>
                </a:solidFill>
              </a:rPr>
              <a:t>game-changing endeavours and system improvements</a:t>
            </a:r>
            <a:r>
              <a:rPr lang="en-AU" dirty="0"/>
              <a:t>?</a:t>
            </a:r>
          </a:p>
          <a:p>
            <a:pPr lvl="0"/>
            <a:r>
              <a:rPr lang="en-AU" dirty="0"/>
              <a:t>What the MRFF role in supporting </a:t>
            </a:r>
            <a:r>
              <a:rPr lang="en-AU" dirty="0">
                <a:solidFill>
                  <a:srgbClr val="C00000"/>
                </a:solidFill>
              </a:rPr>
              <a:t>health and social justice</a:t>
            </a:r>
            <a:r>
              <a:rPr lang="en-AU" dirty="0"/>
              <a:t>?</a:t>
            </a:r>
          </a:p>
          <a:p>
            <a:pPr lvl="0"/>
            <a:r>
              <a:rPr lang="en-AU" dirty="0"/>
              <a:t>other …..</a:t>
            </a:r>
          </a:p>
        </p:txBody>
      </p:sp>
    </p:spTree>
    <p:extLst>
      <p:ext uri="{BB962C8B-B14F-4D97-AF65-F5344CB8AC3E}">
        <p14:creationId xmlns:p14="http://schemas.microsoft.com/office/powerpoint/2010/main" val="21514085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chemeClr val="accent2"/>
              </a:buClr>
              <a:buNone/>
            </a:pPr>
            <a:r>
              <a:rPr lang="en-AU" sz="3200" b="1" dirty="0">
                <a:solidFill>
                  <a:srgbClr val="C00000"/>
                </a:solidFill>
              </a:rPr>
              <a:t>FACILITATED DISCUSSION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0917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chemeClr val="accent2"/>
              </a:buClr>
              <a:buNone/>
            </a:pPr>
            <a:r>
              <a:rPr lang="en-AU" sz="3200" b="1" cap="all" dirty="0">
                <a:solidFill>
                  <a:srgbClr val="C00000"/>
                </a:solidFill>
              </a:rPr>
              <a:t>Reflection / Summary </a:t>
            </a:r>
          </a:p>
        </p:txBody>
      </p:sp>
    </p:spTree>
    <p:extLst>
      <p:ext uri="{BB962C8B-B14F-4D97-AF65-F5344CB8AC3E}">
        <p14:creationId xmlns:p14="http://schemas.microsoft.com/office/powerpoint/2010/main" val="3138215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3200" b="1" dirty="0">
                <a:solidFill>
                  <a:srgbClr val="C00000"/>
                </a:solidFill>
              </a:rPr>
              <a:t>MRFF CONTEXT</a:t>
            </a:r>
          </a:p>
        </p:txBody>
      </p:sp>
    </p:spTree>
    <p:extLst>
      <p:ext uri="{BB962C8B-B14F-4D97-AF65-F5344CB8AC3E}">
        <p14:creationId xmlns:p14="http://schemas.microsoft.com/office/powerpoint/2010/main" val="242291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chemeClr val="accent2"/>
              </a:buClr>
              <a:buNone/>
            </a:pPr>
            <a:r>
              <a:rPr lang="en-AU" sz="3200" b="1" dirty="0">
                <a:solidFill>
                  <a:srgbClr val="C00000"/>
                </a:solidFill>
              </a:rPr>
              <a:t>NEXT STEPS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608923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C00000"/>
                </a:solidFill>
              </a:rPr>
              <a:t>National Consultation process … closes 31 August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all Australians – citizens, patients, clinicians and researchers – are welcome to engage </a:t>
            </a:r>
          </a:p>
          <a:p>
            <a:r>
              <a:rPr lang="en-AU" dirty="0"/>
              <a:t>ONLINE SUBMISSIONS remain open –</a:t>
            </a:r>
            <a:r>
              <a:rPr lang="en-AU" b="1" u="sng" dirty="0">
                <a:solidFill>
                  <a:srgbClr val="C00000"/>
                </a:solidFill>
              </a:rPr>
              <a:t/>
            </a:r>
            <a:br>
              <a:rPr lang="en-AU" b="1" u="sng" dirty="0">
                <a:solidFill>
                  <a:srgbClr val="C00000"/>
                </a:solidFill>
              </a:rPr>
            </a:br>
            <a:r>
              <a:rPr lang="en-AU" b="1" u="sng" dirty="0">
                <a:solidFill>
                  <a:srgbClr val="C00000"/>
                </a:solidFill>
              </a:rPr>
              <a:t>consultations.health.gov.au</a:t>
            </a:r>
          </a:p>
          <a:p>
            <a:r>
              <a:rPr lang="en-AU" dirty="0"/>
              <a:t>themed roundtables to be held on:</a:t>
            </a:r>
          </a:p>
          <a:p>
            <a:pPr lvl="1"/>
            <a:r>
              <a:rPr lang="en-AU" dirty="0"/>
              <a:t>aged care research</a:t>
            </a:r>
          </a:p>
          <a:p>
            <a:pPr lvl="1"/>
            <a:r>
              <a:rPr lang="en-AU" dirty="0"/>
              <a:t>business and philanthropy leadership</a:t>
            </a:r>
          </a:p>
          <a:p>
            <a:pPr lvl="1"/>
            <a:r>
              <a:rPr lang="en-AU" dirty="0"/>
              <a:t>research translation and implementation science</a:t>
            </a:r>
          </a:p>
          <a:p>
            <a:pPr lvl="1"/>
            <a:r>
              <a:rPr lang="en-AU" dirty="0"/>
              <a:t>global health and security</a:t>
            </a:r>
          </a:p>
          <a:p>
            <a:pPr lvl="1"/>
            <a:r>
              <a:rPr lang="en-AU" dirty="0"/>
              <a:t>consumer-driven research</a:t>
            </a:r>
          </a:p>
          <a:p>
            <a:pPr lvl="1"/>
            <a:r>
              <a:rPr lang="en-AU" dirty="0"/>
              <a:t>Indigenous health research</a:t>
            </a:r>
          </a:p>
          <a:p>
            <a:pPr lvl="1"/>
            <a:r>
              <a:rPr lang="en-AU" dirty="0"/>
              <a:t>… more as informed by Public Forums and deemed required</a:t>
            </a:r>
          </a:p>
          <a:p>
            <a:endParaRPr lang="en-AU" b="1" u="sng" dirty="0">
              <a:solidFill>
                <a:srgbClr val="1029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4340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b="1" dirty="0">
                <a:solidFill>
                  <a:srgbClr val="102958"/>
                </a:solidFill>
              </a:rPr>
              <a:t>More information:</a:t>
            </a:r>
            <a:endParaRPr lang="en-AU" b="1" u="sng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AU" b="1" u="sng" dirty="0">
                <a:solidFill>
                  <a:schemeClr val="accent2"/>
                </a:solidFill>
              </a:rPr>
              <a:t>www.health.gov.au/MRFF</a:t>
            </a:r>
          </a:p>
          <a:p>
            <a:pPr marL="0" indent="0">
              <a:buNone/>
            </a:pPr>
            <a:r>
              <a:rPr lang="en-AU" b="1" u="sng" dirty="0">
                <a:solidFill>
                  <a:schemeClr val="accent2"/>
                </a:solidFill>
              </a:rPr>
              <a:t>MRFF@health.gov.au</a:t>
            </a:r>
          </a:p>
          <a:p>
            <a:pPr marL="0" indent="0">
              <a:buNone/>
            </a:pPr>
            <a:endParaRPr lang="en-AU" b="1" u="sng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AU" b="1" dirty="0">
                <a:solidFill>
                  <a:schemeClr val="accent2"/>
                </a:solidFill>
              </a:rPr>
              <a:t>2018-19 Budget Factsheets</a:t>
            </a:r>
          </a:p>
          <a:p>
            <a:pPr marL="0" indent="0">
              <a:buNone/>
            </a:pPr>
            <a:r>
              <a:rPr lang="en-AU" sz="1800" dirty="0">
                <a:solidFill>
                  <a:srgbClr val="102958"/>
                </a:solidFill>
              </a:rPr>
              <a:t>Life saving and job creating medical research</a:t>
            </a:r>
          </a:p>
          <a:p>
            <a:pPr marL="0" indent="0">
              <a:buNone/>
            </a:pPr>
            <a:r>
              <a:rPr lang="en-AU" sz="1800" u="sng" dirty="0">
                <a:solidFill>
                  <a:srgbClr val="102958"/>
                </a:solidFill>
              </a:rPr>
              <a:t>www.health.gov.au</a:t>
            </a:r>
          </a:p>
          <a:p>
            <a:pPr marL="0" indent="0">
              <a:buNone/>
            </a:pPr>
            <a:endParaRPr lang="en-AU" sz="1800" u="sng" dirty="0">
              <a:solidFill>
                <a:srgbClr val="102958"/>
              </a:solidFill>
            </a:endParaRPr>
          </a:p>
          <a:p>
            <a:pPr marL="0" indent="0">
              <a:buNone/>
            </a:pPr>
            <a:r>
              <a:rPr lang="en-AU" sz="1800" dirty="0"/>
              <a:t>Interested in accessing MRFF grants?</a:t>
            </a:r>
          </a:p>
          <a:p>
            <a:pPr marL="0" indent="0">
              <a:buNone/>
            </a:pPr>
            <a:r>
              <a:rPr lang="en-AU" sz="1800" dirty="0"/>
              <a:t>Register with </a:t>
            </a:r>
            <a:r>
              <a:rPr lang="en-AU" sz="1800" b="1" dirty="0">
                <a:solidFill>
                  <a:schemeClr val="accent2"/>
                </a:solidFill>
              </a:rPr>
              <a:t>GRANTCONNECT (</a:t>
            </a:r>
            <a:r>
              <a:rPr lang="en-AU" sz="1800" b="1" u="sng" dirty="0">
                <a:solidFill>
                  <a:schemeClr val="accent2"/>
                </a:solidFill>
              </a:rPr>
              <a:t>www.grants.gov.au</a:t>
            </a:r>
            <a:r>
              <a:rPr lang="en-AU" sz="1800" b="1" dirty="0">
                <a:solidFill>
                  <a:srgbClr val="C00000"/>
                </a:solidFill>
              </a:rPr>
              <a:t>)</a:t>
            </a:r>
            <a:r>
              <a:rPr lang="en-AU" sz="1800" dirty="0"/>
              <a:t>  </a:t>
            </a:r>
          </a:p>
          <a:p>
            <a:r>
              <a:rPr lang="en-AU" sz="1800" dirty="0"/>
              <a:t>enables notification of new grants in areas of interest</a:t>
            </a:r>
          </a:p>
          <a:p>
            <a:pPr marL="0" indent="0" algn="r">
              <a:buNone/>
            </a:pPr>
            <a:endParaRPr lang="en-AU" sz="3600" b="1" dirty="0">
              <a:solidFill>
                <a:srgbClr val="102958"/>
              </a:solidFill>
            </a:endParaRPr>
          </a:p>
          <a:p>
            <a:pPr marL="0" indent="0" algn="r">
              <a:buNone/>
            </a:pPr>
            <a:r>
              <a:rPr lang="en-AU" sz="3600" b="1" dirty="0">
                <a:solidFill>
                  <a:srgbClr val="102958"/>
                </a:solidFill>
              </a:rPr>
              <a:t>Thank you</a:t>
            </a:r>
          </a:p>
          <a:p>
            <a:endParaRPr lang="en-AU" dirty="0"/>
          </a:p>
        </p:txBody>
      </p:sp>
      <p:sp>
        <p:nvSpPr>
          <p:cNvPr id="4" name="Subtitle 4"/>
          <p:cNvSpPr txBox="1">
            <a:spLocks/>
          </p:cNvSpPr>
          <p:nvPr/>
        </p:nvSpPr>
        <p:spPr>
          <a:xfrm>
            <a:off x="8001000" y="6600822"/>
            <a:ext cx="1047750" cy="242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90000"/>
              <a:buFont typeface="Arial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Font typeface="Arial" pitchFamily="34" charset="0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700" dirty="0">
                <a:solidFill>
                  <a:schemeClr val="bg1"/>
                </a:solidFill>
              </a:rPr>
              <a:t>June 2018</a:t>
            </a:r>
          </a:p>
        </p:txBody>
      </p:sp>
    </p:spTree>
    <p:extLst>
      <p:ext uri="{BB962C8B-B14F-4D97-AF65-F5344CB8AC3E}">
        <p14:creationId xmlns:p14="http://schemas.microsoft.com/office/powerpoint/2010/main" val="3162745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C00000"/>
                </a:solidFill>
              </a:rPr>
              <a:t>MEDICAL RESEARCH FUTURE FUND</a:t>
            </a:r>
            <a:endParaRPr lang="en-AU" b="1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552953" y="2024321"/>
            <a:ext cx="8670617" cy="445224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00207E"/>
              </a:buClr>
              <a:buSzPct val="85000"/>
              <a:buFont typeface="Arial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rgbClr val="00207E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rgbClr val="00207E"/>
              </a:buClr>
              <a:buSzPct val="90000"/>
              <a:buFont typeface="Arial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rgbClr val="00207E"/>
              </a:buClr>
              <a:buFont typeface="Arial" pitchFamily="34" charset="0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rgbClr val="00207E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3"/>
              </a:buClr>
            </a:pPr>
            <a:r>
              <a:rPr lang="en-AU" sz="2400" dirty="0"/>
              <a:t>dedicated vehicle for priority-driven investment</a:t>
            </a:r>
          </a:p>
          <a:p>
            <a:pPr lvl="0">
              <a:buClr>
                <a:schemeClr val="accent3"/>
              </a:buClr>
            </a:pPr>
            <a:r>
              <a:rPr lang="en-AU" sz="2400" b="1" i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Medical Research Future Fund Act 2015</a:t>
            </a:r>
          </a:p>
          <a:p>
            <a:pPr>
              <a:buClr>
                <a:schemeClr val="accent3"/>
              </a:buClr>
            </a:pPr>
            <a:r>
              <a:rPr lang="en-AU" sz="2400" dirty="0"/>
              <a:t>endowment fund ($20b), </a:t>
            </a:r>
            <a:r>
              <a:rPr lang="en-AU" sz="2400" dirty="0">
                <a:cs typeface="Arial" panose="020B0604020202020204" pitchFamily="34" charset="0"/>
              </a:rPr>
              <a:t>with capital preserved in perpetuity</a:t>
            </a:r>
          </a:p>
          <a:p>
            <a:pPr marL="0" lvl="0" indent="0">
              <a:buClr>
                <a:schemeClr val="accent3"/>
              </a:buClr>
              <a:buNone/>
            </a:pPr>
            <a:endParaRPr lang="en-AU" sz="2400" dirty="0"/>
          </a:p>
          <a:p>
            <a:pPr marL="0" lvl="0" indent="0">
              <a:buClr>
                <a:schemeClr val="accent3"/>
              </a:buClr>
              <a:buNone/>
            </a:pPr>
            <a:endParaRPr lang="en-AU" sz="2400" dirty="0"/>
          </a:p>
          <a:p>
            <a:pPr>
              <a:spcBef>
                <a:spcPts val="1200"/>
              </a:spcBef>
              <a:buClr>
                <a:schemeClr val="accent3"/>
              </a:buClr>
            </a:pPr>
            <a:r>
              <a:rPr lang="en-AU" sz="2400" dirty="0"/>
              <a:t>additional and complementary to NHMRC</a:t>
            </a:r>
          </a:p>
          <a:p>
            <a:pPr lvl="0">
              <a:spcBef>
                <a:spcPts val="600"/>
              </a:spcBef>
              <a:buClr>
                <a:schemeClr val="accent3"/>
              </a:buClr>
            </a:pPr>
            <a:r>
              <a:rPr lang="en-AU" sz="2400" dirty="0"/>
              <a:t>Australian Medical Research Advisory Board</a:t>
            </a:r>
          </a:p>
          <a:p>
            <a:pPr lvl="0">
              <a:buClr>
                <a:schemeClr val="accent3"/>
              </a:buClr>
            </a:pPr>
            <a:r>
              <a:rPr lang="en-AU" sz="2400" dirty="0"/>
              <a:t>inaugural MRFF </a:t>
            </a:r>
            <a:r>
              <a:rPr lang="en-AU" sz="2400" b="1" dirty="0">
                <a:solidFill>
                  <a:schemeClr val="accent4"/>
                </a:solidFill>
              </a:rPr>
              <a:t>STRATEGY</a:t>
            </a:r>
            <a:r>
              <a:rPr lang="en-AU" sz="2400" dirty="0">
                <a:solidFill>
                  <a:schemeClr val="accent4"/>
                </a:solidFill>
              </a:rPr>
              <a:t> </a:t>
            </a:r>
            <a:r>
              <a:rPr lang="en-AU" sz="2400" dirty="0"/>
              <a:t>and </a:t>
            </a:r>
            <a:r>
              <a:rPr lang="en-AU" sz="2400" b="1" dirty="0">
                <a:solidFill>
                  <a:schemeClr val="accent4"/>
                </a:solidFill>
              </a:rPr>
              <a:t>PRIORITIES</a:t>
            </a:r>
          </a:p>
          <a:p>
            <a:pPr lvl="0">
              <a:buClr>
                <a:schemeClr val="accent3"/>
              </a:buClr>
            </a:pPr>
            <a:r>
              <a:rPr lang="en-AU" sz="2400" b="1" u="sng" dirty="0">
                <a:solidFill>
                  <a:schemeClr val="tx1">
                    <a:lumMod val="90000"/>
                    <a:lumOff val="10000"/>
                  </a:schemeClr>
                </a:solidFill>
              </a:rPr>
              <a:t>www.health.gov.au/MRFF</a:t>
            </a:r>
            <a:r>
              <a:rPr lang="en-AU" sz="24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AU" sz="2400" dirty="0">
                <a:solidFill>
                  <a:schemeClr val="accent4"/>
                </a:solidFill>
              </a:rPr>
              <a:t> </a:t>
            </a:r>
          </a:p>
          <a:p>
            <a:pPr lvl="0">
              <a:buClr>
                <a:schemeClr val="accent3"/>
              </a:buClr>
            </a:pPr>
            <a:endParaRPr lang="en-AU" sz="2400" dirty="0"/>
          </a:p>
          <a:p>
            <a:pPr>
              <a:buClr>
                <a:schemeClr val="accent3"/>
              </a:buClr>
            </a:pPr>
            <a:endParaRPr lang="en-AU" sz="2200" dirty="0">
              <a:solidFill>
                <a:schemeClr val="tx1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271863"/>
              </p:ext>
            </p:extLst>
          </p:nvPr>
        </p:nvGraphicFramePr>
        <p:xfrm>
          <a:off x="825024" y="3373802"/>
          <a:ext cx="7275243" cy="9028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20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20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30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20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30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1302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036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2016-17 ($m)</a:t>
                      </a:r>
                      <a:endParaRPr lang="en-AU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2017-18 ($m)</a:t>
                      </a:r>
                      <a:endParaRPr lang="en-AU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2018-19 ($m)</a:t>
                      </a:r>
                      <a:endParaRPr lang="en-AU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2019-20 ($m)</a:t>
                      </a:r>
                      <a:endParaRPr lang="en-AU" sz="16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effectLst/>
                        </a:rPr>
                        <a:t>2020-21 ($m)</a:t>
                      </a:r>
                      <a:endParaRPr lang="en-AU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</a:rPr>
                        <a:t>2021-22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</a:rPr>
                        <a:t>($m)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518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b="1" dirty="0">
                          <a:effectLst/>
                        </a:rPr>
                        <a:t>60.9</a:t>
                      </a:r>
                      <a:endParaRPr lang="en-AU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b="1" dirty="0">
                          <a:effectLst/>
                        </a:rPr>
                        <a:t>121.6</a:t>
                      </a:r>
                      <a:endParaRPr lang="en-AU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b="1" dirty="0">
                          <a:effectLst/>
                        </a:rPr>
                        <a:t>214.9</a:t>
                      </a:r>
                      <a:endParaRPr lang="en-AU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AU" sz="1600" b="1" dirty="0">
                          <a:effectLst/>
                        </a:rPr>
                        <a:t>386.4</a:t>
                      </a:r>
                      <a:endParaRPr lang="en-AU" sz="16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b="1" dirty="0">
                          <a:effectLst/>
                          <a:latin typeface="Arial"/>
                          <a:ea typeface="Times New Roman"/>
                        </a:rPr>
                        <a:t>642.9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</a:rPr>
                        <a:t>645.9</a:t>
                      </a:r>
                      <a:endParaRPr lang="en-AU" sz="16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" name="Subtitle 4"/>
          <p:cNvSpPr txBox="1">
            <a:spLocks/>
          </p:cNvSpPr>
          <p:nvPr/>
        </p:nvSpPr>
        <p:spPr>
          <a:xfrm>
            <a:off x="8001000" y="6600822"/>
            <a:ext cx="1047750" cy="242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90000"/>
              <a:buFont typeface="Arial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Font typeface="Arial" pitchFamily="34" charset="0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700" dirty="0">
                <a:solidFill>
                  <a:schemeClr val="bg1"/>
                </a:solidFill>
              </a:rPr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120592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7531"/>
            <a:ext cx="8229600" cy="598993"/>
          </a:xfrm>
        </p:spPr>
        <p:txBody>
          <a:bodyPr>
            <a:normAutofit/>
          </a:bodyPr>
          <a:lstStyle/>
          <a:p>
            <a:r>
              <a:rPr lang="en-AU" sz="2400" b="1" cap="all" dirty="0">
                <a:solidFill>
                  <a:schemeClr val="accent6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Australian Medical Research Advisory Board </a:t>
            </a:r>
            <a:endParaRPr lang="en-AU" sz="2400" b="1" cap="al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0016" y="2030680"/>
            <a:ext cx="8300852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endParaRPr lang="en-AU" sz="2000" dirty="0"/>
          </a:p>
          <a:p>
            <a:pPr marL="800100" lvl="1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endParaRPr lang="en-AU" sz="2000" dirty="0"/>
          </a:p>
          <a:p>
            <a:pPr marL="800100" lvl="1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r>
              <a:rPr lang="en-AU" sz="1600" dirty="0"/>
              <a:t>Prof Ian Frazer AC (Chair) 		Mr Yasser El-Ansary   </a:t>
            </a:r>
          </a:p>
          <a:p>
            <a:pPr marL="800100" lvl="1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endParaRPr lang="en-AU" sz="1600" dirty="0"/>
          </a:p>
          <a:p>
            <a:pPr lvl="1">
              <a:buClr>
                <a:schemeClr val="accent6">
                  <a:lumMod val="50000"/>
                </a:schemeClr>
              </a:buClr>
            </a:pPr>
            <a:endParaRPr lang="en-AU" sz="1600" dirty="0"/>
          </a:p>
          <a:p>
            <a:pPr marL="800100" lvl="1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r>
              <a:rPr lang="en-AU" sz="1600" dirty="0"/>
              <a:t>Prof Doug Hilton			Prof Peter Høj 		</a:t>
            </a:r>
          </a:p>
          <a:p>
            <a:pPr marL="800100" lvl="1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endParaRPr lang="en-AU" sz="1600" dirty="0"/>
          </a:p>
          <a:p>
            <a:pPr lvl="1">
              <a:buClr>
                <a:schemeClr val="accent6">
                  <a:lumMod val="50000"/>
                </a:schemeClr>
              </a:buClr>
            </a:pPr>
            <a:endParaRPr lang="en-AU" sz="1600" dirty="0"/>
          </a:p>
          <a:p>
            <a:pPr lvl="1">
              <a:buClr>
                <a:schemeClr val="accent6">
                  <a:lumMod val="50000"/>
                </a:schemeClr>
              </a:buClr>
            </a:pPr>
            <a:endParaRPr lang="en-AU" sz="1600" dirty="0"/>
          </a:p>
          <a:p>
            <a:pPr marL="800100" lvl="1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r>
              <a:rPr lang="en-AU" sz="1600" dirty="0"/>
              <a:t>Dr Deborah Rathjen			Prof Karen Reynolds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endParaRPr lang="en-AU" sz="1600" dirty="0"/>
          </a:p>
          <a:p>
            <a:pPr lvl="1">
              <a:buClr>
                <a:schemeClr val="accent6">
                  <a:lumMod val="50000"/>
                </a:schemeClr>
              </a:buClr>
            </a:pPr>
            <a:endParaRPr lang="en-AU" sz="1600" dirty="0"/>
          </a:p>
          <a:p>
            <a:pPr marL="800100" lvl="1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endParaRPr lang="en-AU" sz="1600" dirty="0"/>
          </a:p>
          <a:p>
            <a:pPr marL="800100" lvl="1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r>
              <a:rPr lang="en-AU" sz="1600" dirty="0"/>
              <a:t>Ms Jennifer Williams			Prof Anne Kelso AO (NHMRC)</a:t>
            </a:r>
            <a:endParaRPr lang="en-AU" sz="2000" dirty="0"/>
          </a:p>
          <a:p>
            <a:pPr lvl="1">
              <a:buClr>
                <a:schemeClr val="accent6">
                  <a:lumMod val="50000"/>
                </a:schemeClr>
              </a:buClr>
            </a:pPr>
            <a:endParaRPr lang="en-AU" sz="2000" dirty="0"/>
          </a:p>
          <a:p>
            <a:pPr marL="800100" lvl="1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endParaRPr lang="en-AU" sz="2000" dirty="0"/>
          </a:p>
          <a:p>
            <a:pPr marL="800100" lvl="1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endParaRPr lang="en-AU" sz="2000" dirty="0"/>
          </a:p>
          <a:p>
            <a:pPr marL="800100" lvl="1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endParaRPr lang="en-AU" sz="2000" dirty="0"/>
          </a:p>
          <a:p>
            <a:pPr marL="800100" lvl="1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endParaRPr lang="en-AU" sz="2000" dirty="0"/>
          </a:p>
          <a:p>
            <a:pPr marL="800100" lvl="1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endParaRPr lang="en-AU" sz="2000" dirty="0"/>
          </a:p>
          <a:p>
            <a:pPr marL="800100" lvl="1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endParaRPr lang="en-AU" sz="2000" dirty="0"/>
          </a:p>
          <a:p>
            <a:pPr marL="800100" lvl="1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endParaRPr lang="en-AU" sz="2000" dirty="0"/>
          </a:p>
          <a:p>
            <a:pPr marL="800100" lvl="1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endParaRPr lang="en-AU" sz="2000" dirty="0"/>
          </a:p>
          <a:p>
            <a:pPr marL="800100" lvl="1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endParaRPr lang="en-AU" sz="2000" dirty="0"/>
          </a:p>
          <a:p>
            <a:pPr marL="800100" lvl="1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endParaRPr lang="en-AU" sz="2000" dirty="0"/>
          </a:p>
          <a:p>
            <a:pPr marL="800100" lvl="1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endParaRPr lang="en-AU" sz="2000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9609" y="2575746"/>
            <a:ext cx="705600" cy="807721"/>
          </a:xfrm>
          <a:prstGeom prst="rect">
            <a:avLst/>
          </a:prstGeom>
          <a:noFill/>
          <a:ln w="25400" cmpd="sng">
            <a:solidFill>
              <a:schemeClr val="bg1"/>
            </a:solidFill>
          </a:ln>
        </p:spPr>
      </p:pic>
      <p:pic>
        <p:nvPicPr>
          <p:cNvPr id="37" name="Picture 36" descr="Professor Douglas Hilton"/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9609" y="3426257"/>
            <a:ext cx="693420" cy="807719"/>
          </a:xfrm>
          <a:prstGeom prst="rect">
            <a:avLst/>
          </a:prstGeom>
          <a:noFill/>
          <a:ln w="25400" cmpd="sng">
            <a:solidFill>
              <a:schemeClr val="bg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8" name="Picture 37" descr="http://www.bionomics.com.au/upload/about/board-of-directors/4166/4168/deborah2000.jpg"/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9609" y="4329782"/>
            <a:ext cx="685847" cy="807719"/>
          </a:xfrm>
          <a:prstGeom prst="rect">
            <a:avLst/>
          </a:prstGeom>
          <a:noFill/>
          <a:ln w="25400" cmpd="sng">
            <a:solidFill>
              <a:schemeClr val="bg1"/>
            </a:solidFill>
          </a:ln>
        </p:spPr>
      </p:pic>
      <p:pic>
        <p:nvPicPr>
          <p:cNvPr id="39" name="Picture 38" descr="http://www.redcross.org.au/common/images/photos/JenniferWilliams-125.jpg"/>
          <p:cNvPicPr/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9609" y="5200597"/>
            <a:ext cx="685799" cy="832306"/>
          </a:xfrm>
          <a:prstGeom prst="rect">
            <a:avLst/>
          </a:prstGeom>
          <a:noFill/>
          <a:ln w="25400" cmpd="sng">
            <a:solidFill>
              <a:schemeClr val="bg1"/>
            </a:solidFill>
          </a:ln>
        </p:spPr>
      </p:pic>
      <p:pic>
        <p:nvPicPr>
          <p:cNvPr id="40" name="Picture 39" descr="Yasser El-Ansary"/>
          <p:cNvPicPr/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374310" y="2575746"/>
            <a:ext cx="711355" cy="807720"/>
          </a:xfrm>
          <a:prstGeom prst="rect">
            <a:avLst/>
          </a:prstGeom>
          <a:noFill/>
          <a:ln w="25400" cmpd="sng">
            <a:solidFill>
              <a:schemeClr val="bg1"/>
            </a:solidFill>
          </a:ln>
        </p:spPr>
      </p:pic>
      <p:pic>
        <p:nvPicPr>
          <p:cNvPr id="41" name="Picture 40" descr="Professor Peter Høj"/>
          <p:cNvPicPr/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374310" y="3444394"/>
            <a:ext cx="711355" cy="81534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</p:pic>
      <p:pic>
        <p:nvPicPr>
          <p:cNvPr id="42" name="Picture 41" descr="http://www.alertnesscrc.com/sites/default/files/images/Karen%20Reynolds_0.jpg"/>
          <p:cNvPicPr/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364762" y="4326471"/>
            <a:ext cx="711355" cy="807720"/>
          </a:xfrm>
          <a:prstGeom prst="rect">
            <a:avLst/>
          </a:prstGeom>
          <a:noFill/>
          <a:ln w="25400" cmpd="sng">
            <a:solidFill>
              <a:schemeClr val="bg1"/>
            </a:solidFill>
          </a:ln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383856" y="5188811"/>
            <a:ext cx="701809" cy="807720"/>
          </a:xfrm>
          <a:prstGeom prst="rect">
            <a:avLst/>
          </a:prstGeom>
          <a:noFill/>
          <a:ln w="25400" cmpd="sng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ubtitle 4"/>
          <p:cNvSpPr txBox="1">
            <a:spLocks/>
          </p:cNvSpPr>
          <p:nvPr/>
        </p:nvSpPr>
        <p:spPr>
          <a:xfrm>
            <a:off x="8001000" y="6600822"/>
            <a:ext cx="1047750" cy="242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90000"/>
              <a:buFont typeface="Arial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Font typeface="Arial" pitchFamily="34" charset="0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700" dirty="0">
                <a:solidFill>
                  <a:schemeClr val="bg1"/>
                </a:solidFill>
              </a:rPr>
              <a:t>June 2018</a:t>
            </a:r>
          </a:p>
        </p:txBody>
      </p:sp>
    </p:spTree>
    <p:extLst>
      <p:ext uri="{BB962C8B-B14F-4D97-AF65-F5344CB8AC3E}">
        <p14:creationId xmlns:p14="http://schemas.microsoft.com/office/powerpoint/2010/main" val="425358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i="1" dirty="0">
                <a:solidFill>
                  <a:schemeClr val="accent2"/>
                </a:solidFill>
              </a:rPr>
              <a:t>Medical Research Future Fund Act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775"/>
            <a:ext cx="8229600" cy="4352400"/>
          </a:xfrm>
        </p:spPr>
        <p:txBody>
          <a:bodyPr>
            <a:normAutofit fontScale="92500" lnSpcReduction="10000"/>
          </a:bodyPr>
          <a:lstStyle/>
          <a:p>
            <a:pPr marL="182563" indent="-182563">
              <a:lnSpc>
                <a:spcPct val="120000"/>
              </a:lnSpc>
              <a:spcBef>
                <a:spcPts val="0"/>
              </a:spcBef>
            </a:pPr>
            <a:r>
              <a:rPr lang="en-AU" sz="2200" dirty="0"/>
              <a:t>establishes </a:t>
            </a:r>
            <a:r>
              <a:rPr lang="en-AU" sz="2200" b="1" dirty="0">
                <a:solidFill>
                  <a:srgbClr val="102958"/>
                </a:solidFill>
              </a:rPr>
              <a:t>Australian Medical Research Advisory Board</a:t>
            </a:r>
            <a:r>
              <a:rPr lang="en-AU" sz="2200" dirty="0"/>
              <a:t> </a:t>
            </a:r>
          </a:p>
          <a:p>
            <a:pPr marL="182563" indent="-182563">
              <a:lnSpc>
                <a:spcPct val="120000"/>
              </a:lnSpc>
              <a:spcBef>
                <a:spcPts val="0"/>
              </a:spcBef>
            </a:pPr>
            <a:r>
              <a:rPr lang="en-AU" sz="2200" b="1" dirty="0">
                <a:solidFill>
                  <a:schemeClr val="accent6">
                    <a:lumMod val="50000"/>
                  </a:schemeClr>
                </a:solidFill>
              </a:rPr>
              <a:t>STRATEGY</a:t>
            </a:r>
            <a:r>
              <a:rPr lang="en-AU" sz="2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AU" sz="1700" dirty="0">
                <a:solidFill>
                  <a:schemeClr val="accent6">
                    <a:lumMod val="50000"/>
                  </a:schemeClr>
                </a:solidFill>
              </a:rPr>
              <a:t>(five years)</a:t>
            </a:r>
          </a:p>
          <a:p>
            <a:pPr marL="441325" lvl="4" indent="-79375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§"/>
            </a:pPr>
            <a:r>
              <a:rPr lang="en-AU" sz="1700" dirty="0"/>
              <a:t>health needs, investment gaps, sequencing best results</a:t>
            </a:r>
            <a:endParaRPr lang="en-AU" sz="1700" dirty="0">
              <a:solidFill>
                <a:schemeClr val="accent6">
                  <a:lumMod val="50000"/>
                </a:schemeClr>
              </a:solidFill>
            </a:endParaRPr>
          </a:p>
          <a:p>
            <a:pPr marL="182563" lvl="2" indent="-182563">
              <a:lnSpc>
                <a:spcPct val="120000"/>
              </a:lnSpc>
              <a:spcBef>
                <a:spcPts val="0"/>
              </a:spcBef>
              <a:buSzPct val="85000"/>
            </a:pPr>
            <a:r>
              <a:rPr lang="en-AU" sz="2200" b="1" dirty="0">
                <a:solidFill>
                  <a:schemeClr val="accent6">
                    <a:lumMod val="50000"/>
                  </a:schemeClr>
                </a:solidFill>
              </a:rPr>
              <a:t>PRIORITIES</a:t>
            </a:r>
            <a:r>
              <a:rPr lang="en-AU" sz="2200" dirty="0"/>
              <a:t> </a:t>
            </a:r>
            <a:r>
              <a:rPr lang="en-AU" sz="1700" dirty="0">
                <a:solidFill>
                  <a:schemeClr val="accent2"/>
                </a:solidFill>
              </a:rPr>
              <a:t>(two years) </a:t>
            </a:r>
          </a:p>
          <a:p>
            <a:pPr marL="441325" lvl="3" indent="-79375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§"/>
            </a:pPr>
            <a:r>
              <a:rPr lang="en-AU" sz="1700" dirty="0"/>
              <a:t>burden of disease, practical benefits, greatest value, enhance other investments</a:t>
            </a:r>
          </a:p>
          <a:p>
            <a:pPr marL="182563" indent="-182563">
              <a:lnSpc>
                <a:spcPct val="120000"/>
              </a:lnSpc>
              <a:spcBef>
                <a:spcPts val="0"/>
              </a:spcBef>
            </a:pPr>
            <a:r>
              <a:rPr lang="en-AU" sz="2200" dirty="0"/>
              <a:t>products of national consultation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AU" dirty="0"/>
              <a:t>Priorities 1.0 - consutation May to August 2016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AU" dirty="0"/>
              <a:t>Priorities 2.0 - consultation to commence in mid-2018</a:t>
            </a:r>
          </a:p>
          <a:p>
            <a:pPr marL="542925" lvl="1" indent="-180975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Char char="˗"/>
            </a:pPr>
            <a:endParaRPr lang="en-AU" sz="1700" dirty="0"/>
          </a:p>
          <a:p>
            <a:pPr marL="542925" lvl="1" indent="-180975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Char char="˗"/>
            </a:pPr>
            <a:endParaRPr lang="en-AU" sz="1700" dirty="0"/>
          </a:p>
          <a:p>
            <a:pPr marL="182563" lvl="2" indent="-182563">
              <a:lnSpc>
                <a:spcPct val="1200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</a:pPr>
            <a:r>
              <a:rPr lang="en-AU" sz="2200" b="1" dirty="0">
                <a:solidFill>
                  <a:srgbClr val="102958"/>
                </a:solidFill>
              </a:rPr>
              <a:t>AMRAB </a:t>
            </a:r>
            <a:r>
              <a:rPr lang="en-AU" sz="2200" b="1" u="sng" dirty="0">
                <a:solidFill>
                  <a:srgbClr val="102958"/>
                </a:solidFill>
              </a:rPr>
              <a:t>does not</a:t>
            </a:r>
            <a:r>
              <a:rPr lang="en-AU" sz="2200" b="1" dirty="0">
                <a:solidFill>
                  <a:srgbClr val="102958"/>
                </a:solidFill>
              </a:rPr>
              <a:t> make decisions </a:t>
            </a:r>
            <a:r>
              <a:rPr lang="en-AU" sz="2200" dirty="0"/>
              <a:t>on how MRFF funds will be used</a:t>
            </a:r>
          </a:p>
          <a:p>
            <a:pPr marL="542925" lvl="3" indent="-180975">
              <a:lnSpc>
                <a:spcPct val="1200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r>
              <a:rPr lang="en-AU" sz="1700" dirty="0"/>
              <a:t>Government must take into account the STRATEGY and PRIORITIES in bringing forward Budget proposals for initiatives</a:t>
            </a:r>
          </a:p>
          <a:p>
            <a:pPr marL="542925" lvl="3" indent="-180975">
              <a:lnSpc>
                <a:spcPct val="1200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r>
              <a:rPr lang="en-AU" sz="1700" dirty="0"/>
              <a:t>decisions on MRFF initiatives belong to Government</a:t>
            </a:r>
          </a:p>
          <a:p>
            <a:pPr marL="617220" lvl="3" indent="-34290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˗"/>
            </a:pPr>
            <a:endParaRPr lang="en-AU" sz="2000" dirty="0"/>
          </a:p>
          <a:p>
            <a:endParaRPr lang="en-AU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endParaRPr lang="en-AU" dirty="0"/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8001000" y="6600822"/>
            <a:ext cx="1047750" cy="242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90000"/>
              <a:buFont typeface="Arial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Font typeface="Arial" pitchFamily="34" charset="0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700" dirty="0">
                <a:solidFill>
                  <a:schemeClr val="bg1"/>
                </a:solidFill>
              </a:rPr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2055001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974704"/>
            <a:ext cx="8229600" cy="4448369"/>
          </a:xfrm>
        </p:spPr>
        <p:txBody>
          <a:bodyPr>
            <a:normAutofit lnSpcReduction="10000"/>
          </a:bodyPr>
          <a:lstStyle/>
          <a:p>
            <a:pPr marL="273050" indent="-273050">
              <a:spcBef>
                <a:spcPts val="0"/>
              </a:spcBef>
            </a:pPr>
            <a:r>
              <a:rPr lang="en-AU" sz="2400" dirty="0">
                <a:solidFill>
                  <a:srgbClr val="102958"/>
                </a:solidFill>
              </a:rPr>
              <a:t>Health system fully informed by quality health and medical research</a:t>
            </a:r>
          </a:p>
          <a:p>
            <a:pPr>
              <a:spcBef>
                <a:spcPts val="0"/>
              </a:spcBef>
            </a:pPr>
            <a:endParaRPr lang="en-AU" sz="2600" dirty="0">
              <a:solidFill>
                <a:srgbClr val="102958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AU" sz="2400" b="1" dirty="0">
                <a:solidFill>
                  <a:schemeClr val="accent2"/>
                </a:solidFill>
              </a:rPr>
              <a:t>Strategy 2016-2021</a:t>
            </a:r>
            <a:endParaRPr lang="en-AU" sz="1600" dirty="0">
              <a:solidFill>
                <a:schemeClr val="accent2"/>
              </a:solidFill>
            </a:endParaRPr>
          </a:p>
          <a:p>
            <a:pPr marL="560070" lvl="2" indent="-28575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AU" sz="2000" dirty="0">
                <a:solidFill>
                  <a:srgbClr val="102958"/>
                </a:solidFill>
              </a:rPr>
              <a:t>Strategic and international horizons </a:t>
            </a:r>
          </a:p>
          <a:p>
            <a:pPr marL="560070" lvl="2" indent="-28575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AU" sz="2000" dirty="0">
                <a:solidFill>
                  <a:srgbClr val="102958"/>
                </a:solidFill>
              </a:rPr>
              <a:t>Data and infrastructure </a:t>
            </a:r>
          </a:p>
          <a:p>
            <a:pPr marL="560070" lvl="2" indent="-28575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AU" sz="2000" dirty="0">
                <a:solidFill>
                  <a:srgbClr val="102958"/>
                </a:solidFill>
              </a:rPr>
              <a:t>Health services and systems </a:t>
            </a:r>
          </a:p>
          <a:p>
            <a:pPr marL="560070" lvl="2" indent="-28575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AU" sz="2000" dirty="0">
                <a:solidFill>
                  <a:srgbClr val="102958"/>
                </a:solidFill>
              </a:rPr>
              <a:t>Capacity and collaboration </a:t>
            </a:r>
          </a:p>
          <a:p>
            <a:pPr marL="560070" lvl="2" indent="-28575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AU" sz="2000" dirty="0">
                <a:solidFill>
                  <a:srgbClr val="102958"/>
                </a:solidFill>
              </a:rPr>
              <a:t>Trials and translation </a:t>
            </a:r>
          </a:p>
          <a:p>
            <a:pPr marL="560070" lvl="2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AU" sz="2000" dirty="0">
                <a:solidFill>
                  <a:srgbClr val="102958"/>
                </a:solidFill>
              </a:rPr>
              <a:t>Commercialisation </a:t>
            </a:r>
          </a:p>
          <a:p>
            <a:pPr marL="560070" lvl="2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AU" dirty="0"/>
          </a:p>
          <a:p>
            <a:pPr marL="0" lvl="1" indent="0">
              <a:spcBef>
                <a:spcPts val="0"/>
              </a:spcBef>
              <a:buNone/>
            </a:pPr>
            <a:r>
              <a:rPr lang="en-AU" sz="2400" b="1" dirty="0">
                <a:solidFill>
                  <a:schemeClr val="accent2"/>
                </a:solidFill>
              </a:rPr>
              <a:t>Priorities 2016-2018</a:t>
            </a:r>
          </a:p>
          <a:p>
            <a:endParaRPr lang="en-AU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MRFF Strategy and Priorities</a:t>
            </a:r>
            <a:endParaRPr lang="en-AU" b="1" dirty="0">
              <a:solidFill>
                <a:srgbClr val="C0000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780" y="3867932"/>
            <a:ext cx="1757311" cy="2469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869" y="2428397"/>
            <a:ext cx="1755074" cy="247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4"/>
          <p:cNvSpPr txBox="1">
            <a:spLocks/>
          </p:cNvSpPr>
          <p:nvPr/>
        </p:nvSpPr>
        <p:spPr>
          <a:xfrm>
            <a:off x="8001000" y="6600822"/>
            <a:ext cx="1047750" cy="242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90000"/>
              <a:buFont typeface="Arial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Font typeface="Arial" pitchFamily="34" charset="0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700" dirty="0">
                <a:solidFill>
                  <a:schemeClr val="bg1"/>
                </a:solidFill>
              </a:rPr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1938456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977714"/>
            <a:ext cx="8229600" cy="4747562"/>
          </a:xfrm>
        </p:spPr>
        <p:txBody>
          <a:bodyPr>
            <a:normAutofit fontScale="850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AU" sz="2400" b="1" dirty="0">
                <a:solidFill>
                  <a:schemeClr val="accent2"/>
                </a:solidFill>
              </a:rPr>
              <a:t>VISION:</a:t>
            </a:r>
            <a:r>
              <a:rPr lang="en-AU" sz="2400" dirty="0">
                <a:solidFill>
                  <a:srgbClr val="102958"/>
                </a:solidFill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AU" sz="2400" dirty="0">
                <a:solidFill>
                  <a:srgbClr val="102958"/>
                </a:solidFill>
              </a:rPr>
              <a:t>Health system fully informed by quality health and medical research</a:t>
            </a:r>
          </a:p>
          <a:p>
            <a:pPr>
              <a:spcBef>
                <a:spcPts val="0"/>
              </a:spcBef>
            </a:pPr>
            <a:endParaRPr lang="en-AU" sz="2600" dirty="0">
              <a:solidFill>
                <a:srgbClr val="102958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AU" sz="2400" b="1" dirty="0">
                <a:solidFill>
                  <a:schemeClr val="accent2"/>
                </a:solidFill>
              </a:rPr>
              <a:t>Strategy 2016-2021 - OBJECTIVES:</a:t>
            </a:r>
            <a:endParaRPr lang="en-AU" sz="1600" dirty="0">
              <a:solidFill>
                <a:schemeClr val="accent2"/>
              </a:solidFill>
            </a:endParaRPr>
          </a:p>
          <a:p>
            <a:pPr lvl="0">
              <a:spcBef>
                <a:spcPts val="0"/>
              </a:spcBef>
            </a:pPr>
            <a:r>
              <a:rPr lang="en-AU" sz="2100" dirty="0">
                <a:solidFill>
                  <a:srgbClr val="102958"/>
                </a:solidFill>
              </a:rPr>
              <a:t>Create health and economic benefits from research discoveries and </a:t>
            </a:r>
            <a:r>
              <a:rPr lang="en-AU" sz="2100" dirty="0">
                <a:solidFill>
                  <a:schemeClr val="tx1"/>
                </a:solidFill>
              </a:rPr>
              <a:t>innovations.</a:t>
            </a:r>
          </a:p>
          <a:p>
            <a:pPr lvl="0"/>
            <a:r>
              <a:rPr lang="en-AU" sz="2100" dirty="0">
                <a:solidFill>
                  <a:schemeClr val="tx1"/>
                </a:solidFill>
              </a:rPr>
              <a:t>Embed research evidence in healthcare policy and in practice improvement.</a:t>
            </a:r>
          </a:p>
          <a:p>
            <a:pPr lvl="0"/>
            <a:r>
              <a:rPr lang="en-AU" sz="2100" dirty="0">
                <a:solidFill>
                  <a:schemeClr val="tx1"/>
                </a:solidFill>
              </a:rPr>
              <a:t>Drive collaboration and innovation across the research pipeline and healthcare system.</a:t>
            </a:r>
          </a:p>
          <a:p>
            <a:pPr lvl="0"/>
            <a:r>
              <a:rPr lang="en-AU" sz="2100" dirty="0">
                <a:solidFill>
                  <a:schemeClr val="tx1"/>
                </a:solidFill>
              </a:rPr>
              <a:t>Strengthen transdisciplinary research collaboration.</a:t>
            </a:r>
          </a:p>
          <a:p>
            <a:pPr lvl="0"/>
            <a:r>
              <a:rPr lang="en-AU" sz="2100" dirty="0">
                <a:solidFill>
                  <a:schemeClr val="tx1"/>
                </a:solidFill>
              </a:rPr>
              <a:t>Provide better access to research infrastructure.</a:t>
            </a:r>
          </a:p>
          <a:p>
            <a:pPr lvl="0"/>
            <a:r>
              <a:rPr lang="en-AU" sz="2100" dirty="0">
                <a:solidFill>
                  <a:schemeClr val="tx1"/>
                </a:solidFill>
              </a:rPr>
              <a:t>Maximise opportunities for research translation by engaging with consumers.</a:t>
            </a:r>
          </a:p>
          <a:p>
            <a:pPr lvl="0"/>
            <a:r>
              <a:rPr lang="en-AU" sz="2100" dirty="0">
                <a:solidFill>
                  <a:schemeClr val="tx1"/>
                </a:solidFill>
              </a:rPr>
              <a:t>Position the research sector and health system to tackle future challenges.</a:t>
            </a:r>
          </a:p>
          <a:p>
            <a:pPr lvl="0"/>
            <a:r>
              <a:rPr lang="en-AU" sz="2100" dirty="0">
                <a:solidFill>
                  <a:schemeClr val="tx1"/>
                </a:solidFill>
              </a:rPr>
              <a:t>Facilitate the commercialisation of great Australian research.</a:t>
            </a:r>
          </a:p>
          <a:p>
            <a:pPr lvl="0"/>
            <a:r>
              <a:rPr lang="en-AU" sz="2100" dirty="0">
                <a:solidFill>
                  <a:srgbClr val="102958"/>
                </a:solidFill>
              </a:rPr>
              <a:t>Demonstrate the value and impact of research investment.</a:t>
            </a:r>
          </a:p>
          <a:p>
            <a:pPr marL="560070" lvl="2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AU" dirty="0"/>
          </a:p>
          <a:p>
            <a:endParaRPr lang="en-AU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MRFF Strategy and Priorities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8" name="Subtitle 4"/>
          <p:cNvSpPr txBox="1">
            <a:spLocks/>
          </p:cNvSpPr>
          <p:nvPr/>
        </p:nvSpPr>
        <p:spPr>
          <a:xfrm>
            <a:off x="8001000" y="6600822"/>
            <a:ext cx="1047750" cy="242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90000"/>
              <a:buFont typeface="Arial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Font typeface="Arial" pitchFamily="34" charset="0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700" dirty="0">
                <a:solidFill>
                  <a:schemeClr val="bg1"/>
                </a:solidFill>
              </a:rPr>
              <a:t>June 2018</a:t>
            </a:r>
          </a:p>
        </p:txBody>
      </p:sp>
    </p:spTree>
    <p:extLst>
      <p:ext uri="{BB962C8B-B14F-4D97-AF65-F5344CB8AC3E}">
        <p14:creationId xmlns:p14="http://schemas.microsoft.com/office/powerpoint/2010/main" val="952718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chemeClr val="accent2"/>
                </a:solidFill>
              </a:rPr>
              <a:t>MRFF Strategy and Priorities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179916"/>
              </p:ext>
            </p:extLst>
          </p:nvPr>
        </p:nvGraphicFramePr>
        <p:xfrm>
          <a:off x="457200" y="2033506"/>
          <a:ext cx="6820535" cy="4449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00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705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2459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cap="all" baseline="0" dirty="0">
                          <a:effectLst/>
                        </a:rPr>
                        <a:t>Strategic Platforms</a:t>
                      </a:r>
                      <a:endParaRPr lang="en-AU" sz="1200" cap="all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cap="all" baseline="0" dirty="0">
                          <a:effectLst/>
                        </a:rPr>
                        <a:t>2016-2018 Priorities</a:t>
                      </a:r>
                      <a:endParaRPr lang="en-AU" sz="1200" cap="all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2459">
                <a:tc rowSpan="3">
                  <a:txBody>
                    <a:bodyPr/>
                    <a:lstStyle/>
                    <a:p>
                      <a:pPr marL="0" lvl="0" indent="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None/>
                      </a:pPr>
                      <a:r>
                        <a:rPr lang="en-AU" sz="1000" cap="all" baseline="0" dirty="0">
                          <a:effectLst/>
                        </a:rPr>
                        <a:t>Strategic and international horizons</a:t>
                      </a:r>
                      <a:endParaRPr lang="en-AU" sz="1200" cap="all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dirty="0">
                          <a:effectLst/>
                        </a:rPr>
                        <a:t>Antimicrobial resistance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245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dirty="0">
                          <a:effectLst/>
                        </a:rPr>
                        <a:t>International collaborative research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245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dirty="0">
                          <a:effectLst/>
                        </a:rPr>
                        <a:t>Disruptive technology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2459">
                <a:tc rowSpan="4">
                  <a:txBody>
                    <a:bodyPr/>
                    <a:lstStyle/>
                    <a:p>
                      <a:pPr marL="0" lvl="0" indent="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None/>
                      </a:pPr>
                      <a:r>
                        <a:rPr lang="en-AU" sz="1000" cap="all" baseline="0" dirty="0">
                          <a:effectLst/>
                        </a:rPr>
                        <a:t>Data and infrastructure</a:t>
                      </a:r>
                      <a:endParaRPr lang="en-AU" sz="1200" cap="all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dirty="0">
                          <a:effectLst/>
                        </a:rPr>
                        <a:t>Clinical quality registries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245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dirty="0">
                          <a:effectLst/>
                        </a:rPr>
                        <a:t>National data management study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245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dirty="0">
                          <a:effectLst/>
                        </a:rPr>
                        <a:t>MRFF infrastructure and evaluation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245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dirty="0">
                          <a:effectLst/>
                        </a:rPr>
                        <a:t>Communicable disease control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2459">
                <a:tc rowSpan="4">
                  <a:txBody>
                    <a:bodyPr/>
                    <a:lstStyle/>
                    <a:p>
                      <a:pPr marL="0" lvl="0" indent="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None/>
                      </a:pPr>
                      <a:r>
                        <a:rPr lang="en-AU" sz="1000" cap="all" baseline="0" dirty="0">
                          <a:effectLst/>
                        </a:rPr>
                        <a:t>Health services and systems</a:t>
                      </a:r>
                      <a:endParaRPr lang="en-AU" sz="1200" cap="all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dirty="0">
                          <a:effectLst/>
                        </a:rPr>
                        <a:t>National Institute of Research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245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dirty="0">
                          <a:effectLst/>
                        </a:rPr>
                        <a:t>Building evidence in primary care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2245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dirty="0">
                          <a:effectLst/>
                        </a:rPr>
                        <a:t>Behavioural economics application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2245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dirty="0">
                          <a:effectLst/>
                        </a:rPr>
                        <a:t>Drug effectiveness and repurposing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22459">
                <a:tc rowSpan="3">
                  <a:txBody>
                    <a:bodyPr/>
                    <a:lstStyle/>
                    <a:p>
                      <a:pPr marL="0" lvl="0" indent="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None/>
                      </a:pPr>
                      <a:r>
                        <a:rPr lang="en-AU" sz="1000" cap="all" baseline="0" dirty="0">
                          <a:effectLst/>
                        </a:rPr>
                        <a:t>Capacity and collaboration</a:t>
                      </a:r>
                      <a:endParaRPr lang="en-AU" sz="1200" cap="all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dirty="0">
                          <a:effectLst/>
                        </a:rPr>
                        <a:t>National infrastructure sharing scheme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2245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dirty="0">
                          <a:effectLst/>
                        </a:rPr>
                        <a:t>Industry exchange fellowships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2245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dirty="0">
                          <a:effectLst/>
                        </a:rPr>
                        <a:t>Clinical researcher fellowships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22459">
                <a:tc rowSpan="3">
                  <a:txBody>
                    <a:bodyPr/>
                    <a:lstStyle/>
                    <a:p>
                      <a:pPr marL="0" lvl="0" indent="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None/>
                      </a:pPr>
                      <a:r>
                        <a:rPr lang="en-AU" sz="1000" cap="all" baseline="0" dirty="0">
                          <a:effectLst/>
                        </a:rPr>
                        <a:t>Trials and translation</a:t>
                      </a:r>
                      <a:endParaRPr lang="en-AU" sz="1200" cap="all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dirty="0">
                          <a:effectLst/>
                        </a:rPr>
                        <a:t>Clinical trial network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2245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dirty="0">
                          <a:effectLst/>
                        </a:rPr>
                        <a:t>Public good demonstration trials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245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dirty="0">
                          <a:effectLst/>
                        </a:rPr>
                        <a:t>Targeted translation topics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22459">
                <a:tc rowSpan="2">
                  <a:txBody>
                    <a:bodyPr/>
                    <a:lstStyle/>
                    <a:p>
                      <a:pPr marL="0" lvl="0" indent="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None/>
                      </a:pPr>
                      <a:r>
                        <a:rPr lang="en-AU" sz="1000" cap="all" baseline="0" dirty="0">
                          <a:effectLst/>
                        </a:rPr>
                        <a:t>Commercialisation</a:t>
                      </a:r>
                      <a:endParaRPr lang="en-AU" sz="1200" cap="all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dirty="0">
                          <a:effectLst/>
                        </a:rPr>
                        <a:t>Research incubator hubs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2245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00" dirty="0">
                          <a:effectLst/>
                        </a:rPr>
                        <a:t>Biomedical translation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  <p:sp>
        <p:nvSpPr>
          <p:cNvPr id="6" name="Subtitle 4"/>
          <p:cNvSpPr txBox="1">
            <a:spLocks/>
          </p:cNvSpPr>
          <p:nvPr/>
        </p:nvSpPr>
        <p:spPr>
          <a:xfrm>
            <a:off x="8001000" y="6591297"/>
            <a:ext cx="1047750" cy="242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90000"/>
              <a:buFont typeface="Arial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Font typeface="Arial" pitchFamily="34" charset="0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rgbClr val="35414B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700" dirty="0">
                <a:solidFill>
                  <a:schemeClr val="bg1"/>
                </a:solidFill>
              </a:rPr>
              <a:t>June 2018</a:t>
            </a:r>
          </a:p>
        </p:txBody>
      </p:sp>
    </p:spTree>
    <p:extLst>
      <p:ext uri="{BB962C8B-B14F-4D97-AF65-F5344CB8AC3E}">
        <p14:creationId xmlns:p14="http://schemas.microsoft.com/office/powerpoint/2010/main" val="1979445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RFF">
  <a:themeElements>
    <a:clrScheme name="MRFF">
      <a:dk1>
        <a:srgbClr val="13223E"/>
      </a:dk1>
      <a:lt1>
        <a:srgbClr val="FFFFFF"/>
      </a:lt1>
      <a:dk2>
        <a:srgbClr val="42627F"/>
      </a:dk2>
      <a:lt2>
        <a:srgbClr val="FFFFFF"/>
      </a:lt2>
      <a:accent1>
        <a:srgbClr val="13223E"/>
      </a:accent1>
      <a:accent2>
        <a:srgbClr val="9E1C20"/>
      </a:accent2>
      <a:accent3>
        <a:srgbClr val="42627F"/>
      </a:accent3>
      <a:accent4>
        <a:srgbClr val="35414B"/>
      </a:accent4>
      <a:accent5>
        <a:srgbClr val="A6BCE4"/>
      </a:accent5>
      <a:accent6>
        <a:srgbClr val="F2B8B9"/>
      </a:accent6>
      <a:hlink>
        <a:srgbClr val="CAD8E4"/>
      </a:hlink>
      <a:folHlink>
        <a:srgbClr val="C9D2D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AA14DEC892DC46BF00CE51A22F0CE4" ma:contentTypeVersion="8" ma:contentTypeDescription="Create a new document." ma:contentTypeScope="" ma:versionID="5feba67a5f403e97ee10d07a23a8d933">
  <xsd:schema xmlns:xsd="http://www.w3.org/2001/XMLSchema" xmlns:xs="http://www.w3.org/2001/XMLSchema" xmlns:p="http://schemas.microsoft.com/office/2006/metadata/properties" xmlns:ns2="c270a1c5-a494-4d0a-8b12-098552dd6f42" xmlns:ns3="8163d18b-ca92-4387-a0ad-ba981ddfe636" targetNamespace="http://schemas.microsoft.com/office/2006/metadata/properties" ma:root="true" ma:fieldsID="59e79e79a061397639c4d1a6ce080dd1" ns2:_="" ns3:_="">
    <xsd:import namespace="c270a1c5-a494-4d0a-8b12-098552dd6f42"/>
    <xsd:import namespace="8163d18b-ca92-4387-a0ad-ba981ddfe63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0a1c5-a494-4d0a-8b12-098552dd6f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63d18b-ca92-4387-a0ad-ba981ddfe6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C2E0A6-6AC0-4CB8-AFCB-D38749379F1F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8163d18b-ca92-4387-a0ad-ba981ddfe636"/>
    <ds:schemaRef ds:uri="c270a1c5-a494-4d0a-8b12-098552dd6f4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CCEF26D-53F8-4606-98A1-DCC298AB88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A70A11-971D-4E6E-8887-70B6F0220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70a1c5-a494-4d0a-8b12-098552dd6f42"/>
    <ds:schemaRef ds:uri="8163d18b-ca92-4387-a0ad-ba981ddfe6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MRFF</Template>
  <TotalTime>0</TotalTime>
  <Words>2511</Words>
  <Application>Microsoft Office PowerPoint</Application>
  <PresentationFormat>On-screen Show (4:3)</PresentationFormat>
  <Paragraphs>485</Paragraphs>
  <Slides>32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MRFF</vt:lpstr>
      <vt:lpstr>PowerPoint Presentation</vt:lpstr>
      <vt:lpstr>TODAY</vt:lpstr>
      <vt:lpstr>PowerPoint Presentation</vt:lpstr>
      <vt:lpstr>MEDICAL RESEARCH FUTURE FUND</vt:lpstr>
      <vt:lpstr>Australian Medical Research Advisory Board </vt:lpstr>
      <vt:lpstr>Medical Research Future Fund Act 2015</vt:lpstr>
      <vt:lpstr>MRFF Strategy and Priorities</vt:lpstr>
      <vt:lpstr>MRFF Strategy and Priorities</vt:lpstr>
      <vt:lpstr>MRFF Strategy and Priorities</vt:lpstr>
      <vt:lpstr>MRFF disbursements </vt:lpstr>
      <vt:lpstr>Industry Growth Plan ($1.3 billion)</vt:lpstr>
      <vt:lpstr>Industry Growth Plan</vt:lpstr>
      <vt:lpstr>Genomic Health Futures Mission ($500m /10 years)</vt:lpstr>
      <vt:lpstr>Other MRFF investments …</vt:lpstr>
      <vt:lpstr>Accessing MRFF grants?</vt:lpstr>
      <vt:lpstr>MRFF Funding Principles</vt:lpstr>
      <vt:lpstr>‘Approach to market’ means1</vt:lpstr>
      <vt:lpstr>PowerPoint Presentation</vt:lpstr>
      <vt:lpstr>NEXT MRFF PRIORITIES 2018-2020</vt:lpstr>
      <vt:lpstr>Principles for Engagement</vt:lpstr>
      <vt:lpstr>Funding Profile</vt:lpstr>
      <vt:lpstr>Medical Research Future Fund Act 2015</vt:lpstr>
      <vt:lpstr>Government investment themes</vt:lpstr>
      <vt:lpstr>Government themes to MRFF strategic platforms</vt:lpstr>
      <vt:lpstr>Mapping initiatives to date …. to first Priorities</vt:lpstr>
      <vt:lpstr>Understanding what is important to Consumers</vt:lpstr>
      <vt:lpstr>For consideration and discussion …</vt:lpstr>
      <vt:lpstr>PowerPoint Presentation</vt:lpstr>
      <vt:lpstr>PowerPoint Presentation</vt:lpstr>
      <vt:lpstr>PowerPoint Presentation</vt:lpstr>
      <vt:lpstr>National Consultation process … closes 31 August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2017-11-01T06:32:22Z</dcterms:created>
  <dcterms:modified xsi:type="dcterms:W3CDTF">2018-07-29T07:46:47Z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0x010100B8AA14DEC892DC46BF00CE51A22F0CE4</vt:lpwstr>
  </property>
  <property fmtid="{D5CDD505-2E9C-101B-9397-08002B2CF9AE}" pid="3" name="_MarkAsFinal">
    <vt:bool>true</vt:bool>
  </property>
</Properties>
</file>