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ng, Jason" initials="T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87" autoAdjust="0"/>
    <p:restoredTop sz="94660"/>
  </p:normalViewPr>
  <p:slideViewPr>
    <p:cSldViewPr>
      <p:cViewPr>
        <p:scale>
          <a:sx n="121" d="100"/>
          <a:sy n="121" d="100"/>
        </p:scale>
        <p:origin x="-738" y="5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C98B1-51AF-4225-8947-A1083832FDD1}" type="datetimeFigureOut">
              <a:rPr lang="en-AU" smtClean="0"/>
              <a:t>10/05/2018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04E6F-E89F-4E33-B35B-144328B311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7181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C98B1-51AF-4225-8947-A1083832FDD1}" type="datetimeFigureOut">
              <a:rPr lang="en-AU" smtClean="0"/>
              <a:t>10/05/2018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04E6F-E89F-4E33-B35B-144328B311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25878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C98B1-51AF-4225-8947-A1083832FDD1}" type="datetimeFigureOut">
              <a:rPr lang="en-AU" smtClean="0"/>
              <a:t>10/05/2018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04E6F-E89F-4E33-B35B-144328B311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118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C98B1-51AF-4225-8947-A1083832FDD1}" type="datetimeFigureOut">
              <a:rPr lang="en-AU" smtClean="0"/>
              <a:t>10/05/2018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04E6F-E89F-4E33-B35B-144328B311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10448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C98B1-51AF-4225-8947-A1083832FDD1}" type="datetimeFigureOut">
              <a:rPr lang="en-AU" smtClean="0"/>
              <a:t>10/05/2018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04E6F-E89F-4E33-B35B-144328B311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93136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C98B1-51AF-4225-8947-A1083832FDD1}" type="datetimeFigureOut">
              <a:rPr lang="en-AU" smtClean="0"/>
              <a:t>10/05/2018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04E6F-E89F-4E33-B35B-144328B311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44441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C98B1-51AF-4225-8947-A1083832FDD1}" type="datetimeFigureOut">
              <a:rPr lang="en-AU" smtClean="0"/>
              <a:t>10/05/2018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04E6F-E89F-4E33-B35B-144328B311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9486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C98B1-51AF-4225-8947-A1083832FDD1}" type="datetimeFigureOut">
              <a:rPr lang="en-AU" smtClean="0"/>
              <a:t>10/05/2018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04E6F-E89F-4E33-B35B-144328B311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37251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C98B1-51AF-4225-8947-A1083832FDD1}" type="datetimeFigureOut">
              <a:rPr lang="en-AU" smtClean="0"/>
              <a:t>10/05/2018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04E6F-E89F-4E33-B35B-144328B311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62369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C98B1-51AF-4225-8947-A1083832FDD1}" type="datetimeFigureOut">
              <a:rPr lang="en-AU" smtClean="0"/>
              <a:t>10/05/2018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04E6F-E89F-4E33-B35B-144328B311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65652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C98B1-51AF-4225-8947-A1083832FDD1}" type="datetimeFigureOut">
              <a:rPr lang="en-AU" smtClean="0"/>
              <a:t>10/05/2018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04E6F-E89F-4E33-B35B-144328B311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51481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C98B1-51AF-4225-8947-A1083832FDD1}" type="datetimeFigureOut">
              <a:rPr lang="en-AU" smtClean="0"/>
              <a:t>10/05/2018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04E6F-E89F-4E33-B35B-144328B311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38650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ounded Rectangle 40" descr="Decorative background" title="Decorative background"/>
          <p:cNvSpPr/>
          <p:nvPr/>
        </p:nvSpPr>
        <p:spPr>
          <a:xfrm>
            <a:off x="5868144" y="4849415"/>
            <a:ext cx="3024336" cy="280271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116632"/>
            <a:ext cx="71548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cap="all" dirty="0" smtClean="0">
                <a:solidFill>
                  <a:schemeClr val="tx2"/>
                </a:solidFill>
              </a:rPr>
              <a:t>$1.3 billion National </a:t>
            </a:r>
            <a:r>
              <a:rPr lang="en-AU" b="1" cap="all" dirty="0">
                <a:solidFill>
                  <a:schemeClr val="tx2"/>
                </a:solidFill>
              </a:rPr>
              <a:t>Health and Medical Industry Growth Plan</a:t>
            </a:r>
            <a:endParaRPr lang="en-AU" cap="all" dirty="0">
              <a:solidFill>
                <a:schemeClr val="tx2"/>
              </a:solidFill>
            </a:endParaRPr>
          </a:p>
          <a:p>
            <a:r>
              <a:rPr lang="en-AU" sz="1200" b="1" dirty="0">
                <a:solidFill>
                  <a:schemeClr val="accent5"/>
                </a:solidFill>
              </a:rPr>
              <a:t>Medical Technology, Biotechnology and Pharmaceutical </a:t>
            </a:r>
            <a:r>
              <a:rPr lang="en-AU" sz="1200" b="1" dirty="0" smtClean="0">
                <a:solidFill>
                  <a:schemeClr val="accent5"/>
                </a:solidFill>
              </a:rPr>
              <a:t>(MTP) </a:t>
            </a:r>
            <a:r>
              <a:rPr lang="en-AU" sz="1200" b="1" dirty="0">
                <a:solidFill>
                  <a:schemeClr val="accent5"/>
                </a:solidFill>
              </a:rPr>
              <a:t>Sector</a:t>
            </a:r>
            <a:endParaRPr lang="en-AU" sz="1200" dirty="0">
              <a:solidFill>
                <a:schemeClr val="accent5"/>
              </a:solidFill>
            </a:endParaRPr>
          </a:p>
          <a:p>
            <a:endParaRPr lang="en-AU" dirty="0"/>
          </a:p>
        </p:txBody>
      </p:sp>
      <p:graphicFrame>
        <p:nvGraphicFramePr>
          <p:cNvPr id="6" name="Table 5" descr="Decorative background" title="Decorative background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5470381"/>
              </p:ext>
            </p:extLst>
          </p:nvPr>
        </p:nvGraphicFramePr>
        <p:xfrm>
          <a:off x="107505" y="764704"/>
          <a:ext cx="8856984" cy="66967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52328"/>
                <a:gridCol w="2736303"/>
                <a:gridCol w="3168353"/>
              </a:tblGrid>
              <a:tr h="313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</a:rPr>
                        <a:t>CURRENT SECTOR</a:t>
                      </a:r>
                      <a:endParaRPr lang="en-AU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</a:rPr>
                        <a:t>GROWTH </a:t>
                      </a:r>
                      <a:r>
                        <a:rPr lang="en-AU" sz="1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</a:rPr>
                        <a:t>PLAN</a:t>
                      </a:r>
                      <a:endParaRPr lang="en-AU" sz="11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</a:rPr>
                        <a:t>FUTURE </a:t>
                      </a:r>
                      <a:r>
                        <a:rPr lang="en-AU" sz="1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</a:rPr>
                        <a:t>OUTLOOK </a:t>
                      </a:r>
                      <a:r>
                        <a:rPr lang="en-AU" sz="11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(2030</a:t>
                      </a:r>
                      <a:r>
                        <a:rPr lang="en-AU" sz="11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)</a:t>
                      </a:r>
                      <a:endParaRPr lang="en-AU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383664">
                <a:tc>
                  <a:txBody>
                    <a:bodyPr/>
                    <a:lstStyle/>
                    <a:p>
                      <a:r>
                        <a:rPr lang="en-AU" sz="1200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HEALTH is an economic growth opportunity</a:t>
                      </a:r>
                      <a:endParaRPr lang="en-AU" sz="1200" kern="1200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0488" lvl="0" indent="-90488">
                        <a:buClr>
                          <a:schemeClr val="accent5">
                            <a:lumMod val="75000"/>
                          </a:schemeClr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AU" sz="1100" kern="1200" baseline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7</a:t>
                      </a:r>
                      <a:r>
                        <a:rPr lang="en-A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of the economy</a:t>
                      </a:r>
                    </a:p>
                    <a:p>
                      <a:pPr marL="90488" lvl="0" indent="-90488">
                        <a:buClr>
                          <a:schemeClr val="accent5">
                            <a:lumMod val="75000"/>
                          </a:schemeClr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A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14%</a:t>
                      </a:r>
                      <a:r>
                        <a:rPr lang="en-AU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workforce - </a:t>
                      </a:r>
                      <a:r>
                        <a:rPr lang="en-A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one of the largest sectors</a:t>
                      </a:r>
                    </a:p>
                    <a:p>
                      <a:pPr marL="90488" lvl="0" indent="-90488">
                        <a:buClr>
                          <a:schemeClr val="accent5">
                            <a:lumMod val="75000"/>
                          </a:schemeClr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A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20% of Commonwealth expenditure</a:t>
                      </a:r>
                    </a:p>
                    <a:p>
                      <a:pPr marL="90488" lvl="0" indent="-90488">
                        <a:buClr>
                          <a:schemeClr val="accent5">
                            <a:lumMod val="75000"/>
                          </a:schemeClr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AU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Commonwealth policy leverage</a:t>
                      </a:r>
                    </a:p>
                    <a:p>
                      <a:pPr marL="0" lvl="0" indent="0">
                        <a:spcBef>
                          <a:spcPts val="0"/>
                        </a:spcBef>
                        <a:buClr>
                          <a:schemeClr val="accent5">
                            <a:lumMod val="75000"/>
                          </a:schemeClr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en-AU" sz="1200" b="1" kern="1200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MTP SECTOR</a:t>
                      </a:r>
                    </a:p>
                    <a:p>
                      <a:pPr marL="0" lvl="0" indent="0">
                        <a:spcBef>
                          <a:spcPts val="0"/>
                        </a:spcBef>
                        <a:buClr>
                          <a:schemeClr val="accent5">
                            <a:lumMod val="75000"/>
                          </a:schemeClr>
                        </a:buClr>
                        <a:buFont typeface="Wingdings" panose="05000000000000000000" pitchFamily="2" charset="2"/>
                        <a:buNone/>
                      </a:pPr>
                      <a:endParaRPr lang="en-AU" sz="1200" b="1" kern="1200" dirty="0" smtClean="0">
                        <a:solidFill>
                          <a:schemeClr val="accent5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AU" dirty="0" smtClean="0"/>
                    </a:p>
                    <a:p>
                      <a:endParaRPr lang="en-AU" dirty="0" smtClean="0"/>
                    </a:p>
                    <a:p>
                      <a:endParaRPr lang="en-AU" dirty="0" smtClean="0"/>
                    </a:p>
                    <a:p>
                      <a:endParaRPr lang="en-AU" dirty="0" smtClean="0"/>
                    </a:p>
                    <a:p>
                      <a:endParaRPr lang="en-AU" dirty="0" smtClean="0"/>
                    </a:p>
                    <a:p>
                      <a:endParaRPr lang="en-AU" dirty="0" smtClean="0"/>
                    </a:p>
                    <a:p>
                      <a:endParaRPr lang="en-AU" dirty="0" smtClean="0"/>
                    </a:p>
                    <a:p>
                      <a:endParaRPr lang="en-AU" dirty="0" smtClean="0"/>
                    </a:p>
                    <a:p>
                      <a:endParaRPr lang="en-AU" dirty="0" smtClean="0"/>
                    </a:p>
                    <a:p>
                      <a:pPr>
                        <a:spcAft>
                          <a:spcPts val="600"/>
                        </a:spcAft>
                      </a:pPr>
                      <a:endParaRPr lang="en-AU" dirty="0"/>
                    </a:p>
                    <a:p>
                      <a:pPr marL="90488" indent="-90488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5">
                            <a:lumMod val="75000"/>
                          </a:schemeClr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AU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$4.9b</a:t>
                      </a:r>
                      <a:r>
                        <a:rPr lang="en-A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industry GVA </a:t>
                      </a:r>
                      <a:r>
                        <a:rPr lang="en-AU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(2016</a:t>
                      </a:r>
                      <a:r>
                        <a:rPr lang="en-AU" sz="1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AU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stable)</a:t>
                      </a:r>
                    </a:p>
                    <a:p>
                      <a:pPr marL="90488" indent="-90488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5">
                            <a:lumMod val="75000"/>
                          </a:schemeClr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AU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$1.4b</a:t>
                      </a:r>
                      <a:r>
                        <a:rPr lang="en-A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invested in R&amp;D </a:t>
                      </a:r>
                      <a:r>
                        <a:rPr lang="en-AU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(2016,</a:t>
                      </a:r>
                      <a:r>
                        <a:rPr lang="en-AU" sz="1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stable)</a:t>
                      </a:r>
                    </a:p>
                    <a:p>
                      <a:pPr marL="90488" marR="0" indent="-904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5">
                            <a:lumMod val="75000"/>
                          </a:schemeClr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AU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$5.2b</a:t>
                      </a:r>
                      <a:r>
                        <a:rPr lang="en-AU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exports and growing </a:t>
                      </a:r>
                      <a:r>
                        <a:rPr lang="en-AU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(2016,)</a:t>
                      </a:r>
                      <a:endParaRPr lang="en-AU" sz="105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5">
                            <a:lumMod val="75000"/>
                          </a:schemeClr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AU" sz="10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AU" sz="1000" b="0" i="1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AU" sz="10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largest, not directly linked to primary industries)</a:t>
                      </a:r>
                    </a:p>
                    <a:p>
                      <a:pPr marL="90488" marR="0" indent="-904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5">
                            <a:lumMod val="75000"/>
                          </a:schemeClr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AU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Upward trend in exports </a:t>
                      </a:r>
                      <a:r>
                        <a:rPr lang="en-AU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(up 30% on FY15)</a:t>
                      </a:r>
                      <a:r>
                        <a:rPr lang="en-A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90488" marR="0" indent="-904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5">
                            <a:lumMod val="75000"/>
                          </a:schemeClr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AU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Reputation for research excellence</a:t>
                      </a:r>
                      <a:r>
                        <a:rPr lang="en-AU" sz="11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5">
                            <a:lumMod val="75000"/>
                          </a:schemeClr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(27,000 publications</a:t>
                      </a:r>
                      <a:r>
                        <a:rPr lang="en-AU" sz="1000" b="0" i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lang="en-AU" sz="10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2016, up 3% from 2015) </a:t>
                      </a:r>
                    </a:p>
                    <a:p>
                      <a:pPr marL="90488" marR="0" indent="-904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5">
                            <a:lumMod val="75000"/>
                          </a:schemeClr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AU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1,357 clinical trials started in Australia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5">
                            <a:lumMod val="75000"/>
                          </a:schemeClr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(2015, estimated</a:t>
                      </a:r>
                      <a:r>
                        <a:rPr lang="en-AU" sz="1000" b="0" i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65% public funded</a:t>
                      </a:r>
                      <a:r>
                        <a:rPr lang="en-AU" sz="10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90488" marR="0" indent="-904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5">
                            <a:lumMod val="75000"/>
                          </a:schemeClr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AU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242 patents lodged </a:t>
                      </a:r>
                      <a:r>
                        <a:rPr lang="en-AU" sz="105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(2016)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5">
                            <a:lumMod val="75000"/>
                          </a:schemeClr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lang="en-AU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5">
                            <a:lumMod val="75000"/>
                          </a:schemeClr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lang="en-AU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AU" sz="10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AU" sz="1400" b="1" dirty="0" smtClean="0">
                          <a:solidFill>
                            <a:schemeClr val="tx2"/>
                          </a:solidFill>
                        </a:rPr>
                        <a:t>GENOMICS AND</a:t>
                      </a:r>
                      <a:r>
                        <a:rPr lang="en-AU" sz="1400" b="1" baseline="0" dirty="0" smtClean="0">
                          <a:solidFill>
                            <a:schemeClr val="tx2"/>
                          </a:solidFill>
                        </a:rPr>
                        <a:t> PRECISION MEDICINE</a:t>
                      </a:r>
                      <a:endParaRPr lang="en-AU" sz="1400" b="1" dirty="0" smtClean="0">
                        <a:solidFill>
                          <a:schemeClr val="tx2"/>
                        </a:solidFill>
                      </a:endParaRPr>
                    </a:p>
                    <a:p>
                      <a:r>
                        <a:rPr lang="en-AU" sz="1100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Genomics Health Futures Mission</a:t>
                      </a:r>
                      <a:r>
                        <a:rPr lang="en-AU" sz="1100" b="0" kern="12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en-AU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($500m / 10 years)</a:t>
                      </a:r>
                    </a:p>
                    <a:p>
                      <a:endParaRPr lang="en-AU" sz="500" dirty="0" smtClean="0"/>
                    </a:p>
                    <a:p>
                      <a:r>
                        <a:rPr lang="en-AU" sz="1400" b="1" dirty="0" smtClean="0">
                          <a:solidFill>
                            <a:schemeClr val="tx2"/>
                          </a:solidFill>
                        </a:rPr>
                        <a:t>NEW</a:t>
                      </a:r>
                      <a:r>
                        <a:rPr lang="en-AU" sz="1400" b="1" baseline="0" dirty="0" smtClean="0">
                          <a:solidFill>
                            <a:schemeClr val="tx2"/>
                          </a:solidFill>
                        </a:rPr>
                        <a:t> TO WORLD INDUSTRIES</a:t>
                      </a:r>
                    </a:p>
                    <a:p>
                      <a:r>
                        <a:rPr lang="en-AU" sz="1100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Frontier Research</a:t>
                      </a:r>
                      <a:endParaRPr lang="en-AU" sz="1100" kern="1200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en-AU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($240m</a:t>
                      </a:r>
                      <a:r>
                        <a:rPr lang="en-AU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5</a:t>
                      </a:r>
                      <a:r>
                        <a:rPr lang="en-AU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years)*</a:t>
                      </a:r>
                    </a:p>
                    <a:p>
                      <a:r>
                        <a:rPr lang="en-AU" sz="1100" b="1" kern="12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BioMedTech</a:t>
                      </a:r>
                      <a:r>
                        <a:rPr lang="en-AU" sz="1100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Horizons</a:t>
                      </a:r>
                      <a:endParaRPr lang="en-AU" sz="1100" kern="1200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en-AU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($40m / 4 years)</a:t>
                      </a:r>
                    </a:p>
                    <a:p>
                      <a:r>
                        <a:rPr lang="en-AU" sz="1100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Biomedical Translation Bridge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($22.3m / 5 years)*</a:t>
                      </a:r>
                      <a:endParaRPr lang="en-AU" sz="1100" b="1" kern="1200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AU" sz="1100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Targeted Translation Research Accelerator</a:t>
                      </a:r>
                      <a:endParaRPr lang="en-AU" sz="1100" kern="1200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($125m / 9 years from  2019/20)*</a:t>
                      </a:r>
                      <a:endParaRPr lang="en-AU" sz="800" b="1" kern="1200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AU" sz="500" baseline="0" dirty="0" smtClean="0"/>
                    </a:p>
                    <a:p>
                      <a:r>
                        <a:rPr lang="en-AU" sz="1400" b="1" baseline="0" dirty="0" smtClean="0">
                          <a:solidFill>
                            <a:schemeClr val="tx2"/>
                          </a:solidFill>
                        </a:rPr>
                        <a:t>INDUSTRY COLLABORATION</a:t>
                      </a:r>
                    </a:p>
                    <a:p>
                      <a:r>
                        <a:rPr lang="en-AU" sz="1100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Industry Researcher Exchange</a:t>
                      </a:r>
                      <a:endParaRPr lang="en-AU" sz="1100" kern="1200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en-AU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($32m /</a:t>
                      </a:r>
                      <a:r>
                        <a:rPr lang="en-AU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4 </a:t>
                      </a:r>
                      <a:r>
                        <a:rPr lang="en-AU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years)*</a:t>
                      </a:r>
                    </a:p>
                    <a:p>
                      <a:r>
                        <a:rPr lang="en-AU" sz="1100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Increased data linkage and release</a:t>
                      </a:r>
                      <a:endParaRPr lang="en-AU" sz="1100" kern="1200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($30m /</a:t>
                      </a:r>
                      <a:r>
                        <a:rPr lang="en-AU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4 </a:t>
                      </a:r>
                      <a:r>
                        <a:rPr lang="en-AU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years ongoing)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en-AU" sz="1100" b="1" kern="12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Australian Medical Research Advisory Board </a:t>
                      </a:r>
                      <a:r>
                        <a:rPr lang="en-AU" sz="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($20m / 4 years  -  MRFF </a:t>
                      </a:r>
                      <a:r>
                        <a:rPr lang="en-AU" sz="800" b="0" kern="1200" baseline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Industry </a:t>
                      </a:r>
                      <a:r>
                        <a:rPr lang="en-AU" sz="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Growth Plan)</a:t>
                      </a:r>
                      <a:endParaRPr lang="en-AU" sz="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AU" sz="500" baseline="0" dirty="0" smtClean="0"/>
                    </a:p>
                    <a:p>
                      <a:r>
                        <a:rPr lang="en-AU" sz="1400" b="1" baseline="0" dirty="0" smtClean="0">
                          <a:solidFill>
                            <a:schemeClr val="tx2"/>
                          </a:solidFill>
                        </a:rPr>
                        <a:t>CLINICAL TRIALS</a:t>
                      </a:r>
                    </a:p>
                    <a:p>
                      <a:r>
                        <a:rPr lang="en-AU" sz="1100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Clinical Trials Activity</a:t>
                      </a:r>
                      <a:endParaRPr lang="en-AU" sz="1100" kern="1200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en-AU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($206m /</a:t>
                      </a:r>
                      <a:r>
                        <a:rPr lang="en-AU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 </a:t>
                      </a:r>
                      <a:r>
                        <a:rPr lang="en-AU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years)**</a:t>
                      </a:r>
                    </a:p>
                    <a:p>
                      <a:r>
                        <a:rPr lang="en-AU" sz="1100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International Clinical Trial Collaboration</a:t>
                      </a:r>
                      <a:endParaRPr lang="en-AU" sz="1100" kern="1200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300"/>
                        </a:spcAft>
                      </a:pPr>
                      <a:r>
                        <a:rPr lang="en-AU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($42m /</a:t>
                      </a:r>
                      <a:r>
                        <a:rPr lang="en-AU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 </a:t>
                      </a:r>
                      <a:r>
                        <a:rPr lang="en-AU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years)*</a:t>
                      </a:r>
                    </a:p>
                    <a:p>
                      <a:r>
                        <a:rPr lang="en-AU" sz="1100" b="1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Clinical Trials National Front Door</a:t>
                      </a:r>
                      <a:endParaRPr lang="en-AU" sz="1100" kern="1200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en-AU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(preliminary work to develop concept)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endParaRPr lang="en-AU" sz="7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>
                        <a:buFont typeface="Arial" charset="0"/>
                        <a:buNone/>
                      </a:pPr>
                      <a:r>
                        <a:rPr lang="en-AU" sz="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   MRFF</a:t>
                      </a:r>
                      <a:r>
                        <a:rPr lang="en-AU" sz="7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committed via MYEFO 2017-18, but not announced.</a:t>
                      </a:r>
                    </a:p>
                    <a:p>
                      <a:pPr marL="0" indent="0">
                        <a:buFont typeface="Arial" charset="0"/>
                        <a:buNone/>
                      </a:pPr>
                      <a:r>
                        <a:rPr lang="en-AU" sz="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  <a:r>
                        <a:rPr lang="en-AU" sz="7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$56M announced, with a further $150M from 2019-20.</a:t>
                      </a:r>
                    </a:p>
                    <a:p>
                      <a:pPr marL="180975" indent="-180975">
                        <a:buFont typeface="Arial" charset="0"/>
                        <a:buNone/>
                      </a:pPr>
                      <a:r>
                        <a:rPr lang="en-AU" sz="700" b="0" i="1" baseline="0" dirty="0" smtClean="0">
                          <a:solidFill>
                            <a:schemeClr val="tx1"/>
                          </a:solidFill>
                        </a:rPr>
                        <a:t>^   </a:t>
                      </a:r>
                      <a:r>
                        <a:rPr lang="en-AU" sz="700" b="0" i="0" baseline="0" dirty="0" smtClean="0">
                          <a:solidFill>
                            <a:schemeClr val="tx1"/>
                          </a:solidFill>
                        </a:rPr>
                        <a:t>Estimates based on ‘the size of the prize’ assumptions in </a:t>
                      </a:r>
                      <a:r>
                        <a:rPr lang="en-AU" sz="700" b="0" i="0" baseline="0" dirty="0" err="1" smtClean="0">
                          <a:solidFill>
                            <a:schemeClr val="tx1"/>
                          </a:solidFill>
                        </a:rPr>
                        <a:t>MTPConnect’s</a:t>
                      </a:r>
                      <a:r>
                        <a:rPr lang="en-AU" sz="700" b="0" i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AU" sz="700" b="0" i="1" baseline="0" dirty="0" smtClean="0">
                          <a:solidFill>
                            <a:schemeClr val="tx1"/>
                          </a:solidFill>
                        </a:rPr>
                        <a:t>Sector</a:t>
                      </a:r>
                      <a:r>
                        <a:rPr lang="en-AU" sz="700" b="0" i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AU" sz="700" b="0" i="1" baseline="0" dirty="0" smtClean="0">
                          <a:solidFill>
                            <a:schemeClr val="tx1"/>
                          </a:solidFill>
                        </a:rPr>
                        <a:t>Competitiveness</a:t>
                      </a:r>
                      <a:r>
                        <a:rPr lang="en-AU" sz="700" b="0" i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AU" sz="700" b="0" i="1" baseline="0" dirty="0" smtClean="0">
                          <a:solidFill>
                            <a:schemeClr val="tx1"/>
                          </a:solidFill>
                        </a:rPr>
                        <a:t>Plan</a:t>
                      </a:r>
                      <a:r>
                        <a:rPr lang="en-AU" sz="700" b="0" i="0" baseline="0" dirty="0" smtClean="0">
                          <a:solidFill>
                            <a:schemeClr val="tx1"/>
                          </a:solidFill>
                        </a:rPr>
                        <a:t> (2016) </a:t>
                      </a:r>
                    </a:p>
                    <a:p>
                      <a:pPr marL="0" indent="0">
                        <a:buFont typeface="Arial" charset="0"/>
                        <a:buNone/>
                      </a:pPr>
                      <a:r>
                        <a:rPr lang="en-AU" sz="700" b="0" i="1" baseline="0" dirty="0" smtClean="0">
                          <a:solidFill>
                            <a:schemeClr val="tx1"/>
                          </a:solidFill>
                        </a:rPr>
                        <a:t>^^ </a:t>
                      </a:r>
                      <a:r>
                        <a:rPr lang="en-AU" sz="700" b="0" i="0" baseline="0" dirty="0" smtClean="0">
                          <a:solidFill>
                            <a:schemeClr val="tx1"/>
                          </a:solidFill>
                        </a:rPr>
                        <a:t>Extrapolation of MRFF clinical trial investment to date.</a:t>
                      </a:r>
                    </a:p>
                    <a:p>
                      <a:pPr marL="180975" indent="-180975">
                        <a:buFont typeface="Arial" charset="0"/>
                        <a:buNone/>
                      </a:pPr>
                      <a:r>
                        <a:rPr lang="en-AU" sz="700" b="0" i="1" baseline="30000" dirty="0" smtClean="0">
                          <a:solidFill>
                            <a:schemeClr val="tx1"/>
                          </a:solidFill>
                        </a:rPr>
                        <a:t># </a:t>
                      </a:r>
                      <a:r>
                        <a:rPr lang="en-AU" sz="700" b="0" i="1" baseline="0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en-AU" sz="700" b="0" i="0" baseline="0" dirty="0" smtClean="0">
                          <a:solidFill>
                            <a:schemeClr val="tx1"/>
                          </a:solidFill>
                        </a:rPr>
                        <a:t>Source: Australian Genomics Health Alliance, based on case studies in childhood syndromes.</a:t>
                      </a:r>
                      <a:endParaRPr lang="en-AU" sz="70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endParaRPr lang="en-AU" sz="1200" b="1" dirty="0" smtClean="0">
                        <a:solidFill>
                          <a:schemeClr val="tx2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1200" b="1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4x</a:t>
                      </a:r>
                      <a:r>
                        <a:rPr lang="en-AU" sz="12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AU" sz="1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new drug, device and therapeutic</a:t>
                      </a:r>
                      <a:r>
                        <a:rPr lang="en-AU" sz="12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industries</a:t>
                      </a:r>
                      <a:endParaRPr lang="en-AU" sz="1200" b="1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marL="85725" marR="0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>
                          <a:tab pos="85725" algn="l"/>
                        </a:tabLst>
                        <a:defRPr/>
                      </a:pPr>
                      <a:r>
                        <a:rPr lang="en-AU" sz="105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AU" sz="1050" b="0" i="1" baseline="0" dirty="0" smtClean="0">
                          <a:solidFill>
                            <a:schemeClr val="tx1"/>
                          </a:solidFill>
                        </a:rPr>
                        <a:t>ie, advanced wearables, nanotechnology, point-of-care diagnostics, and gene and cell therapy</a:t>
                      </a:r>
                      <a:endParaRPr lang="en-AU" sz="105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More</a:t>
                      </a:r>
                      <a:r>
                        <a:rPr lang="en-AU" sz="12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h</a:t>
                      </a:r>
                      <a:r>
                        <a:rPr lang="en-AU" sz="1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igh value and growing MTP</a:t>
                      </a:r>
                      <a:r>
                        <a:rPr lang="en-AU" sz="12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AU" sz="1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companies </a:t>
                      </a:r>
                    </a:p>
                    <a:p>
                      <a:pPr marL="85725" marR="0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>
                          <a:tab pos="85725" algn="l"/>
                          <a:tab pos="361950" algn="l"/>
                        </a:tabLst>
                        <a:defRPr/>
                      </a:pPr>
                      <a:r>
                        <a:rPr lang="en-AU" sz="1050" b="0" i="1" baseline="0" dirty="0" smtClean="0">
                          <a:solidFill>
                            <a:schemeClr val="tx1"/>
                          </a:solidFill>
                        </a:rPr>
                        <a:t>200 new MTP companies, increasingly ASX listed^</a:t>
                      </a:r>
                      <a:endParaRPr lang="en-AU" sz="1100" b="1" dirty="0" smtClean="0">
                        <a:solidFill>
                          <a:schemeClr val="tx2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Skilled and future-proofed jobs</a:t>
                      </a:r>
                    </a:p>
                    <a:p>
                      <a:pPr marL="85725" marR="0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AU" sz="1050" b="0" i="1" baseline="0" dirty="0" smtClean="0">
                          <a:solidFill>
                            <a:schemeClr val="tx1"/>
                          </a:solidFill>
                        </a:rPr>
                        <a:t>28,000 new highly skilled MTP jobs, nearly 50% associated with research^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i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$18b cumulative additional nominal GVA^</a:t>
                      </a:r>
                      <a:endParaRPr lang="en-AU" sz="1200" b="1" i="0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Stronger researcher–industry</a:t>
                      </a:r>
                      <a:r>
                        <a:rPr lang="en-AU" sz="12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collaboration</a:t>
                      </a:r>
                    </a:p>
                    <a:p>
                      <a:pPr marL="87313" indent="-87313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AU" sz="105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At least 300 new industry based medical researchers</a:t>
                      </a:r>
                      <a:endParaRPr lang="en-AU" sz="1100" b="1" dirty="0" smtClean="0">
                        <a:solidFill>
                          <a:schemeClr val="tx2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Global market leader in clinical trial provision</a:t>
                      </a:r>
                    </a:p>
                    <a:p>
                      <a:pPr marL="85725" marR="0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>
                          <a:tab pos="85725" algn="l"/>
                          <a:tab pos="265113" algn="l"/>
                        </a:tabLst>
                        <a:defRPr/>
                      </a:pPr>
                      <a:r>
                        <a:rPr lang="en-AU" sz="1050" b="0" i="1" baseline="0" dirty="0" smtClean="0">
                          <a:solidFill>
                            <a:schemeClr val="tx1"/>
                          </a:solidFill>
                        </a:rPr>
                        <a:t>130 new clinical trials^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Increasing MTP exports</a:t>
                      </a:r>
                    </a:p>
                    <a:p>
                      <a:pPr marL="85725" marR="0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AU" sz="1100" b="0" i="1" baseline="0" dirty="0" smtClean="0">
                          <a:solidFill>
                            <a:schemeClr val="tx1"/>
                          </a:solidFill>
                        </a:rPr>
                        <a:t>50% increase in exports, new markets established^</a:t>
                      </a:r>
                      <a:endParaRPr lang="en-AU" sz="1100" b="1" baseline="0" dirty="0" smtClean="0">
                        <a:solidFill>
                          <a:schemeClr val="tx2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endParaRPr lang="en-AU" sz="1200" b="1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200" b="1" dirty="0" smtClean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Lives</a:t>
                      </a:r>
                      <a:r>
                        <a:rPr lang="en-AU" sz="12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saved and transformed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Increased survivability and quality of life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Targeted treatments and better use of medicines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Improved diagnosis and avoided health</a:t>
                      </a:r>
                      <a:r>
                        <a:rPr lang="en-AU" sz="12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AU" sz="1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costs</a:t>
                      </a:r>
                    </a:p>
                    <a:p>
                      <a:pPr marL="85725" marR="0" lvl="0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AU" sz="1000" b="0" i="1" dirty="0" smtClean="0">
                          <a:solidFill>
                            <a:schemeClr val="tx1"/>
                          </a:solidFill>
                        </a:rPr>
                        <a:t>5-fold</a:t>
                      </a:r>
                      <a:r>
                        <a:rPr lang="en-AU" sz="1000" b="0" i="1" baseline="0" dirty="0" smtClean="0">
                          <a:solidFill>
                            <a:schemeClr val="tx1"/>
                          </a:solidFill>
                        </a:rPr>
                        <a:t> increase in d</a:t>
                      </a:r>
                      <a:r>
                        <a:rPr lang="en-AU" sz="1000" b="0" i="1" dirty="0" smtClean="0">
                          <a:solidFill>
                            <a:schemeClr val="tx1"/>
                          </a:solidFill>
                        </a:rPr>
                        <a:t>iagnostic rate enabled by </a:t>
                      </a:r>
                      <a:r>
                        <a:rPr lang="en-AU" sz="1000" b="0" i="1" baseline="0" dirty="0" smtClean="0">
                          <a:solidFill>
                            <a:schemeClr val="tx1"/>
                          </a:solidFill>
                        </a:rPr>
                        <a:t>genomics</a:t>
                      </a:r>
                      <a:r>
                        <a:rPr lang="en-AU" sz="1000" b="0" i="1" baseline="30000" dirty="0" smtClean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  <a:p>
                      <a:pPr marL="85725" marR="0" lvl="0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AU" sz="1000" b="0" i="1" baseline="0" dirty="0" smtClean="0">
                          <a:solidFill>
                            <a:schemeClr val="tx1"/>
                          </a:solidFill>
                        </a:rPr>
                        <a:t>greater than 75% drop in diagnostic costs (27k to 6k)</a:t>
                      </a:r>
                      <a:r>
                        <a:rPr lang="en-AU" sz="1000" b="0" i="1" baseline="30000" dirty="0" smtClean="0">
                          <a:solidFill>
                            <a:schemeClr val="tx1"/>
                          </a:solidFill>
                        </a:rPr>
                        <a:t>#</a:t>
                      </a:r>
                      <a:endParaRPr lang="en-AU" sz="1000" b="0" i="1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endParaRPr lang="en-AU" sz="1800" b="1" dirty="0" smtClean="0">
                        <a:solidFill>
                          <a:schemeClr val="accent5"/>
                        </a:solidFill>
                      </a:endParaRPr>
                    </a:p>
                    <a:p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Connector 6" descr="Decorative" title="Decorative"/>
          <p:cNvCxnSpPr/>
          <p:nvPr/>
        </p:nvCxnSpPr>
        <p:spPr>
          <a:xfrm flipV="1">
            <a:off x="179512" y="1068612"/>
            <a:ext cx="8784976" cy="15874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 descr="Decorative background" title="Decorative background"/>
          <p:cNvSpPr/>
          <p:nvPr/>
        </p:nvSpPr>
        <p:spPr>
          <a:xfrm>
            <a:off x="69422" y="2154750"/>
            <a:ext cx="2808312" cy="3002442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 dirty="0"/>
          </a:p>
        </p:txBody>
      </p:sp>
      <p:pic>
        <p:nvPicPr>
          <p:cNvPr id="12" name="Picture 11" descr="Decorative image" title="Decorative imag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522" y="3247303"/>
            <a:ext cx="190062" cy="190062"/>
          </a:xfrm>
          <a:prstGeom prst="rect">
            <a:avLst/>
          </a:prstGeom>
        </p:spPr>
      </p:pic>
      <p:pic>
        <p:nvPicPr>
          <p:cNvPr id="13" name="Picture 12" descr="Decorative image" title="Decorative imag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92249" y="3843160"/>
            <a:ext cx="245871" cy="288032"/>
          </a:xfrm>
          <a:prstGeom prst="rect">
            <a:avLst/>
          </a:prstGeom>
        </p:spPr>
      </p:pic>
      <p:sp>
        <p:nvSpPr>
          <p:cNvPr id="19" name="Rounded Rectangle 18" descr="Decorative background" title="Decorative background"/>
          <p:cNvSpPr/>
          <p:nvPr/>
        </p:nvSpPr>
        <p:spPr>
          <a:xfrm>
            <a:off x="5868144" y="1370178"/>
            <a:ext cx="3024336" cy="280271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1" name="TextBox 20"/>
          <p:cNvSpPr txBox="1"/>
          <p:nvPr/>
        </p:nvSpPr>
        <p:spPr>
          <a:xfrm>
            <a:off x="6012160" y="1354412"/>
            <a:ext cx="18194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b="1" dirty="0" smtClean="0">
                <a:solidFill>
                  <a:schemeClr val="bg1"/>
                </a:solidFill>
              </a:rPr>
              <a:t>ECONOMIC WEALTH</a:t>
            </a:r>
            <a:endParaRPr lang="en-AU" sz="1400" b="1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051292" y="4849415"/>
            <a:ext cx="15292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b="1" dirty="0" smtClean="0">
                <a:solidFill>
                  <a:schemeClr val="bg1"/>
                </a:solidFill>
              </a:rPr>
              <a:t>HEALTH WEALTH</a:t>
            </a:r>
            <a:endParaRPr lang="en-AU" sz="1400" b="1" dirty="0">
              <a:solidFill>
                <a:schemeClr val="bg1"/>
              </a:solidFill>
            </a:endParaRPr>
          </a:p>
        </p:txBody>
      </p:sp>
      <p:cxnSp>
        <p:nvCxnSpPr>
          <p:cNvPr id="24" name="Straight Connector 23" descr="Decorative " title="Decorative"/>
          <p:cNvCxnSpPr/>
          <p:nvPr/>
        </p:nvCxnSpPr>
        <p:spPr>
          <a:xfrm>
            <a:off x="31340" y="3133698"/>
            <a:ext cx="2884476" cy="6209"/>
          </a:xfrm>
          <a:prstGeom prst="line">
            <a:avLst/>
          </a:prstGeom>
          <a:ln w="2540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79512" y="2761183"/>
            <a:ext cx="1113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 smtClean="0">
                <a:solidFill>
                  <a:schemeClr val="bg1"/>
                </a:solidFill>
              </a:rPr>
              <a:t>1,230</a:t>
            </a:r>
            <a:endParaRPr lang="en-AU" sz="1400" dirty="0">
              <a:solidFill>
                <a:schemeClr val="bg1"/>
              </a:solidFill>
            </a:endParaRPr>
          </a:p>
        </p:txBody>
      </p:sp>
      <p:pic>
        <p:nvPicPr>
          <p:cNvPr id="25" name="Picture 24" descr="Decorative image" title="Decorative image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476069"/>
            <a:ext cx="391724" cy="372163"/>
          </a:xfrm>
          <a:prstGeom prst="rect">
            <a:avLst/>
          </a:prstGeom>
        </p:spPr>
      </p:pic>
      <p:sp>
        <p:nvSpPr>
          <p:cNvPr id="26" name="Rectangle 25"/>
          <p:cNvSpPr/>
          <p:nvPr/>
        </p:nvSpPr>
        <p:spPr>
          <a:xfrm>
            <a:off x="1841123" y="2875524"/>
            <a:ext cx="1002685" cy="2357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AU" sz="1400" dirty="0" smtClean="0">
                <a:solidFill>
                  <a:srgbClr val="FFFFFF"/>
                </a:solidFill>
                <a:effectLst/>
                <a:ea typeface="Times New Roman"/>
              </a:rPr>
              <a:t>&gt; 62,000</a:t>
            </a:r>
            <a:endParaRPr lang="en-AU" sz="1600" dirty="0" smtClean="0">
              <a:solidFill>
                <a:schemeClr val="bg1"/>
              </a:solidFill>
              <a:effectLst/>
              <a:ea typeface="Times New Roman"/>
            </a:endParaRPr>
          </a:p>
        </p:txBody>
      </p:sp>
      <p:sp>
        <p:nvSpPr>
          <p:cNvPr id="27" name="Right Arrow 26" descr="Arrow icon" title="Arrow icon"/>
          <p:cNvSpPr/>
          <p:nvPr/>
        </p:nvSpPr>
        <p:spPr>
          <a:xfrm>
            <a:off x="1259632" y="2549829"/>
            <a:ext cx="577335" cy="400458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 dirty="0"/>
          </a:p>
        </p:txBody>
      </p:sp>
      <p:sp>
        <p:nvSpPr>
          <p:cNvPr id="28" name="Rectangle 27"/>
          <p:cNvSpPr/>
          <p:nvPr/>
        </p:nvSpPr>
        <p:spPr>
          <a:xfrm>
            <a:off x="-161997" y="3400598"/>
            <a:ext cx="1781669" cy="3873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AU" sz="1100" b="1" dirty="0">
                <a:solidFill>
                  <a:srgbClr val="FFFFFF"/>
                </a:solidFill>
                <a:effectLst/>
                <a:ea typeface="Times New Roman"/>
              </a:rPr>
              <a:t>184 </a:t>
            </a:r>
            <a:endParaRPr lang="en-AU" sz="1100" dirty="0"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en-AU" sz="1050" dirty="0" smtClean="0">
                <a:solidFill>
                  <a:srgbClr val="FFFFFF"/>
                </a:solidFill>
                <a:effectLst/>
                <a:ea typeface="Times New Roman"/>
              </a:rPr>
              <a:t>Pharma/biotech</a:t>
            </a:r>
            <a:endParaRPr lang="en-AU" sz="1100" dirty="0">
              <a:effectLst/>
              <a:latin typeface="Times New Roman"/>
              <a:ea typeface="Times New Roman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56947" y="2227452"/>
            <a:ext cx="1002685" cy="2357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AU" sz="1400" b="1" dirty="0" smtClean="0">
                <a:solidFill>
                  <a:srgbClr val="FFFFFF"/>
                </a:solidFill>
                <a:effectLst/>
                <a:ea typeface="Times New Roman"/>
              </a:rPr>
              <a:t>Companies</a:t>
            </a:r>
            <a:endParaRPr lang="en-AU" sz="1600" b="1" dirty="0" smtClean="0">
              <a:solidFill>
                <a:schemeClr val="bg1"/>
              </a:solidFill>
              <a:effectLst/>
              <a:ea typeface="Times New Roman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836967" y="2243218"/>
            <a:ext cx="1002685" cy="2357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AU" sz="1400" b="1" dirty="0" smtClean="0">
                <a:solidFill>
                  <a:srgbClr val="FFFFFF"/>
                </a:solidFill>
                <a:effectLst/>
                <a:ea typeface="Times New Roman"/>
              </a:rPr>
              <a:t>Jobs</a:t>
            </a:r>
            <a:endParaRPr lang="en-AU" sz="1600" b="1" dirty="0" smtClean="0">
              <a:solidFill>
                <a:schemeClr val="bg1"/>
              </a:solidFill>
              <a:effectLst/>
              <a:ea typeface="Times New Roman"/>
            </a:endParaRPr>
          </a:p>
        </p:txBody>
      </p:sp>
      <p:pic>
        <p:nvPicPr>
          <p:cNvPr id="5" name="Picture 4" descr="People icon representing jobs" title="People icon representing jobs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838" y="2576919"/>
            <a:ext cx="305930" cy="258129"/>
          </a:xfrm>
          <a:prstGeom prst="rect">
            <a:avLst/>
          </a:prstGeom>
        </p:spPr>
      </p:pic>
      <p:sp>
        <p:nvSpPr>
          <p:cNvPr id="31" name="Rectangle 30"/>
          <p:cNvSpPr/>
          <p:nvPr/>
        </p:nvSpPr>
        <p:spPr>
          <a:xfrm>
            <a:off x="-180528" y="4035070"/>
            <a:ext cx="1781669" cy="5156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AU" sz="1100" b="1" dirty="0" smtClean="0">
                <a:solidFill>
                  <a:srgbClr val="FFFFFF"/>
                </a:solidFill>
                <a:effectLst/>
                <a:ea typeface="Times New Roman"/>
              </a:rPr>
              <a:t>1,046</a:t>
            </a:r>
            <a:endParaRPr lang="en-AU" sz="1100" dirty="0"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en-AU" sz="1050" dirty="0" err="1" smtClean="0">
                <a:solidFill>
                  <a:srgbClr val="FFFFFF"/>
                </a:solidFill>
                <a:ea typeface="Times New Roman"/>
              </a:rPr>
              <a:t>M</a:t>
            </a:r>
            <a:r>
              <a:rPr lang="en-AU" sz="1050" dirty="0" err="1" smtClean="0">
                <a:solidFill>
                  <a:srgbClr val="FFFFFF"/>
                </a:solidFill>
                <a:effectLst/>
                <a:ea typeface="Times New Roman"/>
              </a:rPr>
              <a:t>edtech</a:t>
            </a:r>
            <a:endParaRPr lang="en-AU" sz="11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2" name="Right Arrow 31" descr="Arrow icon" title="Arrow icon"/>
          <p:cNvSpPr/>
          <p:nvPr/>
        </p:nvSpPr>
        <p:spPr>
          <a:xfrm>
            <a:off x="1259631" y="3348048"/>
            <a:ext cx="577335" cy="260822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33" name="Right Arrow 32" descr="Arrow icon" title="Arrow icon"/>
          <p:cNvSpPr/>
          <p:nvPr/>
        </p:nvSpPr>
        <p:spPr>
          <a:xfrm>
            <a:off x="1259630" y="3990737"/>
            <a:ext cx="577335" cy="260822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34" name="Rectangle 33"/>
          <p:cNvSpPr/>
          <p:nvPr/>
        </p:nvSpPr>
        <p:spPr>
          <a:xfrm>
            <a:off x="1835696" y="3533218"/>
            <a:ext cx="1002685" cy="2357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AU" sz="1200" dirty="0" smtClean="0">
                <a:solidFill>
                  <a:srgbClr val="FFFFFF"/>
                </a:solidFill>
                <a:effectLst/>
                <a:ea typeface="Times New Roman"/>
              </a:rPr>
              <a:t>21,700</a:t>
            </a:r>
            <a:endParaRPr lang="en-AU" sz="1600" dirty="0" smtClean="0">
              <a:solidFill>
                <a:schemeClr val="bg1"/>
              </a:solidFill>
              <a:effectLst/>
              <a:ea typeface="Times New Roman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835696" y="4164846"/>
            <a:ext cx="1002685" cy="2357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AU" sz="1200" dirty="0" smtClean="0">
                <a:solidFill>
                  <a:srgbClr val="FFFFFF"/>
                </a:solidFill>
                <a:effectLst/>
                <a:ea typeface="Times New Roman"/>
              </a:rPr>
              <a:t>17,700</a:t>
            </a:r>
            <a:endParaRPr lang="en-AU" sz="1600" dirty="0" smtClean="0">
              <a:solidFill>
                <a:schemeClr val="bg1"/>
              </a:solidFill>
              <a:effectLst/>
              <a:ea typeface="Times New Roman"/>
            </a:endParaRPr>
          </a:p>
        </p:txBody>
      </p:sp>
      <p:pic>
        <p:nvPicPr>
          <p:cNvPr id="36" name="Picture 35" descr="People icon representing jobs" title="People icon representing jobs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758" y="3354822"/>
            <a:ext cx="202089" cy="170513"/>
          </a:xfrm>
          <a:prstGeom prst="rect">
            <a:avLst/>
          </a:prstGeom>
        </p:spPr>
      </p:pic>
      <p:pic>
        <p:nvPicPr>
          <p:cNvPr id="37" name="Picture 36" descr="People icon representing jobs" title="People icon representing jobs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7264" y="3964944"/>
            <a:ext cx="202089" cy="170513"/>
          </a:xfrm>
          <a:prstGeom prst="rect">
            <a:avLst/>
          </a:prstGeom>
        </p:spPr>
      </p:pic>
      <p:sp>
        <p:nvSpPr>
          <p:cNvPr id="8" name="Flowchart: Alternate Process 7" descr="Decorative background" title="Decorative background"/>
          <p:cNvSpPr/>
          <p:nvPr/>
        </p:nvSpPr>
        <p:spPr>
          <a:xfrm>
            <a:off x="300241" y="4527041"/>
            <a:ext cx="2372918" cy="469308"/>
          </a:xfrm>
          <a:prstGeom prst="flowChartAlternateProcess">
            <a:avLst/>
          </a:prstGeom>
          <a:solidFill>
            <a:srgbClr val="FFFF00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9" name="TextBox 8"/>
          <p:cNvSpPr txBox="1"/>
          <p:nvPr/>
        </p:nvSpPr>
        <p:spPr>
          <a:xfrm>
            <a:off x="846896" y="4542807"/>
            <a:ext cx="185289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250" b="1" dirty="0" smtClean="0"/>
              <a:t>+22,650 research </a:t>
            </a:r>
            <a:r>
              <a:rPr lang="en-AU" sz="1250" b="1" dirty="0"/>
              <a:t>j</a:t>
            </a:r>
            <a:r>
              <a:rPr lang="en-AU" sz="1250" b="1" dirty="0" smtClean="0"/>
              <a:t>obs</a:t>
            </a:r>
            <a:r>
              <a:rPr lang="en-AU" sz="1400" b="1" dirty="0" smtClean="0"/>
              <a:t/>
            </a:r>
            <a:br>
              <a:rPr lang="en-AU" sz="1400" b="1" dirty="0" smtClean="0"/>
            </a:br>
            <a:r>
              <a:rPr lang="en-AU" sz="1050" dirty="0" smtClean="0"/>
              <a:t>supported by the sector</a:t>
            </a:r>
            <a:endParaRPr lang="en-AU" sz="1050" dirty="0"/>
          </a:p>
        </p:txBody>
      </p:sp>
      <p:pic>
        <p:nvPicPr>
          <p:cNvPr id="39" name="Picture 38" descr="Decorative image" title="Decorative image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579" y="4570112"/>
            <a:ext cx="384515" cy="383166"/>
          </a:xfrm>
          <a:prstGeom prst="rect">
            <a:avLst/>
          </a:prstGeom>
        </p:spPr>
      </p:pic>
      <p:cxnSp>
        <p:nvCxnSpPr>
          <p:cNvPr id="38" name="Straight Connector 37" descr="Decorative" title="Decorative"/>
          <p:cNvCxnSpPr/>
          <p:nvPr/>
        </p:nvCxnSpPr>
        <p:spPr>
          <a:xfrm>
            <a:off x="3192917" y="5963985"/>
            <a:ext cx="2433121" cy="0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Industry Growth Plan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40005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3124</TotalTime>
  <Words>477</Words>
  <Application>Microsoft Office PowerPoint</Application>
  <PresentationFormat>On-screen Show (4:3)</PresentationFormat>
  <Paragraphs>106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Industry Growth Plan</vt:lpstr>
    </vt:vector>
  </TitlesOfParts>
  <Company>Dept Health And Ageing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Kneipp Erica</dc:creator>
  <cp:lastModifiedBy>Finlayson Stuart</cp:lastModifiedBy>
  <cp:revision>59</cp:revision>
  <cp:lastPrinted>2018-05-08T06:00:43Z</cp:lastPrinted>
  <dcterms:created xsi:type="dcterms:W3CDTF">2018-01-30T21:27:25Z</dcterms:created>
  <dcterms:modified xsi:type="dcterms:W3CDTF">2018-05-10T01:39:16Z</dcterms:modified>
</cp:coreProperties>
</file>