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26"/>
  </p:notesMasterIdLst>
  <p:sldIdLst>
    <p:sldId id="2147376671" r:id="rId5"/>
    <p:sldId id="2147376669" r:id="rId6"/>
    <p:sldId id="2147376666" r:id="rId7"/>
    <p:sldId id="2147376673" r:id="rId8"/>
    <p:sldId id="2147376766" r:id="rId9"/>
    <p:sldId id="2147376811" r:id="rId10"/>
    <p:sldId id="2147376763" r:id="rId11"/>
    <p:sldId id="2147376774" r:id="rId12"/>
    <p:sldId id="2147376764" r:id="rId13"/>
    <p:sldId id="2147376815" r:id="rId14"/>
    <p:sldId id="2147376776" r:id="rId15"/>
    <p:sldId id="2147376670" r:id="rId16"/>
    <p:sldId id="2147376812" r:id="rId17"/>
    <p:sldId id="2147376813" r:id="rId18"/>
    <p:sldId id="2147376770" r:id="rId19"/>
    <p:sldId id="2147376765" r:id="rId20"/>
    <p:sldId id="2147376767" r:id="rId21"/>
    <p:sldId id="2147376768" r:id="rId22"/>
    <p:sldId id="2147376769" r:id="rId23"/>
    <p:sldId id="2147376772" r:id="rId24"/>
    <p:sldId id="214737677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A7FB0B-B3B0-5853-0990-A096A09CD874}" name="SMITH, Michelle" initials="MS" userId="S::Michelle.SMITH@Health.gov.au::c20c4c43-ea65-4fa3-9c6b-80d5e622ca92" providerId="AD"/>
  <p188:author id="{164A8233-505D-7CD0-D213-CE595B5617A1}" name="WARD, Penelope" initials="WP" userId="S::penny.ward@health.gov.au::bc63ca8f-f461-4405-b70d-9e4df1e5e066" providerId="AD"/>
  <p188:author id="{F2A40E40-99FB-C348-37D3-98A9559379EF}" name="RICHARDSON, Sally" initials="SR" userId="S::Sally.RICHARDSON@Health.gov.au::f0c10dc9-2c07-47c1-a43a-253285df96ca" providerId="AD"/>
  <p188:author id="{08AD3741-52AC-B4CA-603C-1475920ED9AE}" name="ORTON, Arianne" initials="" userId="S::arianne.orton@health.gov.au::4045b761-10d5-4ffa-8988-2da0eef8f029" providerId="AD"/>
  <p188:author id="{A700F746-B900-8836-8F6D-EF0C38589BFF}" name="SAMUEL, Henley" initials="SH" userId="S::henley.samuel@health.gov.au::736ff880-7562-4157-b87c-51cd25364743" providerId="AD"/>
  <p188:author id="{B4DA2C47-5F03-E5D8-0AC2-3734AA3E9CBF}" name="WARD, Penelope" initials="PW" userId="S::Penny.WARD@Health.gov.au::bc63ca8f-f461-4405-b70d-9e4df1e5e066" providerId="AD"/>
  <p188:author id="{69630766-D110-E950-B7AE-79E8BD9DA77A}" name="BARNETT, Erika" initials="EB" userId="S::Erika.Barnett@health.gov.au::7813d2b9-eb98-4da8-b32c-a76a15b5e68e" providerId="AD"/>
  <p188:author id="{48F5D270-ED46-8236-2D36-DF692C1355B3}" name="BELL, Bridget" initials="BB" userId="S::bridget.bell@health.gov.au::70d5ab1c-b6ac-415b-83fe-9c266ebd954c" providerId="AD"/>
  <p188:author id="{9C0D467F-2FD3-A743-B020-3CB386870516}" name="ORTON, Arianne" initials="AO" userId="S::Arianne.Orton@health.gov.au::4045b761-10d5-4ffa-8988-2da0eef8f029" providerId="AD"/>
  <p188:author id="{C803E17F-838E-043B-D3FC-2CCF501F5659}" name="MAXWELL, Chelsea" initials="CM" userId="S::Chelsea.MAXWELL@Health.gov.au::9ae90434-7709-4db7-8932-0385a04c020d" providerId="AD"/>
  <p188:author id="{7C547B90-0E3D-2D17-D5E2-1FFF1CC4D32E}" name="SCOTT, Maggie" initials="SM" userId="S::maggie.scott@health.gov.au::ad26ced3-62d9-483f-8e0b-882b86f6aae8" providerId="AD"/>
  <p188:author id="{B1953A95-6943-BACC-35A5-446202A83656}" name="LANCASHIRE, Claire" initials="CL" userId="S::Claire.LANCASHIRE@Health.gov.au::837dec23-6fec-4977-a844-0ff99c8a2f4f" providerId="AD"/>
  <p188:author id="{815692A1-F804-45C2-2177-AFD8ECE0DF4E}" name="SCOTT, Maggie" initials="" userId="S::Maggie.SCOTT@Health.gov.au::ad26ced3-62d9-483f-8e0b-882b86f6aae8" providerId="AD"/>
  <p188:author id="{A4BC59A6-1B3D-20AE-FD10-EA8BBFCB61CD}" name="VAN DER BERG, Olivia" initials="VO" userId="S::olivia.vanderberg@health.gov.au::81b69a0e-98ad-4ad9-ba74-d25072314369" providerId="AD"/>
  <p188:author id="{E8A61EA7-0695-CEA6-7D5E-85397FE8D864}" name="BARNETT, Erika" initials="" userId="S::erika.barnett@health.gov.au::7813d2b9-eb98-4da8-b32c-a76a15b5e68e" providerId="AD"/>
  <p188:author id="{448D3FB2-E84A-0A9C-BC5A-02C849A1C037}" name="CONNOR, Elise" initials="CE" userId="S::elise.connor@health.gov.au::e0aec66c-7adf-46cf-b502-60737bd36445" providerId="AD"/>
  <p188:author id="{D5FBE7D2-C2E1-30BB-7E2B-E8A915BBD90C}" name="PETKOVIC, Jacob" initials="" userId="S::Jacob.PETKOVIC@Health.gov.au::8385997e-eeda-4da2-879e-3901e576f0b9" providerId="AD"/>
  <p188:author id="{2B7634DB-BB9D-ACF4-E6D5-73A243C03F50}" name="ZERIAL, Ben" initials="BZ" userId="S::Ben.ZERIAL@Health.gov.au::35a39a78-977a-4a65-9c5f-805745aa6e6f" providerId="AD"/>
  <p188:author id="{8C1B6ADE-5703-2DA3-A8CC-08D7C391D462}" name="SAMUEL, Henley" initials="HS" userId="S::Henley.SAMUEL@Health.gov.au::736ff880-7562-4157-b87c-51cd2536474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3241"/>
    <a:srgbClr val="002060"/>
    <a:srgbClr val="FFCCCC"/>
    <a:srgbClr val="F9E4E6"/>
    <a:srgbClr val="F3FBF9"/>
    <a:srgbClr val="1E1544"/>
    <a:srgbClr val="412E94"/>
    <a:srgbClr val="D24A53"/>
    <a:srgbClr val="FF9933"/>
    <a:srgbClr val="ACA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F2FCC-E43C-49EA-AE04-2EF7295E32C5}" v="99" dt="2026-09-17T03:36:31.019"/>
    <p1510:client id="{42092452-9CEE-4500-BEEE-FEA3A12C8410}" v="2754" dt="2026-09-17T00:42:40.6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77514" autoAdjust="0"/>
  </p:normalViewPr>
  <p:slideViewPr>
    <p:cSldViewPr snapToGrid="0">
      <p:cViewPr varScale="1">
        <p:scale>
          <a:sx n="74" d="100"/>
          <a:sy n="74" d="100"/>
        </p:scale>
        <p:origin x="20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578ED-DD7B-4388-B74E-3A10CBC6E941}" type="datetimeFigureOut"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F07C1-4DBF-40DE-A16C-40657190D83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32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4E8E-100E-E083-C84E-FAA200CDA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EA09AC-A0A3-9C01-D606-ACE844AE4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AF17C-4A80-FC6E-D0F4-4E9B9915B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endParaRPr lang="en-AU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AB4A2-8056-C688-9884-A1BCC6C15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62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9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35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96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52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E10E-9810-E310-AFDD-B6E986DC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A4FE6A-3C6D-3E39-8079-F8514F729C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98C29A-8FAE-BA9C-EEB6-DC7302562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5E7CD-DAA7-0F6E-BE54-E0C9A8A31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F07C1-4DBF-40DE-A16C-40657190D83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8714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143AA-78FA-48E0-361A-C32DF068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D8167D-A001-B639-B879-6AFB4F0C9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AD9A8F-5A09-B34D-E62E-0F213AF30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b="1" dirty="0"/>
            </a:br>
            <a:br>
              <a:rPr lang="en-GB" b="1" dirty="0"/>
            </a:b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12E9A-3907-F63C-21F6-7D93A64D8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12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F07C1-4DBF-40DE-A16C-40657190D83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7069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60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F07C1-4DBF-40DE-A16C-40657190D83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7726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F07C1-4DBF-40DE-A16C-40657190D83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5351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14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fontAlgn="t">
              <a:buFont typeface="Arial" panose="020B0604020202020204" pitchFamily="34" charset="0"/>
              <a:buChar char="•"/>
            </a:pPr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F07C1-4DBF-40DE-A16C-40657190D836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6461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F07C1-4DBF-40DE-A16C-40657190D836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68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B3F6D-72D9-6C22-BBCE-A118659D4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577ED-4D69-6597-2845-C4324FD38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FD6CAF-82DE-879F-17FF-077B819F8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ABB14-4153-52BD-EB73-B10C1242F7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08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86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57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b="1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78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00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7C4A2-256A-68E8-B831-00DF3DB30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53570-9B66-65DD-3005-666A943F4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81556-6AD6-CE37-3703-58A410D1B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36578-5AF7-6B05-3CD3-3DC71CEB1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0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857DB-A3A4-3568-47B6-58496A6C1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BD6C89-AD7B-2854-15E5-ACC6DCDEA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0ADE7B-F4CE-8BEC-A31F-01EF0B029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 panose="020B0604020202020204" pitchFamily="34" charset="0"/>
              <a:buChar char="•"/>
            </a:pPr>
            <a:endParaRPr lang="en-AU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1BD95-651B-96AB-5008-ACAF02DAF2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D133D-F21B-4F4C-96D7-A8456CF56D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46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58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0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6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9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8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6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33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52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5174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75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56F1FF-06DD-A056-2ADF-AA3843913144}"/>
              </a:ext>
            </a:extLst>
          </p:cNvPr>
          <p:cNvGrpSpPr/>
          <p:nvPr userDrawn="1"/>
        </p:nvGrpSpPr>
        <p:grpSpPr>
          <a:xfrm>
            <a:off x="0" y="-1"/>
            <a:ext cx="12192000" cy="210590"/>
            <a:chOff x="0" y="-1"/>
            <a:chExt cx="12192000" cy="21059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207D22-22F0-D168-936B-EF69B8C025E9}"/>
                </a:ext>
              </a:extLst>
            </p:cNvPr>
            <p:cNvSpPr/>
            <p:nvPr userDrawn="1"/>
          </p:nvSpPr>
          <p:spPr>
            <a:xfrm>
              <a:off x="0" y="0"/>
              <a:ext cx="12192000" cy="210589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DDD801-CD26-986A-8C95-DC5FDF27286C}"/>
                </a:ext>
              </a:extLst>
            </p:cNvPr>
            <p:cNvSpPr/>
            <p:nvPr userDrawn="1"/>
          </p:nvSpPr>
          <p:spPr>
            <a:xfrm>
              <a:off x="0" y="0"/>
              <a:ext cx="12192000" cy="210589"/>
            </a:xfrm>
            <a:prstGeom prst="rect">
              <a:avLst/>
            </a:prstGeom>
            <a:solidFill>
              <a:srgbClr val="004C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1D975FC-814D-7E33-0D8D-15D5CFD8D226}"/>
                </a:ext>
              </a:extLst>
            </p:cNvPr>
            <p:cNvSpPr/>
            <p:nvPr userDrawn="1"/>
          </p:nvSpPr>
          <p:spPr>
            <a:xfrm>
              <a:off x="837394" y="0"/>
              <a:ext cx="419154" cy="210589"/>
            </a:xfrm>
            <a:prstGeom prst="rect">
              <a:avLst/>
            </a:prstGeom>
            <a:solidFill>
              <a:srgbClr val="00B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C3FFBBD-F7DF-811E-4BC1-BEBECA18F59C}"/>
                </a:ext>
              </a:extLst>
            </p:cNvPr>
            <p:cNvSpPr/>
            <p:nvPr userDrawn="1"/>
          </p:nvSpPr>
          <p:spPr>
            <a:xfrm>
              <a:off x="1752993" y="0"/>
              <a:ext cx="581415" cy="210589"/>
            </a:xfrm>
            <a:prstGeom prst="rect">
              <a:avLst/>
            </a:prstGeom>
            <a:solidFill>
              <a:srgbClr val="0091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4403699-56E5-10F5-834E-018A451E90CB}"/>
                </a:ext>
              </a:extLst>
            </p:cNvPr>
            <p:cNvSpPr/>
            <p:nvPr userDrawn="1"/>
          </p:nvSpPr>
          <p:spPr>
            <a:xfrm>
              <a:off x="2334409" y="0"/>
              <a:ext cx="256786" cy="210589"/>
            </a:xfrm>
            <a:prstGeom prst="rect">
              <a:avLst/>
            </a:prstGeom>
            <a:solidFill>
              <a:srgbClr val="00B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B127C9A-9C67-55AA-1C7B-437B3D98BDF0}"/>
                </a:ext>
              </a:extLst>
            </p:cNvPr>
            <p:cNvSpPr/>
            <p:nvPr userDrawn="1"/>
          </p:nvSpPr>
          <p:spPr>
            <a:xfrm>
              <a:off x="2591194" y="0"/>
              <a:ext cx="256786" cy="210589"/>
            </a:xfrm>
            <a:prstGeom prst="rect">
              <a:avLst/>
            </a:prstGeom>
            <a:solidFill>
              <a:srgbClr val="008A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F0D687-C628-C93C-A529-697E11538E25}"/>
                </a:ext>
              </a:extLst>
            </p:cNvPr>
            <p:cNvSpPr/>
            <p:nvPr userDrawn="1"/>
          </p:nvSpPr>
          <p:spPr>
            <a:xfrm>
              <a:off x="3560083" y="0"/>
              <a:ext cx="256786" cy="210589"/>
            </a:xfrm>
            <a:prstGeom prst="rect">
              <a:avLst/>
            </a:prstGeom>
            <a:solidFill>
              <a:srgbClr val="00B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7ECD613-80D1-A915-7395-399168BA08AC}"/>
                </a:ext>
              </a:extLst>
            </p:cNvPr>
            <p:cNvSpPr/>
            <p:nvPr userDrawn="1"/>
          </p:nvSpPr>
          <p:spPr>
            <a:xfrm>
              <a:off x="3816869" y="-1"/>
              <a:ext cx="1107642" cy="210589"/>
            </a:xfrm>
            <a:prstGeom prst="rect">
              <a:avLst/>
            </a:prstGeom>
            <a:solidFill>
              <a:srgbClr val="008A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B54BC86-599B-7287-1C79-E075EEB9AC60}"/>
                </a:ext>
              </a:extLst>
            </p:cNvPr>
            <p:cNvSpPr/>
            <p:nvPr userDrawn="1"/>
          </p:nvSpPr>
          <p:spPr>
            <a:xfrm>
              <a:off x="4924511" y="-1"/>
              <a:ext cx="282101" cy="210590"/>
            </a:xfrm>
            <a:prstGeom prst="rect">
              <a:avLst/>
            </a:prstGeom>
            <a:solidFill>
              <a:srgbClr val="0091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7761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84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72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83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">
            <a:extLst>
              <a:ext uri="{FF2B5EF4-FFF2-40B4-BE49-F238E27FC236}">
                <a16:creationId xmlns:a16="http://schemas.microsoft.com/office/drawing/2014/main" id="{6CF49973-0A79-E640-907B-D1D840A4B098}"/>
              </a:ext>
            </a:extLst>
          </p:cNvPr>
          <p:cNvSpPr/>
          <p:nvPr userDrawn="1"/>
        </p:nvSpPr>
        <p:spPr>
          <a:xfrm>
            <a:off x="-3837" y="5825430"/>
            <a:ext cx="12200468" cy="103009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120000"/>
              </a:lnSpc>
              <a:defRPr sz="2600" i="0" spc="0">
                <a:solidFill>
                  <a:srgbClr val="6E686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130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73DE4-CDEA-1648-B42B-95ABBC469BE5}"/>
              </a:ext>
            </a:extLst>
          </p:cNvPr>
          <p:cNvSpPr txBox="1"/>
          <p:nvPr userDrawn="1"/>
        </p:nvSpPr>
        <p:spPr>
          <a:xfrm>
            <a:off x="3745523" y="2737338"/>
            <a:ext cx="0" cy="0"/>
          </a:xfrm>
          <a:prstGeom prst="rect">
            <a:avLst/>
          </a:prstGeom>
        </p:spPr>
        <p:txBody>
          <a:bodyPr wrap="none" lIns="22860" tIns="22860" rIns="22860" bIns="22860" rtlCol="0" anchor="ctr">
            <a:noAutofit/>
          </a:bodyPr>
          <a:lstStyle/>
          <a:p>
            <a:pPr algn="l"/>
            <a:endParaRPr lang="en-US" sz="1300" err="1">
              <a:solidFill>
                <a:schemeClr val="tx1"/>
              </a:solidFill>
              <a:latin typeface="+mn-lt"/>
              <a:ea typeface="Helvetica Neue" charset="0"/>
              <a:cs typeface="Helvetica Neue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1AF438-821D-BE52-D47A-58B5EE9C988D}"/>
              </a:ext>
            </a:extLst>
          </p:cNvPr>
          <p:cNvGrpSpPr/>
          <p:nvPr userDrawn="1"/>
        </p:nvGrpSpPr>
        <p:grpSpPr>
          <a:xfrm>
            <a:off x="0" y="-1"/>
            <a:ext cx="12192000" cy="210590"/>
            <a:chOff x="0" y="-1"/>
            <a:chExt cx="12192000" cy="21059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00EE1C-8A32-D04C-BEE8-26F3CF47137D}"/>
                </a:ext>
              </a:extLst>
            </p:cNvPr>
            <p:cNvSpPr/>
            <p:nvPr userDrawn="1"/>
          </p:nvSpPr>
          <p:spPr>
            <a:xfrm>
              <a:off x="0" y="0"/>
              <a:ext cx="12192000" cy="210589"/>
            </a:xfrm>
            <a:prstGeom prst="rect">
              <a:avLst/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FFBA94-AD2C-6447-88DA-BBCF9CE86842}"/>
                </a:ext>
              </a:extLst>
            </p:cNvPr>
            <p:cNvSpPr/>
            <p:nvPr userDrawn="1"/>
          </p:nvSpPr>
          <p:spPr>
            <a:xfrm>
              <a:off x="0" y="0"/>
              <a:ext cx="12192000" cy="210589"/>
            </a:xfrm>
            <a:prstGeom prst="rect">
              <a:avLst/>
            </a:prstGeom>
            <a:solidFill>
              <a:srgbClr val="004C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04D2A7-45B3-7A45-BB8C-B369651642F9}"/>
                </a:ext>
              </a:extLst>
            </p:cNvPr>
            <p:cNvSpPr/>
            <p:nvPr userDrawn="1"/>
          </p:nvSpPr>
          <p:spPr>
            <a:xfrm>
              <a:off x="837394" y="0"/>
              <a:ext cx="419154" cy="210589"/>
            </a:xfrm>
            <a:prstGeom prst="rect">
              <a:avLst/>
            </a:prstGeom>
            <a:solidFill>
              <a:srgbClr val="00B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845C04-30F2-5047-9E3D-630A3FD055F3}"/>
                </a:ext>
              </a:extLst>
            </p:cNvPr>
            <p:cNvSpPr/>
            <p:nvPr userDrawn="1"/>
          </p:nvSpPr>
          <p:spPr>
            <a:xfrm>
              <a:off x="1752993" y="0"/>
              <a:ext cx="581415" cy="210589"/>
            </a:xfrm>
            <a:prstGeom prst="rect">
              <a:avLst/>
            </a:prstGeom>
            <a:solidFill>
              <a:srgbClr val="0091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106D55-D87D-4049-B3A9-884E0FE584DD}"/>
                </a:ext>
              </a:extLst>
            </p:cNvPr>
            <p:cNvSpPr/>
            <p:nvPr userDrawn="1"/>
          </p:nvSpPr>
          <p:spPr>
            <a:xfrm>
              <a:off x="2334409" y="0"/>
              <a:ext cx="256786" cy="210589"/>
            </a:xfrm>
            <a:prstGeom prst="rect">
              <a:avLst/>
            </a:prstGeom>
            <a:solidFill>
              <a:srgbClr val="00B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1A131F-5D54-B146-B6F8-990469614E9C}"/>
                </a:ext>
              </a:extLst>
            </p:cNvPr>
            <p:cNvSpPr/>
            <p:nvPr userDrawn="1"/>
          </p:nvSpPr>
          <p:spPr>
            <a:xfrm>
              <a:off x="2591194" y="0"/>
              <a:ext cx="256786" cy="210589"/>
            </a:xfrm>
            <a:prstGeom prst="rect">
              <a:avLst/>
            </a:prstGeom>
            <a:solidFill>
              <a:srgbClr val="008A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C0ADF7-1C99-6B4E-9350-29C33B2D3C76}"/>
                </a:ext>
              </a:extLst>
            </p:cNvPr>
            <p:cNvSpPr/>
            <p:nvPr userDrawn="1"/>
          </p:nvSpPr>
          <p:spPr>
            <a:xfrm>
              <a:off x="3560083" y="0"/>
              <a:ext cx="256786" cy="210589"/>
            </a:xfrm>
            <a:prstGeom prst="rect">
              <a:avLst/>
            </a:prstGeom>
            <a:solidFill>
              <a:srgbClr val="00B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F92F7C0-9BDE-4248-A798-B2924CC2D353}"/>
                </a:ext>
              </a:extLst>
            </p:cNvPr>
            <p:cNvSpPr/>
            <p:nvPr userDrawn="1"/>
          </p:nvSpPr>
          <p:spPr>
            <a:xfrm>
              <a:off x="3816869" y="-1"/>
              <a:ext cx="1107642" cy="210589"/>
            </a:xfrm>
            <a:prstGeom prst="rect">
              <a:avLst/>
            </a:prstGeom>
            <a:solidFill>
              <a:srgbClr val="008A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D4E8D42-E4D8-044D-82F6-69D7512BAEDC}"/>
                </a:ext>
              </a:extLst>
            </p:cNvPr>
            <p:cNvSpPr/>
            <p:nvPr userDrawn="1"/>
          </p:nvSpPr>
          <p:spPr>
            <a:xfrm>
              <a:off x="4924511" y="-1"/>
              <a:ext cx="282101" cy="210590"/>
            </a:xfrm>
            <a:prstGeom prst="rect">
              <a:avLst/>
            </a:prstGeom>
            <a:solidFill>
              <a:srgbClr val="0091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Australian Government Department of Health, Disability and Ageing">
            <a:extLst>
              <a:ext uri="{FF2B5EF4-FFF2-40B4-BE49-F238E27FC236}">
                <a16:creationId xmlns:a16="http://schemas.microsoft.com/office/drawing/2014/main" id="{CA5215CC-B9EB-49CE-DB59-E233BF3DF3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793" y="6167364"/>
            <a:ext cx="2586380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0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B617AEE-1990-4ABD-B1B4-3680F3CBBCC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9F7D940-042F-4DC1-B095-1D32D9C3624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5ED03F-C0D7-1008-1713-71458D9B791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5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575612-C763-BBB8-1574-9BE10EC1811B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85612" y="661162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42930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www.health.gov.au/using-our-websites/subscriptions/subscribe-to-aged-care-newsletters-and-alerts#your-aged-care-update" TargetMode="External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AH.implementation@health.gov.a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8497C-031C-85E7-100F-DD6D32B01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1ECD076-AA82-10D9-1E52-79BDD8E8C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838" y="214314"/>
            <a:ext cx="8357284" cy="55742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1FE6EE-433E-5AE4-1CB5-FF9A916A1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14314"/>
            <a:ext cx="9352722" cy="5574205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52000">
                <a:srgbClr val="F1F2F2"/>
              </a:gs>
              <a:gs pos="100000">
                <a:srgbClr val="F1F2F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E7381C-49DB-4BF5-BF75-1E21B1957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6589" y="1099838"/>
            <a:ext cx="4526445" cy="3911510"/>
            <a:chOff x="986589" y="1099837"/>
            <a:chExt cx="6875108" cy="3975008"/>
          </a:xfrm>
        </p:grpSpPr>
        <p:sp>
          <p:nvSpPr>
            <p:cNvPr id="5" name="KEYNOTE PRESENTATION">
              <a:extLst>
                <a:ext uri="{FF2B5EF4-FFF2-40B4-BE49-F238E27FC236}">
                  <a16:creationId xmlns:a16="http://schemas.microsoft.com/office/drawing/2014/main" id="{A7A758CE-9718-4409-B81F-EE280F909529}"/>
                </a:ext>
              </a:extLst>
            </p:cNvPr>
            <p:cNvSpPr txBox="1"/>
            <p:nvPr userDrawn="1"/>
          </p:nvSpPr>
          <p:spPr>
            <a:xfrm>
              <a:off x="1554476" y="3429000"/>
              <a:ext cx="4705610" cy="9308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2860" rIns="22860">
              <a:noAutofit/>
            </a:bodyPr>
            <a:lstStyle>
              <a:lvl1pPr>
                <a:lnSpc>
                  <a:spcPct val="110000"/>
                </a:lnSpc>
                <a:defRPr sz="3200" i="0" spc="160">
                  <a:solidFill>
                    <a:srgbClr val="6E686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008A96"/>
                  </a:solidFill>
                  <a:effectLst/>
                  <a:uLnTx/>
                  <a:uFillTx/>
                  <a:latin typeface="Arial"/>
                  <a:ea typeface="Helvetica" charset="0"/>
                  <a:cs typeface="Helvetica" charset="0"/>
                  <a:sym typeface="Open Sans"/>
                </a:rPr>
                <a:t>Pull quote</a:t>
              </a:r>
            </a:p>
          </p:txBody>
        </p:sp>
        <p:sp>
          <p:nvSpPr>
            <p:cNvPr id="6" name="Rechteck">
              <a:extLst>
                <a:ext uri="{FF2B5EF4-FFF2-40B4-BE49-F238E27FC236}">
                  <a16:creationId xmlns:a16="http://schemas.microsoft.com/office/drawing/2014/main" id="{51F3C2F4-5CF4-649E-C475-29423E92A5D1}"/>
                </a:ext>
              </a:extLst>
            </p:cNvPr>
            <p:cNvSpPr/>
            <p:nvPr userDrawn="1"/>
          </p:nvSpPr>
          <p:spPr>
            <a:xfrm>
              <a:off x="986589" y="1099837"/>
              <a:ext cx="6875108" cy="3975008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600" i="0" spc="0">
                  <a:solidFill>
                    <a:srgbClr val="6E686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srgbClr val="6E686F"/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  <a:sym typeface="Open Sans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D139559-87D4-095C-A5F9-D4D3C82CF8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39817" y="1291621"/>
            <a:ext cx="4106903" cy="20621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Personal care information sessions for Support at Home providers</a:t>
            </a: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F62D3C-6543-861D-ECBC-2491CC09867E}"/>
              </a:ext>
            </a:extLst>
          </p:cNvPr>
          <p:cNvSpPr txBox="1"/>
          <p:nvPr/>
        </p:nvSpPr>
        <p:spPr>
          <a:xfrm>
            <a:off x="1243688" y="4535602"/>
            <a:ext cx="3576818" cy="307777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rgbClr val="000000"/>
                </a:solidFill>
                <a:latin typeface="Arial"/>
              </a:rPr>
              <a:t>17 September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91498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D0E56-5B60-DBD4-2ADC-B99C5ADF8F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984737"/>
            <a:ext cx="12192000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Acknowledgement of Country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06E513-CE3D-E3B1-7D78-5ED9AF69404D}"/>
              </a:ext>
            </a:extLst>
          </p:cNvPr>
          <p:cNvSpPr txBox="1"/>
          <p:nvPr/>
        </p:nvSpPr>
        <p:spPr>
          <a:xfrm>
            <a:off x="753026" y="2220786"/>
            <a:ext cx="1068594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800">
                <a:latin typeface="Arial" panose="020B0604020202020204" pitchFamily="34" charset="0"/>
                <a:cs typeface="Arial" panose="020B0604020202020204" pitchFamily="34" charset="0"/>
              </a:rPr>
              <a:t>We would like to acknowledge the Traditional Owners and Custodians of the lands on which we meet today and pay my respects to Elders past, present and emerging.</a:t>
            </a:r>
          </a:p>
          <a:p>
            <a:pPr algn="ctr"/>
            <a:br>
              <a:rPr lang="en-AU" sz="2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>
                <a:latin typeface="Arial" panose="020B0604020202020204" pitchFamily="34" charset="0"/>
                <a:cs typeface="Arial" panose="020B0604020202020204" pitchFamily="34" charset="0"/>
              </a:rPr>
              <a:t>We would like to extend that acknowledgement and respect to any Aboriginal and Torres Strait Islander peoples here today. </a:t>
            </a:r>
          </a:p>
        </p:txBody>
      </p:sp>
    </p:spTree>
    <p:extLst>
      <p:ext uri="{BB962C8B-B14F-4D97-AF65-F5344CB8AC3E}">
        <p14:creationId xmlns:p14="http://schemas.microsoft.com/office/powerpoint/2010/main" val="271071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3FB95-8391-3A61-5EF2-FD1C224242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61646" y="650630"/>
            <a:ext cx="6858000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Housekeeping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F890C1-1A77-13C7-FC56-6BF268033EF9}"/>
              </a:ext>
            </a:extLst>
          </p:cNvPr>
          <p:cNvSpPr txBox="1"/>
          <p:nvPr/>
        </p:nvSpPr>
        <p:spPr>
          <a:xfrm>
            <a:off x="905605" y="1591270"/>
            <a:ext cx="9917723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>
                <a:latin typeface="Arial"/>
                <a:cs typeface="Arial"/>
              </a:rPr>
              <a:t>Session purpose: To highlight final preparations for the changes to personal care contributions on 01 October.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latin typeface="Arial"/>
                <a:cs typeface="Arial"/>
              </a:rPr>
              <a:t>Q&amp;A at the end of the session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latin typeface="Arial"/>
                <a:cs typeface="Arial"/>
              </a:rPr>
              <a:t>Please raise your hand to ask a question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latin typeface="Arial"/>
                <a:cs typeface="Arial"/>
              </a:rPr>
              <a:t>Questions will be taken verbally only — chat is disabled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latin typeface="Arial"/>
                <a:cs typeface="Arial"/>
              </a:rPr>
              <a:t>Poll at the end of the session to get your feedback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C14C52-65C5-DFD9-1675-1DCC10BFD65E}"/>
              </a:ext>
            </a:extLst>
          </p:cNvPr>
          <p:cNvSpPr/>
          <p:nvPr/>
        </p:nvSpPr>
        <p:spPr>
          <a:xfrm>
            <a:off x="1142998" y="4003156"/>
            <a:ext cx="4721469" cy="173057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AU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scope </a:t>
            </a:r>
          </a:p>
          <a:p>
            <a:pPr algn="ctr">
              <a:spcAft>
                <a:spcPts val="1200"/>
              </a:spcAft>
            </a:pPr>
            <a:r>
              <a:rPr lang="en-AU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matters following the recent announcement of the personal care contribution changes coming into effect on 1 October 2026.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1A72BD-816E-6243-60C2-7D16F4ABD33E}"/>
              </a:ext>
            </a:extLst>
          </p:cNvPr>
          <p:cNvSpPr/>
          <p:nvPr/>
        </p:nvSpPr>
        <p:spPr>
          <a:xfrm>
            <a:off x="6573717" y="4003158"/>
            <a:ext cx="4721469" cy="17305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AU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 of scope</a:t>
            </a:r>
          </a:p>
          <a:p>
            <a:pPr algn="ctr">
              <a:spcAft>
                <a:spcPts val="1200"/>
              </a:spcAft>
            </a:pPr>
            <a:r>
              <a:rPr lang="en-AU">
                <a:solidFill>
                  <a:srgbClr val="002060"/>
                </a:solidFill>
                <a:latin typeface="Arial"/>
                <a:cs typeface="Arial"/>
              </a:rPr>
              <a:t>Changing policy and legislative settings agreed by Government and articulated in the Aged Care Act. </a:t>
            </a:r>
          </a:p>
        </p:txBody>
      </p:sp>
    </p:spTree>
    <p:extLst>
      <p:ext uri="{BB962C8B-B14F-4D97-AF65-F5344CB8AC3E}">
        <p14:creationId xmlns:p14="http://schemas.microsoft.com/office/powerpoint/2010/main" val="104814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B26144E-B9E8-4CC3-F3FB-722678DBE75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9066" y="571790"/>
            <a:ext cx="10515600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Session 8 recap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070F1C-A0CA-CC36-92F2-023973876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205667"/>
              </p:ext>
            </p:extLst>
          </p:nvPr>
        </p:nvGraphicFramePr>
        <p:xfrm>
          <a:off x="685800" y="1574801"/>
          <a:ext cx="11018519" cy="3960111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1927425">
                  <a:extLst>
                    <a:ext uri="{9D8B030D-6E8A-4147-A177-3AD203B41FA5}">
                      <a16:colId xmlns:a16="http://schemas.microsoft.com/office/drawing/2014/main" val="3524135197"/>
                    </a:ext>
                  </a:extLst>
                </a:gridCol>
                <a:gridCol w="4136740">
                  <a:extLst>
                    <a:ext uri="{9D8B030D-6E8A-4147-A177-3AD203B41FA5}">
                      <a16:colId xmlns:a16="http://schemas.microsoft.com/office/drawing/2014/main" val="720420565"/>
                    </a:ext>
                  </a:extLst>
                </a:gridCol>
                <a:gridCol w="4954354">
                  <a:extLst>
                    <a:ext uri="{9D8B030D-6E8A-4147-A177-3AD203B41FA5}">
                      <a16:colId xmlns:a16="http://schemas.microsoft.com/office/drawing/2014/main" val="550088741"/>
                    </a:ext>
                  </a:extLst>
                </a:gridCol>
              </a:tblGrid>
              <a:tr h="2491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Theme</a:t>
                      </a:r>
                      <a:endParaRPr lang="en-AU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we heard</a:t>
                      </a:r>
                      <a:endParaRPr lang="en-AU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we are doing</a:t>
                      </a:r>
                      <a:endParaRPr lang="en-AU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0195581"/>
                  </a:ext>
                </a:extLst>
              </a:tr>
              <a:tr h="727338">
                <a:tc>
                  <a:txBody>
                    <a:bodyPr/>
                    <a:lstStyle/>
                    <a:p>
                      <a:pPr algn="l"/>
                      <a:r>
                        <a:rPr lang="en-GB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readiness and implementation progress</a:t>
                      </a:r>
                      <a:endParaRPr lang="en-AU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Providers are focused on completing, testing and confirming readiness activities before 1 October, including participant communications, documentation, business processes and system changes. 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Reinforced the Provider Readiness Checklist and guided providers through the final actions, testing activities and readiness checks required before implementation. 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68805"/>
                  </a:ext>
                </a:extLst>
              </a:tr>
              <a:tr h="75427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AU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Participant readiness and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ts val="1500"/>
                        </a:lnSpc>
                        <a:buNone/>
                      </a:pPr>
                      <a:r>
                        <a:rPr lang="en-GB" sz="12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Providers are continuing participant outreach and preparing for participant enquiries as implementation approaches. </a:t>
                      </a:r>
                      <a:endParaRPr lang="en-AU" sz="12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ts val="1500"/>
                        </a:lnSpc>
                        <a:buNone/>
                      </a:pPr>
                      <a:r>
                        <a:rPr lang="en-GB" sz="12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Released the Easy Read resource, promoted the Stakeholder Kit for Providers, highlighted available communication supports and resources, and planned departmental communication to older people during September.</a:t>
                      </a:r>
                      <a:endParaRPr lang="en-AU" sz="12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235628"/>
                  </a:ext>
                </a:extLst>
              </a:tr>
              <a:tr h="58591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Systems, workforce and operational readiness</a:t>
                      </a:r>
                      <a:endParaRPr lang="en-AU" sz="12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ts val="1500"/>
                        </a:lnSpc>
                        <a:buNone/>
                      </a:pPr>
                      <a:r>
                        <a:rPr lang="en-GB" sz="12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Providers are focused on end-to-end testing, staff readiness and resolving any outstanding ICT or software vendor issues ahead of go-live.</a:t>
                      </a:r>
                      <a:endParaRPr lang="en-AU" sz="12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Continued guidance on workforce preparation, documentation alignment, system testing and escalation pathways for implementation risks and vendor delays. </a:t>
                      </a:r>
                      <a:endParaRPr lang="en-AU" sz="1200" b="0" i="0" kern="120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890705"/>
                  </a:ext>
                </a:extLst>
              </a:tr>
              <a:tr h="56570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AU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Go-live and post-implementation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Providers are beginning to focus on what happens after 1 October, including billing, participant enquiries, monitoring and issue resolution. 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Highlighted post-implementation activities, including monitoring billing and claiming outcomes, participant statements, service demand and workforce impacts.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872902"/>
                  </a:ext>
                </a:extLst>
              </a:tr>
              <a:tr h="64541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AU" sz="1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Engagement and ongoing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Providers continue to value direct access to implementation support and opportunities to raise readiness questions and risks.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Continued provider information sessions, promoted support channels and encouraged providers experiencing implementation issues to contact the Support at Home implementation team.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599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617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812F40B-CA45-0310-DD28-F7BF33108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3695865"/>
            <a:ext cx="11558427" cy="0"/>
          </a:xfrm>
          <a:prstGeom prst="straightConnector1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7ABC3F3-CA5A-7115-61B5-6209BA2BF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821671" y="2817552"/>
            <a:ext cx="5750" cy="830868"/>
          </a:xfrm>
          <a:prstGeom prst="straightConnector1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9436A638-5F2E-5F54-2320-EA4736EEA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3933" y="3580846"/>
            <a:ext cx="229036" cy="23003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3E94B05-8449-94E5-AC5B-CA0410D28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2196" y="3589048"/>
            <a:ext cx="229036" cy="23003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FE629A-CA06-9C00-9A24-0705C2BDB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30798" y="3194767"/>
            <a:ext cx="229036" cy="635885"/>
            <a:chOff x="5147254" y="3056709"/>
            <a:chExt cx="229036" cy="635885"/>
          </a:xfrm>
          <a:solidFill>
            <a:srgbClr val="002060"/>
          </a:solidFill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5ACF562-D6F2-DB4C-7318-88BC1AA2734C}"/>
                </a:ext>
              </a:extLst>
            </p:cNvPr>
            <p:cNvCxnSpPr>
              <a:cxnSpLocks/>
            </p:cNvCxnSpPr>
            <p:nvPr/>
          </p:nvCxnSpPr>
          <p:spPr>
            <a:xfrm>
              <a:off x="5261772" y="3056709"/>
              <a:ext cx="0" cy="562953"/>
            </a:xfrm>
            <a:prstGeom prst="straightConnector1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192B5B9-40AE-C8EF-F3A6-B6D2D0263A2A}"/>
                </a:ext>
              </a:extLst>
            </p:cNvPr>
            <p:cNvSpPr/>
            <p:nvPr/>
          </p:nvSpPr>
          <p:spPr>
            <a:xfrm>
              <a:off x="5147254" y="3462556"/>
              <a:ext cx="229036" cy="230038"/>
            </a:xfrm>
            <a:prstGeom prst="ellips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B8E139F-4EA1-0F87-E021-C3CAD4F10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24873" y="3571825"/>
            <a:ext cx="229036" cy="780301"/>
            <a:chOff x="7487851" y="3479475"/>
            <a:chExt cx="229036" cy="780301"/>
          </a:xfrm>
          <a:solidFill>
            <a:srgbClr val="D03241"/>
          </a:solidFill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5B18CE0-DA8C-BB01-72A8-FF029BE0B4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96105" y="3661678"/>
              <a:ext cx="5750" cy="598098"/>
            </a:xfrm>
            <a:prstGeom prst="straightConnector1">
              <a:avLst/>
            </a:prstGeom>
            <a:grpFill/>
            <a:ln w="38100">
              <a:solidFill>
                <a:srgbClr val="D24A53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42E0C0C-FD37-514F-7470-39AEE4957847}"/>
                </a:ext>
              </a:extLst>
            </p:cNvPr>
            <p:cNvSpPr/>
            <p:nvPr/>
          </p:nvSpPr>
          <p:spPr>
            <a:xfrm>
              <a:off x="7487851" y="3479475"/>
              <a:ext cx="229036" cy="2300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68AB17C-E17F-08E0-1493-9099A7159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3188088" y="3677143"/>
            <a:ext cx="5750" cy="598098"/>
          </a:xfrm>
          <a:prstGeom prst="straightConnector1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D0FAC8F-024E-2C7F-A450-8787A37F6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52701" y="2984093"/>
            <a:ext cx="0" cy="664327"/>
          </a:xfrm>
          <a:prstGeom prst="straightConnector1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5" name="Title 1">
            <a:extLst>
              <a:ext uri="{FF2B5EF4-FFF2-40B4-BE49-F238E27FC236}">
                <a16:creationId xmlns:a16="http://schemas.microsoft.com/office/drawing/2014/main" id="{81FE2EEA-0ADC-D8CA-90B6-3009295F53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4" y="539892"/>
            <a:ext cx="10515600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Timeline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3" name="TextBox 9">
            <a:extLst>
              <a:ext uri="{FF2B5EF4-FFF2-40B4-BE49-F238E27FC236}">
                <a16:creationId xmlns:a16="http://schemas.microsoft.com/office/drawing/2014/main" id="{D0A326CB-AFBC-7E2E-1AC1-5A2B0E08E6C2}"/>
              </a:ext>
            </a:extLst>
          </p:cNvPr>
          <p:cNvSpPr txBox="1"/>
          <p:nvPr/>
        </p:nvSpPr>
        <p:spPr>
          <a:xfrm>
            <a:off x="230711" y="2162351"/>
            <a:ext cx="2884515" cy="7386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Apr 26</a:t>
            </a:r>
            <a:endParaRPr lang="en-US" sz="1400" b="1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Sector announcement of Personal Care contribution changes</a:t>
            </a:r>
          </a:p>
        </p:txBody>
      </p:sp>
      <p:sp>
        <p:nvSpPr>
          <p:cNvPr id="44" name="TextBox 9">
            <a:extLst>
              <a:ext uri="{FF2B5EF4-FFF2-40B4-BE49-F238E27FC236}">
                <a16:creationId xmlns:a16="http://schemas.microsoft.com/office/drawing/2014/main" id="{AE79FBB2-C4E9-6AFA-F4C3-DE04362149ED}"/>
              </a:ext>
            </a:extLst>
          </p:cNvPr>
          <p:cNvSpPr txBox="1"/>
          <p:nvPr/>
        </p:nvSpPr>
        <p:spPr>
          <a:xfrm>
            <a:off x="1367900" y="4355230"/>
            <a:ext cx="3640375" cy="160043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May 2026</a:t>
            </a:r>
            <a:endParaRPr lang="en-US" sz="1400" b="1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Early sector engagement: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ACSWG, industry peaks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Software vendor initial engagement and Tech Talks</a:t>
            </a:r>
          </a:p>
          <a:p>
            <a:pPr marL="108000" indent="-108000" algn="ctr">
              <a:buFont typeface="Arial" panose="020B0604020202020204" pitchFamily="34" charset="0"/>
              <a:buChar char="•"/>
            </a:pPr>
            <a:endParaRPr lang="en-GB" sz="1400" b="1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en-GB" sz="140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5" name="TextBox 9">
            <a:extLst>
              <a:ext uri="{FF2B5EF4-FFF2-40B4-BE49-F238E27FC236}">
                <a16:creationId xmlns:a16="http://schemas.microsoft.com/office/drawing/2014/main" id="{8C1CE4CD-2B90-6F01-28F6-B2900192212B}"/>
              </a:ext>
            </a:extLst>
          </p:cNvPr>
          <p:cNvSpPr txBox="1"/>
          <p:nvPr/>
        </p:nvSpPr>
        <p:spPr>
          <a:xfrm>
            <a:off x="3623847" y="1119064"/>
            <a:ext cx="4310731" cy="224676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Jun – Sep 2026</a:t>
            </a:r>
            <a:endParaRPr lang="en-US" sz="1400" b="1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Targeted consultation and transition support: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Provider readiness survey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Provider information sessions 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Ongoing engagement via ACSWG </a:t>
            </a:r>
            <a:b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industry peaks, software vendor/developer engagement (Services Australia) and Tech Talks 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Provider readiness checklist and guidance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Communication materials progressively released.</a:t>
            </a:r>
            <a:b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endParaRPr lang="en-GB" sz="140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3" name="TextBox 9">
            <a:extLst>
              <a:ext uri="{FF2B5EF4-FFF2-40B4-BE49-F238E27FC236}">
                <a16:creationId xmlns:a16="http://schemas.microsoft.com/office/drawing/2014/main" id="{34A80A31-7FBC-264C-2916-DBBD1A3AB9C4}"/>
              </a:ext>
            </a:extLst>
          </p:cNvPr>
          <p:cNvSpPr txBox="1"/>
          <p:nvPr/>
        </p:nvSpPr>
        <p:spPr>
          <a:xfrm>
            <a:off x="5321821" y="4469492"/>
            <a:ext cx="4053285" cy="116955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Aug – Sep 2026</a:t>
            </a:r>
            <a:endParaRPr lang="en-US" sz="1400" b="1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r>
              <a:rPr lang="en-GB" sz="1400">
                <a:solidFill>
                  <a:srgbClr val="002060"/>
                </a:solidFill>
                <a:latin typeface="Arial"/>
                <a:ea typeface="Calibri"/>
                <a:cs typeface="Arial"/>
              </a:rPr>
              <a:t>Finalise, test and confirm readiness: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/>
                <a:ea typeface="Calibri"/>
                <a:cs typeface="Arial"/>
              </a:rPr>
              <a:t>Finalised system changes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Final sector pre-go-live communications</a:t>
            </a:r>
          </a:p>
          <a:p>
            <a:pPr marL="107950" indent="-1079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Readiness checks</a:t>
            </a:r>
          </a:p>
        </p:txBody>
      </p:sp>
      <p:sp>
        <p:nvSpPr>
          <p:cNvPr id="46" name="TextBox 9">
            <a:extLst>
              <a:ext uri="{FF2B5EF4-FFF2-40B4-BE49-F238E27FC236}">
                <a16:creationId xmlns:a16="http://schemas.microsoft.com/office/drawing/2014/main" id="{9088236C-DB54-DB0C-2C47-3B55C6C86269}"/>
              </a:ext>
            </a:extLst>
          </p:cNvPr>
          <p:cNvSpPr txBox="1"/>
          <p:nvPr/>
        </p:nvSpPr>
        <p:spPr>
          <a:xfrm>
            <a:off x="8347653" y="1907677"/>
            <a:ext cx="2948036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 Oct 2026</a:t>
            </a:r>
            <a:r>
              <a:rPr lang="en-US" sz="1400" b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  <a:t> </a:t>
            </a:r>
            <a:br>
              <a:rPr lang="en-US" sz="1400" b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</a:rPr>
            </a:br>
            <a:r>
              <a:rPr lang="en-GB" sz="1400" b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Go-live. </a:t>
            </a:r>
            <a:b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Personal Care moves to Clinical Supports contribution category.</a:t>
            </a:r>
          </a:p>
        </p:txBody>
      </p:sp>
      <p:sp>
        <p:nvSpPr>
          <p:cNvPr id="47" name="Star: 5 Points 46">
            <a:extLst>
              <a:ext uri="{FF2B5EF4-FFF2-40B4-BE49-F238E27FC236}">
                <a16:creationId xmlns:a16="http://schemas.microsoft.com/office/drawing/2014/main" id="{CF69F702-B9DB-665A-D5BA-BAECFA6D3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7415" y="3472642"/>
            <a:ext cx="480074" cy="446446"/>
          </a:xfrm>
          <a:prstGeom prst="star5">
            <a:avLst/>
          </a:prstGeom>
          <a:solidFill>
            <a:schemeClr val="accent2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F72BD4A-56B6-87E4-1170-E4ACCE94A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599637" y="3591257"/>
            <a:ext cx="229036" cy="780301"/>
            <a:chOff x="7487851" y="3479475"/>
            <a:chExt cx="229036" cy="780301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157CDFF-ABE8-1F25-7CB7-3E4062082C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96105" y="3661678"/>
              <a:ext cx="5750" cy="598098"/>
            </a:xfrm>
            <a:prstGeom prst="straightConnector1">
              <a:avLst/>
            </a:prstGeom>
            <a:ln w="38100"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4294FE8-716C-0BC6-2168-2B968661FD4C}"/>
                </a:ext>
              </a:extLst>
            </p:cNvPr>
            <p:cNvSpPr/>
            <p:nvPr/>
          </p:nvSpPr>
          <p:spPr>
            <a:xfrm>
              <a:off x="7487851" y="3479475"/>
              <a:ext cx="229036" cy="23003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  <p:sp>
        <p:nvSpPr>
          <p:cNvPr id="51" name="TextBox 9">
            <a:extLst>
              <a:ext uri="{FF2B5EF4-FFF2-40B4-BE49-F238E27FC236}">
                <a16:creationId xmlns:a16="http://schemas.microsoft.com/office/drawing/2014/main" id="{61E221F7-D0D5-930A-AB7D-985817484DF4}"/>
              </a:ext>
            </a:extLst>
          </p:cNvPr>
          <p:cNvSpPr txBox="1"/>
          <p:nvPr/>
        </p:nvSpPr>
        <p:spPr>
          <a:xfrm>
            <a:off x="9545191" y="4407638"/>
            <a:ext cx="2459487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Oct – Dec 2026</a:t>
            </a:r>
            <a:endParaRPr lang="en-US" sz="1400" b="1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algn="ctr"/>
            <a:r>
              <a:rPr lang="en-GB" sz="140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Post-implementation support and monitoring.</a:t>
            </a:r>
          </a:p>
          <a:p>
            <a:pPr algn="ctr"/>
            <a:endParaRPr lang="en-GB" sz="140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89B99DE2-2013-AF06-9978-B7F1D4204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1399761" y="3591257"/>
            <a:ext cx="282539" cy="219627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D28E15-8F72-EC18-6A9E-B5690834B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0906" y="4352126"/>
            <a:ext cx="4223370" cy="1523583"/>
          </a:xfrm>
          <a:prstGeom prst="roundRect">
            <a:avLst>
              <a:gd name="adj" fmla="val 7313"/>
            </a:avLst>
          </a:prstGeom>
          <a:noFill/>
          <a:ln w="34925">
            <a:solidFill>
              <a:srgbClr val="D03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0685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A2A43-FD47-156E-216A-A8DA7C097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7">
            <a:extLst>
              <a:ext uri="{FF2B5EF4-FFF2-40B4-BE49-F238E27FC236}">
                <a16:creationId xmlns:a16="http://schemas.microsoft.com/office/drawing/2014/main" id="{87FA9931-721F-678E-BF78-917E48287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1644" y="4053628"/>
            <a:ext cx="10924469" cy="2033398"/>
          </a:xfrm>
          <a:prstGeom prst="roundRect">
            <a:avLst>
              <a:gd name="adj" fmla="val 1860"/>
            </a:avLst>
          </a:prstGeom>
          <a:solidFill>
            <a:schemeClr val="accent1">
              <a:lumMod val="20000"/>
              <a:lumOff val="80000"/>
              <a:alpha val="13000"/>
            </a:schemeClr>
          </a:solidFill>
          <a:ln w="1016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A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78BE24-BC29-9BF0-C14A-09431FFE84C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61645" y="650630"/>
            <a:ext cx="1201187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Implementation support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9CD9CC61-9640-8A2A-9B82-0BB7E7DD3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1645" y="1647109"/>
            <a:ext cx="2201428" cy="2267273"/>
          </a:xfrm>
          <a:prstGeom prst="roundRect">
            <a:avLst>
              <a:gd name="adj" fmla="val 1905"/>
            </a:avLst>
          </a:prstGeom>
          <a:solidFill>
            <a:srgbClr val="002060"/>
          </a:solidFill>
          <a:ln w="13970">
            <a:solidFill>
              <a:srgbClr val="B7D9DE"/>
            </a:solidFill>
            <a:prstDash val="solid"/>
          </a:ln>
          <a:effectLst>
            <a:outerShdw blurRad="19050" dist="50800" dir="2700000" algn="bl" rotWithShape="0">
              <a:srgbClr val="B8C4CC">
                <a:alpha val="18000"/>
              </a:srgbClr>
            </a:outerShdw>
          </a:effectLst>
        </p:spPr>
        <p:txBody>
          <a:bodyPr/>
          <a:lstStyle/>
          <a:p>
            <a:endParaRPr lang="en-A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4F7B81B1-F14A-7009-A747-22A6C957B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3678" y="1630679"/>
            <a:ext cx="2202692" cy="2267273"/>
          </a:xfrm>
          <a:prstGeom prst="roundRect">
            <a:avLst>
              <a:gd name="adj" fmla="val 1905"/>
            </a:avLst>
          </a:prstGeom>
          <a:solidFill>
            <a:srgbClr val="002060"/>
          </a:solidFill>
          <a:ln w="13970">
            <a:solidFill>
              <a:srgbClr val="B7D9DE"/>
            </a:solidFill>
            <a:prstDash val="solid"/>
          </a:ln>
          <a:effectLst>
            <a:outerShdw blurRad="19050" dist="50800" dir="2700000" algn="bl" rotWithShape="0">
              <a:srgbClr val="B8C4CC">
                <a:alpha val="18000"/>
              </a:srgbClr>
            </a:outerShdw>
          </a:effectLst>
        </p:spPr>
        <p:txBody>
          <a:bodyPr/>
          <a:lstStyle/>
          <a:p>
            <a:endParaRPr lang="en-A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5">
            <a:extLst>
              <a:ext uri="{FF2B5EF4-FFF2-40B4-BE49-F238E27FC236}">
                <a16:creationId xmlns:a16="http://schemas.microsoft.com/office/drawing/2014/main" id="{E67716C5-6728-F83A-407B-CEE18C693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975" y="1630679"/>
            <a:ext cx="2202692" cy="2267273"/>
          </a:xfrm>
          <a:prstGeom prst="roundRect">
            <a:avLst>
              <a:gd name="adj" fmla="val 1905"/>
            </a:avLst>
          </a:prstGeom>
          <a:solidFill>
            <a:srgbClr val="002060"/>
          </a:solidFill>
          <a:ln w="13970">
            <a:solidFill>
              <a:srgbClr val="B7D9DE"/>
            </a:solidFill>
            <a:prstDash val="solid"/>
          </a:ln>
          <a:effectLst>
            <a:outerShdw blurRad="19050" dist="50800" dir="2700000" algn="bl" rotWithShape="0">
              <a:srgbClr val="B8C4CC">
                <a:alpha val="18000"/>
              </a:srgbClr>
            </a:outerShdw>
          </a:effectLst>
        </p:spPr>
        <p:txBody>
          <a:bodyPr/>
          <a:lstStyle/>
          <a:p>
            <a:endParaRPr lang="en-A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1">
            <a:extLst>
              <a:ext uri="{FF2B5EF4-FFF2-40B4-BE49-F238E27FC236}">
                <a16:creationId xmlns:a16="http://schemas.microsoft.com/office/drawing/2014/main" id="{FD7926E4-5CC5-49E3-3F63-F13B9163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3421" y="1623389"/>
            <a:ext cx="2202692" cy="2267273"/>
          </a:xfrm>
          <a:prstGeom prst="roundRect">
            <a:avLst>
              <a:gd name="adj" fmla="val 1905"/>
            </a:avLst>
          </a:prstGeom>
          <a:solidFill>
            <a:srgbClr val="002060"/>
          </a:solidFill>
          <a:ln w="13970">
            <a:solidFill>
              <a:srgbClr val="B7D9DE"/>
            </a:solidFill>
            <a:prstDash val="solid"/>
          </a:ln>
          <a:effectLst>
            <a:outerShdw blurRad="19050" dist="50800" dir="2700000" algn="bl" rotWithShape="0">
              <a:srgbClr val="B8C4CC">
                <a:alpha val="18000"/>
              </a:srgbClr>
            </a:outerShdw>
          </a:effectLst>
        </p:spPr>
        <p:txBody>
          <a:bodyPr/>
          <a:lstStyle/>
          <a:p>
            <a:endParaRPr lang="en-A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972A41-D10D-6EAB-3E59-DDED89BB7A0F}"/>
              </a:ext>
            </a:extLst>
          </p:cNvPr>
          <p:cNvSpPr txBox="1"/>
          <p:nvPr/>
        </p:nvSpPr>
        <p:spPr>
          <a:xfrm>
            <a:off x="933676" y="1670231"/>
            <a:ext cx="20573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Provider Readiness Checklist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1E8C3C-0748-4066-9151-C92B397B8A67}"/>
              </a:ext>
            </a:extLst>
          </p:cNvPr>
          <p:cNvSpPr txBox="1"/>
          <p:nvPr/>
        </p:nvSpPr>
        <p:spPr>
          <a:xfrm>
            <a:off x="3726341" y="1754366"/>
            <a:ext cx="2057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Stakeholder Kit </a:t>
            </a:r>
            <a:b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Providers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7FB0D5-FA24-08FC-7343-749482B61F46}"/>
              </a:ext>
            </a:extLst>
          </p:cNvPr>
          <p:cNvSpPr txBox="1"/>
          <p:nvPr/>
        </p:nvSpPr>
        <p:spPr>
          <a:xfrm>
            <a:off x="6519638" y="1754365"/>
            <a:ext cx="2057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Department </a:t>
            </a:r>
            <a:b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web page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8C255A-2FF0-203A-B45A-668736FAE106}"/>
              </a:ext>
            </a:extLst>
          </p:cNvPr>
          <p:cNvSpPr txBox="1"/>
          <p:nvPr/>
        </p:nvSpPr>
        <p:spPr>
          <a:xfrm>
            <a:off x="9638990" y="1754364"/>
            <a:ext cx="2057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My Aged Care </a:t>
            </a:r>
            <a:b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AU" sz="16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</a:t>
            </a:r>
            <a:r>
              <a:rPr lang="en-AU" sz="1600" b="1">
                <a:solidFill>
                  <a:schemeClr val="bg1"/>
                </a:solidFill>
                <a:latin typeface="Arial" panose="020B0604020202020204" pitchFamily="34" charset="0"/>
              </a:rPr>
              <a:t>eb page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1" name="Text 28">
            <a:extLst>
              <a:ext uri="{FF2B5EF4-FFF2-40B4-BE49-F238E27FC236}">
                <a16:creationId xmlns:a16="http://schemas.microsoft.com/office/drawing/2014/main" id="{621E2E98-8617-83A3-3D1B-FED5E8EFE57C}"/>
              </a:ext>
            </a:extLst>
          </p:cNvPr>
          <p:cNvSpPr/>
          <p:nvPr/>
        </p:nvSpPr>
        <p:spPr>
          <a:xfrm>
            <a:off x="995151" y="4225734"/>
            <a:ext cx="329240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How to get support: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9E4BD0-01B7-C588-344A-A57083EA9DE9}"/>
              </a:ext>
            </a:extLst>
          </p:cNvPr>
          <p:cNvSpPr txBox="1"/>
          <p:nvPr/>
        </p:nvSpPr>
        <p:spPr>
          <a:xfrm>
            <a:off x="4638727" y="4248885"/>
            <a:ext cx="56901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Support at Home implementation support: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SAH.implementation@health.gov.au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FD697C-2D4D-6925-93FD-B8676722DDBE}"/>
              </a:ext>
            </a:extLst>
          </p:cNvPr>
          <p:cNvSpPr txBox="1"/>
          <p:nvPr/>
        </p:nvSpPr>
        <p:spPr>
          <a:xfrm>
            <a:off x="4654527" y="4688850"/>
            <a:ext cx="69487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Support at Home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Community of Practice</a:t>
            </a: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: join by emailing SAH.implementation@health.gov.au</a:t>
            </a:r>
            <a:endParaRPr lang="en-AU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707579-6A1A-B983-38D7-D9766DFE4A99}"/>
              </a:ext>
            </a:extLst>
          </p:cNvPr>
          <p:cNvSpPr txBox="1"/>
          <p:nvPr/>
        </p:nvSpPr>
        <p:spPr>
          <a:xfrm>
            <a:off x="4668969" y="5128815"/>
            <a:ext cx="67740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Your Aged Care Update (YACU): </a:t>
            </a:r>
            <a:r>
              <a:rPr lang="en-GB" sz="1200">
                <a:solidFill>
                  <a:srgbClr val="005A9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Subscribe for aged care news, resources and updates </a:t>
            </a:r>
            <a:endParaRPr lang="en-AU" sz="1200">
              <a:solidFill>
                <a:srgbClr val="005A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E3347F-7F7C-B598-B53A-1AD2377FC45B}"/>
              </a:ext>
            </a:extLst>
          </p:cNvPr>
          <p:cNvSpPr txBox="1"/>
          <p:nvPr/>
        </p:nvSpPr>
        <p:spPr>
          <a:xfrm>
            <a:off x="4668969" y="5568780"/>
            <a:ext cx="56901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Claiming support: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Services Australia Aged Care Provider Line 1800 195 206</a:t>
            </a:r>
            <a:endParaRPr lang="en-A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2A244F02-852B-7E35-9152-DE10A5B3E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4084" y="5092609"/>
            <a:ext cx="375287" cy="375287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427A1F02-6FC6-664E-2B2A-138262602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09910" y="4653932"/>
            <a:ext cx="375287" cy="375287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7B6639C-4577-A651-BC82-C837D511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2290" y="5540097"/>
            <a:ext cx="375287" cy="375287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764FDF0D-35A6-D6B4-C410-53A0A4F5A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34085" y="4199740"/>
            <a:ext cx="375287" cy="37528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BEF34A5-48F7-32A8-9F09-C830E6B77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155" y="2466656"/>
            <a:ext cx="1243497" cy="124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FD5A662-8D51-DE36-F82C-441F0D8FF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78" y="2432085"/>
            <a:ext cx="1242000" cy="1242000"/>
          </a:xfrm>
          <a:prstGeom prst="rect">
            <a:avLst/>
          </a:prstGeom>
        </p:spPr>
      </p:pic>
      <p:pic>
        <p:nvPicPr>
          <p:cNvPr id="45" name="Picture 6">
            <a:extLst>
              <a:ext uri="{FF2B5EF4-FFF2-40B4-BE49-F238E27FC236}">
                <a16:creationId xmlns:a16="http://schemas.microsoft.com/office/drawing/2014/main" id="{3FC3A3E4-D88A-E77B-EA76-09269883D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342" y="2449563"/>
            <a:ext cx="1242000" cy="12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5E187980-8F76-DC90-DA05-5659BD5BA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207" y="2432085"/>
            <a:ext cx="1242000" cy="12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71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DBCD9-CA6C-EC42-D568-37F5BA1EC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742122-DDEF-F25B-4CC1-A1924D47A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3338" y="214314"/>
            <a:ext cx="7838661" cy="55742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13F24A-517A-CA55-0866-0E29D67ED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14314"/>
            <a:ext cx="9352722" cy="5574205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52000">
                <a:srgbClr val="F1F2F2"/>
              </a:gs>
              <a:gs pos="100000">
                <a:srgbClr val="F1F2F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8FAA0E-4946-DAF7-55F6-C56FF2305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6589" y="1099838"/>
            <a:ext cx="4526445" cy="3911510"/>
            <a:chOff x="986589" y="1099837"/>
            <a:chExt cx="6875108" cy="3975008"/>
          </a:xfrm>
        </p:grpSpPr>
        <p:sp>
          <p:nvSpPr>
            <p:cNvPr id="5" name="KEYNOTE PRESENTATION">
              <a:extLst>
                <a:ext uri="{FF2B5EF4-FFF2-40B4-BE49-F238E27FC236}">
                  <a16:creationId xmlns:a16="http://schemas.microsoft.com/office/drawing/2014/main" id="{F590ECAE-7E89-2411-CB05-F91C8A2B3585}"/>
                </a:ext>
              </a:extLst>
            </p:cNvPr>
            <p:cNvSpPr txBox="1"/>
            <p:nvPr userDrawn="1"/>
          </p:nvSpPr>
          <p:spPr>
            <a:xfrm>
              <a:off x="1554476" y="3429000"/>
              <a:ext cx="4705610" cy="9308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2860" rIns="22860">
              <a:noAutofit/>
            </a:bodyPr>
            <a:lstStyle>
              <a:lvl1pPr>
                <a:lnSpc>
                  <a:spcPct val="110000"/>
                </a:lnSpc>
                <a:defRPr sz="3200" i="0" spc="160">
                  <a:solidFill>
                    <a:srgbClr val="6E686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008A96"/>
                  </a:solidFill>
                  <a:effectLst/>
                  <a:uLnTx/>
                  <a:uFillTx/>
                  <a:latin typeface="Arial"/>
                  <a:ea typeface="Helvetica" charset="0"/>
                  <a:cs typeface="Helvetica" charset="0"/>
                  <a:sym typeface="Open Sans"/>
                </a:rPr>
                <a:t>Pull quote</a:t>
              </a:r>
            </a:p>
          </p:txBody>
        </p:sp>
        <p:sp>
          <p:nvSpPr>
            <p:cNvPr id="6" name="Rechteck">
              <a:extLst>
                <a:ext uri="{FF2B5EF4-FFF2-40B4-BE49-F238E27FC236}">
                  <a16:creationId xmlns:a16="http://schemas.microsoft.com/office/drawing/2014/main" id="{CCC53D75-3497-1DC9-1CB7-79FB9AB121B8}"/>
                </a:ext>
              </a:extLst>
            </p:cNvPr>
            <p:cNvSpPr/>
            <p:nvPr userDrawn="1"/>
          </p:nvSpPr>
          <p:spPr>
            <a:xfrm>
              <a:off x="986589" y="1099837"/>
              <a:ext cx="6875108" cy="3975008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600" i="0" spc="0">
                  <a:solidFill>
                    <a:srgbClr val="6E686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srgbClr val="6E686F"/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  <a:sym typeface="Open Sans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6F9ED79B-FD99-4027-2BD1-CC14C40112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39817" y="1291621"/>
            <a:ext cx="4106903" cy="14773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Critical scenarios to avoid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8652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50D628F-A469-712F-CF28-E58FA88F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0" t="1388" r="66932" b="65212"/>
          <a:stretch>
            <a:fillRect/>
          </a:stretch>
        </p:blipFill>
        <p:spPr>
          <a:xfrm>
            <a:off x="379094" y="375797"/>
            <a:ext cx="683759" cy="718623"/>
          </a:xfrm>
          <a:prstGeom prst="ellipse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9DC890B-4968-05FD-2083-27AAF4AECF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4887" y="478151"/>
            <a:ext cx="2638490" cy="2462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53169" rtl="0" eaLnBrk="1" fontAlgn="auto" latinLnBrk="0" hangingPunct="1">
              <a:lnSpc>
                <a:spcPct val="100000"/>
              </a:lnSpc>
              <a:spcBef>
                <a:spcPts val="714"/>
              </a:spcBef>
              <a:spcAft>
                <a:spcPts val="0"/>
              </a:spcAft>
              <a:buClr>
                <a:srgbClr val="8C5AA5"/>
              </a:buClr>
              <a:buSzTx/>
              <a:buFontTx/>
              <a:buNone/>
              <a:tabLst/>
              <a:defRPr/>
            </a:pPr>
            <a:r>
              <a:rPr kumimoji="0" lang="en-AU" sz="1000" b="1" i="0" u="none" strike="noStrike" kern="1200" cap="none" spc="0" normalizeH="0" baseline="0" noProof="0" dirty="0">
                <a:ln>
                  <a:noFill/>
                </a:ln>
                <a:solidFill>
                  <a:srgbClr val="1E15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Older person/supporter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0B85F5-AC36-A991-34D3-39FB56AFB9CF}"/>
              </a:ext>
            </a:extLst>
          </p:cNvPr>
          <p:cNvSpPr/>
          <p:nvPr/>
        </p:nvSpPr>
        <p:spPr>
          <a:xfrm>
            <a:off x="3153914" y="488888"/>
            <a:ext cx="8879286" cy="246221"/>
          </a:xfrm>
          <a:custGeom>
            <a:avLst/>
            <a:gdLst>
              <a:gd name="csX0" fmla="*/ 0 w 8879286"/>
              <a:gd name="csY0" fmla="*/ 0 h 246221"/>
              <a:gd name="csX1" fmla="*/ 594229 w 8879286"/>
              <a:gd name="csY1" fmla="*/ 0 h 246221"/>
              <a:gd name="csX2" fmla="*/ 1454837 w 8879286"/>
              <a:gd name="csY2" fmla="*/ 0 h 246221"/>
              <a:gd name="csX3" fmla="*/ 1960273 w 8879286"/>
              <a:gd name="csY3" fmla="*/ 0 h 246221"/>
              <a:gd name="csX4" fmla="*/ 2643295 w 8879286"/>
              <a:gd name="csY4" fmla="*/ 0 h 246221"/>
              <a:gd name="csX5" fmla="*/ 3326317 w 8879286"/>
              <a:gd name="csY5" fmla="*/ 0 h 246221"/>
              <a:gd name="csX6" fmla="*/ 4098132 w 8879286"/>
              <a:gd name="csY6" fmla="*/ 0 h 246221"/>
              <a:gd name="csX7" fmla="*/ 4781154 w 8879286"/>
              <a:gd name="csY7" fmla="*/ 0 h 246221"/>
              <a:gd name="csX8" fmla="*/ 5286590 w 8879286"/>
              <a:gd name="csY8" fmla="*/ 0 h 246221"/>
              <a:gd name="csX9" fmla="*/ 6058405 w 8879286"/>
              <a:gd name="csY9" fmla="*/ 0 h 246221"/>
              <a:gd name="csX10" fmla="*/ 6652634 w 8879286"/>
              <a:gd name="csY10" fmla="*/ 0 h 246221"/>
              <a:gd name="csX11" fmla="*/ 7335656 w 8879286"/>
              <a:gd name="csY11" fmla="*/ 0 h 246221"/>
              <a:gd name="csX12" fmla="*/ 7929885 w 8879286"/>
              <a:gd name="csY12" fmla="*/ 0 h 246221"/>
              <a:gd name="csX13" fmla="*/ 8879286 w 8879286"/>
              <a:gd name="csY13" fmla="*/ 0 h 246221"/>
              <a:gd name="csX14" fmla="*/ 8879286 w 8879286"/>
              <a:gd name="csY14" fmla="*/ 246221 h 246221"/>
              <a:gd name="csX15" fmla="*/ 8462643 w 8879286"/>
              <a:gd name="csY15" fmla="*/ 246221 h 246221"/>
              <a:gd name="csX16" fmla="*/ 7779621 w 8879286"/>
              <a:gd name="csY16" fmla="*/ 246221 h 246221"/>
              <a:gd name="csX17" fmla="*/ 7096599 w 8879286"/>
              <a:gd name="csY17" fmla="*/ 246221 h 246221"/>
              <a:gd name="csX18" fmla="*/ 6413577 w 8879286"/>
              <a:gd name="csY18" fmla="*/ 246221 h 246221"/>
              <a:gd name="csX19" fmla="*/ 5819347 w 8879286"/>
              <a:gd name="csY19" fmla="*/ 246221 h 246221"/>
              <a:gd name="csX20" fmla="*/ 5313911 w 8879286"/>
              <a:gd name="csY20" fmla="*/ 246221 h 246221"/>
              <a:gd name="csX21" fmla="*/ 4542096 w 8879286"/>
              <a:gd name="csY21" fmla="*/ 246221 h 246221"/>
              <a:gd name="csX22" fmla="*/ 4125453 w 8879286"/>
              <a:gd name="csY22" fmla="*/ 246221 h 246221"/>
              <a:gd name="csX23" fmla="*/ 3442431 w 8879286"/>
              <a:gd name="csY23" fmla="*/ 246221 h 246221"/>
              <a:gd name="csX24" fmla="*/ 2670616 w 8879286"/>
              <a:gd name="csY24" fmla="*/ 246221 h 246221"/>
              <a:gd name="csX25" fmla="*/ 1810008 w 8879286"/>
              <a:gd name="csY25" fmla="*/ 246221 h 246221"/>
              <a:gd name="csX26" fmla="*/ 1126986 w 8879286"/>
              <a:gd name="csY26" fmla="*/ 246221 h 246221"/>
              <a:gd name="csX27" fmla="*/ 0 w 8879286"/>
              <a:gd name="csY27" fmla="*/ 246221 h 246221"/>
              <a:gd name="csX28" fmla="*/ 0 w 8879286"/>
              <a:gd name="csY28" fmla="*/ 0 h 246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8879286" h="246221" fill="none" extrusionOk="0">
                <a:moveTo>
                  <a:pt x="0" y="0"/>
                </a:moveTo>
                <a:cubicBezTo>
                  <a:pt x="177236" y="13987"/>
                  <a:pt x="419876" y="-17204"/>
                  <a:pt x="594229" y="0"/>
                </a:cubicBezTo>
                <a:cubicBezTo>
                  <a:pt x="768582" y="17204"/>
                  <a:pt x="1177785" y="36632"/>
                  <a:pt x="1454837" y="0"/>
                </a:cubicBezTo>
                <a:cubicBezTo>
                  <a:pt x="1731889" y="-36632"/>
                  <a:pt x="1857474" y="-19895"/>
                  <a:pt x="1960273" y="0"/>
                </a:cubicBezTo>
                <a:cubicBezTo>
                  <a:pt x="2063072" y="19895"/>
                  <a:pt x="2395378" y="-29740"/>
                  <a:pt x="2643295" y="0"/>
                </a:cubicBezTo>
                <a:cubicBezTo>
                  <a:pt x="2891212" y="29740"/>
                  <a:pt x="3025566" y="-21269"/>
                  <a:pt x="3326317" y="0"/>
                </a:cubicBezTo>
                <a:cubicBezTo>
                  <a:pt x="3627068" y="21269"/>
                  <a:pt x="3825629" y="-1548"/>
                  <a:pt x="4098132" y="0"/>
                </a:cubicBezTo>
                <a:cubicBezTo>
                  <a:pt x="4370635" y="1548"/>
                  <a:pt x="4620546" y="-1055"/>
                  <a:pt x="4781154" y="0"/>
                </a:cubicBezTo>
                <a:cubicBezTo>
                  <a:pt x="4941762" y="1055"/>
                  <a:pt x="5130056" y="-10394"/>
                  <a:pt x="5286590" y="0"/>
                </a:cubicBezTo>
                <a:cubicBezTo>
                  <a:pt x="5443124" y="10394"/>
                  <a:pt x="5867125" y="-20919"/>
                  <a:pt x="6058405" y="0"/>
                </a:cubicBezTo>
                <a:cubicBezTo>
                  <a:pt x="6249685" y="20919"/>
                  <a:pt x="6488432" y="16179"/>
                  <a:pt x="6652634" y="0"/>
                </a:cubicBezTo>
                <a:cubicBezTo>
                  <a:pt x="6816836" y="-16179"/>
                  <a:pt x="7018096" y="24535"/>
                  <a:pt x="7335656" y="0"/>
                </a:cubicBezTo>
                <a:cubicBezTo>
                  <a:pt x="7653216" y="-24535"/>
                  <a:pt x="7739963" y="-19213"/>
                  <a:pt x="7929885" y="0"/>
                </a:cubicBezTo>
                <a:cubicBezTo>
                  <a:pt x="8119807" y="19213"/>
                  <a:pt x="8476291" y="-43972"/>
                  <a:pt x="8879286" y="0"/>
                </a:cubicBezTo>
                <a:cubicBezTo>
                  <a:pt x="8890337" y="69234"/>
                  <a:pt x="8890490" y="147266"/>
                  <a:pt x="8879286" y="246221"/>
                </a:cubicBezTo>
                <a:cubicBezTo>
                  <a:pt x="8759256" y="242612"/>
                  <a:pt x="8651456" y="238561"/>
                  <a:pt x="8462643" y="246221"/>
                </a:cubicBezTo>
                <a:cubicBezTo>
                  <a:pt x="8273830" y="253881"/>
                  <a:pt x="8024530" y="248527"/>
                  <a:pt x="7779621" y="246221"/>
                </a:cubicBezTo>
                <a:cubicBezTo>
                  <a:pt x="7534712" y="243915"/>
                  <a:pt x="7245508" y="270899"/>
                  <a:pt x="7096599" y="246221"/>
                </a:cubicBezTo>
                <a:cubicBezTo>
                  <a:pt x="6947690" y="221543"/>
                  <a:pt x="6608583" y="229090"/>
                  <a:pt x="6413577" y="246221"/>
                </a:cubicBezTo>
                <a:cubicBezTo>
                  <a:pt x="6218571" y="263352"/>
                  <a:pt x="6057564" y="243701"/>
                  <a:pt x="5819347" y="246221"/>
                </a:cubicBezTo>
                <a:cubicBezTo>
                  <a:pt x="5581130" y="248742"/>
                  <a:pt x="5494544" y="238099"/>
                  <a:pt x="5313911" y="246221"/>
                </a:cubicBezTo>
                <a:cubicBezTo>
                  <a:pt x="5133278" y="254343"/>
                  <a:pt x="4733578" y="282078"/>
                  <a:pt x="4542096" y="246221"/>
                </a:cubicBezTo>
                <a:cubicBezTo>
                  <a:pt x="4350615" y="210364"/>
                  <a:pt x="4229888" y="238489"/>
                  <a:pt x="4125453" y="246221"/>
                </a:cubicBezTo>
                <a:cubicBezTo>
                  <a:pt x="4021018" y="253953"/>
                  <a:pt x="3656921" y="219188"/>
                  <a:pt x="3442431" y="246221"/>
                </a:cubicBezTo>
                <a:cubicBezTo>
                  <a:pt x="3227941" y="273254"/>
                  <a:pt x="2864877" y="284769"/>
                  <a:pt x="2670616" y="246221"/>
                </a:cubicBezTo>
                <a:cubicBezTo>
                  <a:pt x="2476356" y="207673"/>
                  <a:pt x="2237089" y="268940"/>
                  <a:pt x="1810008" y="246221"/>
                </a:cubicBezTo>
                <a:cubicBezTo>
                  <a:pt x="1382927" y="223502"/>
                  <a:pt x="1410229" y="218389"/>
                  <a:pt x="1126986" y="246221"/>
                </a:cubicBezTo>
                <a:cubicBezTo>
                  <a:pt x="843743" y="274053"/>
                  <a:pt x="521150" y="293194"/>
                  <a:pt x="0" y="246221"/>
                </a:cubicBezTo>
                <a:cubicBezTo>
                  <a:pt x="-11480" y="151821"/>
                  <a:pt x="7424" y="94911"/>
                  <a:pt x="0" y="0"/>
                </a:cubicBezTo>
                <a:close/>
              </a:path>
              <a:path w="8879286" h="246221" stroke="0" extrusionOk="0">
                <a:moveTo>
                  <a:pt x="0" y="0"/>
                </a:moveTo>
                <a:cubicBezTo>
                  <a:pt x="245808" y="29199"/>
                  <a:pt x="312170" y="-4032"/>
                  <a:pt x="594229" y="0"/>
                </a:cubicBezTo>
                <a:cubicBezTo>
                  <a:pt x="876288" y="4032"/>
                  <a:pt x="929466" y="-9129"/>
                  <a:pt x="1099665" y="0"/>
                </a:cubicBezTo>
                <a:cubicBezTo>
                  <a:pt x="1269864" y="9129"/>
                  <a:pt x="1559222" y="10697"/>
                  <a:pt x="1782687" y="0"/>
                </a:cubicBezTo>
                <a:cubicBezTo>
                  <a:pt x="2006152" y="-10697"/>
                  <a:pt x="2033888" y="-6809"/>
                  <a:pt x="2199331" y="0"/>
                </a:cubicBezTo>
                <a:cubicBezTo>
                  <a:pt x="2364774" y="6809"/>
                  <a:pt x="2558417" y="-16129"/>
                  <a:pt x="2882353" y="0"/>
                </a:cubicBezTo>
                <a:cubicBezTo>
                  <a:pt x="3206289" y="16129"/>
                  <a:pt x="3354393" y="11912"/>
                  <a:pt x="3476582" y="0"/>
                </a:cubicBezTo>
                <a:cubicBezTo>
                  <a:pt x="3598771" y="-11912"/>
                  <a:pt x="3785850" y="16567"/>
                  <a:pt x="3893225" y="0"/>
                </a:cubicBezTo>
                <a:cubicBezTo>
                  <a:pt x="4000600" y="-16567"/>
                  <a:pt x="4259271" y="30936"/>
                  <a:pt x="4576247" y="0"/>
                </a:cubicBezTo>
                <a:cubicBezTo>
                  <a:pt x="4893223" y="-30936"/>
                  <a:pt x="5053111" y="10812"/>
                  <a:pt x="5436855" y="0"/>
                </a:cubicBezTo>
                <a:cubicBezTo>
                  <a:pt x="5820599" y="-10812"/>
                  <a:pt x="5938215" y="-16207"/>
                  <a:pt x="6297463" y="0"/>
                </a:cubicBezTo>
                <a:cubicBezTo>
                  <a:pt x="6656711" y="16207"/>
                  <a:pt x="6606980" y="-693"/>
                  <a:pt x="6714106" y="0"/>
                </a:cubicBezTo>
                <a:cubicBezTo>
                  <a:pt x="6821232" y="693"/>
                  <a:pt x="7300232" y="30239"/>
                  <a:pt x="7574714" y="0"/>
                </a:cubicBezTo>
                <a:cubicBezTo>
                  <a:pt x="7849196" y="-30239"/>
                  <a:pt x="8503858" y="48637"/>
                  <a:pt x="8879286" y="0"/>
                </a:cubicBezTo>
                <a:cubicBezTo>
                  <a:pt x="8888320" y="69292"/>
                  <a:pt x="8870413" y="169890"/>
                  <a:pt x="8879286" y="246221"/>
                </a:cubicBezTo>
                <a:cubicBezTo>
                  <a:pt x="8673680" y="243074"/>
                  <a:pt x="8504138" y="265374"/>
                  <a:pt x="8373850" y="246221"/>
                </a:cubicBezTo>
                <a:cubicBezTo>
                  <a:pt x="8243562" y="227068"/>
                  <a:pt x="8027003" y="242067"/>
                  <a:pt x="7690828" y="246221"/>
                </a:cubicBezTo>
                <a:cubicBezTo>
                  <a:pt x="7354653" y="250375"/>
                  <a:pt x="7423619" y="231235"/>
                  <a:pt x="7274184" y="246221"/>
                </a:cubicBezTo>
                <a:cubicBezTo>
                  <a:pt x="7124749" y="261207"/>
                  <a:pt x="7035547" y="232415"/>
                  <a:pt x="6857541" y="246221"/>
                </a:cubicBezTo>
                <a:cubicBezTo>
                  <a:pt x="6679535" y="260027"/>
                  <a:pt x="6400460" y="250435"/>
                  <a:pt x="6174519" y="246221"/>
                </a:cubicBezTo>
                <a:cubicBezTo>
                  <a:pt x="5948578" y="242007"/>
                  <a:pt x="5570749" y="255398"/>
                  <a:pt x="5402704" y="246221"/>
                </a:cubicBezTo>
                <a:cubicBezTo>
                  <a:pt x="5234659" y="237044"/>
                  <a:pt x="4831525" y="238852"/>
                  <a:pt x="4542096" y="246221"/>
                </a:cubicBezTo>
                <a:cubicBezTo>
                  <a:pt x="4252667" y="253590"/>
                  <a:pt x="4311313" y="237250"/>
                  <a:pt x="4125453" y="246221"/>
                </a:cubicBezTo>
                <a:cubicBezTo>
                  <a:pt x="3939593" y="255192"/>
                  <a:pt x="3855433" y="241768"/>
                  <a:pt x="3620017" y="246221"/>
                </a:cubicBezTo>
                <a:cubicBezTo>
                  <a:pt x="3384601" y="250674"/>
                  <a:pt x="3201868" y="249988"/>
                  <a:pt x="3025787" y="246221"/>
                </a:cubicBezTo>
                <a:cubicBezTo>
                  <a:pt x="2849706" y="242455"/>
                  <a:pt x="2698064" y="242796"/>
                  <a:pt x="2520351" y="246221"/>
                </a:cubicBezTo>
                <a:cubicBezTo>
                  <a:pt x="2342638" y="249646"/>
                  <a:pt x="2104889" y="239577"/>
                  <a:pt x="1926122" y="246221"/>
                </a:cubicBezTo>
                <a:cubicBezTo>
                  <a:pt x="1747355" y="252865"/>
                  <a:pt x="1313632" y="281393"/>
                  <a:pt x="1065514" y="246221"/>
                </a:cubicBezTo>
                <a:cubicBezTo>
                  <a:pt x="817396" y="211049"/>
                  <a:pt x="331741" y="294528"/>
                  <a:pt x="0" y="246221"/>
                </a:cubicBezTo>
                <a:cubicBezTo>
                  <a:pt x="7374" y="160626"/>
                  <a:pt x="10621" y="112638"/>
                  <a:pt x="0" y="0"/>
                </a:cubicBezTo>
                <a:close/>
              </a:path>
            </a:pathLst>
          </a:custGeom>
          <a:solidFill>
            <a:srgbClr val="FCF3E0"/>
          </a:solidFill>
          <a:ln>
            <a:solidFill>
              <a:srgbClr val="F7DA9F"/>
            </a:solidFill>
            <a:extLst>
              <a:ext uri="{C807C97D-BFC1-408E-A445-0C87EB9F89A2}">
                <ask:lineSketchStyleProps xmlns:ask="http://schemas.microsoft.com/office/drawing/2018/sketchyshapes" sd="55966861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900" b="1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goal: </a:t>
            </a:r>
            <a:r>
              <a:rPr lang="en-GB" sz="90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the change, continue to receive the care they need, and can make informed decisions about their services and costs.</a:t>
            </a:r>
            <a:r>
              <a:rPr lang="en-AU" sz="90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3555CC-15FC-2850-0FF4-33DFD52B6EE9}"/>
              </a:ext>
            </a:extLst>
          </p:cNvPr>
          <p:cNvGraphicFramePr>
            <a:graphicFrameLocks noGrp="1"/>
          </p:cNvGraphicFramePr>
          <p:nvPr/>
        </p:nvGraphicFramePr>
        <p:xfrm>
          <a:off x="323035" y="1264433"/>
          <a:ext cx="11635669" cy="53390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9569">
                  <a:extLst>
                    <a:ext uri="{9D8B030D-6E8A-4147-A177-3AD203B41FA5}">
                      <a16:colId xmlns:a16="http://schemas.microsoft.com/office/drawing/2014/main" val="1395392085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3944051822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855375474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1804363179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4141417153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232107555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2108892985"/>
                    </a:ext>
                  </a:extLst>
                </a:gridCol>
              </a:tblGrid>
              <a:tr h="446541">
                <a:tc>
                  <a:txBody>
                    <a:bodyPr/>
                    <a:lstStyle/>
                    <a:p>
                      <a:r>
                        <a:rPr lang="en-AU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Ideal participant experience</a:t>
                      </a:r>
                    </a:p>
                  </a:txBody>
                  <a:tcPr marL="65314" marR="65314" marT="32657" marB="32657"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5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790" b="1" i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am aware a change is coming and know where to get information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790" b="1" i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understand what is changing, what is not changing and what it means for me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790" b="1" i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am confident my care arrangements and documentation accurately reflects the change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790" b="1" i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continue to receive care as planned and the change does not disrupt my services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790" b="1" i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can understand my monthly statement, charges and any contributions that still apply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790" b="1" i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receive the care I need and can make informed decisions about my services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499433"/>
                  </a:ext>
                </a:extLst>
              </a:tr>
              <a:tr h="565241">
                <a:tc>
                  <a:txBody>
                    <a:bodyPr/>
                    <a:lstStyle/>
                    <a:p>
                      <a:r>
                        <a:rPr lang="en-AU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Touchpoint</a:t>
                      </a:r>
                    </a:p>
                  </a:txBody>
                  <a:tcPr marL="65314" marR="65314" marT="32657" marB="32657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5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receive clear information about the change, when it will happen and where I can go with questions</a:t>
                      </a: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My care partner explains how the change affects my personal care, costs and existing services and answers my questions</a:t>
                      </a: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My care plan, budget and service information are updated and consistent</a:t>
                      </a: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U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 receive approved personal care and do not pay a contribution for personal care for services delivered after 1 October</a:t>
                      </a: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U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My monthly statement clearly explains my services, charges and any contribution that still applies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U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U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My provider gives me accurate information and keeps my care arrangement current as my needs change</a:t>
                      </a: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48116"/>
                  </a:ext>
                </a:extLst>
              </a:tr>
              <a:tr h="602176">
                <a:tc>
                  <a:txBody>
                    <a:bodyPr/>
                    <a:lstStyle/>
                    <a:p>
                      <a:r>
                        <a:rPr lang="en-AU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Artefacts/</a:t>
                      </a:r>
                      <a:br>
                        <a:rPr lang="en-AU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AU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</a:t>
                      </a:r>
                    </a:p>
                  </a:txBody>
                  <a:tcPr marL="65314" marR="65314" marT="32657" marB="32657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5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Provider issued communication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Provider issued letters/emails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Provider website information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Fact sheets</a:t>
                      </a: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Information on My Aged Care or Health website.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Advice from family, carers or advocacy organisations</a:t>
                      </a: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79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Care plan</a:t>
                      </a:r>
                      <a:endParaRPr lang="en-AU" sz="79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79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Individual budget</a:t>
                      </a:r>
                      <a:endParaRPr lang="en-AU" sz="79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79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Service agreement (if required) </a:t>
                      </a:r>
                      <a:endParaRPr lang="en-AU" sz="79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79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Pricing information</a:t>
                      </a:r>
                      <a:endParaRPr lang="en-AU" sz="79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U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Updated service arrangements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 </a:t>
                      </a: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Participant monthly statement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Care plan review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Budget discussion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Changes to service use</a:t>
                      </a:r>
                      <a:b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Ongoing conversations with provider</a:t>
                      </a:r>
                      <a:endParaRPr lang="en-AU" sz="79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991517"/>
                  </a:ext>
                </a:extLst>
              </a:tr>
              <a:tr h="2365194">
                <a:tc>
                  <a:txBody>
                    <a:bodyPr/>
                    <a:lstStyle/>
                    <a:p>
                      <a:pPr marL="0" marR="0" lvl="0" indent="0" algn="l" defTabSz="9144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 critical scenarios to avoid</a:t>
                      </a:r>
                    </a:p>
                  </a:txBody>
                  <a:tcPr marL="65314" marR="65314" marT="32657" marB="32657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5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1. Frontline staff cannot explain the change consistently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2. Some participants (which may include including CALD and First Nations) do not understand the change or how it affects them</a:t>
                      </a:r>
                      <a:endParaRPr lang="en-US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3. Participant receives conflicting information about the change reducing confidence in their understanding of the change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4. Participant believes approval, eligibility or funding limits no longer apply and expects services beyond their approved care arrangements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5. Participant receives conflicting information across their care documentation (care plans, budgets, service agreements, examples)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6. Participant is charged a personal care contribution after </a:t>
                      </a:r>
                      <a:br>
                        <a:rPr lang="en-US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</a:br>
                      <a:r>
                        <a:rPr lang="en-US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 October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8" rtl="0" eaLnBrk="1" fontAlgn="auto" latinLnBrk="0" hangingPunct="1">
                        <a:lnSpc>
                          <a:spcPct val="11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7. Participant believes the removal of personal care contributions applies to services delivered before 1 October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8. Participant does not understand why charges or contributions still appear on their monthly statement after 1 October</a:t>
                      </a: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8" rtl="0" eaLnBrk="1" fontAlgn="auto" latinLnBrk="0" hangingPunct="1">
                        <a:lnSpc>
                          <a:spcPct val="11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9. Participant does not understand how the change affects their costs, services or available funding</a:t>
                      </a:r>
                    </a:p>
                    <a:p>
                      <a:pPr marL="0" marR="0" lvl="0" indent="0" algn="l" defTabSz="914418" rtl="0" eaLnBrk="1" fontAlgn="auto" latinLnBrk="0" hangingPunct="1">
                        <a:lnSpc>
                          <a:spcPct val="11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10. Participant cannot understand why some services in the same visit attract a contribution and others do not</a:t>
                      </a:r>
                      <a:endParaRPr lang="en-AU" sz="790" b="1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11. Participant expects additional services, but does not have available funding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79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12. Participant expects additional services but provider capacity cannot meet demand</a:t>
                      </a: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8428880"/>
                  </a:ext>
                </a:extLst>
              </a:tr>
              <a:tr h="1053360">
                <a:tc>
                  <a:txBody>
                    <a:bodyPr/>
                    <a:lstStyle/>
                    <a:p>
                      <a:pPr marL="0" marR="0" lvl="0" indent="0" algn="l" defTabSz="9144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participant questions</a:t>
                      </a:r>
                    </a:p>
                  </a:txBody>
                  <a:tcPr marL="65314" marR="65314" marT="32657" marB="32657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15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What is changing?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When will the change happen?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Where can I get more information?</a:t>
                      </a:r>
                      <a:endParaRPr lang="en-US" sz="790" i="1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What does this mean for me?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Will my services change?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Will I still need to pay for any services?</a:t>
                      </a:r>
                      <a:endParaRPr lang="en-AU" sz="790" i="1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Are my care arrangements correct?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Why have these documents changed?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Do I need to do anything?</a:t>
                      </a:r>
                      <a:endParaRPr lang="en-AU" sz="790" i="1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Has anything changed for my care?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Am I still receiving the same services?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Am I being charged correctly?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endParaRPr lang="en-GB" sz="790" i="1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endParaRPr lang="en-AU" sz="790" i="1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Why am I receiving a bill?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Why do some charges still appear on my monthly statement?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Why do some services have a contribution and others do not?</a:t>
                      </a:r>
                      <a:endParaRPr lang="en-AU" sz="790" i="1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What personal care can I access?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How do costs affect my budget and services?</a:t>
                      </a: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79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How do I change my services if my needs change?</a:t>
                      </a:r>
                      <a:endParaRPr lang="en-AU" sz="790" i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8986" marR="48986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13442"/>
                  </a:ext>
                </a:extLst>
              </a:tr>
            </a:tbl>
          </a:graphicData>
        </a:graphic>
      </p:graphicFrame>
      <p:sp>
        <p:nvSpPr>
          <p:cNvPr id="7" name="Arrow: Pentagon 6">
            <a:extLst>
              <a:ext uri="{FF2B5EF4-FFF2-40B4-BE49-F238E27FC236}">
                <a16:creationId xmlns:a16="http://schemas.microsoft.com/office/drawing/2014/main" id="{C8248CB0-1B7F-4316-4BDC-4F66A8BBD811}"/>
              </a:ext>
            </a:extLst>
          </p:cNvPr>
          <p:cNvSpPr/>
          <p:nvPr/>
        </p:nvSpPr>
        <p:spPr>
          <a:xfrm>
            <a:off x="1235824" y="878561"/>
            <a:ext cx="1918090" cy="346166"/>
          </a:xfrm>
          <a:prstGeom prst="homePlate">
            <a:avLst/>
          </a:prstGeom>
          <a:solidFill>
            <a:srgbClr val="412E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786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for change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74AE7427-36C3-E5AD-8A00-29E8FB888BF7}"/>
              </a:ext>
            </a:extLst>
          </p:cNvPr>
          <p:cNvSpPr/>
          <p:nvPr/>
        </p:nvSpPr>
        <p:spPr>
          <a:xfrm>
            <a:off x="3054251" y="878561"/>
            <a:ext cx="1820743" cy="346166"/>
          </a:xfrm>
          <a:prstGeom prst="chevron">
            <a:avLst/>
          </a:prstGeom>
          <a:solidFill>
            <a:srgbClr val="412E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9" rIns="0" rtlCol="0" anchor="ctr"/>
          <a:lstStyle/>
          <a:p>
            <a:r>
              <a:rPr lang="en-AU" sz="786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the change</a:t>
            </a: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6E5FB305-12F3-633C-6614-455CF707EDE2}"/>
              </a:ext>
            </a:extLst>
          </p:cNvPr>
          <p:cNvSpPr/>
          <p:nvPr/>
        </p:nvSpPr>
        <p:spPr>
          <a:xfrm>
            <a:off x="4788603" y="878561"/>
            <a:ext cx="1904817" cy="346166"/>
          </a:xfrm>
          <a:prstGeom prst="chevron">
            <a:avLst/>
          </a:prstGeom>
          <a:solidFill>
            <a:srgbClr val="412E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786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updated documents</a:t>
            </a: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C9E80698-5D2E-B2E6-61D3-513F0713506C}"/>
              </a:ext>
            </a:extLst>
          </p:cNvPr>
          <p:cNvSpPr/>
          <p:nvPr/>
        </p:nvSpPr>
        <p:spPr>
          <a:xfrm>
            <a:off x="6568885" y="878561"/>
            <a:ext cx="1913194" cy="346166"/>
          </a:xfrm>
          <a:prstGeom prst="chevron">
            <a:avLst/>
          </a:prstGeom>
          <a:solidFill>
            <a:srgbClr val="412E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786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October go-live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31E5799F-AE99-5D32-7278-F9BFD38032F7}"/>
              </a:ext>
            </a:extLst>
          </p:cNvPr>
          <p:cNvSpPr/>
          <p:nvPr/>
        </p:nvSpPr>
        <p:spPr>
          <a:xfrm>
            <a:off x="8373357" y="877584"/>
            <a:ext cx="1918090" cy="347143"/>
          </a:xfrm>
          <a:prstGeom prst="chevron">
            <a:avLst/>
          </a:prstGeom>
          <a:solidFill>
            <a:srgbClr val="412E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786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invoice/participant statement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2BC4A919-9545-DF57-B345-38DAB5715358}"/>
              </a:ext>
            </a:extLst>
          </p:cNvPr>
          <p:cNvSpPr/>
          <p:nvPr/>
        </p:nvSpPr>
        <p:spPr>
          <a:xfrm>
            <a:off x="10175971" y="877584"/>
            <a:ext cx="1857230" cy="347143"/>
          </a:xfrm>
          <a:prstGeom prst="chevron">
            <a:avLst/>
          </a:prstGeom>
          <a:solidFill>
            <a:srgbClr val="412E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786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Ongoing care &amp; review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A9A5C6-132F-1273-F801-1ADE74DC5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5516" y="2943367"/>
            <a:ext cx="5353188" cy="2365752"/>
          </a:xfrm>
          <a:prstGeom prst="rect">
            <a:avLst/>
          </a:prstGeom>
          <a:noFill/>
          <a:ln w="41275">
            <a:solidFill>
              <a:srgbClr val="D03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21BB6E-1508-AAA2-A625-B63872360AF7}"/>
              </a:ext>
            </a:extLst>
          </p:cNvPr>
          <p:cNvSpPr txBox="1"/>
          <p:nvPr/>
        </p:nvSpPr>
        <p:spPr>
          <a:xfrm>
            <a:off x="6424817" y="3627697"/>
            <a:ext cx="20643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53169">
              <a:spcBef>
                <a:spcPts val="714"/>
              </a:spcBef>
              <a:buClr>
                <a:srgbClr val="8C5AA5"/>
              </a:buClr>
              <a:defRPr/>
            </a:pPr>
            <a:r>
              <a:rPr lang="en-AU" sz="1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Focus: Go-live and </a:t>
            </a:r>
            <a:br>
              <a:rPr lang="en-AU" sz="1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1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implementation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3FA1CBB-0254-752C-2564-3A7C784D7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9055" y="4126243"/>
            <a:ext cx="875862" cy="8441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BAE59EE-A6B0-6BCB-B3A8-80D270A9C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133349" y="4224677"/>
            <a:ext cx="647273" cy="64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59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2778CE3-5D8A-B2A3-EE33-2EB853ED254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4" y="539892"/>
            <a:ext cx="10515600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lt"/>
                <a:cs typeface="Arial"/>
              </a:rPr>
              <a:t>Key actions for go-live and October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EAFF9F-1593-3A01-3464-9955DC13E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434" y="1368789"/>
            <a:ext cx="11042163" cy="136818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" name="Graphic 29" descr="Badge Tick1 with solid fill">
            <a:extLst>
              <a:ext uri="{FF2B5EF4-FFF2-40B4-BE49-F238E27FC236}">
                <a16:creationId xmlns:a16="http://schemas.microsoft.com/office/drawing/2014/main" id="{4AFF8719-A484-220C-37F7-FA9D835E0F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382" y="1394262"/>
            <a:ext cx="1164104" cy="11641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DEA70D-B8D5-7A03-D4B9-8417E5617DB2}"/>
              </a:ext>
            </a:extLst>
          </p:cNvPr>
          <p:cNvSpPr txBox="1"/>
          <p:nvPr/>
        </p:nvSpPr>
        <p:spPr>
          <a:xfrm>
            <a:off x="2138434" y="1314595"/>
            <a:ext cx="91030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Apply the correct billing treatment.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Participants should not be charged a personal care contribution for services delivered from 1 October. </a:t>
            </a:r>
            <a:endParaRPr lang="en-A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4428CED-572D-465F-341E-69554339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434" y="2936796"/>
            <a:ext cx="11042163" cy="1368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8" name="Graphic 27" descr="Badge Tick1 with solid fill">
            <a:extLst>
              <a:ext uri="{FF2B5EF4-FFF2-40B4-BE49-F238E27FC236}">
                <a16:creationId xmlns:a16="http://schemas.microsoft.com/office/drawing/2014/main" id="{5478B4A5-92DD-2E4C-A88F-A883F47AF8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383" y="3010952"/>
            <a:ext cx="1164104" cy="11641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87DA79-E0FD-5087-C1E5-27CE71E83159}"/>
              </a:ext>
            </a:extLst>
          </p:cNvPr>
          <p:cNvSpPr txBox="1"/>
          <p:nvPr/>
        </p:nvSpPr>
        <p:spPr>
          <a:xfrm>
            <a:off x="2138435" y="3062654"/>
            <a:ext cx="910305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Explain the change consistently.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Participants should understand what has changed, what has not changed, and where to get help.</a:t>
            </a:r>
            <a:endParaRPr lang="en-A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ED5A3CB-9E7B-9AC4-FB6D-3CEAAE181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434" y="4568579"/>
            <a:ext cx="11042163" cy="13680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2" name="Graphic 31" descr="Badge Tick1 with solid fill">
            <a:extLst>
              <a:ext uri="{FF2B5EF4-FFF2-40B4-BE49-F238E27FC236}">
                <a16:creationId xmlns:a16="http://schemas.microsoft.com/office/drawing/2014/main" id="{74CFDBB0-4589-08D3-BD91-1BC34EB611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382" y="4670527"/>
            <a:ext cx="1164104" cy="11641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7D84EFC-2E7C-AFB6-B179-4882AFE1C9C2}"/>
              </a:ext>
            </a:extLst>
          </p:cNvPr>
          <p:cNvSpPr txBox="1"/>
          <p:nvPr/>
        </p:nvSpPr>
        <p:spPr>
          <a:xfrm>
            <a:off x="2138433" y="4688942"/>
            <a:ext cx="955172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Support participant questions and requests.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Be prepared to explain statements, available funding, service options and capacity constraints.</a:t>
            </a:r>
            <a:endParaRPr lang="en-A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02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848-AE97-1FBE-E722-1AB4F38A1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4D144ED-3973-6446-4EF7-03092835FD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4" y="539892"/>
            <a:ext cx="10515600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lt"/>
                <a:cs typeface="Arial"/>
              </a:rPr>
              <a:t>1. Question and Answer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AC29D1-32FC-FDE3-D5F6-95A650552911}"/>
              </a:ext>
            </a:extLst>
          </p:cNvPr>
          <p:cNvSpPr txBox="1"/>
          <p:nvPr/>
        </p:nvSpPr>
        <p:spPr>
          <a:xfrm>
            <a:off x="1554481" y="1591270"/>
            <a:ext cx="9866724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rial"/>
                <a:cs typeface="Arial"/>
              </a:rPr>
              <a:t>Regarding the Department’s webpage - when will the Support at Home service list  be updated to reflect personal care services under the clinical support category? </a:t>
            </a:r>
          </a:p>
          <a:p>
            <a:endParaRPr lang="en-US" sz="2400">
              <a:latin typeface="Arial"/>
              <a:cs typeface="Arial"/>
            </a:endParaRPr>
          </a:p>
          <a:p>
            <a:pPr lvl="0"/>
            <a:r>
              <a:rPr lang="en-GB" sz="2400" b="1" i="1">
                <a:latin typeface="Arial"/>
                <a:cs typeface="Arial"/>
              </a:rPr>
              <a:t>On 1 October, a new version will be published with personal care services under clinical supports. The department will shortly upload an interim version that notes the upcoming change in category. </a:t>
            </a:r>
            <a:endParaRPr lang="en-GB" sz="2400">
              <a:latin typeface="Arial"/>
              <a:cs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D18BE30-CB9F-C0DB-FFEA-AB3593CD0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66704"/>
            <a:ext cx="740664" cy="70408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b="1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F0B381-64C4-EEEA-3F98-99E6078B3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264127"/>
            <a:ext cx="740664" cy="7040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F5A6710-570E-9009-ECA8-DD9DD7637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679" y="3354150"/>
            <a:ext cx="524042" cy="52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27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848-AE97-1FBE-E722-1AB4F38A1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4D144ED-3973-6446-4EF7-03092835FD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4" y="539892"/>
            <a:ext cx="10515600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none" dirty="0">
                <a:solidFill>
                  <a:srgbClr val="002060"/>
                </a:solidFill>
                <a:latin typeface="Arial"/>
                <a:ea typeface="+mj-lt"/>
                <a:cs typeface="Arial"/>
              </a:rPr>
              <a:t>2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lt"/>
                <a:cs typeface="Arial"/>
              </a:rPr>
              <a:t>. Question and Answer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AC29D1-32FC-FDE3-D5F6-95A650552911}"/>
              </a:ext>
            </a:extLst>
          </p:cNvPr>
          <p:cNvSpPr txBox="1"/>
          <p:nvPr/>
        </p:nvSpPr>
        <p:spPr>
          <a:xfrm>
            <a:off x="1554481" y="1591270"/>
            <a:ext cx="9866724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rial"/>
                <a:cs typeface="Arial"/>
              </a:rPr>
              <a:t>Regarding the Department’s webpage - Funding for Support at Home aged care nurses’ award wage increase – when will this be updated to include Transitioned HCP Level 1-4 budgets? </a:t>
            </a:r>
          </a:p>
          <a:p>
            <a:endParaRPr lang="en-US" sz="2400">
              <a:latin typeface="Arial"/>
              <a:cs typeface="Arial"/>
            </a:endParaRPr>
          </a:p>
          <a:p>
            <a:pPr lvl="0"/>
            <a:r>
              <a:rPr lang="en-GB" sz="2400" b="1" i="1">
                <a:latin typeface="Arial"/>
                <a:cs typeface="Arial"/>
              </a:rPr>
              <a:t>Rates for all ongoing classifications, including transitioned classifications, will be updated shortly in the Schedule of Subsidies and Supplements for Support at Home.</a:t>
            </a:r>
            <a:endParaRPr lang="en-GB" sz="2400">
              <a:latin typeface="Arial"/>
              <a:cs typeface="Arial"/>
            </a:endParaRPr>
          </a:p>
          <a:p>
            <a:pPr marL="457200" indent="-457200">
              <a:buAutoNum type="alphaUcPeriod"/>
            </a:pPr>
            <a:endParaRPr lang="en-GB" sz="2400">
              <a:latin typeface="Arial"/>
              <a:cs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D18BE30-CB9F-C0DB-FFEA-AB3593CD0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66704"/>
            <a:ext cx="740664" cy="70408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b="1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F0B381-64C4-EEEA-3F98-99E6078B3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264127"/>
            <a:ext cx="740664" cy="70408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F5A6710-570E-9009-ECA8-DD9DD7637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679" y="3354150"/>
            <a:ext cx="524042" cy="52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16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CB4F9-EFE9-BBDC-0BBC-526E5BD011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6931" y="826477"/>
            <a:ext cx="8929502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709EE8-2829-B857-2FD0-39728780F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5544" y="2444524"/>
            <a:ext cx="4135120" cy="2154683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CE7EC-DBC9-3F0E-392B-B7F6C9D5FAE2}"/>
              </a:ext>
            </a:extLst>
          </p:cNvPr>
          <p:cNvSpPr txBox="1"/>
          <p:nvPr/>
        </p:nvSpPr>
        <p:spPr>
          <a:xfrm>
            <a:off x="1526931" y="2536024"/>
            <a:ext cx="38774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AU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Asking questions</a:t>
            </a:r>
            <a:endParaRPr lang="en-A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raise your hand to ask a question.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identify yourself when speaking - your first name and organisation is sufficient.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B696DEE-3D97-E54A-0243-CACFF4DD4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1338" y="2444524"/>
            <a:ext cx="4135120" cy="2154683"/>
          </a:xfrm>
          <a:prstGeom prst="roundRect">
            <a:avLst/>
          </a:prstGeom>
          <a:noFill/>
          <a:ln>
            <a:solidFill>
              <a:srgbClr val="008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DDA71C-F64A-56E8-8180-52684B951F28}"/>
              </a:ext>
            </a:extLst>
          </p:cNvPr>
          <p:cNvSpPr txBox="1"/>
          <p:nvPr/>
        </p:nvSpPr>
        <p:spPr>
          <a:xfrm>
            <a:off x="6949048" y="2614048"/>
            <a:ext cx="3716021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AU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Answering Questions</a:t>
            </a:r>
            <a:endParaRPr lang="en-A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team are here to help you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questions may need to be taken on notice to follow up out of session. </a:t>
            </a:r>
          </a:p>
          <a:p>
            <a:pPr>
              <a:spcAft>
                <a:spcPts val="600"/>
              </a:spcAft>
            </a:pPr>
            <a:endParaRPr lang="en-A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35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890615-37DA-C56E-F8CF-7A99354884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3" y="539892"/>
            <a:ext cx="11927857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Check your implementation readiness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8F8BC9-0DC3-5F93-1255-87ECDF35F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59" y="1415616"/>
            <a:ext cx="11365282" cy="450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31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F94FDBD-078A-2489-C0E3-7CC9691AE1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648" y="1211177"/>
            <a:ext cx="10515600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We'd love your feedback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224D8-F4F0-0A72-8859-A015BD295EC5}"/>
              </a:ext>
            </a:extLst>
          </p:cNvPr>
          <p:cNvSpPr txBox="1"/>
          <p:nvPr/>
        </p:nvSpPr>
        <p:spPr>
          <a:xfrm>
            <a:off x="947937" y="2440234"/>
            <a:ext cx="1001324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Please complete our short poll.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More to say? 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Reach out to: 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SAH.implementation@health.gov.au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240280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D82D7-B096-5B5B-E3D4-F8C9CFBE4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E2E8FB-C068-2056-EC16-7208DC604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14314"/>
            <a:ext cx="9352722" cy="5574205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52000">
                <a:srgbClr val="F1F2F2"/>
              </a:gs>
              <a:gs pos="100000">
                <a:srgbClr val="F1F2F2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9939D3-304D-D771-4AA0-1D5218E51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6589" y="1099838"/>
            <a:ext cx="4526445" cy="3911510"/>
            <a:chOff x="986589" y="1099837"/>
            <a:chExt cx="6875108" cy="3975008"/>
          </a:xfrm>
        </p:grpSpPr>
        <p:sp>
          <p:nvSpPr>
            <p:cNvPr id="5" name="KEYNOTE PRESENTATION">
              <a:extLst>
                <a:ext uri="{FF2B5EF4-FFF2-40B4-BE49-F238E27FC236}">
                  <a16:creationId xmlns:a16="http://schemas.microsoft.com/office/drawing/2014/main" id="{5C4F36A2-07A0-2793-3763-5244625DAD7C}"/>
                </a:ext>
              </a:extLst>
            </p:cNvPr>
            <p:cNvSpPr txBox="1"/>
            <p:nvPr userDrawn="1"/>
          </p:nvSpPr>
          <p:spPr>
            <a:xfrm>
              <a:off x="1554476" y="3429000"/>
              <a:ext cx="4705610" cy="9308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2860" rIns="22860">
              <a:noAutofit/>
            </a:bodyPr>
            <a:lstStyle>
              <a:lvl1pPr>
                <a:lnSpc>
                  <a:spcPct val="110000"/>
                </a:lnSpc>
                <a:defRPr sz="3200" i="0" spc="160">
                  <a:solidFill>
                    <a:srgbClr val="6E686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008A96"/>
                  </a:solidFill>
                  <a:effectLst/>
                  <a:uLnTx/>
                  <a:uFillTx/>
                  <a:latin typeface="Arial"/>
                  <a:ea typeface="Helvetica" charset="0"/>
                  <a:cs typeface="Helvetica" charset="0"/>
                  <a:sym typeface="Open Sans"/>
                </a:rPr>
                <a:t>Pull quote</a:t>
              </a:r>
            </a:p>
          </p:txBody>
        </p:sp>
        <p:sp>
          <p:nvSpPr>
            <p:cNvPr id="6" name="Rechteck">
              <a:extLst>
                <a:ext uri="{FF2B5EF4-FFF2-40B4-BE49-F238E27FC236}">
                  <a16:creationId xmlns:a16="http://schemas.microsoft.com/office/drawing/2014/main" id="{5D903B5C-57FB-BA62-B6FB-2E1B382844BD}"/>
                </a:ext>
              </a:extLst>
            </p:cNvPr>
            <p:cNvSpPr/>
            <p:nvPr userDrawn="1"/>
          </p:nvSpPr>
          <p:spPr>
            <a:xfrm>
              <a:off x="986589" y="1099837"/>
              <a:ext cx="6875108" cy="3975008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600" i="0" spc="0">
                  <a:solidFill>
                    <a:srgbClr val="6E686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srgbClr val="6E686F"/>
                </a:solidFill>
                <a:effectLst/>
                <a:uLnTx/>
                <a:uFillTx/>
                <a:latin typeface="Helvetica" charset="0"/>
                <a:ea typeface="Helvetica" charset="0"/>
                <a:cs typeface="Helvetica" charset="0"/>
                <a:sym typeface="Open Sans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101D1EBB-6018-6CAD-4FF6-E60322AD7C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39817" y="1291621"/>
            <a:ext cx="4106903" cy="14773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Check your implementation readiness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539D77-E8A9-F58C-802A-7A74525DE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3338" y="214314"/>
            <a:ext cx="7838661" cy="557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40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AE20D-87E6-0F84-AB6D-BE6888830D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3" y="539892"/>
            <a:ext cx="11927857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1. Understand, build awareness and brief stakeholders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06A908-EFC6-EE5F-8536-2CE30588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217" y="1241023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7" name="Graphic 26" descr="Badge Tick1 with solid fill">
            <a:extLst>
              <a:ext uri="{FF2B5EF4-FFF2-40B4-BE49-F238E27FC236}">
                <a16:creationId xmlns:a16="http://schemas.microsoft.com/office/drawing/2014/main" id="{74B189D2-2EE0-57E1-A8D6-BB6140753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459" y="1260760"/>
            <a:ext cx="622605" cy="6226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C64D1C-876B-0686-8266-9F4B61A77353}"/>
              </a:ext>
            </a:extLst>
          </p:cNvPr>
          <p:cNvSpPr txBox="1"/>
          <p:nvPr/>
        </p:nvSpPr>
        <p:spPr>
          <a:xfrm>
            <a:off x="1338064" y="1402786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Understand and communicate the change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CFF38A1-72E2-93B2-433D-B2C43435F968}"/>
              </a:ext>
            </a:extLst>
          </p:cNvPr>
          <p:cNvSpPr txBox="1"/>
          <p:nvPr/>
        </p:nvSpPr>
        <p:spPr>
          <a:xfrm>
            <a:off x="6629267" y="1403212"/>
            <a:ext cx="1431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67CA83F-F84A-715D-6408-8CDACB502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217" y="2110672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1" name="Graphic 30" descr="Badge Tick1 with solid fill">
            <a:extLst>
              <a:ext uri="{FF2B5EF4-FFF2-40B4-BE49-F238E27FC236}">
                <a16:creationId xmlns:a16="http://schemas.microsoft.com/office/drawing/2014/main" id="{3AB5D8FC-F018-DBED-73FC-54602F2D29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459" y="2130063"/>
            <a:ext cx="622605" cy="62260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F44CA3C-9619-908E-E1F1-FD64419DA0A5}"/>
              </a:ext>
            </a:extLst>
          </p:cNvPr>
          <p:cNvSpPr txBox="1"/>
          <p:nvPr/>
        </p:nvSpPr>
        <p:spPr>
          <a:xfrm>
            <a:off x="1338064" y="2241264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Engage your ICT team and/or software vendor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A0E57C7-6F93-B8AA-6BDB-E33EF24C827A}"/>
              </a:ext>
            </a:extLst>
          </p:cNvPr>
          <p:cNvSpPr txBox="1"/>
          <p:nvPr/>
        </p:nvSpPr>
        <p:spPr>
          <a:xfrm>
            <a:off x="6618510" y="2241264"/>
            <a:ext cx="1431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718BE50-F6B5-2305-4118-1FA1C94EB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217" y="2980321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2" name="Graphic 31" descr="Badge Tick1 with solid fill">
            <a:extLst>
              <a:ext uri="{FF2B5EF4-FFF2-40B4-BE49-F238E27FC236}">
                <a16:creationId xmlns:a16="http://schemas.microsoft.com/office/drawing/2014/main" id="{B9D17FCE-3E09-947D-0C46-157A8B1AF4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459" y="2977471"/>
            <a:ext cx="622605" cy="6226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52BBC3E-16F3-9925-5171-2DFBDF7AEB1A}"/>
              </a:ext>
            </a:extLst>
          </p:cNvPr>
          <p:cNvSpPr txBox="1"/>
          <p:nvPr/>
        </p:nvSpPr>
        <p:spPr>
          <a:xfrm>
            <a:off x="1338064" y="3147620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 Identify affected participants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B5751F-7B83-EA4C-1C02-C007DF6891D9}"/>
              </a:ext>
            </a:extLst>
          </p:cNvPr>
          <p:cNvSpPr txBox="1"/>
          <p:nvPr/>
        </p:nvSpPr>
        <p:spPr>
          <a:xfrm>
            <a:off x="6629267" y="3178397"/>
            <a:ext cx="1431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8365270-0AC7-1149-0BE9-837AFC9F5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217" y="3800322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3" name="Graphic 32" descr="Badge Tick1 with solid fill">
            <a:extLst>
              <a:ext uri="{FF2B5EF4-FFF2-40B4-BE49-F238E27FC236}">
                <a16:creationId xmlns:a16="http://schemas.microsoft.com/office/drawing/2014/main" id="{5E002AB5-DC98-CFBB-D38D-40C1E5B03C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459" y="3840683"/>
            <a:ext cx="622605" cy="6226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6D1289-31C6-DC0B-4597-F161430CE7DA}"/>
              </a:ext>
            </a:extLst>
          </p:cNvPr>
          <p:cNvSpPr txBox="1"/>
          <p:nvPr/>
        </p:nvSpPr>
        <p:spPr>
          <a:xfrm>
            <a:off x="1338064" y="3953924"/>
            <a:ext cx="68405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1.4 Subscribe to updates, stay informed and communicate changes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7666B3-8EED-1BA7-DB2F-EA8166A2F36B}"/>
              </a:ext>
            </a:extLst>
          </p:cNvPr>
          <p:cNvSpPr txBox="1"/>
          <p:nvPr/>
        </p:nvSpPr>
        <p:spPr>
          <a:xfrm>
            <a:off x="6640025" y="3998096"/>
            <a:ext cx="1431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43691A-5637-5C5D-0474-206993ABF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217" y="4627746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4" name="Graphic 33" descr="Badge Tick1 with solid fill">
            <a:extLst>
              <a:ext uri="{FF2B5EF4-FFF2-40B4-BE49-F238E27FC236}">
                <a16:creationId xmlns:a16="http://schemas.microsoft.com/office/drawing/2014/main" id="{AE6BDEFC-BD81-668D-FBAA-1B30FCC145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459" y="4653019"/>
            <a:ext cx="622605" cy="62260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C522BAF-FE25-C97A-562E-9487A5C6F6EF}"/>
              </a:ext>
            </a:extLst>
          </p:cNvPr>
          <p:cNvSpPr txBox="1"/>
          <p:nvPr/>
        </p:nvSpPr>
        <p:spPr>
          <a:xfrm>
            <a:off x="1338064" y="4767657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 Attend information sessions for providers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1962D2-559E-542C-83BB-5AA04916BF0A}"/>
              </a:ext>
            </a:extLst>
          </p:cNvPr>
          <p:cNvSpPr txBox="1"/>
          <p:nvPr/>
        </p:nvSpPr>
        <p:spPr>
          <a:xfrm>
            <a:off x="6681819" y="4798434"/>
            <a:ext cx="1431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27FE48-1146-8753-40F0-1525A06A8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2209" y="1244987"/>
            <a:ext cx="3282696" cy="4694637"/>
          </a:xfrm>
          <a:prstGeom prst="roundRect">
            <a:avLst>
              <a:gd name="adj" fmla="val 2461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101E3-9819-7A94-5E81-E7DA4F604087}"/>
              </a:ext>
            </a:extLst>
          </p:cNvPr>
          <p:cNvSpPr txBox="1"/>
          <p:nvPr/>
        </p:nvSpPr>
        <p:spPr>
          <a:xfrm>
            <a:off x="8801181" y="1491376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TO NOTE: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1A925-2B71-A06B-69F3-7DFF1F3A221D}"/>
              </a:ext>
            </a:extLst>
          </p:cNvPr>
          <p:cNvSpPr txBox="1"/>
          <p:nvPr/>
        </p:nvSpPr>
        <p:spPr>
          <a:xfrm>
            <a:off x="8803256" y="1763191"/>
            <a:ext cx="272060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to communicate the change with all stakeholders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Kit for Providers is now available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readiness activities have clear owners and delivery dates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monitoring updates through health.gov.au, My Aged Care and the Community of Practice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 information sessions continue – use them to resolve implementation questions and risks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we completed the actions required to support implementation on 1 October?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0AB19E-21E5-78A4-EAE8-138F3CC405C3}"/>
              </a:ext>
            </a:extLst>
          </p:cNvPr>
          <p:cNvSpPr txBox="1"/>
          <p:nvPr/>
        </p:nvSpPr>
        <p:spPr>
          <a:xfrm>
            <a:off x="8801181" y="4951126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QUESTION:</a:t>
            </a:r>
          </a:p>
        </p:txBody>
      </p:sp>
    </p:spTree>
    <p:extLst>
      <p:ext uri="{BB962C8B-B14F-4D97-AF65-F5344CB8AC3E}">
        <p14:creationId xmlns:p14="http://schemas.microsoft.com/office/powerpoint/2010/main" val="311883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43F30-F420-51B2-9DD1-5B838AC4A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983D-3253-5118-66B3-D846101666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3" y="539892"/>
            <a:ext cx="11350031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2. Prepare participants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4D3B39-3F47-D400-68EA-442507F8B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6" y="1209491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6" name="Graphic 15" descr="Badge Tick1 with solid fill">
            <a:extLst>
              <a:ext uri="{FF2B5EF4-FFF2-40B4-BE49-F238E27FC236}">
                <a16:creationId xmlns:a16="http://schemas.microsoft.com/office/drawing/2014/main" id="{7DE5BAC4-8E85-3AEB-D7B1-5CC0B35BD2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438" y="1229228"/>
            <a:ext cx="622605" cy="622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035947-613E-5E1E-D7F1-49971D67D6F9}"/>
              </a:ext>
            </a:extLst>
          </p:cNvPr>
          <p:cNvSpPr txBox="1"/>
          <p:nvPr/>
        </p:nvSpPr>
        <p:spPr>
          <a:xfrm>
            <a:off x="1317043" y="1371254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Prioritise participant outreach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8CA0FF-A645-4713-5697-40D5626E3ACD}"/>
              </a:ext>
            </a:extLst>
          </p:cNvPr>
          <p:cNvSpPr txBox="1"/>
          <p:nvPr/>
        </p:nvSpPr>
        <p:spPr>
          <a:xfrm>
            <a:off x="6565451" y="1417421"/>
            <a:ext cx="1431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7E8D7F-180B-5138-BABE-5BA1EBA5B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6" y="2079140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7" name="Graphic 16" descr="Badge Tick1 with solid fill">
            <a:extLst>
              <a:ext uri="{FF2B5EF4-FFF2-40B4-BE49-F238E27FC236}">
                <a16:creationId xmlns:a16="http://schemas.microsoft.com/office/drawing/2014/main" id="{5B778C5E-82DB-BD16-BF6A-6412B4B3B2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438" y="2098531"/>
            <a:ext cx="622605" cy="6226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176988-F50A-11EA-8029-EC405DCCA360}"/>
              </a:ext>
            </a:extLst>
          </p:cNvPr>
          <p:cNvSpPr txBox="1"/>
          <p:nvPr/>
        </p:nvSpPr>
        <p:spPr>
          <a:xfrm>
            <a:off x="1317043" y="2209732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 Communicate the change to all participants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F08BFB-3BBB-FCCA-BFDE-4A264BEF4190}"/>
              </a:ext>
            </a:extLst>
          </p:cNvPr>
          <p:cNvSpPr txBox="1"/>
          <p:nvPr/>
        </p:nvSpPr>
        <p:spPr>
          <a:xfrm>
            <a:off x="6576703" y="2267258"/>
            <a:ext cx="1431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3395992-1E8C-8BAD-218C-59652926E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6" y="2948789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5B6604A-DFEE-5208-DEC0-181FBD154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3047193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2FB3F3-3512-F5B8-906D-0282CD8BF74A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15" name="Graphic 14" descr="Play with solid fill">
              <a:extLst>
                <a:ext uri="{FF2B5EF4-FFF2-40B4-BE49-F238E27FC236}">
                  <a16:creationId xmlns:a16="http://schemas.microsoft.com/office/drawing/2014/main" id="{6D1977B8-68D0-23A5-3AD4-68C4DB69ED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9445631-9A5F-5281-D83E-49427F01FDFB}"/>
              </a:ext>
            </a:extLst>
          </p:cNvPr>
          <p:cNvSpPr txBox="1"/>
          <p:nvPr/>
        </p:nvSpPr>
        <p:spPr>
          <a:xfrm>
            <a:off x="1317043" y="3116088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 Engage with participants to discuss their care plans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F0DBFF-0952-9CEB-8364-73F0683349B5}"/>
              </a:ext>
            </a:extLst>
          </p:cNvPr>
          <p:cNvSpPr txBox="1"/>
          <p:nvPr/>
        </p:nvSpPr>
        <p:spPr>
          <a:xfrm>
            <a:off x="6189260" y="3131477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BB1FCC9-2A14-171E-0D38-9434B7CD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6" y="3768790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EF5C70-63DE-1AC6-30AA-89A122D22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3866892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2AF5F1D-A624-97D2-5706-2F1395EFC309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1" name="Graphic 40" descr="Play with solid fill">
              <a:extLst>
                <a:ext uri="{FF2B5EF4-FFF2-40B4-BE49-F238E27FC236}">
                  <a16:creationId xmlns:a16="http://schemas.microsoft.com/office/drawing/2014/main" id="{099116F8-E129-36F7-040C-9761A6A5DB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8C226DA-C7F3-4915-FA8E-0593FF1D72AF}"/>
              </a:ext>
            </a:extLst>
          </p:cNvPr>
          <p:cNvSpPr txBox="1"/>
          <p:nvPr/>
        </p:nvSpPr>
        <p:spPr>
          <a:xfrm>
            <a:off x="1317043" y="3922392"/>
            <a:ext cx="68405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 Update individual participant budgets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26E3EB-B97D-CB7E-0D08-231ED8B99E29}"/>
              </a:ext>
            </a:extLst>
          </p:cNvPr>
          <p:cNvSpPr txBox="1"/>
          <p:nvPr/>
        </p:nvSpPr>
        <p:spPr>
          <a:xfrm>
            <a:off x="6188766" y="3951175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503B785-8F71-27B6-5F67-3EF043CF0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6" y="4596214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AB8828C-1920-BFC7-3C16-B5336C3DF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7335" y="4694618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E26D56B-9EE9-F006-0148-8A4E9E61A47A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4" name="Graphic 43" descr="Play with solid fill">
              <a:extLst>
                <a:ext uri="{FF2B5EF4-FFF2-40B4-BE49-F238E27FC236}">
                  <a16:creationId xmlns:a16="http://schemas.microsoft.com/office/drawing/2014/main" id="{D3DA0585-AA13-A1ED-1FB5-F1DC93B400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B32F5BB-8000-2B00-B93B-37F84D4F1947}"/>
              </a:ext>
            </a:extLst>
          </p:cNvPr>
          <p:cNvSpPr txBox="1"/>
          <p:nvPr/>
        </p:nvSpPr>
        <p:spPr>
          <a:xfrm>
            <a:off x="1317042" y="4631094"/>
            <a:ext cx="66813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Engage with participants to review and update service</a:t>
            </a:r>
            <a:b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agreements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679D2E-3138-148C-1AC9-40118BE03EDC}"/>
              </a:ext>
            </a:extLst>
          </p:cNvPr>
          <p:cNvSpPr txBox="1"/>
          <p:nvPr/>
        </p:nvSpPr>
        <p:spPr>
          <a:xfrm>
            <a:off x="6188765" y="4787118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EDD5EA0-8ADA-FA3F-9F49-A8E0D1ECD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6" y="5438301"/>
            <a:ext cx="7508359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C44FA6-10AC-D4CE-0F66-9F930DC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7666" y="5493928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9B93790-C658-5253-01BB-D2E66FB72D16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35" name="Graphic 34" descr="Play with solid fill">
              <a:extLst>
                <a:ext uri="{FF2B5EF4-FFF2-40B4-BE49-F238E27FC236}">
                  <a16:creationId xmlns:a16="http://schemas.microsoft.com/office/drawing/2014/main" id="{6AAAB025-BFB5-E2EC-D886-D668343C6B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25BAF6C-F7AE-D55B-858C-0438FFD41CC5}"/>
              </a:ext>
            </a:extLst>
          </p:cNvPr>
          <p:cNvSpPr txBox="1"/>
          <p:nvPr/>
        </p:nvSpPr>
        <p:spPr>
          <a:xfrm>
            <a:off x="1317042" y="5578212"/>
            <a:ext cx="66813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2.6 Plan for workforce impacts and changes in participant demand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FE4D40-9009-7162-96B5-387397D8C752}"/>
              </a:ext>
            </a:extLst>
          </p:cNvPr>
          <p:cNvSpPr txBox="1"/>
          <p:nvPr/>
        </p:nvSpPr>
        <p:spPr>
          <a:xfrm>
            <a:off x="6188765" y="5593601"/>
            <a:ext cx="1861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81AB44D-E793-99A2-172B-5B14475FD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2209" y="1244987"/>
            <a:ext cx="3282696" cy="5276393"/>
          </a:xfrm>
          <a:prstGeom prst="roundRect">
            <a:avLst>
              <a:gd name="adj" fmla="val 2461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BBB1E0-0E43-D829-001D-A45E868252C3}"/>
              </a:ext>
            </a:extLst>
          </p:cNvPr>
          <p:cNvSpPr txBox="1"/>
          <p:nvPr/>
        </p:nvSpPr>
        <p:spPr>
          <a:xfrm>
            <a:off x="8820127" y="1491376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TO NOTE: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343866-6826-DA5C-2A2D-9A6210B026CE}"/>
              </a:ext>
            </a:extLst>
          </p:cNvPr>
          <p:cNvSpPr txBox="1"/>
          <p:nvPr/>
        </p:nvSpPr>
        <p:spPr>
          <a:xfrm>
            <a:off x="8822202" y="1899065"/>
            <a:ext cx="2720602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priority participant outreach.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participant communications before go-live.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required care plan, budget and service agreement updates.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additional communication support for participants who need it.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for possible changes in personal care demand.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affected participants received clear information, and will their care plans, budgets and agreements be accurate from 1 October?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BF83BE-A1AD-0DD6-D4E1-7F4C3AB226E0}"/>
              </a:ext>
            </a:extLst>
          </p:cNvPr>
          <p:cNvSpPr txBox="1"/>
          <p:nvPr/>
        </p:nvSpPr>
        <p:spPr>
          <a:xfrm>
            <a:off x="8820127" y="4694618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QUESTION:</a:t>
            </a:r>
          </a:p>
        </p:txBody>
      </p:sp>
    </p:spTree>
    <p:extLst>
      <p:ext uri="{BB962C8B-B14F-4D97-AF65-F5344CB8AC3E}">
        <p14:creationId xmlns:p14="http://schemas.microsoft.com/office/powerpoint/2010/main" val="2138777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E33B8-C07E-CEA5-7316-FAA49295E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80453-C37A-4E04-FD86-B2DD6EC6426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3" y="539892"/>
            <a:ext cx="11350031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3. Prepare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organisation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 and workforce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95DC220-FABC-BDFD-AE63-163C27BFF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1209491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6" name="Graphic 15" descr="Badge Tick1 with solid fill">
            <a:extLst>
              <a:ext uri="{FF2B5EF4-FFF2-40B4-BE49-F238E27FC236}">
                <a16:creationId xmlns:a16="http://schemas.microsoft.com/office/drawing/2014/main" id="{6E734DB0-CA5C-72B3-328F-14C92FC70B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438" y="1229228"/>
            <a:ext cx="622605" cy="622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63A5CE-CBF2-6D23-05AB-C88B4FFEF11A}"/>
              </a:ext>
            </a:extLst>
          </p:cNvPr>
          <p:cNvSpPr txBox="1"/>
          <p:nvPr/>
        </p:nvSpPr>
        <p:spPr>
          <a:xfrm>
            <a:off x="1317043" y="1371254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 Review and update business processes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D753DE-CA0F-DD26-C787-A97F05494079}"/>
              </a:ext>
            </a:extLst>
          </p:cNvPr>
          <p:cNvSpPr txBox="1"/>
          <p:nvPr/>
        </p:nvSpPr>
        <p:spPr>
          <a:xfrm>
            <a:off x="6750597" y="1402032"/>
            <a:ext cx="1431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COMPELTE</a:t>
            </a:r>
          </a:p>
          <a:p>
            <a:pPr algn="r"/>
            <a:endParaRPr lang="en-GB" sz="1400" b="1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5BE133-93A1-229D-C0DB-CAD90B4EC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2079140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D4032BA-C9BB-8119-3B1F-4E7C26343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2160182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9069B5E-26F6-9F25-ABF2-7D7417615B8A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1" name="Graphic 40" descr="Play with solid fill">
              <a:extLst>
                <a:ext uri="{FF2B5EF4-FFF2-40B4-BE49-F238E27FC236}">
                  <a16:creationId xmlns:a16="http://schemas.microsoft.com/office/drawing/2014/main" id="{C8F884EA-9395-C69A-066C-38AAE8EF10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F622DD9-0F92-C90D-7DA2-1962480476A1}"/>
              </a:ext>
            </a:extLst>
          </p:cNvPr>
          <p:cNvSpPr txBox="1"/>
          <p:nvPr/>
        </p:nvSpPr>
        <p:spPr>
          <a:xfrm>
            <a:off x="1317043" y="2209732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 Update documentation and templates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687ECC-54B5-7EBE-A27D-01A3105462E2}"/>
              </a:ext>
            </a:extLst>
          </p:cNvPr>
          <p:cNvSpPr txBox="1"/>
          <p:nvPr/>
        </p:nvSpPr>
        <p:spPr>
          <a:xfrm>
            <a:off x="6393953" y="2261827"/>
            <a:ext cx="1836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059F6C3-E7B6-79FC-C678-3B3082F3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2948789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D2245B-2086-E165-2F0F-133B3893C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3047193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8E6A7BD-EDCC-C935-1F5B-FFDE6EABEF58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15" name="Graphic 14" descr="Play with solid fill">
              <a:extLst>
                <a:ext uri="{FF2B5EF4-FFF2-40B4-BE49-F238E27FC236}">
                  <a16:creationId xmlns:a16="http://schemas.microsoft.com/office/drawing/2014/main" id="{26B18E1B-C3BD-6175-C104-14079EED52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C71C5-69C3-4638-C1FE-A8D802B2A985}"/>
              </a:ext>
            </a:extLst>
          </p:cNvPr>
          <p:cNvSpPr txBox="1"/>
          <p:nvPr/>
        </p:nvSpPr>
        <p:spPr>
          <a:xfrm>
            <a:off x="1317043" y="3116088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Update billing and finance processes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27DB24-5F82-5515-D477-1B9F9C1C891A}"/>
              </a:ext>
            </a:extLst>
          </p:cNvPr>
          <p:cNvSpPr txBox="1"/>
          <p:nvPr/>
        </p:nvSpPr>
        <p:spPr>
          <a:xfrm>
            <a:off x="6393953" y="3116088"/>
            <a:ext cx="1836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12ECD5-3EFA-5608-636A-E00F88EAF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3768790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A543BC-28DF-17B1-47AE-1B8C06C02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3851503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16A8525-E2E0-ACF8-2C02-5E0957DB4F0B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25" name="Graphic 24" descr="Play with solid fill">
              <a:extLst>
                <a:ext uri="{FF2B5EF4-FFF2-40B4-BE49-F238E27FC236}">
                  <a16:creationId xmlns:a16="http://schemas.microsoft.com/office/drawing/2014/main" id="{1057C6A3-F875-EA0F-B21E-7D16B58C3C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D24E82F-EFBF-A17D-667C-2708D40A633F}"/>
              </a:ext>
            </a:extLst>
          </p:cNvPr>
          <p:cNvSpPr txBox="1"/>
          <p:nvPr/>
        </p:nvSpPr>
        <p:spPr>
          <a:xfrm>
            <a:off x="1317042" y="3866828"/>
            <a:ext cx="6840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 Ensure alignment across care plans, service agreements</a:t>
            </a:r>
            <a:b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billing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4CAD60B-6ABC-5663-D3B2-148163893ACD}"/>
              </a:ext>
            </a:extLst>
          </p:cNvPr>
          <p:cNvSpPr txBox="1"/>
          <p:nvPr/>
        </p:nvSpPr>
        <p:spPr>
          <a:xfrm>
            <a:off x="6393953" y="3924395"/>
            <a:ext cx="1836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A88CD5-A09D-F227-8875-DC442F0AD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4596214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8E5F4C7-1C41-C0CE-0B4A-5FC4B73BA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4694618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8046A8F-EADE-A2F7-2FB8-B6594B6488BF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4" name="Graphic 43" descr="Play with solid fill">
              <a:extLst>
                <a:ext uri="{FF2B5EF4-FFF2-40B4-BE49-F238E27FC236}">
                  <a16:creationId xmlns:a16="http://schemas.microsoft.com/office/drawing/2014/main" id="{1D0AE487-50E2-FA2F-5590-A2761768F3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CC8E433-C8EE-602D-6824-300279B6CD34}"/>
              </a:ext>
            </a:extLst>
          </p:cNvPr>
          <p:cNvSpPr txBox="1"/>
          <p:nvPr/>
        </p:nvSpPr>
        <p:spPr>
          <a:xfrm>
            <a:off x="1317042" y="4736125"/>
            <a:ext cx="66813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3.5 Train and support staff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C57EEC2-B422-D022-75D9-5488497CDB53}"/>
              </a:ext>
            </a:extLst>
          </p:cNvPr>
          <p:cNvSpPr txBox="1"/>
          <p:nvPr/>
        </p:nvSpPr>
        <p:spPr>
          <a:xfrm>
            <a:off x="6393953" y="4767510"/>
            <a:ext cx="1836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53B70A1-9B2C-B33A-7417-D8A5EF96D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5438301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5818D66-146A-F9FA-689A-5620AB3B7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1361" y="5493928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EB762C8-81E2-A7CB-093C-E3DB481D0973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28" name="Graphic 27" descr="Play with solid fill">
              <a:extLst>
                <a:ext uri="{FF2B5EF4-FFF2-40B4-BE49-F238E27FC236}">
                  <a16:creationId xmlns:a16="http://schemas.microsoft.com/office/drawing/2014/main" id="{A63F7EEB-BFE0-4DDA-429D-5785730D8E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09579C7-19DF-6C5B-B5C1-276E5ADA9A92}"/>
              </a:ext>
            </a:extLst>
          </p:cNvPr>
          <p:cNvSpPr txBox="1"/>
          <p:nvPr/>
        </p:nvSpPr>
        <p:spPr>
          <a:xfrm>
            <a:off x="1317042" y="5578212"/>
            <a:ext cx="66813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3.6 Prepare staff for the transition period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95B4E9B-3F32-4D8B-595B-02FAE4502E06}"/>
              </a:ext>
            </a:extLst>
          </p:cNvPr>
          <p:cNvSpPr txBox="1"/>
          <p:nvPr/>
        </p:nvSpPr>
        <p:spPr>
          <a:xfrm>
            <a:off x="6393953" y="5598376"/>
            <a:ext cx="1836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067DC93-E68D-DB4F-B17F-E922265CA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2209" y="1244987"/>
            <a:ext cx="3282696" cy="5073121"/>
          </a:xfrm>
          <a:prstGeom prst="roundRect">
            <a:avLst>
              <a:gd name="adj" fmla="val 2461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EBEE92-AC4B-AE8E-EE84-9BE4C2E8AB23}"/>
              </a:ext>
            </a:extLst>
          </p:cNvPr>
          <p:cNvSpPr txBox="1"/>
          <p:nvPr/>
        </p:nvSpPr>
        <p:spPr>
          <a:xfrm>
            <a:off x="8820127" y="1491376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TO NOTE: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D3AD19-CEF6-368C-8778-6C221378C692}"/>
              </a:ext>
            </a:extLst>
          </p:cNvPr>
          <p:cNvSpPr txBox="1"/>
          <p:nvPr/>
        </p:nvSpPr>
        <p:spPr>
          <a:xfrm>
            <a:off x="8822202" y="1899065"/>
            <a:ext cx="272060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end-to-end process updates.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participant-facing documents and templates.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pre- and post-1 October billing treatment.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a sample quality check across care plans, agreements and billing outputs.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staff training and provide transition scripts, FAQs and scenarios.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change went live tomorrow, would your staff, processes, documents and billing arrangements produce a consistent and accurate outcome?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FD0FC5-4E4A-5E69-7F92-6B7E77ED7FE0}"/>
              </a:ext>
            </a:extLst>
          </p:cNvPr>
          <p:cNvSpPr txBox="1"/>
          <p:nvPr/>
        </p:nvSpPr>
        <p:spPr>
          <a:xfrm>
            <a:off x="8820127" y="4798288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QUESTION:</a:t>
            </a:r>
          </a:p>
        </p:txBody>
      </p:sp>
    </p:spTree>
    <p:extLst>
      <p:ext uri="{BB962C8B-B14F-4D97-AF65-F5344CB8AC3E}">
        <p14:creationId xmlns:p14="http://schemas.microsoft.com/office/powerpoint/2010/main" val="110581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7A4CE-8BDC-736F-0988-8C8AE56BB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8754E-640F-327B-D880-9E3DBF60768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3" y="539892"/>
            <a:ext cx="11350031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4. Prepare ICT &amp; systems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2B5CB3-D943-B8B4-B957-E580A55A8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1209491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7" name="Graphic 16" descr="Badge Tick1 with solid fill">
            <a:extLst>
              <a:ext uri="{FF2B5EF4-FFF2-40B4-BE49-F238E27FC236}">
                <a16:creationId xmlns:a16="http://schemas.microsoft.com/office/drawing/2014/main" id="{9F3C0BFF-19B4-9A32-A162-9B8FEE0435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438" y="1229228"/>
            <a:ext cx="622605" cy="6226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768D90-664F-25EF-B120-17280A4F7512}"/>
              </a:ext>
            </a:extLst>
          </p:cNvPr>
          <p:cNvSpPr txBox="1"/>
          <p:nvPr/>
        </p:nvSpPr>
        <p:spPr>
          <a:xfrm>
            <a:off x="1317043" y="1371254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 Confirm system changes with ICT teams and/or software vendors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502713-0583-5B3B-5532-874EFDAAACF0}"/>
              </a:ext>
            </a:extLst>
          </p:cNvPr>
          <p:cNvSpPr txBox="1"/>
          <p:nvPr/>
        </p:nvSpPr>
        <p:spPr>
          <a:xfrm>
            <a:off x="6750597" y="1402032"/>
            <a:ext cx="1431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  <a:p>
            <a:pPr algn="r"/>
            <a:endParaRPr lang="en-GB" sz="1400" b="1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16A0B2-EEE4-AC1F-B87B-2B64BD41C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2079140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8C25E2-0860-8483-BD51-B0AEF78EE4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2142149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2A378E4-EAE8-2F80-58AE-26D6D482778B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1" name="Graphic 40" descr="Play with solid fill">
              <a:extLst>
                <a:ext uri="{FF2B5EF4-FFF2-40B4-BE49-F238E27FC236}">
                  <a16:creationId xmlns:a16="http://schemas.microsoft.com/office/drawing/2014/main" id="{6B567C9E-E6FE-869A-9F32-DA40714164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5AC0459-DAE8-EB86-014E-B0377BAD3981}"/>
              </a:ext>
            </a:extLst>
          </p:cNvPr>
          <p:cNvSpPr txBox="1"/>
          <p:nvPr/>
        </p:nvSpPr>
        <p:spPr>
          <a:xfrm>
            <a:off x="1317043" y="2209732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 Monitor vendor readiness and ICT related risks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241247-5C41-DD8D-97B5-6314718A18FA}"/>
              </a:ext>
            </a:extLst>
          </p:cNvPr>
          <p:cNvSpPr txBox="1"/>
          <p:nvPr/>
        </p:nvSpPr>
        <p:spPr>
          <a:xfrm>
            <a:off x="6426958" y="2244466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D3ED20-90E6-7064-BA51-651E1F1B3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2948789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4A37A6-A7B9-00E3-B040-B1AB9C5C2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2218" y="3047193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28FF7AE-16EE-6D34-A0D5-80D1F6F68D16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16" name="Graphic 15" descr="Play with solid fill">
              <a:extLst>
                <a:ext uri="{FF2B5EF4-FFF2-40B4-BE49-F238E27FC236}">
                  <a16:creationId xmlns:a16="http://schemas.microsoft.com/office/drawing/2014/main" id="{34A6ACE0-6C12-CB95-786B-80F00B970B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68D47FC-F149-530D-C43C-77288272B1C2}"/>
              </a:ext>
            </a:extLst>
          </p:cNvPr>
          <p:cNvSpPr txBox="1"/>
          <p:nvPr/>
        </p:nvSpPr>
        <p:spPr>
          <a:xfrm>
            <a:off x="1317043" y="3116088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4.3 Update system configuration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F84101-6C9C-6FD6-799A-D60B3E7C7222}"/>
              </a:ext>
            </a:extLst>
          </p:cNvPr>
          <p:cNvSpPr txBox="1"/>
          <p:nvPr/>
        </p:nvSpPr>
        <p:spPr>
          <a:xfrm>
            <a:off x="6426957" y="3079827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8474F29-C573-313F-7E04-CEC90C620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3768790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D9D04D-1A81-7D84-84E5-9D2C2D69A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8274" y="3818438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96BD827-6579-5074-1BEE-6261FD43CD89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4" name="Graphic 43" descr="Play with solid fill">
              <a:extLst>
                <a:ext uri="{FF2B5EF4-FFF2-40B4-BE49-F238E27FC236}">
                  <a16:creationId xmlns:a16="http://schemas.microsoft.com/office/drawing/2014/main" id="{CEDD2487-6FF1-D886-D2A4-617D4E2871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67F2220-BCB8-780C-BDBD-A5B9213CB253}"/>
              </a:ext>
            </a:extLst>
          </p:cNvPr>
          <p:cNvSpPr txBox="1"/>
          <p:nvPr/>
        </p:nvSpPr>
        <p:spPr>
          <a:xfrm>
            <a:off x="1317043" y="3922392"/>
            <a:ext cx="68405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4.4 Update and test connected systems and outputs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1011F5-D80A-A5A6-6146-CA4ED05791CA}"/>
              </a:ext>
            </a:extLst>
          </p:cNvPr>
          <p:cNvSpPr txBox="1"/>
          <p:nvPr/>
        </p:nvSpPr>
        <p:spPr>
          <a:xfrm>
            <a:off x="6426956" y="3922392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F24150C-4C92-FC60-97B6-D79EE0BD4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4596214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D25E6AC-2631-32A2-EEBE-320E6A8E7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8274" y="4651840"/>
            <a:ext cx="507044" cy="476344"/>
            <a:chOff x="9416922" y="1454099"/>
            <a:chExt cx="507044" cy="476344"/>
          </a:xfrm>
          <a:solidFill>
            <a:srgbClr val="FF9933"/>
          </a:solidFill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A4433D9-C607-41F4-31FE-354109CFD080}"/>
                </a:ext>
              </a:extLst>
            </p:cNvPr>
            <p:cNvSpPr/>
            <p:nvPr/>
          </p:nvSpPr>
          <p:spPr>
            <a:xfrm>
              <a:off x="9416922" y="1454099"/>
              <a:ext cx="507044" cy="47634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pic>
          <p:nvPicPr>
            <p:cNvPr id="47" name="Graphic 46" descr="Play with solid fill">
              <a:extLst>
                <a:ext uri="{FF2B5EF4-FFF2-40B4-BE49-F238E27FC236}">
                  <a16:creationId xmlns:a16="http://schemas.microsoft.com/office/drawing/2014/main" id="{48F2E5A6-6D1A-75B9-BB09-9B1E34EA83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2728" y="1491740"/>
              <a:ext cx="378281" cy="378281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213FB9F-431E-13C3-A5A9-4519D1B6A416}"/>
              </a:ext>
            </a:extLst>
          </p:cNvPr>
          <p:cNvSpPr txBox="1"/>
          <p:nvPr/>
        </p:nvSpPr>
        <p:spPr>
          <a:xfrm>
            <a:off x="1317042" y="4736125"/>
            <a:ext cx="66813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4.5 Confirm system readiness for go-live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DBEC32-8C80-63F5-7173-9146C911EF6E}"/>
              </a:ext>
            </a:extLst>
          </p:cNvPr>
          <p:cNvSpPr txBox="1"/>
          <p:nvPr/>
        </p:nvSpPr>
        <p:spPr>
          <a:xfrm>
            <a:off x="6385054" y="4736124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NOW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ED99F1F-B3BE-4BB2-F784-F0F134420CBB}"/>
              </a:ext>
            </a:extLst>
          </p:cNvPr>
          <p:cNvSpPr txBox="1"/>
          <p:nvPr/>
        </p:nvSpPr>
        <p:spPr>
          <a:xfrm>
            <a:off x="581865" y="5455968"/>
            <a:ext cx="77242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b="1" i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 your systems been configured and tested end to end, and can you demonstrate that they will apply the correct treatment on each side of 1 October?</a:t>
            </a:r>
            <a:endParaRPr lang="en-AU" sz="1500" b="1" i="1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59225DD-C01A-D789-86D7-458E2243C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2209" y="1244988"/>
            <a:ext cx="3282696" cy="5073120"/>
          </a:xfrm>
          <a:prstGeom prst="roundRect">
            <a:avLst>
              <a:gd name="adj" fmla="val 2461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CEA362-CB08-2035-6A21-EB087AF8EE37}"/>
              </a:ext>
            </a:extLst>
          </p:cNvPr>
          <p:cNvSpPr txBox="1"/>
          <p:nvPr/>
        </p:nvSpPr>
        <p:spPr>
          <a:xfrm>
            <a:off x="8820127" y="1491376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TO NOTE: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FF2419-4567-10C6-54E6-80BC01F300AC}"/>
              </a:ext>
            </a:extLst>
          </p:cNvPr>
          <p:cNvSpPr txBox="1"/>
          <p:nvPr/>
        </p:nvSpPr>
        <p:spPr>
          <a:xfrm>
            <a:off x="8822202" y="1899065"/>
            <a:ext cx="2720602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final vendor delivery dates.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configuration across all affected systems.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services delivered before and from 1 October.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invoices, statements, billing, claiming and reporting outputs.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 defects or formally assess and escalate remaining risks.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there is no reliance on unapproved manual workarounds.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your systems been configured and tested end to end, and can you demonstrate that they will apply the correct treatment on each side of 1 October?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B60374-4C1B-33F9-2F5E-1D1D7B015ADB}"/>
              </a:ext>
            </a:extLst>
          </p:cNvPr>
          <p:cNvSpPr txBox="1"/>
          <p:nvPr/>
        </p:nvSpPr>
        <p:spPr>
          <a:xfrm>
            <a:off x="8820127" y="4798288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QUESTION:</a:t>
            </a:r>
          </a:p>
        </p:txBody>
      </p:sp>
    </p:spTree>
    <p:extLst>
      <p:ext uri="{BB962C8B-B14F-4D97-AF65-F5344CB8AC3E}">
        <p14:creationId xmlns:p14="http://schemas.microsoft.com/office/powerpoint/2010/main" val="2646106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5DAAE-9FAD-2BF3-0F82-5CD12FF8F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EF44E-EBE5-4E1F-87BA-7EC1D6E18A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3" y="539892"/>
            <a:ext cx="11350031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5. Apply the change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2859B4-9F02-5C56-4D3C-0393850F3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1209491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CBFE52-8B27-694D-813C-336EB5D69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6220" y="1314595"/>
            <a:ext cx="507044" cy="476344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9F4D4-BD2C-2521-B550-412D31A8062F}"/>
              </a:ext>
            </a:extLst>
          </p:cNvPr>
          <p:cNvSpPr txBox="1"/>
          <p:nvPr/>
        </p:nvSpPr>
        <p:spPr>
          <a:xfrm>
            <a:off x="1317043" y="1371254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 Apply the new contribution settings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AD87F8-436A-E35E-190E-B025C0D4CB0F}"/>
              </a:ext>
            </a:extLst>
          </p:cNvPr>
          <p:cNvSpPr txBox="1"/>
          <p:nvPr/>
        </p:nvSpPr>
        <p:spPr>
          <a:xfrm>
            <a:off x="6096000" y="1402032"/>
            <a:ext cx="20860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rgbClr val="005A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1 OCTOBER</a:t>
            </a:r>
          </a:p>
          <a:p>
            <a:pPr algn="r"/>
            <a:endParaRPr lang="en-GB" sz="1400" b="1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A60CE7-355C-7FF1-5DE4-C382882C7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2079140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4D51A68-B300-5AE2-4B0D-99518C07C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2218" y="2142149"/>
            <a:ext cx="507044" cy="476344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C5B344-1CC8-3557-BD64-1C06EE57502C}"/>
              </a:ext>
            </a:extLst>
          </p:cNvPr>
          <p:cNvSpPr txBox="1"/>
          <p:nvPr/>
        </p:nvSpPr>
        <p:spPr>
          <a:xfrm>
            <a:off x="1317043" y="2209732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5.2 Monitor participant enquiries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A660B8-DEE1-72D5-0344-BE1007095655}"/>
              </a:ext>
            </a:extLst>
          </p:cNvPr>
          <p:cNvSpPr txBox="1"/>
          <p:nvPr/>
        </p:nvSpPr>
        <p:spPr>
          <a:xfrm>
            <a:off x="6373912" y="2276411"/>
            <a:ext cx="180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rgbClr val="005A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1 OCTOBER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B437A6-3963-FE26-E253-C146FC073FD7}"/>
              </a:ext>
            </a:extLst>
          </p:cNvPr>
          <p:cNvSpPr/>
          <p:nvPr/>
        </p:nvSpPr>
        <p:spPr>
          <a:xfrm>
            <a:off x="752218" y="3182978"/>
            <a:ext cx="7486527" cy="2360427"/>
          </a:xfrm>
          <a:prstGeom prst="roundRect">
            <a:avLst>
              <a:gd name="adj" fmla="val 3958"/>
            </a:avLst>
          </a:prstGeom>
          <a:solidFill>
            <a:srgbClr val="F9E4E6">
              <a:alpha val="42000"/>
            </a:srgbClr>
          </a:solidFill>
          <a:ln w="19050">
            <a:solidFill>
              <a:srgbClr val="D032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IMPLEMENTATION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SAH.implementation@health.gov.au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join the Support at Home Community of Practice, email SAH.implementation@health.gov.au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subscribe to Your Aged Care Update (YACU) at aged care  newsletters and alerts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support with claiming, contact the Services Australia Aged Care Provider Line 1800 195 206</a:t>
            </a:r>
            <a:endParaRPr lang="en-AU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0DE9207-876F-832A-4978-BC460C7036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2209" y="1244987"/>
            <a:ext cx="3282696" cy="5205387"/>
          </a:xfrm>
          <a:prstGeom prst="roundRect">
            <a:avLst>
              <a:gd name="adj" fmla="val 2461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CC6BC1-A8BE-F0E9-8298-5BDC6D045B1B}"/>
              </a:ext>
            </a:extLst>
          </p:cNvPr>
          <p:cNvSpPr txBox="1"/>
          <p:nvPr/>
        </p:nvSpPr>
        <p:spPr>
          <a:xfrm>
            <a:off x="8820127" y="1491376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TO NOTE: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3E9C98-9979-DB09-7A4D-CC52A1A9F570}"/>
              </a:ext>
            </a:extLst>
          </p:cNvPr>
          <p:cNvSpPr txBox="1"/>
          <p:nvPr/>
        </p:nvSpPr>
        <p:spPr>
          <a:xfrm>
            <a:off x="8822202" y="1899065"/>
            <a:ext cx="272060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apply participant contributions to personal care delivered from 1 October.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to apply the relevant treatment to services delivered before 1 October.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billing, claiming and participant statements.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frontline staff can respond to participant questions.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recurring questions and provide additional guidance where needed.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your people and systems ready to apply the correct treatment from day one and respond consistently to participant questions?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DE080D-C59F-B2F1-8061-4815D0FCDC80}"/>
              </a:ext>
            </a:extLst>
          </p:cNvPr>
          <p:cNvSpPr txBox="1"/>
          <p:nvPr/>
        </p:nvSpPr>
        <p:spPr>
          <a:xfrm>
            <a:off x="8820127" y="5021633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QUESTION:</a:t>
            </a:r>
          </a:p>
        </p:txBody>
      </p:sp>
    </p:spTree>
    <p:extLst>
      <p:ext uri="{BB962C8B-B14F-4D97-AF65-F5344CB8AC3E}">
        <p14:creationId xmlns:p14="http://schemas.microsoft.com/office/powerpoint/2010/main" val="3862773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639C2-D017-99E7-C6A5-F16D5056F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D9F30-818A-ADB6-2BD1-3EE2827C22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8433" y="539892"/>
            <a:ext cx="11350031" cy="774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lt"/>
                <a:cs typeface="Arial" panose="020B0604020202020204" pitchFamily="34" charset="0"/>
              </a:rPr>
              <a:t>6. Resolve and monitor performance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112920-9817-DC1D-2352-4C6DF9D4F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1209491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7749A25-8B84-2EF1-C01D-6432A5178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6220" y="1314595"/>
            <a:ext cx="507044" cy="476344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34D2D0-FC2F-3393-5E01-5D1D78098DF3}"/>
              </a:ext>
            </a:extLst>
          </p:cNvPr>
          <p:cNvSpPr txBox="1"/>
          <p:nvPr/>
        </p:nvSpPr>
        <p:spPr>
          <a:xfrm>
            <a:off x="1317043" y="1371254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 Monitor billing, claiming and reporting: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A84CA5-223E-D23A-DCA2-F5B69A580180}"/>
              </a:ext>
            </a:extLst>
          </p:cNvPr>
          <p:cNvSpPr txBox="1"/>
          <p:nvPr/>
        </p:nvSpPr>
        <p:spPr>
          <a:xfrm>
            <a:off x="5322765" y="1406302"/>
            <a:ext cx="29159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rgbClr val="005A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1 OCTOBER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A82E4C-CD0B-0329-080C-E2D40C180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2079140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BC25745-8C8F-CBF3-09AC-1D2E1A584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2218" y="2142149"/>
            <a:ext cx="507044" cy="476344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971E38-84CB-5AFB-AF82-B64214F25BDC}"/>
              </a:ext>
            </a:extLst>
          </p:cNvPr>
          <p:cNvSpPr txBox="1"/>
          <p:nvPr/>
        </p:nvSpPr>
        <p:spPr>
          <a:xfrm>
            <a:off x="1317043" y="2209732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6.2 Monitor demand and service delivery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160571-B252-6652-5018-8C6151FB7777}"/>
              </a:ext>
            </a:extLst>
          </p:cNvPr>
          <p:cNvSpPr txBox="1"/>
          <p:nvPr/>
        </p:nvSpPr>
        <p:spPr>
          <a:xfrm>
            <a:off x="5322766" y="2279049"/>
            <a:ext cx="29159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rgbClr val="005A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1 OCTOBER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652F15-B4CA-7E2B-524E-66789B6CA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2890927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8E8486-4742-DE38-A679-10CDFEA82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2218" y="2953936"/>
            <a:ext cx="507044" cy="476344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9403D9-0E64-F64C-A08D-B5563E23B026}"/>
              </a:ext>
            </a:extLst>
          </p:cNvPr>
          <p:cNvSpPr txBox="1"/>
          <p:nvPr/>
        </p:nvSpPr>
        <p:spPr>
          <a:xfrm>
            <a:off x="1317043" y="3021519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6.3 Resolve outstanding transition issues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E760D2-B1E4-27FF-4723-F44830BA2877}"/>
              </a:ext>
            </a:extLst>
          </p:cNvPr>
          <p:cNvSpPr txBox="1"/>
          <p:nvPr/>
        </p:nvSpPr>
        <p:spPr>
          <a:xfrm>
            <a:off x="5344129" y="3073614"/>
            <a:ext cx="29159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rgbClr val="005A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1 OCTOBER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A28594E-F609-A30B-06C0-5687B69AD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97" y="3729406"/>
            <a:ext cx="7589548" cy="67315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AE1466-B40A-7DF2-B6F3-EFD954D338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2218" y="3792415"/>
            <a:ext cx="507044" cy="476344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3ECE0F-9CB2-97EC-1849-7D08EBD0F7B8}"/>
              </a:ext>
            </a:extLst>
          </p:cNvPr>
          <p:cNvSpPr txBox="1"/>
          <p:nvPr/>
        </p:nvSpPr>
        <p:spPr>
          <a:xfrm>
            <a:off x="1317043" y="3859998"/>
            <a:ext cx="610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6.4 Conduct a post implementation review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E88984-51F7-36F0-E844-9560F07D7838}"/>
              </a:ext>
            </a:extLst>
          </p:cNvPr>
          <p:cNvSpPr txBox="1"/>
          <p:nvPr/>
        </p:nvSpPr>
        <p:spPr>
          <a:xfrm>
            <a:off x="5322765" y="3912093"/>
            <a:ext cx="29159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1">
                <a:solidFill>
                  <a:srgbClr val="005A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1 OCTOBER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4167422-E4F1-DEF9-4981-AF5E65D1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2209" y="1244987"/>
            <a:ext cx="3282696" cy="4650715"/>
          </a:xfrm>
          <a:prstGeom prst="roundRect">
            <a:avLst>
              <a:gd name="adj" fmla="val 2461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33BAB9-9FB5-F036-9C95-97442C3FDD4C}"/>
              </a:ext>
            </a:extLst>
          </p:cNvPr>
          <p:cNvSpPr txBox="1"/>
          <p:nvPr/>
        </p:nvSpPr>
        <p:spPr>
          <a:xfrm>
            <a:off x="8820127" y="1491376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TO NOTE: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C0854A-AC47-DF77-605A-0521C8686B42}"/>
              </a:ext>
            </a:extLst>
          </p:cNvPr>
          <p:cNvSpPr txBox="1"/>
          <p:nvPr/>
        </p:nvSpPr>
        <p:spPr>
          <a:xfrm>
            <a:off x="8822202" y="1899065"/>
            <a:ext cx="27206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early billing, claiming and participant statement outputs.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 errors promptly and escalate recurring system issues.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changes in personal care demand and workforce capacity.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outstanding participant record and agreement updates.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Capture lessons from implementation.</a:t>
            </a: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2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will you monitor after go-live, who will review the information, and how will issues be escalated and resolved?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74FB5B-6D6D-C097-0FC8-BA54F49E1DD3}"/>
              </a:ext>
            </a:extLst>
          </p:cNvPr>
          <p:cNvSpPr txBox="1"/>
          <p:nvPr/>
        </p:nvSpPr>
        <p:spPr>
          <a:xfrm>
            <a:off x="8788765" y="4453610"/>
            <a:ext cx="192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spc="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QUESTION:</a:t>
            </a:r>
          </a:p>
        </p:txBody>
      </p:sp>
    </p:spTree>
    <p:extLst>
      <p:ext uri="{BB962C8B-B14F-4D97-AF65-F5344CB8AC3E}">
        <p14:creationId xmlns:p14="http://schemas.microsoft.com/office/powerpoint/2010/main" val="112154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ca6b0f-f803-4722-9a8f-c666a4f0fa77">
      <Terms xmlns="http://schemas.microsoft.com/office/infopath/2007/PartnerControls"/>
    </lcf76f155ced4ddcb4097134ff3c332f>
    <Comments xmlns="94ca6b0f-f803-4722-9a8f-c666a4f0fa77" xsi:nil="true"/>
    <TaxCatchAll xmlns="f4b24eaf-2139-43c5-bee3-9c2c4b3358ce" xsi:nil="true"/>
    <Assigned xmlns="94ca6b0f-f803-4722-9a8f-c666a4f0fa77">
      <UserInfo>
        <DisplayName/>
        <AccountId xsi:nil="true"/>
        <AccountType/>
      </UserInfo>
    </Assigne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1084AC1E347B4EAB1BA4787FDF7370" ma:contentTypeVersion="18" ma:contentTypeDescription="Create a new document." ma:contentTypeScope="" ma:versionID="9820cfba2aa41cb34c256d24ebb63fcb">
  <xsd:schema xmlns:xsd="http://www.w3.org/2001/XMLSchema" xmlns:xs="http://www.w3.org/2001/XMLSchema" xmlns:p="http://schemas.microsoft.com/office/2006/metadata/properties" xmlns:ns2="94ca6b0f-f803-4722-9a8f-c666a4f0fa77" xmlns:ns3="f4b24eaf-2139-43c5-bee3-9c2c4b3358ce" targetNamespace="http://schemas.microsoft.com/office/2006/metadata/properties" ma:root="true" ma:fieldsID="c2893bf0f2f54f6f4bf71427ee82f06d" ns2:_="" ns3:_="">
    <xsd:import namespace="94ca6b0f-f803-4722-9a8f-c666a4f0fa77"/>
    <xsd:import namespace="f4b24eaf-2139-43c5-bee3-9c2c4b3358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Comments" minOccurs="0"/>
                <xsd:element ref="ns2:Assigne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a6b0f-f803-4722-9a8f-c666a4f0fa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Comments" ma:index="23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Assigned" ma:index="24" nillable="true" ma:displayName="Assigned" ma:format="Dropdown" ma:list="UserInfo" ma:SharePointGroup="0" ma:internalName="Assigned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b24eaf-2139-43c5-bee3-9c2c4b3358c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0687a37-50d7-4e1a-a55d-68d299320a34}" ma:internalName="TaxCatchAll" ma:showField="CatchAllData" ma:web="f4b24eaf-2139-43c5-bee3-9c2c4b3358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47D25D-AEF7-4A48-A0EF-4D0E57DF57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8CBD80-F60E-4E31-82BD-EB68BAAABE1B}">
  <ds:schemaRefs>
    <ds:schemaRef ds:uri="f4b24eaf-2139-43c5-bee3-9c2c4b3358ce"/>
    <ds:schemaRef ds:uri="http://schemas.microsoft.com/office/infopath/2007/PartnerControls"/>
    <ds:schemaRef ds:uri="http://schemas.microsoft.com/office/2006/metadata/properties"/>
    <ds:schemaRef ds:uri="94ca6b0f-f803-4722-9a8f-c666a4f0fa77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2CF171A-FEDF-4150-98E6-56C921890AE7}">
  <ds:schemaRefs>
    <ds:schemaRef ds:uri="94ca6b0f-f803-4722-9a8f-c666a4f0fa77"/>
    <ds:schemaRef ds:uri="f4b24eaf-2139-43c5-bee3-9c2c4b3358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6388990-a08e-44f4-a5b0-f44eab36c88f}" enabled="1" method="Privileged" siteId="{311f614e-2687-4905-bb5c-f592370e0d41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2457</Words>
  <Application>Microsoft Office PowerPoint</Application>
  <PresentationFormat>Widescreen</PresentationFormat>
  <Paragraphs>316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Droplet</vt:lpstr>
      <vt:lpstr>Personal care information sessions for Support at Home providers</vt:lpstr>
      <vt:lpstr>Acknowledgement of Country </vt:lpstr>
      <vt:lpstr>Housekeeping</vt:lpstr>
      <vt:lpstr>Session 8 recap</vt:lpstr>
      <vt:lpstr>Timeline</vt:lpstr>
      <vt:lpstr>Implementation support</vt:lpstr>
      <vt:lpstr>Critical scenarios to avoid </vt:lpstr>
      <vt:lpstr>Older person/supporter</vt:lpstr>
      <vt:lpstr>Key actions for go-live and October</vt:lpstr>
      <vt:lpstr>1. Question and Answer</vt:lpstr>
      <vt:lpstr>2. Question and Answer</vt:lpstr>
      <vt:lpstr>Questions?</vt:lpstr>
      <vt:lpstr>Check your implementation readiness</vt:lpstr>
      <vt:lpstr>We'd love your feedback</vt:lpstr>
      <vt:lpstr>Check your implementation readiness</vt:lpstr>
      <vt:lpstr>1. Understand, build awareness and brief stakeholders</vt:lpstr>
      <vt:lpstr>2. Prepare participants</vt:lpstr>
      <vt:lpstr>3. Prepare organisation and workforce</vt:lpstr>
      <vt:lpstr>4. Prepare ICT &amp; systems</vt:lpstr>
      <vt:lpstr>5. Apply the change</vt:lpstr>
      <vt:lpstr>6. Resolve and monitor performance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ZERIAL, Ben</dc:creator>
  <cp:lastModifiedBy>GERRISH, Prue</cp:lastModifiedBy>
  <cp:revision>3</cp:revision>
  <dcterms:created xsi:type="dcterms:W3CDTF">2026-04-28T00:55:29Z</dcterms:created>
  <dcterms:modified xsi:type="dcterms:W3CDTF">2026-09-21T05:37:12Z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0x010100331084AC1E347B4EAB1BA4787FDF7370</vt:lpwstr>
  </property>
  <property fmtid="{D5CDD505-2E9C-101B-9397-08002B2CF9AE}" pid="3" name="MediaServiceImageTags">
    <vt:lpwstr/>
  </property>
  <property fmtid="{D5CDD505-2E9C-101B-9397-08002B2CF9AE}" pid="4" name="MSIP_Label_7cd3e8b9-ffed-43a8-b7f4-cc2fa0382d36_Tag">
    <vt:lpwstr>10, 0, 1, 2</vt:lpwstr>
  </property>
  <property fmtid="{D5CDD505-2E9C-101B-9397-08002B2CF9AE}" pid="5" name="ClassificationContentMarkingFooterLocations">
    <vt:lpwstr>Droplet:10</vt:lpwstr>
  </property>
  <property fmtid="{D5CDD505-2E9C-101B-9397-08002B2CF9AE}" pid="6" name="MSIP_Label_7cd3e8b9-ffed-43a8-b7f4-cc2fa0382d36_SetDate">
    <vt:lpwstr>2026-05-06T23:37:31Z</vt:lpwstr>
  </property>
  <property fmtid="{D5CDD505-2E9C-101B-9397-08002B2CF9AE}" pid="7" name="MSIP_Label_7cd3e8b9-ffed-43a8-b7f4-cc2fa0382d36_Method">
    <vt:lpwstr>Privileged</vt:lpwstr>
  </property>
  <property fmtid="{D5CDD505-2E9C-101B-9397-08002B2CF9AE}" pid="8" name="MSIP_Label_7cd3e8b9-ffed-43a8-b7f4-cc2fa0382d36_ContentBits">
    <vt:lpwstr>3</vt:lpwstr>
  </property>
  <property fmtid="{D5CDD505-2E9C-101B-9397-08002B2CF9AE}" pid="9" name="ClassificationContentMarkingFooterText">
    <vt:lpwstr>OFFICIAL</vt:lpwstr>
  </property>
  <property fmtid="{D5CDD505-2E9C-101B-9397-08002B2CF9AE}" pid="10" name="ClassificationContentMarkingHeaderLocations">
    <vt:lpwstr>Droplet:9</vt:lpwstr>
  </property>
  <property fmtid="{D5CDD505-2E9C-101B-9397-08002B2CF9AE}" pid="11" name="MSIP_Label_7cd3e8b9-ffed-43a8-b7f4-cc2fa0382d36_ActionId">
    <vt:lpwstr>08fe10d0-c959-45a4-b18d-7ab7b1e88b1b</vt:lpwstr>
  </property>
  <property fmtid="{D5CDD505-2E9C-101B-9397-08002B2CF9AE}" pid="12" name="ClassificationContentMarkingHeaderText">
    <vt:lpwstr>OFFICIAL</vt:lpwstr>
  </property>
  <property fmtid="{D5CDD505-2E9C-101B-9397-08002B2CF9AE}" pid="13" name="MSIP_Label_7cd3e8b9-ffed-43a8-b7f4-cc2fa0382d36_Enabled">
    <vt:lpwstr>true</vt:lpwstr>
  </property>
  <property fmtid="{D5CDD505-2E9C-101B-9397-08002B2CF9AE}" pid="14" name="MSIP_Label_7cd3e8b9-ffed-43a8-b7f4-cc2fa0382d36_SiteId">
    <vt:lpwstr>34a3929c-73cf-4954-abfe-147dc3517892</vt:lpwstr>
  </property>
  <property fmtid="{D5CDD505-2E9C-101B-9397-08002B2CF9AE}" pid="15" name="MSIP_Label_7cd3e8b9-ffed-43a8-b7f4-cc2fa0382d36_Name">
    <vt:lpwstr>O</vt:lpwstr>
  </property>
</Properties>
</file>