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73A91E2" w14:textId="14266E64" w:rsidR="00A03E7C" w:rsidRPr="00A03E7C" w:rsidRDefault="00093F39" w:rsidP="00F650FC">
      <w:pPr>
        <w:pStyle w:val="Title"/>
        <w:sectPr w:rsidR="00A03E7C" w:rsidRPr="00A03E7C" w:rsidSect="00FC382D">
          <w:headerReference w:type="even" r:id="rId11"/>
          <w:headerReference w:type="default" r:id="rId12"/>
          <w:footerReference w:type="even" r:id="rId13"/>
          <w:footerReference w:type="default" r:id="rId14"/>
          <w:headerReference w:type="first" r:id="rId15"/>
          <w:type w:val="continuous"/>
          <w:pgSz w:w="11906" w:h="16838"/>
          <w:pgMar w:top="1701" w:right="1418" w:bottom="1418" w:left="1418" w:header="709" w:footer="709" w:gutter="0"/>
          <w:cols w:space="708"/>
          <w:titlePg/>
          <w:docGrid w:linePitch="360"/>
        </w:sectPr>
      </w:pPr>
      <w:r>
        <w:rPr>
          <w:noProof/>
        </w:rPr>
        <w:drawing>
          <wp:anchor distT="0" distB="0" distL="114300" distR="114300" simplePos="0" relativeHeight="251658246" behindDoc="0" locked="0" layoutInCell="1" allowOverlap="1" wp14:anchorId="7681B2EA" wp14:editId="0DC5807B">
            <wp:simplePos x="0" y="0"/>
            <wp:positionH relativeFrom="page">
              <wp:posOffset>-31897</wp:posOffset>
            </wp:positionH>
            <wp:positionV relativeFrom="paragraph">
              <wp:posOffset>-1069502</wp:posOffset>
            </wp:positionV>
            <wp:extent cx="7606334" cy="10705465"/>
            <wp:effectExtent l="0" t="0" r="0" b="635"/>
            <wp:wrapNone/>
            <wp:docPr id="1230801249" name="Picture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2157212" name="Picture 9">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Lst>
                    </a:blip>
                    <a:stretch>
                      <a:fillRect/>
                    </a:stretch>
                  </pic:blipFill>
                  <pic:spPr>
                    <a:xfrm>
                      <a:off x="0" y="0"/>
                      <a:ext cx="7610864" cy="10711841"/>
                    </a:xfrm>
                    <a:prstGeom prst="rect">
                      <a:avLst/>
                    </a:prstGeom>
                  </pic:spPr>
                </pic:pic>
              </a:graphicData>
            </a:graphic>
            <wp14:sizeRelH relativeFrom="margin">
              <wp14:pctWidth>0</wp14:pctWidth>
            </wp14:sizeRelH>
            <wp14:sizeRelV relativeFrom="margin">
              <wp14:pctHeight>0</wp14:pctHeight>
            </wp14:sizeRelV>
          </wp:anchor>
        </w:drawing>
      </w:r>
      <w:proofErr w:type="spellStart"/>
      <w:r w:rsidR="29C98E60" w:rsidRPr="00673BA6" w:rsidDel="000C03CD">
        <w:t>compen</w:t>
      </w:r>
      <w:proofErr w:type="spellEnd"/>
      <w:r w:rsidR="45F93D83">
        <w:t xml:space="preserve"> </w:t>
      </w:r>
    </w:p>
    <w:p w14:paraId="228EAED1" w14:textId="4E562D98" w:rsidR="00F650FC" w:rsidRPr="00A92295" w:rsidRDefault="00F650FC" w:rsidP="00391701">
      <w:pPr>
        <w:pStyle w:val="AcknowledgementofCountry"/>
        <w:spacing w:before="10320"/>
      </w:pPr>
      <w:bookmarkStart w:id="0" w:name="_Toc235095139"/>
      <w:r w:rsidRPr="00A92295">
        <w:lastRenderedPageBreak/>
        <w:t>Acknowledgement of Country</w:t>
      </w:r>
      <w:bookmarkEnd w:id="0"/>
    </w:p>
    <w:p w14:paraId="69802DF0" w14:textId="4F90E61E" w:rsidR="003B0E2A" w:rsidRDefault="00F650FC" w:rsidP="00F27B69">
      <w:r>
        <w:t>In the spirit of reconciliation, the Department of Health, Disability and Ageing</w:t>
      </w:r>
      <w:r w:rsidR="00187F47">
        <w:t xml:space="preserve"> </w:t>
      </w:r>
      <w:r w:rsidR="00284287">
        <w:t xml:space="preserve">acknowledges the Traditional Custodians of the Country throughout Australia and their connections to land, sea and community. We pay our respect to their Elders past and present and extend that respect to all Aboriginal and Torres Strait Islander peoples today. </w:t>
      </w:r>
      <w:r w:rsidR="003B0E2A">
        <w:br w:type="page"/>
      </w:r>
    </w:p>
    <w:sdt>
      <w:sdtPr>
        <w:rPr>
          <w:rFonts w:asciiTheme="minorHAnsi" w:eastAsiaTheme="minorEastAsia" w:hAnsiTheme="minorHAnsi" w:cstheme="minorBidi"/>
          <w:b w:val="0"/>
          <w:bCs/>
          <w:noProof/>
          <w:color w:val="auto"/>
          <w:kern w:val="2"/>
          <w:sz w:val="24"/>
          <w:szCs w:val="24"/>
          <w:lang w:val="en-GB" w:eastAsia="ja-JP"/>
          <w14:ligatures w14:val="standardContextual"/>
        </w:rPr>
        <w:id w:val="2022503606"/>
        <w:docPartObj>
          <w:docPartGallery w:val="Table of Contents"/>
          <w:docPartUnique/>
        </w:docPartObj>
      </w:sdtPr>
      <w:sdtEndPr>
        <w:rPr>
          <w:rFonts w:ascii="Arial" w:eastAsiaTheme="majorEastAsia" w:hAnsi="Arial" w:cstheme="minorHAnsi"/>
          <w:bCs w:val="0"/>
          <w:color w:val="000000" w:themeColor="text1"/>
          <w:kern w:val="0"/>
          <w:szCs w:val="20"/>
          <w:lang w:val="en-AU" w:eastAsia="en-US"/>
          <w14:ligatures w14:val="none"/>
        </w:rPr>
      </w:sdtEndPr>
      <w:sdtContent>
        <w:p w14:paraId="01C28BAC" w14:textId="14487F41" w:rsidR="00832957" w:rsidRDefault="00832957">
          <w:pPr>
            <w:pStyle w:val="TOCHeading"/>
          </w:pPr>
          <w:r>
            <w:rPr>
              <w:lang w:val="en-GB"/>
            </w:rPr>
            <w:t>Contents</w:t>
          </w:r>
        </w:p>
        <w:p w14:paraId="3A647FCF" w14:textId="11A45AA8" w:rsidR="00391701" w:rsidRDefault="00391701" w:rsidP="001B18B6">
          <w:pPr>
            <w:pStyle w:val="TOC1"/>
          </w:pPr>
          <w:r>
            <w:fldChar w:fldCharType="begin"/>
          </w:r>
          <w:r>
            <w:instrText xml:space="preserve"> TOC \o "1-3" \h \z \u </w:instrText>
          </w:r>
          <w:r>
            <w:fldChar w:fldCharType="separate"/>
          </w:r>
          <w:hyperlink w:anchor="_Toc237846375" w:history="1">
            <w:r w:rsidRPr="00B93DEE">
              <w:rPr>
                <w:rStyle w:val="Hyperlink"/>
              </w:rPr>
              <w:t>01 Implementation Framework</w:t>
            </w:r>
            <w:r>
              <w:rPr>
                <w:webHidden/>
              </w:rPr>
              <w:tab/>
            </w:r>
            <w:r>
              <w:rPr>
                <w:webHidden/>
              </w:rPr>
              <w:fldChar w:fldCharType="begin"/>
            </w:r>
            <w:r>
              <w:rPr>
                <w:webHidden/>
              </w:rPr>
              <w:instrText xml:space="preserve"> PAGEREF _Toc237846375 \h </w:instrText>
            </w:r>
            <w:r>
              <w:rPr>
                <w:webHidden/>
              </w:rPr>
            </w:r>
            <w:r>
              <w:rPr>
                <w:webHidden/>
              </w:rPr>
              <w:fldChar w:fldCharType="separate"/>
            </w:r>
            <w:r w:rsidR="00C5711F">
              <w:rPr>
                <w:webHidden/>
              </w:rPr>
              <w:t>5</w:t>
            </w:r>
            <w:r>
              <w:rPr>
                <w:webHidden/>
              </w:rPr>
              <w:fldChar w:fldCharType="end"/>
            </w:r>
          </w:hyperlink>
        </w:p>
        <w:p w14:paraId="3C87FA9F" w14:textId="70205A0E" w:rsidR="00391701" w:rsidRDefault="00391701" w:rsidP="001B18B6">
          <w:pPr>
            <w:pStyle w:val="TOC1"/>
          </w:pPr>
          <w:hyperlink w:anchor="_Toc237846376" w:history="1">
            <w:r w:rsidRPr="00B93DEE">
              <w:rPr>
                <w:rStyle w:val="Hyperlink"/>
              </w:rPr>
              <w:t>A shared national commitment</w:t>
            </w:r>
            <w:r>
              <w:rPr>
                <w:webHidden/>
              </w:rPr>
              <w:tab/>
            </w:r>
            <w:r>
              <w:rPr>
                <w:webHidden/>
              </w:rPr>
              <w:fldChar w:fldCharType="begin"/>
            </w:r>
            <w:r>
              <w:rPr>
                <w:webHidden/>
              </w:rPr>
              <w:instrText xml:space="preserve"> PAGEREF _Toc237846376 \h </w:instrText>
            </w:r>
            <w:r>
              <w:rPr>
                <w:webHidden/>
              </w:rPr>
            </w:r>
            <w:r>
              <w:rPr>
                <w:webHidden/>
              </w:rPr>
              <w:fldChar w:fldCharType="separate"/>
            </w:r>
            <w:r w:rsidR="00C5711F">
              <w:rPr>
                <w:webHidden/>
              </w:rPr>
              <w:t>6</w:t>
            </w:r>
            <w:r>
              <w:rPr>
                <w:webHidden/>
              </w:rPr>
              <w:fldChar w:fldCharType="end"/>
            </w:r>
          </w:hyperlink>
        </w:p>
        <w:p w14:paraId="47A6781C" w14:textId="3F53855B"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377" w:history="1">
            <w:r w:rsidRPr="00B93DEE">
              <w:rPr>
                <w:rStyle w:val="Hyperlink"/>
                <w:noProof/>
              </w:rPr>
              <w:t>The Implementation Plan</w:t>
            </w:r>
            <w:r>
              <w:rPr>
                <w:noProof/>
                <w:webHidden/>
              </w:rPr>
              <w:tab/>
            </w:r>
            <w:r>
              <w:rPr>
                <w:noProof/>
                <w:webHidden/>
              </w:rPr>
              <w:fldChar w:fldCharType="begin"/>
            </w:r>
            <w:r>
              <w:rPr>
                <w:noProof/>
                <w:webHidden/>
              </w:rPr>
              <w:instrText xml:space="preserve"> PAGEREF _Toc237846377 \h </w:instrText>
            </w:r>
            <w:r>
              <w:rPr>
                <w:noProof/>
                <w:webHidden/>
              </w:rPr>
            </w:r>
            <w:r>
              <w:rPr>
                <w:noProof/>
                <w:webHidden/>
              </w:rPr>
              <w:fldChar w:fldCharType="separate"/>
            </w:r>
            <w:r w:rsidR="00C5711F">
              <w:rPr>
                <w:noProof/>
                <w:webHidden/>
              </w:rPr>
              <w:t>6</w:t>
            </w:r>
            <w:r>
              <w:rPr>
                <w:noProof/>
                <w:webHidden/>
              </w:rPr>
              <w:fldChar w:fldCharType="end"/>
            </w:r>
          </w:hyperlink>
        </w:p>
        <w:p w14:paraId="585A958C" w14:textId="7FE9577D"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378" w:history="1">
            <w:r w:rsidRPr="00B93DEE">
              <w:rPr>
                <w:rStyle w:val="Hyperlink"/>
                <w:noProof/>
              </w:rPr>
              <w:t>Vision, Mission, and Strategic Priorities</w:t>
            </w:r>
            <w:r>
              <w:rPr>
                <w:noProof/>
                <w:webHidden/>
              </w:rPr>
              <w:tab/>
            </w:r>
            <w:r>
              <w:rPr>
                <w:noProof/>
                <w:webHidden/>
              </w:rPr>
              <w:fldChar w:fldCharType="begin"/>
            </w:r>
            <w:r>
              <w:rPr>
                <w:noProof/>
                <w:webHidden/>
              </w:rPr>
              <w:instrText xml:space="preserve"> PAGEREF _Toc237846378 \h </w:instrText>
            </w:r>
            <w:r>
              <w:rPr>
                <w:noProof/>
                <w:webHidden/>
              </w:rPr>
            </w:r>
            <w:r>
              <w:rPr>
                <w:noProof/>
                <w:webHidden/>
              </w:rPr>
              <w:fldChar w:fldCharType="separate"/>
            </w:r>
            <w:r w:rsidR="00C5711F">
              <w:rPr>
                <w:noProof/>
                <w:webHidden/>
              </w:rPr>
              <w:t>7</w:t>
            </w:r>
            <w:r>
              <w:rPr>
                <w:noProof/>
                <w:webHidden/>
              </w:rPr>
              <w:fldChar w:fldCharType="end"/>
            </w:r>
          </w:hyperlink>
        </w:p>
        <w:p w14:paraId="262811B9" w14:textId="48480900" w:rsidR="00391701" w:rsidRDefault="00391701" w:rsidP="00391701">
          <w:pPr>
            <w:pStyle w:val="TOC3"/>
            <w:rPr>
              <w:rFonts w:eastAsiaTheme="minorEastAsia" w:cstheme="minorBidi"/>
              <w:noProof/>
              <w:color w:val="auto"/>
              <w:kern w:val="2"/>
              <w:sz w:val="24"/>
              <w:szCs w:val="24"/>
              <w:lang w:eastAsia="ja-JP"/>
              <w14:ligatures w14:val="standardContextual"/>
            </w:rPr>
          </w:pPr>
          <w:hyperlink w:anchor="_Toc237846379" w:history="1">
            <w:r w:rsidRPr="00B93DEE">
              <w:rPr>
                <w:rStyle w:val="Hyperlink"/>
                <w:noProof/>
              </w:rPr>
              <w:t>Vision</w:t>
            </w:r>
            <w:r>
              <w:rPr>
                <w:noProof/>
                <w:webHidden/>
              </w:rPr>
              <w:tab/>
            </w:r>
            <w:r>
              <w:rPr>
                <w:noProof/>
                <w:webHidden/>
              </w:rPr>
              <w:fldChar w:fldCharType="begin"/>
            </w:r>
            <w:r>
              <w:rPr>
                <w:noProof/>
                <w:webHidden/>
              </w:rPr>
              <w:instrText xml:space="preserve"> PAGEREF _Toc237846379 \h </w:instrText>
            </w:r>
            <w:r>
              <w:rPr>
                <w:noProof/>
                <w:webHidden/>
              </w:rPr>
            </w:r>
            <w:r>
              <w:rPr>
                <w:noProof/>
                <w:webHidden/>
              </w:rPr>
              <w:fldChar w:fldCharType="separate"/>
            </w:r>
            <w:r w:rsidR="00C5711F">
              <w:rPr>
                <w:noProof/>
                <w:webHidden/>
              </w:rPr>
              <w:t>8</w:t>
            </w:r>
            <w:r>
              <w:rPr>
                <w:noProof/>
                <w:webHidden/>
              </w:rPr>
              <w:fldChar w:fldCharType="end"/>
            </w:r>
          </w:hyperlink>
        </w:p>
        <w:p w14:paraId="6A3CB554" w14:textId="7D05927D" w:rsidR="00391701" w:rsidRDefault="00391701" w:rsidP="00391701">
          <w:pPr>
            <w:pStyle w:val="TOC3"/>
            <w:rPr>
              <w:rFonts w:eastAsiaTheme="minorEastAsia" w:cstheme="minorBidi"/>
              <w:noProof/>
              <w:color w:val="auto"/>
              <w:kern w:val="2"/>
              <w:sz w:val="24"/>
              <w:szCs w:val="24"/>
              <w:lang w:eastAsia="ja-JP"/>
              <w14:ligatures w14:val="standardContextual"/>
            </w:rPr>
          </w:pPr>
          <w:hyperlink w:anchor="_Toc237846380" w:history="1">
            <w:r w:rsidRPr="00B93DEE">
              <w:rPr>
                <w:rStyle w:val="Hyperlink"/>
                <w:noProof/>
              </w:rPr>
              <w:t>Mission</w:t>
            </w:r>
            <w:r>
              <w:rPr>
                <w:noProof/>
                <w:webHidden/>
              </w:rPr>
              <w:tab/>
            </w:r>
            <w:r>
              <w:rPr>
                <w:noProof/>
                <w:webHidden/>
              </w:rPr>
              <w:fldChar w:fldCharType="begin"/>
            </w:r>
            <w:r>
              <w:rPr>
                <w:noProof/>
                <w:webHidden/>
              </w:rPr>
              <w:instrText xml:space="preserve"> PAGEREF _Toc237846380 \h </w:instrText>
            </w:r>
            <w:r>
              <w:rPr>
                <w:noProof/>
                <w:webHidden/>
              </w:rPr>
            </w:r>
            <w:r>
              <w:rPr>
                <w:noProof/>
                <w:webHidden/>
              </w:rPr>
              <w:fldChar w:fldCharType="separate"/>
            </w:r>
            <w:r w:rsidR="00C5711F">
              <w:rPr>
                <w:noProof/>
                <w:webHidden/>
              </w:rPr>
              <w:t>8</w:t>
            </w:r>
            <w:r>
              <w:rPr>
                <w:noProof/>
                <w:webHidden/>
              </w:rPr>
              <w:fldChar w:fldCharType="end"/>
            </w:r>
          </w:hyperlink>
        </w:p>
        <w:p w14:paraId="36055087" w14:textId="60FE398A" w:rsidR="00391701" w:rsidRDefault="00391701" w:rsidP="00391701">
          <w:pPr>
            <w:pStyle w:val="TOC3"/>
            <w:rPr>
              <w:rFonts w:eastAsiaTheme="minorEastAsia" w:cstheme="minorBidi"/>
              <w:noProof/>
              <w:color w:val="auto"/>
              <w:kern w:val="2"/>
              <w:sz w:val="24"/>
              <w:szCs w:val="24"/>
              <w:lang w:eastAsia="ja-JP"/>
              <w14:ligatures w14:val="standardContextual"/>
            </w:rPr>
          </w:pPr>
          <w:hyperlink w:anchor="_Toc237846381" w:history="1">
            <w:r w:rsidRPr="00B93DEE">
              <w:rPr>
                <w:rStyle w:val="Hyperlink"/>
                <w:noProof/>
              </w:rPr>
              <w:t>Strategic Priorities</w:t>
            </w:r>
            <w:r>
              <w:rPr>
                <w:noProof/>
                <w:webHidden/>
              </w:rPr>
              <w:tab/>
            </w:r>
            <w:r>
              <w:rPr>
                <w:noProof/>
                <w:webHidden/>
              </w:rPr>
              <w:fldChar w:fldCharType="begin"/>
            </w:r>
            <w:r>
              <w:rPr>
                <w:noProof/>
                <w:webHidden/>
              </w:rPr>
              <w:instrText xml:space="preserve"> PAGEREF _Toc237846381 \h </w:instrText>
            </w:r>
            <w:r>
              <w:rPr>
                <w:noProof/>
                <w:webHidden/>
              </w:rPr>
            </w:r>
            <w:r>
              <w:rPr>
                <w:noProof/>
                <w:webHidden/>
              </w:rPr>
              <w:fldChar w:fldCharType="separate"/>
            </w:r>
            <w:r w:rsidR="00C5711F">
              <w:rPr>
                <w:noProof/>
                <w:webHidden/>
              </w:rPr>
              <w:t>8</w:t>
            </w:r>
            <w:r>
              <w:rPr>
                <w:noProof/>
                <w:webHidden/>
              </w:rPr>
              <w:fldChar w:fldCharType="end"/>
            </w:r>
          </w:hyperlink>
        </w:p>
        <w:p w14:paraId="04EF0BEF" w14:textId="5252E903"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382" w:history="1">
            <w:r w:rsidRPr="00B93DEE">
              <w:rPr>
                <w:rStyle w:val="Hyperlink"/>
                <w:noProof/>
              </w:rPr>
              <w:t>Translating strategic intent into action</w:t>
            </w:r>
            <w:r>
              <w:rPr>
                <w:noProof/>
                <w:webHidden/>
              </w:rPr>
              <w:tab/>
            </w:r>
            <w:r>
              <w:rPr>
                <w:noProof/>
                <w:webHidden/>
              </w:rPr>
              <w:fldChar w:fldCharType="begin"/>
            </w:r>
            <w:r>
              <w:rPr>
                <w:noProof/>
                <w:webHidden/>
              </w:rPr>
              <w:instrText xml:space="preserve"> PAGEREF _Toc237846382 \h </w:instrText>
            </w:r>
            <w:r>
              <w:rPr>
                <w:noProof/>
                <w:webHidden/>
              </w:rPr>
            </w:r>
            <w:r>
              <w:rPr>
                <w:noProof/>
                <w:webHidden/>
              </w:rPr>
              <w:fldChar w:fldCharType="separate"/>
            </w:r>
            <w:r w:rsidR="00C5711F">
              <w:rPr>
                <w:noProof/>
                <w:webHidden/>
              </w:rPr>
              <w:t>9</w:t>
            </w:r>
            <w:r>
              <w:rPr>
                <w:noProof/>
                <w:webHidden/>
              </w:rPr>
              <w:fldChar w:fldCharType="end"/>
            </w:r>
          </w:hyperlink>
        </w:p>
        <w:p w14:paraId="61A98ED6" w14:textId="1953DEA9"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383" w:history="1">
            <w:r w:rsidRPr="00B93DEE">
              <w:rPr>
                <w:rStyle w:val="Hyperlink"/>
                <w:noProof/>
              </w:rPr>
              <w:t>Purpose and scope of this plan</w:t>
            </w:r>
            <w:r>
              <w:rPr>
                <w:noProof/>
                <w:webHidden/>
              </w:rPr>
              <w:tab/>
            </w:r>
            <w:r>
              <w:rPr>
                <w:noProof/>
                <w:webHidden/>
              </w:rPr>
              <w:fldChar w:fldCharType="begin"/>
            </w:r>
            <w:r>
              <w:rPr>
                <w:noProof/>
                <w:webHidden/>
              </w:rPr>
              <w:instrText xml:space="preserve"> PAGEREF _Toc237846383 \h </w:instrText>
            </w:r>
            <w:r>
              <w:rPr>
                <w:noProof/>
                <w:webHidden/>
              </w:rPr>
            </w:r>
            <w:r>
              <w:rPr>
                <w:noProof/>
                <w:webHidden/>
              </w:rPr>
              <w:fldChar w:fldCharType="separate"/>
            </w:r>
            <w:r w:rsidR="00C5711F">
              <w:rPr>
                <w:noProof/>
                <w:webHidden/>
              </w:rPr>
              <w:t>10</w:t>
            </w:r>
            <w:r>
              <w:rPr>
                <w:noProof/>
                <w:webHidden/>
              </w:rPr>
              <w:fldChar w:fldCharType="end"/>
            </w:r>
          </w:hyperlink>
        </w:p>
        <w:p w14:paraId="40D99EBB" w14:textId="0E4845AD" w:rsidR="00391701" w:rsidRDefault="00391701" w:rsidP="00391701">
          <w:pPr>
            <w:pStyle w:val="TOC3"/>
            <w:rPr>
              <w:rFonts w:eastAsiaTheme="minorEastAsia" w:cstheme="minorBidi"/>
              <w:noProof/>
              <w:color w:val="auto"/>
              <w:kern w:val="2"/>
              <w:sz w:val="24"/>
              <w:szCs w:val="24"/>
              <w:lang w:eastAsia="ja-JP"/>
              <w14:ligatures w14:val="standardContextual"/>
            </w:rPr>
          </w:pPr>
          <w:hyperlink w:anchor="_Toc237846384" w:history="1">
            <w:r w:rsidRPr="00B93DEE">
              <w:rPr>
                <w:rStyle w:val="Hyperlink"/>
                <w:noProof/>
              </w:rPr>
              <w:t>Foundational activities</w:t>
            </w:r>
            <w:r>
              <w:rPr>
                <w:noProof/>
                <w:webHidden/>
              </w:rPr>
              <w:tab/>
            </w:r>
            <w:r>
              <w:rPr>
                <w:noProof/>
                <w:webHidden/>
              </w:rPr>
              <w:fldChar w:fldCharType="begin"/>
            </w:r>
            <w:r>
              <w:rPr>
                <w:noProof/>
                <w:webHidden/>
              </w:rPr>
              <w:instrText xml:space="preserve"> PAGEREF _Toc237846384 \h </w:instrText>
            </w:r>
            <w:r>
              <w:rPr>
                <w:noProof/>
                <w:webHidden/>
              </w:rPr>
            </w:r>
            <w:r>
              <w:rPr>
                <w:noProof/>
                <w:webHidden/>
              </w:rPr>
              <w:fldChar w:fldCharType="separate"/>
            </w:r>
            <w:r w:rsidR="00C5711F">
              <w:rPr>
                <w:noProof/>
                <w:webHidden/>
              </w:rPr>
              <w:t>10</w:t>
            </w:r>
            <w:r>
              <w:rPr>
                <w:noProof/>
                <w:webHidden/>
              </w:rPr>
              <w:fldChar w:fldCharType="end"/>
            </w:r>
          </w:hyperlink>
        </w:p>
        <w:p w14:paraId="77AB307D" w14:textId="41B2E1C3" w:rsidR="00391701" w:rsidRDefault="00391701" w:rsidP="00391701">
          <w:pPr>
            <w:pStyle w:val="TOC3"/>
            <w:rPr>
              <w:rFonts w:eastAsiaTheme="minorEastAsia" w:cstheme="minorBidi"/>
              <w:noProof/>
              <w:color w:val="auto"/>
              <w:kern w:val="2"/>
              <w:sz w:val="24"/>
              <w:szCs w:val="24"/>
              <w:lang w:eastAsia="ja-JP"/>
              <w14:ligatures w14:val="standardContextual"/>
            </w:rPr>
          </w:pPr>
          <w:hyperlink w:anchor="_Toc237846385" w:history="1">
            <w:r w:rsidRPr="00B93DEE">
              <w:rPr>
                <w:rStyle w:val="Hyperlink"/>
                <w:noProof/>
              </w:rPr>
              <w:t>Advanced activities</w:t>
            </w:r>
            <w:r>
              <w:rPr>
                <w:noProof/>
                <w:webHidden/>
              </w:rPr>
              <w:tab/>
            </w:r>
            <w:r>
              <w:rPr>
                <w:noProof/>
                <w:webHidden/>
              </w:rPr>
              <w:fldChar w:fldCharType="begin"/>
            </w:r>
            <w:r>
              <w:rPr>
                <w:noProof/>
                <w:webHidden/>
              </w:rPr>
              <w:instrText xml:space="preserve"> PAGEREF _Toc237846385 \h </w:instrText>
            </w:r>
            <w:r>
              <w:rPr>
                <w:noProof/>
                <w:webHidden/>
              </w:rPr>
            </w:r>
            <w:r>
              <w:rPr>
                <w:noProof/>
                <w:webHidden/>
              </w:rPr>
              <w:fldChar w:fldCharType="separate"/>
            </w:r>
            <w:r w:rsidR="00C5711F">
              <w:rPr>
                <w:noProof/>
                <w:webHidden/>
              </w:rPr>
              <w:t>11</w:t>
            </w:r>
            <w:r>
              <w:rPr>
                <w:noProof/>
                <w:webHidden/>
              </w:rPr>
              <w:fldChar w:fldCharType="end"/>
            </w:r>
          </w:hyperlink>
        </w:p>
        <w:p w14:paraId="7D703354" w14:textId="3D772EB3"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386" w:history="1">
            <w:r w:rsidRPr="00B93DEE">
              <w:rPr>
                <w:rStyle w:val="Hyperlink"/>
                <w:noProof/>
              </w:rPr>
              <w:t>Strategic governance and advisory structures</w:t>
            </w:r>
            <w:r>
              <w:rPr>
                <w:noProof/>
                <w:webHidden/>
              </w:rPr>
              <w:tab/>
            </w:r>
            <w:r>
              <w:rPr>
                <w:noProof/>
                <w:webHidden/>
              </w:rPr>
              <w:fldChar w:fldCharType="begin"/>
            </w:r>
            <w:r>
              <w:rPr>
                <w:noProof/>
                <w:webHidden/>
              </w:rPr>
              <w:instrText xml:space="preserve"> PAGEREF _Toc237846386 \h </w:instrText>
            </w:r>
            <w:r>
              <w:rPr>
                <w:noProof/>
                <w:webHidden/>
              </w:rPr>
            </w:r>
            <w:r>
              <w:rPr>
                <w:noProof/>
                <w:webHidden/>
              </w:rPr>
              <w:fldChar w:fldCharType="separate"/>
            </w:r>
            <w:r w:rsidR="00C5711F">
              <w:rPr>
                <w:noProof/>
                <w:webHidden/>
              </w:rPr>
              <w:t>12</w:t>
            </w:r>
            <w:r>
              <w:rPr>
                <w:noProof/>
                <w:webHidden/>
              </w:rPr>
              <w:fldChar w:fldCharType="end"/>
            </w:r>
          </w:hyperlink>
        </w:p>
        <w:p w14:paraId="546E0A89" w14:textId="6FBC7864" w:rsidR="00391701" w:rsidRDefault="00391701" w:rsidP="00391701">
          <w:pPr>
            <w:pStyle w:val="TOC3"/>
            <w:rPr>
              <w:rFonts w:eastAsiaTheme="minorEastAsia" w:cstheme="minorBidi"/>
              <w:noProof/>
              <w:color w:val="auto"/>
              <w:kern w:val="2"/>
              <w:sz w:val="24"/>
              <w:szCs w:val="24"/>
              <w:lang w:eastAsia="ja-JP"/>
              <w14:ligatures w14:val="standardContextual"/>
            </w:rPr>
          </w:pPr>
          <w:hyperlink w:anchor="_Toc237846387" w:history="1">
            <w:r w:rsidRPr="00B93DEE">
              <w:rPr>
                <w:rStyle w:val="Hyperlink"/>
                <w:noProof/>
              </w:rPr>
              <w:t>Strategic governance</w:t>
            </w:r>
            <w:r>
              <w:rPr>
                <w:noProof/>
                <w:webHidden/>
              </w:rPr>
              <w:tab/>
            </w:r>
            <w:r>
              <w:rPr>
                <w:noProof/>
                <w:webHidden/>
              </w:rPr>
              <w:fldChar w:fldCharType="begin"/>
            </w:r>
            <w:r>
              <w:rPr>
                <w:noProof/>
                <w:webHidden/>
              </w:rPr>
              <w:instrText xml:space="preserve"> PAGEREF _Toc237846387 \h </w:instrText>
            </w:r>
            <w:r>
              <w:rPr>
                <w:noProof/>
                <w:webHidden/>
              </w:rPr>
            </w:r>
            <w:r>
              <w:rPr>
                <w:noProof/>
                <w:webHidden/>
              </w:rPr>
              <w:fldChar w:fldCharType="separate"/>
            </w:r>
            <w:r w:rsidR="00C5711F">
              <w:rPr>
                <w:noProof/>
                <w:webHidden/>
              </w:rPr>
              <w:t>12</w:t>
            </w:r>
            <w:r>
              <w:rPr>
                <w:noProof/>
                <w:webHidden/>
              </w:rPr>
              <w:fldChar w:fldCharType="end"/>
            </w:r>
          </w:hyperlink>
        </w:p>
        <w:p w14:paraId="1C970EB3" w14:textId="03EF8F9A" w:rsidR="00391701" w:rsidRDefault="00391701" w:rsidP="00391701">
          <w:pPr>
            <w:pStyle w:val="TOC3"/>
            <w:rPr>
              <w:rFonts w:eastAsiaTheme="minorEastAsia" w:cstheme="minorBidi"/>
              <w:noProof/>
              <w:color w:val="auto"/>
              <w:kern w:val="2"/>
              <w:sz w:val="24"/>
              <w:szCs w:val="24"/>
              <w:lang w:eastAsia="ja-JP"/>
              <w14:ligatures w14:val="standardContextual"/>
            </w:rPr>
          </w:pPr>
          <w:hyperlink w:anchor="_Toc237846388" w:history="1">
            <w:r w:rsidRPr="00B93DEE">
              <w:rPr>
                <w:rStyle w:val="Hyperlink"/>
                <w:noProof/>
              </w:rPr>
              <w:t>Advisory structures</w:t>
            </w:r>
            <w:r>
              <w:rPr>
                <w:noProof/>
                <w:webHidden/>
              </w:rPr>
              <w:tab/>
            </w:r>
            <w:r>
              <w:rPr>
                <w:noProof/>
                <w:webHidden/>
              </w:rPr>
              <w:fldChar w:fldCharType="begin"/>
            </w:r>
            <w:r>
              <w:rPr>
                <w:noProof/>
                <w:webHidden/>
              </w:rPr>
              <w:instrText xml:space="preserve"> PAGEREF _Toc237846388 \h </w:instrText>
            </w:r>
            <w:r>
              <w:rPr>
                <w:noProof/>
                <w:webHidden/>
              </w:rPr>
            </w:r>
            <w:r>
              <w:rPr>
                <w:noProof/>
                <w:webHidden/>
              </w:rPr>
              <w:fldChar w:fldCharType="separate"/>
            </w:r>
            <w:r w:rsidR="00C5711F">
              <w:rPr>
                <w:noProof/>
                <w:webHidden/>
              </w:rPr>
              <w:t>13</w:t>
            </w:r>
            <w:r>
              <w:rPr>
                <w:noProof/>
                <w:webHidden/>
              </w:rPr>
              <w:fldChar w:fldCharType="end"/>
            </w:r>
          </w:hyperlink>
        </w:p>
        <w:p w14:paraId="6A1BB634" w14:textId="6B64B200"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389" w:history="1">
            <w:r w:rsidRPr="00B93DEE">
              <w:rPr>
                <w:rStyle w:val="Hyperlink"/>
                <w:noProof/>
              </w:rPr>
              <w:t>National alignment through complementary planning</w:t>
            </w:r>
            <w:r>
              <w:rPr>
                <w:noProof/>
                <w:webHidden/>
              </w:rPr>
              <w:tab/>
            </w:r>
            <w:r>
              <w:rPr>
                <w:noProof/>
                <w:webHidden/>
              </w:rPr>
              <w:fldChar w:fldCharType="begin"/>
            </w:r>
            <w:r>
              <w:rPr>
                <w:noProof/>
                <w:webHidden/>
              </w:rPr>
              <w:instrText xml:space="preserve"> PAGEREF _Toc237846389 \h </w:instrText>
            </w:r>
            <w:r>
              <w:rPr>
                <w:noProof/>
                <w:webHidden/>
              </w:rPr>
            </w:r>
            <w:r>
              <w:rPr>
                <w:noProof/>
                <w:webHidden/>
              </w:rPr>
              <w:fldChar w:fldCharType="separate"/>
            </w:r>
            <w:r w:rsidR="00C5711F">
              <w:rPr>
                <w:noProof/>
                <w:webHidden/>
              </w:rPr>
              <w:t>14</w:t>
            </w:r>
            <w:r>
              <w:rPr>
                <w:noProof/>
                <w:webHidden/>
              </w:rPr>
              <w:fldChar w:fldCharType="end"/>
            </w:r>
          </w:hyperlink>
        </w:p>
        <w:p w14:paraId="4429C62D" w14:textId="4FE37121"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390" w:history="1">
            <w:r w:rsidRPr="00B93DEE">
              <w:rPr>
                <w:rStyle w:val="Hyperlink"/>
                <w:noProof/>
              </w:rPr>
              <w:t>Roles and responsibilities</w:t>
            </w:r>
            <w:r>
              <w:rPr>
                <w:noProof/>
                <w:webHidden/>
              </w:rPr>
              <w:tab/>
            </w:r>
            <w:r>
              <w:rPr>
                <w:noProof/>
                <w:webHidden/>
              </w:rPr>
              <w:fldChar w:fldCharType="begin"/>
            </w:r>
            <w:r>
              <w:rPr>
                <w:noProof/>
                <w:webHidden/>
              </w:rPr>
              <w:instrText xml:space="preserve"> PAGEREF _Toc237846390 \h </w:instrText>
            </w:r>
            <w:r>
              <w:rPr>
                <w:noProof/>
                <w:webHidden/>
              </w:rPr>
            </w:r>
            <w:r>
              <w:rPr>
                <w:noProof/>
                <w:webHidden/>
              </w:rPr>
              <w:fldChar w:fldCharType="separate"/>
            </w:r>
            <w:r w:rsidR="00C5711F">
              <w:rPr>
                <w:noProof/>
                <w:webHidden/>
              </w:rPr>
              <w:t>14</w:t>
            </w:r>
            <w:r>
              <w:rPr>
                <w:noProof/>
                <w:webHidden/>
              </w:rPr>
              <w:fldChar w:fldCharType="end"/>
            </w:r>
          </w:hyperlink>
        </w:p>
        <w:p w14:paraId="11A48BA9" w14:textId="07B7AF56" w:rsidR="00391701" w:rsidRDefault="00391701" w:rsidP="00391701">
          <w:pPr>
            <w:pStyle w:val="TOC3"/>
            <w:rPr>
              <w:rFonts w:eastAsiaTheme="minorEastAsia" w:cstheme="minorBidi"/>
              <w:noProof/>
              <w:color w:val="auto"/>
              <w:kern w:val="2"/>
              <w:sz w:val="24"/>
              <w:szCs w:val="24"/>
              <w:lang w:eastAsia="ja-JP"/>
              <w14:ligatures w14:val="standardContextual"/>
            </w:rPr>
          </w:pPr>
          <w:hyperlink w:anchor="_Toc237846391" w:history="1">
            <w:r w:rsidRPr="00B93DEE">
              <w:rPr>
                <w:rStyle w:val="Hyperlink"/>
                <w:noProof/>
              </w:rPr>
              <w:t>Commonwealth responsibilities</w:t>
            </w:r>
            <w:r>
              <w:rPr>
                <w:noProof/>
                <w:webHidden/>
              </w:rPr>
              <w:tab/>
            </w:r>
            <w:r>
              <w:rPr>
                <w:noProof/>
                <w:webHidden/>
              </w:rPr>
              <w:fldChar w:fldCharType="begin"/>
            </w:r>
            <w:r>
              <w:rPr>
                <w:noProof/>
                <w:webHidden/>
              </w:rPr>
              <w:instrText xml:space="preserve"> PAGEREF _Toc237846391 \h </w:instrText>
            </w:r>
            <w:r>
              <w:rPr>
                <w:noProof/>
                <w:webHidden/>
              </w:rPr>
            </w:r>
            <w:r>
              <w:rPr>
                <w:noProof/>
                <w:webHidden/>
              </w:rPr>
              <w:fldChar w:fldCharType="separate"/>
            </w:r>
            <w:r w:rsidR="00C5711F">
              <w:rPr>
                <w:noProof/>
                <w:webHidden/>
              </w:rPr>
              <w:t>15</w:t>
            </w:r>
            <w:r>
              <w:rPr>
                <w:noProof/>
                <w:webHidden/>
              </w:rPr>
              <w:fldChar w:fldCharType="end"/>
            </w:r>
          </w:hyperlink>
        </w:p>
        <w:p w14:paraId="708E87AA" w14:textId="7F2886B9" w:rsidR="00391701" w:rsidRDefault="00391701" w:rsidP="00391701">
          <w:pPr>
            <w:pStyle w:val="TOC3"/>
            <w:rPr>
              <w:rFonts w:eastAsiaTheme="minorEastAsia" w:cstheme="minorBidi"/>
              <w:noProof/>
              <w:color w:val="auto"/>
              <w:kern w:val="2"/>
              <w:sz w:val="24"/>
              <w:szCs w:val="24"/>
              <w:lang w:eastAsia="ja-JP"/>
              <w14:ligatures w14:val="standardContextual"/>
            </w:rPr>
          </w:pPr>
          <w:hyperlink w:anchor="_Toc237846392" w:history="1">
            <w:r w:rsidRPr="00B93DEE">
              <w:rPr>
                <w:rStyle w:val="Hyperlink"/>
                <w:noProof/>
              </w:rPr>
              <w:t>State and territory responsibilities</w:t>
            </w:r>
            <w:r>
              <w:rPr>
                <w:noProof/>
                <w:webHidden/>
              </w:rPr>
              <w:tab/>
            </w:r>
            <w:r>
              <w:rPr>
                <w:noProof/>
                <w:webHidden/>
              </w:rPr>
              <w:fldChar w:fldCharType="begin"/>
            </w:r>
            <w:r>
              <w:rPr>
                <w:noProof/>
                <w:webHidden/>
              </w:rPr>
              <w:instrText xml:space="preserve"> PAGEREF _Toc237846392 \h </w:instrText>
            </w:r>
            <w:r>
              <w:rPr>
                <w:noProof/>
                <w:webHidden/>
              </w:rPr>
            </w:r>
            <w:r>
              <w:rPr>
                <w:noProof/>
                <w:webHidden/>
              </w:rPr>
              <w:fldChar w:fldCharType="separate"/>
            </w:r>
            <w:r w:rsidR="00C5711F">
              <w:rPr>
                <w:noProof/>
                <w:webHidden/>
              </w:rPr>
              <w:t>15</w:t>
            </w:r>
            <w:r>
              <w:rPr>
                <w:noProof/>
                <w:webHidden/>
              </w:rPr>
              <w:fldChar w:fldCharType="end"/>
            </w:r>
          </w:hyperlink>
        </w:p>
        <w:p w14:paraId="26F78A95" w14:textId="40A412E3" w:rsidR="00391701" w:rsidRDefault="00391701" w:rsidP="00391701">
          <w:pPr>
            <w:pStyle w:val="TOC3"/>
            <w:rPr>
              <w:rFonts w:eastAsiaTheme="minorEastAsia" w:cstheme="minorBidi"/>
              <w:noProof/>
              <w:color w:val="auto"/>
              <w:kern w:val="2"/>
              <w:sz w:val="24"/>
              <w:szCs w:val="24"/>
              <w:lang w:eastAsia="ja-JP"/>
              <w14:ligatures w14:val="standardContextual"/>
            </w:rPr>
          </w:pPr>
          <w:hyperlink w:anchor="_Toc237846393" w:history="1">
            <w:r w:rsidRPr="00B93DEE">
              <w:rPr>
                <w:rStyle w:val="Hyperlink"/>
                <w:noProof/>
              </w:rPr>
              <w:t>Shared responsibilities</w:t>
            </w:r>
            <w:r>
              <w:rPr>
                <w:noProof/>
                <w:webHidden/>
              </w:rPr>
              <w:tab/>
            </w:r>
            <w:r>
              <w:rPr>
                <w:noProof/>
                <w:webHidden/>
              </w:rPr>
              <w:fldChar w:fldCharType="begin"/>
            </w:r>
            <w:r>
              <w:rPr>
                <w:noProof/>
                <w:webHidden/>
              </w:rPr>
              <w:instrText xml:space="preserve"> PAGEREF _Toc237846393 \h </w:instrText>
            </w:r>
            <w:r>
              <w:rPr>
                <w:noProof/>
                <w:webHidden/>
              </w:rPr>
            </w:r>
            <w:r>
              <w:rPr>
                <w:noProof/>
                <w:webHidden/>
              </w:rPr>
              <w:fldChar w:fldCharType="separate"/>
            </w:r>
            <w:r w:rsidR="00C5711F">
              <w:rPr>
                <w:noProof/>
                <w:webHidden/>
              </w:rPr>
              <w:t>16</w:t>
            </w:r>
            <w:r>
              <w:rPr>
                <w:noProof/>
                <w:webHidden/>
              </w:rPr>
              <w:fldChar w:fldCharType="end"/>
            </w:r>
          </w:hyperlink>
        </w:p>
        <w:p w14:paraId="018C397E" w14:textId="41ECD5F6"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394" w:history="1">
            <w:r w:rsidRPr="00B93DEE">
              <w:rPr>
                <w:rStyle w:val="Hyperlink"/>
                <w:noProof/>
              </w:rPr>
              <w:t>Recognising the role of broader stakeholders</w:t>
            </w:r>
            <w:r>
              <w:rPr>
                <w:noProof/>
                <w:webHidden/>
              </w:rPr>
              <w:tab/>
            </w:r>
            <w:r>
              <w:rPr>
                <w:noProof/>
                <w:webHidden/>
              </w:rPr>
              <w:fldChar w:fldCharType="begin"/>
            </w:r>
            <w:r>
              <w:rPr>
                <w:noProof/>
                <w:webHidden/>
              </w:rPr>
              <w:instrText xml:space="preserve"> PAGEREF _Toc237846394 \h </w:instrText>
            </w:r>
            <w:r>
              <w:rPr>
                <w:noProof/>
                <w:webHidden/>
              </w:rPr>
            </w:r>
            <w:r>
              <w:rPr>
                <w:noProof/>
                <w:webHidden/>
              </w:rPr>
              <w:fldChar w:fldCharType="separate"/>
            </w:r>
            <w:r w:rsidR="00C5711F">
              <w:rPr>
                <w:noProof/>
                <w:webHidden/>
              </w:rPr>
              <w:t>17</w:t>
            </w:r>
            <w:r>
              <w:rPr>
                <w:noProof/>
                <w:webHidden/>
              </w:rPr>
              <w:fldChar w:fldCharType="end"/>
            </w:r>
          </w:hyperlink>
        </w:p>
        <w:p w14:paraId="7B86558F" w14:textId="6676A46C" w:rsidR="00391701" w:rsidRDefault="00391701" w:rsidP="00391701">
          <w:pPr>
            <w:pStyle w:val="TOC3"/>
            <w:rPr>
              <w:rFonts w:eastAsiaTheme="minorEastAsia" w:cstheme="minorBidi"/>
              <w:noProof/>
              <w:color w:val="auto"/>
              <w:kern w:val="2"/>
              <w:sz w:val="24"/>
              <w:szCs w:val="24"/>
              <w:lang w:eastAsia="ja-JP"/>
              <w14:ligatures w14:val="standardContextual"/>
            </w:rPr>
          </w:pPr>
          <w:hyperlink w:anchor="_Toc237846395" w:history="1">
            <w:r w:rsidRPr="00B93DEE">
              <w:rPr>
                <w:rStyle w:val="Hyperlink"/>
                <w:noProof/>
              </w:rPr>
              <w:t>System implementation partners</w:t>
            </w:r>
            <w:r>
              <w:rPr>
                <w:noProof/>
                <w:webHidden/>
              </w:rPr>
              <w:tab/>
            </w:r>
            <w:r>
              <w:rPr>
                <w:noProof/>
                <w:webHidden/>
              </w:rPr>
              <w:fldChar w:fldCharType="begin"/>
            </w:r>
            <w:r>
              <w:rPr>
                <w:noProof/>
                <w:webHidden/>
              </w:rPr>
              <w:instrText xml:space="preserve"> PAGEREF _Toc237846395 \h </w:instrText>
            </w:r>
            <w:r>
              <w:rPr>
                <w:noProof/>
                <w:webHidden/>
              </w:rPr>
            </w:r>
            <w:r>
              <w:rPr>
                <w:noProof/>
                <w:webHidden/>
              </w:rPr>
              <w:fldChar w:fldCharType="separate"/>
            </w:r>
            <w:r w:rsidR="00C5711F">
              <w:rPr>
                <w:noProof/>
                <w:webHidden/>
              </w:rPr>
              <w:t>17</w:t>
            </w:r>
            <w:r>
              <w:rPr>
                <w:noProof/>
                <w:webHidden/>
              </w:rPr>
              <w:fldChar w:fldCharType="end"/>
            </w:r>
          </w:hyperlink>
        </w:p>
        <w:p w14:paraId="6B8D5764" w14:textId="2BE19FEB" w:rsidR="00391701" w:rsidRDefault="00391701" w:rsidP="001B18B6">
          <w:pPr>
            <w:pStyle w:val="TOC1"/>
            <w:rPr>
              <w:rFonts w:eastAsiaTheme="minorEastAsia" w:cstheme="minorBidi"/>
              <w:color w:val="auto"/>
              <w:kern w:val="2"/>
              <w:szCs w:val="24"/>
              <w:lang w:eastAsia="ja-JP"/>
              <w14:ligatures w14:val="standardContextual"/>
            </w:rPr>
          </w:pPr>
          <w:hyperlink w:anchor="_Toc237846396" w:history="1">
            <w:r w:rsidRPr="00B93DEE">
              <w:rPr>
                <w:rStyle w:val="Hyperlink"/>
              </w:rPr>
              <w:t>Stakeholder engagement mechanisms</w:t>
            </w:r>
            <w:r>
              <w:rPr>
                <w:webHidden/>
              </w:rPr>
              <w:tab/>
            </w:r>
            <w:r>
              <w:rPr>
                <w:webHidden/>
              </w:rPr>
              <w:fldChar w:fldCharType="begin"/>
            </w:r>
            <w:r>
              <w:rPr>
                <w:webHidden/>
              </w:rPr>
              <w:instrText xml:space="preserve"> PAGEREF _Toc237846396 \h </w:instrText>
            </w:r>
            <w:r>
              <w:rPr>
                <w:webHidden/>
              </w:rPr>
            </w:r>
            <w:r>
              <w:rPr>
                <w:webHidden/>
              </w:rPr>
              <w:fldChar w:fldCharType="separate"/>
            </w:r>
            <w:r w:rsidR="00C5711F">
              <w:rPr>
                <w:webHidden/>
              </w:rPr>
              <w:t>18</w:t>
            </w:r>
            <w:r>
              <w:rPr>
                <w:webHidden/>
              </w:rPr>
              <w:fldChar w:fldCharType="end"/>
            </w:r>
          </w:hyperlink>
        </w:p>
        <w:p w14:paraId="285E9A3B" w14:textId="43AB8388"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397" w:history="1">
            <w:r w:rsidRPr="00B93DEE">
              <w:rPr>
                <w:rStyle w:val="Hyperlink"/>
                <w:noProof/>
              </w:rPr>
              <w:t>Monitoring, evaluation and learning</w:t>
            </w:r>
            <w:r>
              <w:rPr>
                <w:noProof/>
                <w:webHidden/>
              </w:rPr>
              <w:tab/>
            </w:r>
            <w:r>
              <w:rPr>
                <w:noProof/>
                <w:webHidden/>
              </w:rPr>
              <w:fldChar w:fldCharType="begin"/>
            </w:r>
            <w:r>
              <w:rPr>
                <w:noProof/>
                <w:webHidden/>
              </w:rPr>
              <w:instrText xml:space="preserve"> PAGEREF _Toc237846397 \h </w:instrText>
            </w:r>
            <w:r>
              <w:rPr>
                <w:noProof/>
                <w:webHidden/>
              </w:rPr>
            </w:r>
            <w:r>
              <w:rPr>
                <w:noProof/>
                <w:webHidden/>
              </w:rPr>
              <w:fldChar w:fldCharType="separate"/>
            </w:r>
            <w:r w:rsidR="00C5711F">
              <w:rPr>
                <w:noProof/>
                <w:webHidden/>
              </w:rPr>
              <w:t>18</w:t>
            </w:r>
            <w:r>
              <w:rPr>
                <w:noProof/>
                <w:webHidden/>
              </w:rPr>
              <w:fldChar w:fldCharType="end"/>
            </w:r>
          </w:hyperlink>
        </w:p>
        <w:p w14:paraId="504F897F" w14:textId="65F7ADC7"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398" w:history="1">
            <w:r w:rsidRPr="00B93DEE">
              <w:rPr>
                <w:rStyle w:val="Hyperlink"/>
                <w:noProof/>
              </w:rPr>
              <w:t>Maintaining momentum</w:t>
            </w:r>
            <w:r>
              <w:rPr>
                <w:noProof/>
                <w:webHidden/>
              </w:rPr>
              <w:tab/>
            </w:r>
            <w:r>
              <w:rPr>
                <w:noProof/>
                <w:webHidden/>
              </w:rPr>
              <w:fldChar w:fldCharType="begin"/>
            </w:r>
            <w:r>
              <w:rPr>
                <w:noProof/>
                <w:webHidden/>
              </w:rPr>
              <w:instrText xml:space="preserve"> PAGEREF _Toc237846398 \h </w:instrText>
            </w:r>
            <w:r>
              <w:rPr>
                <w:noProof/>
                <w:webHidden/>
              </w:rPr>
            </w:r>
            <w:r>
              <w:rPr>
                <w:noProof/>
                <w:webHidden/>
              </w:rPr>
              <w:fldChar w:fldCharType="separate"/>
            </w:r>
            <w:r w:rsidR="00C5711F">
              <w:rPr>
                <w:noProof/>
                <w:webHidden/>
              </w:rPr>
              <w:t>19</w:t>
            </w:r>
            <w:r>
              <w:rPr>
                <w:noProof/>
                <w:webHidden/>
              </w:rPr>
              <w:fldChar w:fldCharType="end"/>
            </w:r>
          </w:hyperlink>
        </w:p>
        <w:p w14:paraId="165AB298" w14:textId="4EB71F17" w:rsidR="00391701" w:rsidRDefault="00391701" w:rsidP="001B18B6">
          <w:pPr>
            <w:pStyle w:val="TOC1"/>
          </w:pPr>
          <w:hyperlink w:anchor="_Toc237846399" w:history="1">
            <w:r w:rsidRPr="00B93DEE">
              <w:rPr>
                <w:rStyle w:val="Hyperlink"/>
              </w:rPr>
              <w:t>02 Commonwealth and other Action Plans</w:t>
            </w:r>
            <w:r>
              <w:rPr>
                <w:webHidden/>
              </w:rPr>
              <w:tab/>
            </w:r>
            <w:r>
              <w:rPr>
                <w:webHidden/>
              </w:rPr>
              <w:fldChar w:fldCharType="begin"/>
            </w:r>
            <w:r>
              <w:rPr>
                <w:webHidden/>
              </w:rPr>
              <w:instrText xml:space="preserve"> PAGEREF _Toc237846399 \h </w:instrText>
            </w:r>
            <w:r>
              <w:rPr>
                <w:webHidden/>
              </w:rPr>
            </w:r>
            <w:r>
              <w:rPr>
                <w:webHidden/>
              </w:rPr>
              <w:fldChar w:fldCharType="separate"/>
            </w:r>
            <w:r w:rsidR="00C5711F">
              <w:rPr>
                <w:webHidden/>
              </w:rPr>
              <w:t>20</w:t>
            </w:r>
            <w:r>
              <w:rPr>
                <w:webHidden/>
              </w:rPr>
              <w:fldChar w:fldCharType="end"/>
            </w:r>
          </w:hyperlink>
        </w:p>
        <w:p w14:paraId="30822273" w14:textId="7AB6110F" w:rsidR="00391701" w:rsidRDefault="00391701" w:rsidP="001B18B6">
          <w:pPr>
            <w:pStyle w:val="TOC1"/>
          </w:pPr>
          <w:hyperlink w:anchor="_Toc237846400" w:history="1">
            <w:r w:rsidRPr="00B93DEE">
              <w:rPr>
                <w:rStyle w:val="Hyperlink"/>
              </w:rPr>
              <w:t>National and jurisdictional action planning</w:t>
            </w:r>
            <w:r>
              <w:rPr>
                <w:webHidden/>
              </w:rPr>
              <w:tab/>
            </w:r>
            <w:r>
              <w:rPr>
                <w:webHidden/>
              </w:rPr>
              <w:fldChar w:fldCharType="begin"/>
            </w:r>
            <w:r>
              <w:rPr>
                <w:webHidden/>
              </w:rPr>
              <w:instrText xml:space="preserve"> PAGEREF _Toc237846400 \h </w:instrText>
            </w:r>
            <w:r>
              <w:rPr>
                <w:webHidden/>
              </w:rPr>
            </w:r>
            <w:r>
              <w:rPr>
                <w:webHidden/>
              </w:rPr>
              <w:fldChar w:fldCharType="separate"/>
            </w:r>
            <w:r w:rsidR="00C5711F">
              <w:rPr>
                <w:webHidden/>
              </w:rPr>
              <w:t>21</w:t>
            </w:r>
            <w:r>
              <w:rPr>
                <w:webHidden/>
              </w:rPr>
              <w:fldChar w:fldCharType="end"/>
            </w:r>
          </w:hyperlink>
        </w:p>
        <w:p w14:paraId="0B705638" w14:textId="246AA159"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01" w:history="1">
            <w:r w:rsidRPr="00B93DEE">
              <w:rPr>
                <w:rStyle w:val="Hyperlink"/>
                <w:noProof/>
              </w:rPr>
              <w:t>Essential Vaccines Schedule NIS-aligned plans</w:t>
            </w:r>
            <w:r>
              <w:rPr>
                <w:noProof/>
                <w:webHidden/>
              </w:rPr>
              <w:tab/>
            </w:r>
            <w:r>
              <w:rPr>
                <w:noProof/>
                <w:webHidden/>
              </w:rPr>
              <w:fldChar w:fldCharType="begin"/>
            </w:r>
            <w:r>
              <w:rPr>
                <w:noProof/>
                <w:webHidden/>
              </w:rPr>
              <w:instrText xml:space="preserve"> PAGEREF _Toc237846401 \h </w:instrText>
            </w:r>
            <w:r>
              <w:rPr>
                <w:noProof/>
                <w:webHidden/>
              </w:rPr>
            </w:r>
            <w:r>
              <w:rPr>
                <w:noProof/>
                <w:webHidden/>
              </w:rPr>
              <w:fldChar w:fldCharType="separate"/>
            </w:r>
            <w:r w:rsidR="00C5711F">
              <w:rPr>
                <w:noProof/>
                <w:webHidden/>
              </w:rPr>
              <w:t>21</w:t>
            </w:r>
            <w:r>
              <w:rPr>
                <w:noProof/>
                <w:webHidden/>
              </w:rPr>
              <w:fldChar w:fldCharType="end"/>
            </w:r>
          </w:hyperlink>
        </w:p>
        <w:p w14:paraId="6FA85DE9" w14:textId="45CAE87A"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02" w:history="1">
            <w:r w:rsidRPr="00B93DEE">
              <w:rPr>
                <w:rStyle w:val="Hyperlink"/>
                <w:noProof/>
              </w:rPr>
              <w:t>State and territory immunisation strategies, action plans, and indicators</w:t>
            </w:r>
            <w:r>
              <w:rPr>
                <w:noProof/>
                <w:webHidden/>
              </w:rPr>
              <w:tab/>
            </w:r>
            <w:r>
              <w:rPr>
                <w:noProof/>
                <w:webHidden/>
              </w:rPr>
              <w:fldChar w:fldCharType="begin"/>
            </w:r>
            <w:r>
              <w:rPr>
                <w:noProof/>
                <w:webHidden/>
              </w:rPr>
              <w:instrText xml:space="preserve"> PAGEREF _Toc237846402 \h </w:instrText>
            </w:r>
            <w:r>
              <w:rPr>
                <w:noProof/>
                <w:webHidden/>
              </w:rPr>
            </w:r>
            <w:r>
              <w:rPr>
                <w:noProof/>
                <w:webHidden/>
              </w:rPr>
              <w:fldChar w:fldCharType="separate"/>
            </w:r>
            <w:r w:rsidR="00C5711F">
              <w:rPr>
                <w:noProof/>
                <w:webHidden/>
              </w:rPr>
              <w:t>21</w:t>
            </w:r>
            <w:r>
              <w:rPr>
                <w:noProof/>
                <w:webHidden/>
              </w:rPr>
              <w:fldChar w:fldCharType="end"/>
            </w:r>
          </w:hyperlink>
        </w:p>
        <w:p w14:paraId="29279CFF" w14:textId="4500E456" w:rsidR="00391701" w:rsidRDefault="00391701" w:rsidP="001B18B6">
          <w:pPr>
            <w:pStyle w:val="TOC1"/>
          </w:pPr>
          <w:hyperlink w:anchor="_Toc237846403" w:history="1">
            <w:r w:rsidRPr="00B93DEE">
              <w:rPr>
                <w:rStyle w:val="Hyperlink"/>
              </w:rPr>
              <w:t>Commonwealth Action Plan: 2025-26 to 2026-27 and beyond</w:t>
            </w:r>
            <w:r>
              <w:rPr>
                <w:webHidden/>
              </w:rPr>
              <w:tab/>
            </w:r>
            <w:r>
              <w:rPr>
                <w:webHidden/>
              </w:rPr>
              <w:fldChar w:fldCharType="begin"/>
            </w:r>
            <w:r>
              <w:rPr>
                <w:webHidden/>
              </w:rPr>
              <w:instrText xml:space="preserve"> PAGEREF _Toc237846403 \h </w:instrText>
            </w:r>
            <w:r>
              <w:rPr>
                <w:webHidden/>
              </w:rPr>
            </w:r>
            <w:r>
              <w:rPr>
                <w:webHidden/>
              </w:rPr>
              <w:fldChar w:fldCharType="separate"/>
            </w:r>
            <w:r w:rsidR="00C5711F">
              <w:rPr>
                <w:webHidden/>
              </w:rPr>
              <w:t>23</w:t>
            </w:r>
            <w:r>
              <w:rPr>
                <w:webHidden/>
              </w:rPr>
              <w:fldChar w:fldCharType="end"/>
            </w:r>
          </w:hyperlink>
        </w:p>
        <w:p w14:paraId="6FBEA518" w14:textId="3622D3F3"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04" w:history="1">
            <w:r w:rsidRPr="00B93DEE">
              <w:rPr>
                <w:rStyle w:val="Hyperlink"/>
                <w:noProof/>
              </w:rPr>
              <w:t>Commonwealth responsibilities</w:t>
            </w:r>
            <w:r>
              <w:rPr>
                <w:noProof/>
                <w:webHidden/>
              </w:rPr>
              <w:tab/>
            </w:r>
            <w:r>
              <w:rPr>
                <w:noProof/>
                <w:webHidden/>
              </w:rPr>
              <w:fldChar w:fldCharType="begin"/>
            </w:r>
            <w:r>
              <w:rPr>
                <w:noProof/>
                <w:webHidden/>
              </w:rPr>
              <w:instrText xml:space="preserve"> PAGEREF _Toc237846404 \h </w:instrText>
            </w:r>
            <w:r>
              <w:rPr>
                <w:noProof/>
                <w:webHidden/>
              </w:rPr>
            </w:r>
            <w:r>
              <w:rPr>
                <w:noProof/>
                <w:webHidden/>
              </w:rPr>
              <w:fldChar w:fldCharType="separate"/>
            </w:r>
            <w:r w:rsidR="00C5711F">
              <w:rPr>
                <w:noProof/>
                <w:webHidden/>
              </w:rPr>
              <w:t>23</w:t>
            </w:r>
            <w:r>
              <w:rPr>
                <w:noProof/>
                <w:webHidden/>
              </w:rPr>
              <w:fldChar w:fldCharType="end"/>
            </w:r>
          </w:hyperlink>
        </w:p>
        <w:p w14:paraId="7FD08E57" w14:textId="70199079"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05" w:history="1">
            <w:r w:rsidRPr="00B93DEE">
              <w:rPr>
                <w:rStyle w:val="Hyperlink"/>
                <w:noProof/>
              </w:rPr>
              <w:t>What is included in the Action Plan</w:t>
            </w:r>
            <w:r>
              <w:rPr>
                <w:noProof/>
                <w:webHidden/>
              </w:rPr>
              <w:tab/>
            </w:r>
            <w:r>
              <w:rPr>
                <w:noProof/>
                <w:webHidden/>
              </w:rPr>
              <w:fldChar w:fldCharType="begin"/>
            </w:r>
            <w:r>
              <w:rPr>
                <w:noProof/>
                <w:webHidden/>
              </w:rPr>
              <w:instrText xml:space="preserve"> PAGEREF _Toc237846405 \h </w:instrText>
            </w:r>
            <w:r>
              <w:rPr>
                <w:noProof/>
                <w:webHidden/>
              </w:rPr>
            </w:r>
            <w:r>
              <w:rPr>
                <w:noProof/>
                <w:webHidden/>
              </w:rPr>
              <w:fldChar w:fldCharType="separate"/>
            </w:r>
            <w:r w:rsidR="00C5711F">
              <w:rPr>
                <w:noProof/>
                <w:webHidden/>
              </w:rPr>
              <w:t>23</w:t>
            </w:r>
            <w:r>
              <w:rPr>
                <w:noProof/>
                <w:webHidden/>
              </w:rPr>
              <w:fldChar w:fldCharType="end"/>
            </w:r>
          </w:hyperlink>
        </w:p>
        <w:p w14:paraId="7EF18CEC" w14:textId="6654F1B6"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06" w:history="1">
            <w:r w:rsidRPr="00B93DEE">
              <w:rPr>
                <w:rStyle w:val="Hyperlink"/>
                <w:noProof/>
              </w:rPr>
              <w:t>Budget update 2026-27</w:t>
            </w:r>
            <w:r>
              <w:rPr>
                <w:noProof/>
                <w:webHidden/>
              </w:rPr>
              <w:tab/>
            </w:r>
            <w:r>
              <w:rPr>
                <w:noProof/>
                <w:webHidden/>
              </w:rPr>
              <w:fldChar w:fldCharType="begin"/>
            </w:r>
            <w:r>
              <w:rPr>
                <w:noProof/>
                <w:webHidden/>
              </w:rPr>
              <w:instrText xml:space="preserve"> PAGEREF _Toc237846406 \h </w:instrText>
            </w:r>
            <w:r>
              <w:rPr>
                <w:noProof/>
                <w:webHidden/>
              </w:rPr>
            </w:r>
            <w:r>
              <w:rPr>
                <w:noProof/>
                <w:webHidden/>
              </w:rPr>
              <w:fldChar w:fldCharType="separate"/>
            </w:r>
            <w:r w:rsidR="00C5711F">
              <w:rPr>
                <w:noProof/>
                <w:webHidden/>
              </w:rPr>
              <w:t>24</w:t>
            </w:r>
            <w:r>
              <w:rPr>
                <w:noProof/>
                <w:webHidden/>
              </w:rPr>
              <w:fldChar w:fldCharType="end"/>
            </w:r>
          </w:hyperlink>
        </w:p>
        <w:p w14:paraId="13B83A8A" w14:textId="4CFF8D87" w:rsidR="00391701" w:rsidRDefault="00391701" w:rsidP="001B18B6">
          <w:pPr>
            <w:pStyle w:val="TOC1"/>
          </w:pPr>
          <w:hyperlink w:anchor="_Toc237846407" w:history="1">
            <w:r w:rsidRPr="00B93DEE">
              <w:rPr>
                <w:rStyle w:val="Hyperlink"/>
              </w:rPr>
              <w:t>Priority 1: Improve access to immunisation</w:t>
            </w:r>
            <w:r>
              <w:rPr>
                <w:webHidden/>
              </w:rPr>
              <w:tab/>
            </w:r>
            <w:r>
              <w:rPr>
                <w:webHidden/>
              </w:rPr>
              <w:fldChar w:fldCharType="begin"/>
            </w:r>
            <w:r>
              <w:rPr>
                <w:webHidden/>
              </w:rPr>
              <w:instrText xml:space="preserve"> PAGEREF _Toc237846407 \h </w:instrText>
            </w:r>
            <w:r>
              <w:rPr>
                <w:webHidden/>
              </w:rPr>
            </w:r>
            <w:r>
              <w:rPr>
                <w:webHidden/>
              </w:rPr>
              <w:fldChar w:fldCharType="separate"/>
            </w:r>
            <w:r w:rsidR="00C5711F">
              <w:rPr>
                <w:webHidden/>
              </w:rPr>
              <w:t>25</w:t>
            </w:r>
            <w:r>
              <w:rPr>
                <w:webHidden/>
              </w:rPr>
              <w:fldChar w:fldCharType="end"/>
            </w:r>
          </w:hyperlink>
        </w:p>
        <w:p w14:paraId="1DAA7CE7" w14:textId="308818AF"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08" w:history="1">
            <w:r w:rsidRPr="00B93DEE">
              <w:rPr>
                <w:rStyle w:val="Hyperlink"/>
                <w:noProof/>
              </w:rPr>
              <w:t>Strategic focus</w:t>
            </w:r>
            <w:r>
              <w:rPr>
                <w:noProof/>
                <w:webHidden/>
              </w:rPr>
              <w:tab/>
            </w:r>
            <w:r>
              <w:rPr>
                <w:noProof/>
                <w:webHidden/>
              </w:rPr>
              <w:fldChar w:fldCharType="begin"/>
            </w:r>
            <w:r>
              <w:rPr>
                <w:noProof/>
                <w:webHidden/>
              </w:rPr>
              <w:instrText xml:space="preserve"> PAGEREF _Toc237846408 \h </w:instrText>
            </w:r>
            <w:r>
              <w:rPr>
                <w:noProof/>
                <w:webHidden/>
              </w:rPr>
            </w:r>
            <w:r>
              <w:rPr>
                <w:noProof/>
                <w:webHidden/>
              </w:rPr>
              <w:fldChar w:fldCharType="separate"/>
            </w:r>
            <w:r w:rsidR="00C5711F">
              <w:rPr>
                <w:noProof/>
                <w:webHidden/>
              </w:rPr>
              <w:t>25</w:t>
            </w:r>
            <w:r>
              <w:rPr>
                <w:noProof/>
                <w:webHidden/>
              </w:rPr>
              <w:fldChar w:fldCharType="end"/>
            </w:r>
          </w:hyperlink>
        </w:p>
        <w:p w14:paraId="3086694F" w14:textId="3D1BDF14"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09" w:history="1">
            <w:r w:rsidRPr="00B93DEE">
              <w:rPr>
                <w:rStyle w:val="Hyperlink"/>
                <w:noProof/>
              </w:rPr>
              <w:t>Context</w:t>
            </w:r>
            <w:r>
              <w:rPr>
                <w:noProof/>
                <w:webHidden/>
              </w:rPr>
              <w:tab/>
            </w:r>
            <w:r>
              <w:rPr>
                <w:noProof/>
                <w:webHidden/>
              </w:rPr>
              <w:fldChar w:fldCharType="begin"/>
            </w:r>
            <w:r>
              <w:rPr>
                <w:noProof/>
                <w:webHidden/>
              </w:rPr>
              <w:instrText xml:space="preserve"> PAGEREF _Toc237846409 \h </w:instrText>
            </w:r>
            <w:r>
              <w:rPr>
                <w:noProof/>
                <w:webHidden/>
              </w:rPr>
            </w:r>
            <w:r>
              <w:rPr>
                <w:noProof/>
                <w:webHidden/>
              </w:rPr>
              <w:fldChar w:fldCharType="separate"/>
            </w:r>
            <w:r w:rsidR="00C5711F">
              <w:rPr>
                <w:noProof/>
                <w:webHidden/>
              </w:rPr>
              <w:t>25</w:t>
            </w:r>
            <w:r>
              <w:rPr>
                <w:noProof/>
                <w:webHidden/>
              </w:rPr>
              <w:fldChar w:fldCharType="end"/>
            </w:r>
          </w:hyperlink>
        </w:p>
        <w:p w14:paraId="2F82C8CD" w14:textId="37C1DE2C" w:rsidR="00391701" w:rsidRDefault="00391701" w:rsidP="001B18B6">
          <w:pPr>
            <w:pStyle w:val="TOC1"/>
          </w:pPr>
          <w:hyperlink w:anchor="_Toc237846410" w:history="1">
            <w:r w:rsidRPr="00B93DEE">
              <w:rPr>
                <w:rStyle w:val="Hyperlink"/>
              </w:rPr>
              <w:t>Priority 2: Build trust, understanding and acceptance</w:t>
            </w:r>
            <w:r>
              <w:rPr>
                <w:webHidden/>
              </w:rPr>
              <w:tab/>
            </w:r>
            <w:r>
              <w:rPr>
                <w:webHidden/>
              </w:rPr>
              <w:fldChar w:fldCharType="begin"/>
            </w:r>
            <w:r>
              <w:rPr>
                <w:webHidden/>
              </w:rPr>
              <w:instrText xml:space="preserve"> PAGEREF _Toc237846410 \h </w:instrText>
            </w:r>
            <w:r>
              <w:rPr>
                <w:webHidden/>
              </w:rPr>
            </w:r>
            <w:r>
              <w:rPr>
                <w:webHidden/>
              </w:rPr>
              <w:fldChar w:fldCharType="separate"/>
            </w:r>
            <w:r w:rsidR="00C5711F">
              <w:rPr>
                <w:webHidden/>
              </w:rPr>
              <w:t>29</w:t>
            </w:r>
            <w:r>
              <w:rPr>
                <w:webHidden/>
              </w:rPr>
              <w:fldChar w:fldCharType="end"/>
            </w:r>
          </w:hyperlink>
        </w:p>
        <w:p w14:paraId="475E36CA" w14:textId="5F283F6D"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11" w:history="1">
            <w:r w:rsidRPr="00B93DEE">
              <w:rPr>
                <w:rStyle w:val="Hyperlink"/>
                <w:noProof/>
              </w:rPr>
              <w:t>Strategic focus</w:t>
            </w:r>
            <w:r>
              <w:rPr>
                <w:noProof/>
                <w:webHidden/>
              </w:rPr>
              <w:tab/>
            </w:r>
            <w:r>
              <w:rPr>
                <w:noProof/>
                <w:webHidden/>
              </w:rPr>
              <w:fldChar w:fldCharType="begin"/>
            </w:r>
            <w:r>
              <w:rPr>
                <w:noProof/>
                <w:webHidden/>
              </w:rPr>
              <w:instrText xml:space="preserve"> PAGEREF _Toc237846411 \h </w:instrText>
            </w:r>
            <w:r>
              <w:rPr>
                <w:noProof/>
                <w:webHidden/>
              </w:rPr>
            </w:r>
            <w:r>
              <w:rPr>
                <w:noProof/>
                <w:webHidden/>
              </w:rPr>
              <w:fldChar w:fldCharType="separate"/>
            </w:r>
            <w:r w:rsidR="00C5711F">
              <w:rPr>
                <w:noProof/>
                <w:webHidden/>
              </w:rPr>
              <w:t>29</w:t>
            </w:r>
            <w:r>
              <w:rPr>
                <w:noProof/>
                <w:webHidden/>
              </w:rPr>
              <w:fldChar w:fldCharType="end"/>
            </w:r>
          </w:hyperlink>
        </w:p>
        <w:p w14:paraId="0468C6D1" w14:textId="38695D60"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12" w:history="1">
            <w:r w:rsidRPr="00B93DEE">
              <w:rPr>
                <w:rStyle w:val="Hyperlink"/>
                <w:noProof/>
              </w:rPr>
              <w:t>Context</w:t>
            </w:r>
            <w:r>
              <w:rPr>
                <w:noProof/>
                <w:webHidden/>
              </w:rPr>
              <w:tab/>
            </w:r>
            <w:r>
              <w:rPr>
                <w:noProof/>
                <w:webHidden/>
              </w:rPr>
              <w:fldChar w:fldCharType="begin"/>
            </w:r>
            <w:r>
              <w:rPr>
                <w:noProof/>
                <w:webHidden/>
              </w:rPr>
              <w:instrText xml:space="preserve"> PAGEREF _Toc237846412 \h </w:instrText>
            </w:r>
            <w:r>
              <w:rPr>
                <w:noProof/>
                <w:webHidden/>
              </w:rPr>
            </w:r>
            <w:r>
              <w:rPr>
                <w:noProof/>
                <w:webHidden/>
              </w:rPr>
              <w:fldChar w:fldCharType="separate"/>
            </w:r>
            <w:r w:rsidR="00C5711F">
              <w:rPr>
                <w:noProof/>
                <w:webHidden/>
              </w:rPr>
              <w:t>29</w:t>
            </w:r>
            <w:r>
              <w:rPr>
                <w:noProof/>
                <w:webHidden/>
              </w:rPr>
              <w:fldChar w:fldCharType="end"/>
            </w:r>
          </w:hyperlink>
        </w:p>
        <w:p w14:paraId="429FF4D3" w14:textId="776C02BC" w:rsidR="00391701" w:rsidRDefault="00391701" w:rsidP="001B18B6">
          <w:pPr>
            <w:pStyle w:val="TOC1"/>
          </w:pPr>
          <w:hyperlink w:anchor="_Toc237846413" w:history="1">
            <w:r w:rsidRPr="00B93DEE">
              <w:rPr>
                <w:rStyle w:val="Hyperlink"/>
              </w:rPr>
              <w:t>Priority 3: Use data more effectively</w:t>
            </w:r>
            <w:r>
              <w:rPr>
                <w:webHidden/>
              </w:rPr>
              <w:tab/>
            </w:r>
            <w:r>
              <w:rPr>
                <w:webHidden/>
              </w:rPr>
              <w:fldChar w:fldCharType="begin"/>
            </w:r>
            <w:r>
              <w:rPr>
                <w:webHidden/>
              </w:rPr>
              <w:instrText xml:space="preserve"> PAGEREF _Toc237846413 \h </w:instrText>
            </w:r>
            <w:r>
              <w:rPr>
                <w:webHidden/>
              </w:rPr>
            </w:r>
            <w:r>
              <w:rPr>
                <w:webHidden/>
              </w:rPr>
              <w:fldChar w:fldCharType="separate"/>
            </w:r>
            <w:r w:rsidR="00C5711F">
              <w:rPr>
                <w:webHidden/>
              </w:rPr>
              <w:t>33</w:t>
            </w:r>
            <w:r>
              <w:rPr>
                <w:webHidden/>
              </w:rPr>
              <w:fldChar w:fldCharType="end"/>
            </w:r>
          </w:hyperlink>
        </w:p>
        <w:p w14:paraId="0D8025A3" w14:textId="130763B8"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14" w:history="1">
            <w:r w:rsidRPr="00B93DEE">
              <w:rPr>
                <w:rStyle w:val="Hyperlink"/>
                <w:noProof/>
              </w:rPr>
              <w:t>Strategic focus</w:t>
            </w:r>
            <w:r>
              <w:rPr>
                <w:noProof/>
                <w:webHidden/>
              </w:rPr>
              <w:tab/>
            </w:r>
            <w:r>
              <w:rPr>
                <w:noProof/>
                <w:webHidden/>
              </w:rPr>
              <w:fldChar w:fldCharType="begin"/>
            </w:r>
            <w:r>
              <w:rPr>
                <w:noProof/>
                <w:webHidden/>
              </w:rPr>
              <w:instrText xml:space="preserve"> PAGEREF _Toc237846414 \h </w:instrText>
            </w:r>
            <w:r>
              <w:rPr>
                <w:noProof/>
                <w:webHidden/>
              </w:rPr>
            </w:r>
            <w:r>
              <w:rPr>
                <w:noProof/>
                <w:webHidden/>
              </w:rPr>
              <w:fldChar w:fldCharType="separate"/>
            </w:r>
            <w:r w:rsidR="00C5711F">
              <w:rPr>
                <w:noProof/>
                <w:webHidden/>
              </w:rPr>
              <w:t>33</w:t>
            </w:r>
            <w:r>
              <w:rPr>
                <w:noProof/>
                <w:webHidden/>
              </w:rPr>
              <w:fldChar w:fldCharType="end"/>
            </w:r>
          </w:hyperlink>
        </w:p>
        <w:p w14:paraId="08308FAC" w14:textId="35052455"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15" w:history="1">
            <w:r w:rsidRPr="00B93DEE">
              <w:rPr>
                <w:rStyle w:val="Hyperlink"/>
                <w:noProof/>
              </w:rPr>
              <w:t>Context</w:t>
            </w:r>
            <w:r>
              <w:rPr>
                <w:noProof/>
                <w:webHidden/>
              </w:rPr>
              <w:tab/>
            </w:r>
            <w:r>
              <w:rPr>
                <w:noProof/>
                <w:webHidden/>
              </w:rPr>
              <w:fldChar w:fldCharType="begin"/>
            </w:r>
            <w:r>
              <w:rPr>
                <w:noProof/>
                <w:webHidden/>
              </w:rPr>
              <w:instrText xml:space="preserve"> PAGEREF _Toc237846415 \h </w:instrText>
            </w:r>
            <w:r>
              <w:rPr>
                <w:noProof/>
                <w:webHidden/>
              </w:rPr>
            </w:r>
            <w:r>
              <w:rPr>
                <w:noProof/>
                <w:webHidden/>
              </w:rPr>
              <w:fldChar w:fldCharType="separate"/>
            </w:r>
            <w:r w:rsidR="00C5711F">
              <w:rPr>
                <w:noProof/>
                <w:webHidden/>
              </w:rPr>
              <w:t>33</w:t>
            </w:r>
            <w:r>
              <w:rPr>
                <w:noProof/>
                <w:webHidden/>
              </w:rPr>
              <w:fldChar w:fldCharType="end"/>
            </w:r>
          </w:hyperlink>
        </w:p>
        <w:p w14:paraId="4A046877" w14:textId="07A5CE69" w:rsidR="00391701" w:rsidRDefault="00391701" w:rsidP="001B18B6">
          <w:pPr>
            <w:pStyle w:val="TOC1"/>
          </w:pPr>
          <w:hyperlink w:anchor="_Toc237846416" w:history="1">
            <w:r w:rsidRPr="00B93DEE">
              <w:rPr>
                <w:rStyle w:val="Hyperlink"/>
              </w:rPr>
              <w:t>Priority 4: Strengthen the immunisation workforce</w:t>
            </w:r>
            <w:r>
              <w:rPr>
                <w:webHidden/>
              </w:rPr>
              <w:tab/>
            </w:r>
            <w:r>
              <w:rPr>
                <w:webHidden/>
              </w:rPr>
              <w:fldChar w:fldCharType="begin"/>
            </w:r>
            <w:r>
              <w:rPr>
                <w:webHidden/>
              </w:rPr>
              <w:instrText xml:space="preserve"> PAGEREF _Toc237846416 \h </w:instrText>
            </w:r>
            <w:r>
              <w:rPr>
                <w:webHidden/>
              </w:rPr>
            </w:r>
            <w:r>
              <w:rPr>
                <w:webHidden/>
              </w:rPr>
              <w:fldChar w:fldCharType="separate"/>
            </w:r>
            <w:r w:rsidR="00C5711F">
              <w:rPr>
                <w:webHidden/>
              </w:rPr>
              <w:t>36</w:t>
            </w:r>
            <w:r>
              <w:rPr>
                <w:webHidden/>
              </w:rPr>
              <w:fldChar w:fldCharType="end"/>
            </w:r>
          </w:hyperlink>
        </w:p>
        <w:p w14:paraId="262872CD" w14:textId="469434D3"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17" w:history="1">
            <w:r w:rsidRPr="00B93DEE">
              <w:rPr>
                <w:rStyle w:val="Hyperlink"/>
                <w:noProof/>
              </w:rPr>
              <w:t>Strategic focus</w:t>
            </w:r>
            <w:r>
              <w:rPr>
                <w:noProof/>
                <w:webHidden/>
              </w:rPr>
              <w:tab/>
            </w:r>
            <w:r>
              <w:rPr>
                <w:noProof/>
                <w:webHidden/>
              </w:rPr>
              <w:fldChar w:fldCharType="begin"/>
            </w:r>
            <w:r>
              <w:rPr>
                <w:noProof/>
                <w:webHidden/>
              </w:rPr>
              <w:instrText xml:space="preserve"> PAGEREF _Toc237846417 \h </w:instrText>
            </w:r>
            <w:r>
              <w:rPr>
                <w:noProof/>
                <w:webHidden/>
              </w:rPr>
            </w:r>
            <w:r>
              <w:rPr>
                <w:noProof/>
                <w:webHidden/>
              </w:rPr>
              <w:fldChar w:fldCharType="separate"/>
            </w:r>
            <w:r w:rsidR="00C5711F">
              <w:rPr>
                <w:noProof/>
                <w:webHidden/>
              </w:rPr>
              <w:t>36</w:t>
            </w:r>
            <w:r>
              <w:rPr>
                <w:noProof/>
                <w:webHidden/>
              </w:rPr>
              <w:fldChar w:fldCharType="end"/>
            </w:r>
          </w:hyperlink>
        </w:p>
        <w:p w14:paraId="78C8E694" w14:textId="36310FED"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18" w:history="1">
            <w:r w:rsidRPr="00B93DEE">
              <w:rPr>
                <w:rStyle w:val="Hyperlink"/>
                <w:noProof/>
              </w:rPr>
              <w:t>Context</w:t>
            </w:r>
            <w:r>
              <w:rPr>
                <w:noProof/>
                <w:webHidden/>
              </w:rPr>
              <w:tab/>
            </w:r>
            <w:r>
              <w:rPr>
                <w:noProof/>
                <w:webHidden/>
              </w:rPr>
              <w:fldChar w:fldCharType="begin"/>
            </w:r>
            <w:r>
              <w:rPr>
                <w:noProof/>
                <w:webHidden/>
              </w:rPr>
              <w:instrText xml:space="preserve"> PAGEREF _Toc237846418 \h </w:instrText>
            </w:r>
            <w:r>
              <w:rPr>
                <w:noProof/>
                <w:webHidden/>
              </w:rPr>
            </w:r>
            <w:r>
              <w:rPr>
                <w:noProof/>
                <w:webHidden/>
              </w:rPr>
              <w:fldChar w:fldCharType="separate"/>
            </w:r>
            <w:r w:rsidR="00C5711F">
              <w:rPr>
                <w:noProof/>
                <w:webHidden/>
              </w:rPr>
              <w:t>36</w:t>
            </w:r>
            <w:r>
              <w:rPr>
                <w:noProof/>
                <w:webHidden/>
              </w:rPr>
              <w:fldChar w:fldCharType="end"/>
            </w:r>
          </w:hyperlink>
        </w:p>
        <w:p w14:paraId="4E42C03D" w14:textId="1FB81265" w:rsidR="00391701" w:rsidRDefault="00391701" w:rsidP="001B18B6">
          <w:pPr>
            <w:pStyle w:val="TOC1"/>
          </w:pPr>
          <w:hyperlink w:anchor="_Toc237846419" w:history="1">
            <w:r w:rsidRPr="00B93DEE">
              <w:rPr>
                <w:rStyle w:val="Hyperlink"/>
              </w:rPr>
              <w:t>Priority 5: Harness new technologies</w:t>
            </w:r>
            <w:r>
              <w:rPr>
                <w:webHidden/>
              </w:rPr>
              <w:tab/>
            </w:r>
            <w:r>
              <w:rPr>
                <w:webHidden/>
              </w:rPr>
              <w:fldChar w:fldCharType="begin"/>
            </w:r>
            <w:r>
              <w:rPr>
                <w:webHidden/>
              </w:rPr>
              <w:instrText xml:space="preserve"> PAGEREF _Toc237846419 \h </w:instrText>
            </w:r>
            <w:r>
              <w:rPr>
                <w:webHidden/>
              </w:rPr>
            </w:r>
            <w:r>
              <w:rPr>
                <w:webHidden/>
              </w:rPr>
              <w:fldChar w:fldCharType="separate"/>
            </w:r>
            <w:r w:rsidR="00C5711F">
              <w:rPr>
                <w:webHidden/>
              </w:rPr>
              <w:t>38</w:t>
            </w:r>
            <w:r>
              <w:rPr>
                <w:webHidden/>
              </w:rPr>
              <w:fldChar w:fldCharType="end"/>
            </w:r>
          </w:hyperlink>
        </w:p>
        <w:p w14:paraId="71D5C364" w14:textId="54507A6D"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20" w:history="1">
            <w:r w:rsidRPr="00B93DEE">
              <w:rPr>
                <w:rStyle w:val="Hyperlink"/>
                <w:noProof/>
              </w:rPr>
              <w:t>Strategic focus</w:t>
            </w:r>
            <w:r>
              <w:rPr>
                <w:noProof/>
                <w:webHidden/>
              </w:rPr>
              <w:tab/>
            </w:r>
            <w:r>
              <w:rPr>
                <w:noProof/>
                <w:webHidden/>
              </w:rPr>
              <w:fldChar w:fldCharType="begin"/>
            </w:r>
            <w:r>
              <w:rPr>
                <w:noProof/>
                <w:webHidden/>
              </w:rPr>
              <w:instrText xml:space="preserve"> PAGEREF _Toc237846420 \h </w:instrText>
            </w:r>
            <w:r>
              <w:rPr>
                <w:noProof/>
                <w:webHidden/>
              </w:rPr>
            </w:r>
            <w:r>
              <w:rPr>
                <w:noProof/>
                <w:webHidden/>
              </w:rPr>
              <w:fldChar w:fldCharType="separate"/>
            </w:r>
            <w:r w:rsidR="00C5711F">
              <w:rPr>
                <w:noProof/>
                <w:webHidden/>
              </w:rPr>
              <w:t>38</w:t>
            </w:r>
            <w:r>
              <w:rPr>
                <w:noProof/>
                <w:webHidden/>
              </w:rPr>
              <w:fldChar w:fldCharType="end"/>
            </w:r>
          </w:hyperlink>
        </w:p>
        <w:p w14:paraId="30B5CE5D" w14:textId="6D387441"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21" w:history="1">
            <w:r w:rsidRPr="00B93DEE">
              <w:rPr>
                <w:rStyle w:val="Hyperlink"/>
                <w:noProof/>
              </w:rPr>
              <w:t>Context</w:t>
            </w:r>
            <w:r>
              <w:rPr>
                <w:noProof/>
                <w:webHidden/>
              </w:rPr>
              <w:tab/>
            </w:r>
            <w:r>
              <w:rPr>
                <w:noProof/>
                <w:webHidden/>
              </w:rPr>
              <w:fldChar w:fldCharType="begin"/>
            </w:r>
            <w:r>
              <w:rPr>
                <w:noProof/>
                <w:webHidden/>
              </w:rPr>
              <w:instrText xml:space="preserve"> PAGEREF _Toc237846421 \h </w:instrText>
            </w:r>
            <w:r>
              <w:rPr>
                <w:noProof/>
                <w:webHidden/>
              </w:rPr>
            </w:r>
            <w:r>
              <w:rPr>
                <w:noProof/>
                <w:webHidden/>
              </w:rPr>
              <w:fldChar w:fldCharType="separate"/>
            </w:r>
            <w:r w:rsidR="00C5711F">
              <w:rPr>
                <w:noProof/>
                <w:webHidden/>
              </w:rPr>
              <w:t>38</w:t>
            </w:r>
            <w:r>
              <w:rPr>
                <w:noProof/>
                <w:webHidden/>
              </w:rPr>
              <w:fldChar w:fldCharType="end"/>
            </w:r>
          </w:hyperlink>
        </w:p>
        <w:p w14:paraId="49BA8327" w14:textId="4A0FC7BB" w:rsidR="00391701" w:rsidRDefault="00391701" w:rsidP="001B18B6">
          <w:pPr>
            <w:pStyle w:val="TOC1"/>
          </w:pPr>
          <w:hyperlink w:anchor="_Toc237846422" w:history="1">
            <w:r w:rsidRPr="00B93DEE">
              <w:rPr>
                <w:rStyle w:val="Hyperlink"/>
              </w:rPr>
              <w:t>Priority 6: Reform governance and delivery</w:t>
            </w:r>
            <w:r>
              <w:rPr>
                <w:webHidden/>
              </w:rPr>
              <w:tab/>
            </w:r>
            <w:r>
              <w:rPr>
                <w:webHidden/>
              </w:rPr>
              <w:fldChar w:fldCharType="begin"/>
            </w:r>
            <w:r>
              <w:rPr>
                <w:webHidden/>
              </w:rPr>
              <w:instrText xml:space="preserve"> PAGEREF _Toc237846422 \h </w:instrText>
            </w:r>
            <w:r>
              <w:rPr>
                <w:webHidden/>
              </w:rPr>
            </w:r>
            <w:r>
              <w:rPr>
                <w:webHidden/>
              </w:rPr>
              <w:fldChar w:fldCharType="separate"/>
            </w:r>
            <w:r w:rsidR="00C5711F">
              <w:rPr>
                <w:webHidden/>
              </w:rPr>
              <w:t>40</w:t>
            </w:r>
            <w:r>
              <w:rPr>
                <w:webHidden/>
              </w:rPr>
              <w:fldChar w:fldCharType="end"/>
            </w:r>
          </w:hyperlink>
        </w:p>
        <w:p w14:paraId="13463FF2" w14:textId="4D2FB956"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23" w:history="1">
            <w:r w:rsidRPr="00B93DEE">
              <w:rPr>
                <w:rStyle w:val="Hyperlink"/>
                <w:noProof/>
              </w:rPr>
              <w:t>Strategic focus</w:t>
            </w:r>
            <w:r>
              <w:rPr>
                <w:noProof/>
                <w:webHidden/>
              </w:rPr>
              <w:tab/>
            </w:r>
            <w:r>
              <w:rPr>
                <w:noProof/>
                <w:webHidden/>
              </w:rPr>
              <w:fldChar w:fldCharType="begin"/>
            </w:r>
            <w:r>
              <w:rPr>
                <w:noProof/>
                <w:webHidden/>
              </w:rPr>
              <w:instrText xml:space="preserve"> PAGEREF _Toc237846423 \h </w:instrText>
            </w:r>
            <w:r>
              <w:rPr>
                <w:noProof/>
                <w:webHidden/>
              </w:rPr>
            </w:r>
            <w:r>
              <w:rPr>
                <w:noProof/>
                <w:webHidden/>
              </w:rPr>
              <w:fldChar w:fldCharType="separate"/>
            </w:r>
            <w:r w:rsidR="00C5711F">
              <w:rPr>
                <w:noProof/>
                <w:webHidden/>
              </w:rPr>
              <w:t>40</w:t>
            </w:r>
            <w:r>
              <w:rPr>
                <w:noProof/>
                <w:webHidden/>
              </w:rPr>
              <w:fldChar w:fldCharType="end"/>
            </w:r>
          </w:hyperlink>
        </w:p>
        <w:p w14:paraId="090FD30D" w14:textId="249E691E" w:rsidR="00391701" w:rsidRDefault="00391701" w:rsidP="001B18B6">
          <w:pPr>
            <w:pStyle w:val="TOC2"/>
            <w:rPr>
              <w:rFonts w:eastAsiaTheme="minorEastAsia" w:cstheme="minorBidi"/>
              <w:i/>
              <w:noProof/>
              <w:color w:val="auto"/>
              <w:kern w:val="2"/>
              <w:sz w:val="24"/>
              <w:szCs w:val="24"/>
              <w:lang w:eastAsia="ja-JP"/>
              <w14:ligatures w14:val="standardContextual"/>
            </w:rPr>
          </w:pPr>
          <w:hyperlink w:anchor="_Toc237846424" w:history="1">
            <w:r w:rsidRPr="00B93DEE">
              <w:rPr>
                <w:rStyle w:val="Hyperlink"/>
                <w:noProof/>
              </w:rPr>
              <w:t>Context</w:t>
            </w:r>
            <w:r>
              <w:rPr>
                <w:noProof/>
                <w:webHidden/>
              </w:rPr>
              <w:tab/>
            </w:r>
            <w:r>
              <w:rPr>
                <w:noProof/>
                <w:webHidden/>
              </w:rPr>
              <w:fldChar w:fldCharType="begin"/>
            </w:r>
            <w:r>
              <w:rPr>
                <w:noProof/>
                <w:webHidden/>
              </w:rPr>
              <w:instrText xml:space="preserve"> PAGEREF _Toc237846424 \h </w:instrText>
            </w:r>
            <w:r>
              <w:rPr>
                <w:noProof/>
                <w:webHidden/>
              </w:rPr>
            </w:r>
            <w:r>
              <w:rPr>
                <w:noProof/>
                <w:webHidden/>
              </w:rPr>
              <w:fldChar w:fldCharType="separate"/>
            </w:r>
            <w:r w:rsidR="00C5711F">
              <w:rPr>
                <w:noProof/>
                <w:webHidden/>
              </w:rPr>
              <w:t>40</w:t>
            </w:r>
            <w:r>
              <w:rPr>
                <w:noProof/>
                <w:webHidden/>
              </w:rPr>
              <w:fldChar w:fldCharType="end"/>
            </w:r>
          </w:hyperlink>
        </w:p>
        <w:p w14:paraId="1F74F8F6" w14:textId="3F204CAD" w:rsidR="00832957" w:rsidRPr="00FA4607" w:rsidRDefault="00391701" w:rsidP="001B18B6">
          <w:pPr>
            <w:pStyle w:val="TOC1"/>
          </w:pPr>
          <w:r>
            <w:fldChar w:fldCharType="end"/>
          </w:r>
        </w:p>
      </w:sdtContent>
    </w:sdt>
    <w:p w14:paraId="6CF49138" w14:textId="77777777" w:rsidR="00EF2B6B" w:rsidRDefault="00EF2B6B" w:rsidP="00832957">
      <w:r>
        <w:br w:type="page"/>
      </w:r>
    </w:p>
    <w:p w14:paraId="36FB93BA" w14:textId="5551916E" w:rsidR="00AD42FA" w:rsidRPr="00AB7EAF" w:rsidRDefault="008021B0" w:rsidP="00673BA6">
      <w:r>
        <w:rPr>
          <w:noProof/>
        </w:rPr>
        <w:drawing>
          <wp:anchor distT="0" distB="0" distL="114300" distR="114300" simplePos="0" relativeHeight="251658240" behindDoc="0" locked="0" layoutInCell="1" allowOverlap="1" wp14:anchorId="557B9DCA" wp14:editId="2B7D4DFF">
            <wp:simplePos x="0" y="0"/>
            <wp:positionH relativeFrom="page">
              <wp:posOffset>-5787</wp:posOffset>
            </wp:positionH>
            <wp:positionV relativeFrom="paragraph">
              <wp:posOffset>-844983</wp:posOffset>
            </wp:positionV>
            <wp:extent cx="7567930" cy="10740408"/>
            <wp:effectExtent l="0" t="0" r="0" b="3810"/>
            <wp:wrapNone/>
            <wp:docPr id="695503876" name="Picture 4" descr="A healthcare provider smiling at a young chil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5503876" name="Picture 4" descr="A healthcare provider smiling at a young child."/>
                    <pic:cNvPicPr/>
                  </pic:nvPicPr>
                  <pic:blipFill>
                    <a:blip r:embed="rId17">
                      <a:extLst>
                        <a:ext uri="{28A0092B-C50C-407E-A947-70E740481C1C}">
                          <a14:useLocalDpi xmlns:a14="http://schemas.microsoft.com/office/drawing/2010/main" val="0"/>
                        </a:ext>
                      </a:extLst>
                    </a:blip>
                    <a:stretch>
                      <a:fillRect/>
                    </a:stretch>
                  </pic:blipFill>
                  <pic:spPr>
                    <a:xfrm>
                      <a:off x="0" y="0"/>
                      <a:ext cx="7571914" cy="10746062"/>
                    </a:xfrm>
                    <a:prstGeom prst="rect">
                      <a:avLst/>
                    </a:prstGeom>
                  </pic:spPr>
                </pic:pic>
              </a:graphicData>
            </a:graphic>
            <wp14:sizeRelH relativeFrom="margin">
              <wp14:pctWidth>0</wp14:pctWidth>
            </wp14:sizeRelH>
            <wp14:sizeRelV relativeFrom="margin">
              <wp14:pctHeight>0</wp14:pctHeight>
            </wp14:sizeRelV>
          </wp:anchor>
        </w:drawing>
      </w:r>
    </w:p>
    <w:p w14:paraId="5E12165D" w14:textId="30CE121F" w:rsidR="004D3D24" w:rsidRPr="00CA4807" w:rsidRDefault="00A01547" w:rsidP="00AB7EAF">
      <w:pPr>
        <w:pStyle w:val="Heading1"/>
      </w:pPr>
      <w:bookmarkStart w:id="1" w:name="_Toc215562883"/>
      <w:bookmarkStart w:id="2" w:name="_Toc235031266"/>
      <w:bookmarkStart w:id="3" w:name="_Toc235095141"/>
      <w:bookmarkStart w:id="4" w:name="_Toc237846375"/>
      <w:r>
        <w:t>01</w:t>
      </w:r>
      <w:r w:rsidR="00712FBD">
        <w:t xml:space="preserve"> Implementation Framework</w:t>
      </w:r>
      <w:bookmarkEnd w:id="1"/>
      <w:bookmarkEnd w:id="2"/>
      <w:bookmarkEnd w:id="3"/>
      <w:bookmarkEnd w:id="4"/>
    </w:p>
    <w:p w14:paraId="475C4DBD" w14:textId="0FDA24E5" w:rsidR="000E48EA" w:rsidRPr="00673BA6" w:rsidRDefault="000E48EA" w:rsidP="00673BA6">
      <w:r w:rsidRPr="00CA4807">
        <w:br w:type="page"/>
      </w:r>
    </w:p>
    <w:p w14:paraId="065F3435" w14:textId="375EB541" w:rsidR="00AD42FA" w:rsidRPr="00A92295" w:rsidRDefault="004D3D24" w:rsidP="00A92295">
      <w:pPr>
        <w:pStyle w:val="Heading1"/>
      </w:pPr>
      <w:bookmarkStart w:id="5" w:name="_Toc215562884"/>
      <w:bookmarkStart w:id="6" w:name="_Toc235031267"/>
      <w:bookmarkStart w:id="7" w:name="_Toc235095142"/>
      <w:bookmarkStart w:id="8" w:name="_Toc237846376"/>
      <w:r w:rsidRPr="00A92295">
        <w:t>A shared national commitment</w:t>
      </w:r>
      <w:bookmarkEnd w:id="5"/>
      <w:bookmarkEnd w:id="6"/>
      <w:bookmarkEnd w:id="7"/>
      <w:bookmarkEnd w:id="8"/>
    </w:p>
    <w:p w14:paraId="3BA197E0" w14:textId="76B58FA4" w:rsidR="00205A93" w:rsidRPr="00A92295" w:rsidRDefault="00AE709B" w:rsidP="00A92295">
      <w:r w:rsidRPr="00A92295">
        <w:t xml:space="preserve">Immunisation protects </w:t>
      </w:r>
      <w:r w:rsidR="00106AAC" w:rsidRPr="00A92295">
        <w:t>people</w:t>
      </w:r>
      <w:r w:rsidRPr="00A92295">
        <w:t xml:space="preserve"> and communities from vaccine-preventable diseases and </w:t>
      </w:r>
      <w:r w:rsidR="00106AAC" w:rsidRPr="00A92295">
        <w:t xml:space="preserve">remains one of Australia’s most important public health </w:t>
      </w:r>
      <w:r w:rsidR="005121E7" w:rsidRPr="00A92295">
        <w:t>interventions</w:t>
      </w:r>
      <w:r w:rsidR="00106AAC" w:rsidRPr="00A92295">
        <w:t>.</w:t>
      </w:r>
    </w:p>
    <w:p w14:paraId="3DDB793A" w14:textId="1504F2E6" w:rsidR="00205A93" w:rsidRPr="00A92295" w:rsidRDefault="006C7350" w:rsidP="00A92295">
      <w:r w:rsidRPr="00A92295">
        <w:t xml:space="preserve">Sustaining and improving </w:t>
      </w:r>
      <w:r w:rsidR="00A32AFE" w:rsidRPr="00A92295">
        <w:t>health protection through immunisation</w:t>
      </w:r>
      <w:r w:rsidRPr="00A92295">
        <w:t xml:space="preserve"> </w:t>
      </w:r>
      <w:r w:rsidR="001353C6" w:rsidRPr="00A92295">
        <w:t>is reflected in Australia’s</w:t>
      </w:r>
      <w:r w:rsidR="00AE709B" w:rsidRPr="00A92295">
        <w:t xml:space="preserve"> shared </w:t>
      </w:r>
      <w:r w:rsidRPr="00A92295">
        <w:t>national commitment across</w:t>
      </w:r>
      <w:r w:rsidR="00AE709B" w:rsidRPr="00A92295">
        <w:t xml:space="preserve"> governments, healthcare providers, communities and individuals. </w:t>
      </w:r>
      <w:r w:rsidRPr="00A92295">
        <w:t xml:space="preserve">This collective effort </w:t>
      </w:r>
      <w:r w:rsidR="001353C6" w:rsidRPr="00A92295">
        <w:t>is</w:t>
      </w:r>
      <w:r w:rsidRPr="00A92295">
        <w:t xml:space="preserve"> central to strengthening equity, maintaining confidence and ensuring </w:t>
      </w:r>
      <w:r w:rsidR="001353C6" w:rsidRPr="00A92295">
        <w:t>our</w:t>
      </w:r>
      <w:r w:rsidRPr="00A92295">
        <w:t xml:space="preserve"> immunisation system can respond to current and future challenges.</w:t>
      </w:r>
    </w:p>
    <w:p w14:paraId="339CF5FF" w14:textId="2021ADF9" w:rsidR="00205A93" w:rsidRPr="00A92295" w:rsidRDefault="00AE709B" w:rsidP="00A92295">
      <w:r w:rsidRPr="00A92295">
        <w:t>The National Immunisation Strategy 2025</w:t>
      </w:r>
      <w:r w:rsidR="008E6AE0" w:rsidRPr="00A92295">
        <w:t>–</w:t>
      </w:r>
      <w:r w:rsidRPr="00A92295">
        <w:t xml:space="preserve">2030 </w:t>
      </w:r>
      <w:r w:rsidR="00A20A3E" w:rsidRPr="00A92295">
        <w:t xml:space="preserve">(the </w:t>
      </w:r>
      <w:r w:rsidR="00BD3B0F" w:rsidRPr="00A92295">
        <w:t>S</w:t>
      </w:r>
      <w:r w:rsidR="00A20A3E" w:rsidRPr="00A92295">
        <w:t xml:space="preserve">trategy) </w:t>
      </w:r>
      <w:r w:rsidRPr="00A92295">
        <w:t xml:space="preserve">sets a </w:t>
      </w:r>
      <w:r w:rsidR="00A20A3E" w:rsidRPr="00A92295">
        <w:t>bold vision</w:t>
      </w:r>
      <w:r w:rsidR="00F66AC4" w:rsidRPr="00A92295">
        <w:t xml:space="preserve"> for </w:t>
      </w:r>
      <w:r w:rsidRPr="00A92295">
        <w:t xml:space="preserve">a healthier Australia through immunisation. </w:t>
      </w:r>
      <w:r w:rsidR="00F66AC4" w:rsidRPr="00A92295">
        <w:t>Built around six Priority Areas, it</w:t>
      </w:r>
      <w:r w:rsidRPr="00A92295">
        <w:t xml:space="preserve"> provides a national framework for action</w:t>
      </w:r>
      <w:r w:rsidR="00F66AC4" w:rsidRPr="00A92295">
        <w:t xml:space="preserve"> and reflects</w:t>
      </w:r>
      <w:r w:rsidRPr="00A92295">
        <w:t xml:space="preserve"> the strengths, </w:t>
      </w:r>
      <w:r w:rsidR="00F66AC4" w:rsidRPr="00A92295">
        <w:t>responsibilities and ambitions</w:t>
      </w:r>
      <w:r w:rsidRPr="00A92295">
        <w:t xml:space="preserve"> of all parts of the immunisation system.</w:t>
      </w:r>
    </w:p>
    <w:p w14:paraId="76728030" w14:textId="683BE832" w:rsidR="00393775" w:rsidRPr="00A92295" w:rsidRDefault="0099625C" w:rsidP="00A92295">
      <w:pPr>
        <w:pStyle w:val="Heading2"/>
      </w:pPr>
      <w:bookmarkStart w:id="9" w:name="_Toc235095143"/>
      <w:bookmarkStart w:id="10" w:name="_Toc237846377"/>
      <w:r w:rsidRPr="00A92295">
        <w:t>The Implementation Plan</w:t>
      </w:r>
      <w:bookmarkEnd w:id="9"/>
      <w:bookmarkEnd w:id="10"/>
    </w:p>
    <w:p w14:paraId="2BEC5947" w14:textId="72DE8EF5" w:rsidR="002268D0" w:rsidRDefault="00D501AC" w:rsidP="00F27B69">
      <w:r w:rsidRPr="00CA4807">
        <w:t xml:space="preserve">This Implementation Plan (the Plan) translates </w:t>
      </w:r>
      <w:r w:rsidR="00C72955" w:rsidRPr="00CA4807">
        <w:t xml:space="preserve">the </w:t>
      </w:r>
      <w:r w:rsidR="00BD3B0F">
        <w:t>S</w:t>
      </w:r>
      <w:r w:rsidR="00A20A3E">
        <w:t>trategy’s</w:t>
      </w:r>
      <w:r w:rsidRPr="00CA4807">
        <w:t xml:space="preserve"> vision into action</w:t>
      </w:r>
      <w:r w:rsidR="00390725" w:rsidRPr="00CA4807">
        <w:t>. It</w:t>
      </w:r>
      <w:r w:rsidRPr="00CA4807">
        <w:t xml:space="preserve"> comprises several components that guide implementation, monitoring, and reporting. It includes an Implementation Framework, </w:t>
      </w:r>
      <w:r w:rsidR="004B0562">
        <w:t>an annual</w:t>
      </w:r>
      <w:r w:rsidRPr="00CA4807">
        <w:t xml:space="preserve"> Commonwealth </w:t>
      </w:r>
      <w:r w:rsidR="00A20A3E">
        <w:t>A</w:t>
      </w:r>
      <w:r w:rsidRPr="00CA4807">
        <w:t xml:space="preserve">ction </w:t>
      </w:r>
      <w:r w:rsidR="00A20A3E">
        <w:t>P</w:t>
      </w:r>
      <w:r w:rsidRPr="00CA4807">
        <w:t>lan</w:t>
      </w:r>
      <w:r w:rsidR="004B0562">
        <w:t xml:space="preserve">, and links to </w:t>
      </w:r>
      <w:r w:rsidR="004B0562" w:rsidRPr="00CA4807">
        <w:t>monitoring and evaluation elements</w:t>
      </w:r>
      <w:r w:rsidRPr="00CA4807">
        <w:t>. These elements work together to operationalise strategic goals, track progress through defined indicators, and support annual public reporting.</w:t>
      </w:r>
    </w:p>
    <w:p w14:paraId="53241B34" w14:textId="31849CBF" w:rsidR="00923D07" w:rsidRDefault="00A57C19" w:rsidP="00923D07">
      <w:pPr>
        <w:jc w:val="center"/>
        <w:rPr>
          <w:noProof/>
        </w:rPr>
      </w:pPr>
      <w:r w:rsidRPr="00A57C19">
        <w:rPr>
          <w:noProof/>
        </w:rPr>
        <w:t xml:space="preserve"> </w:t>
      </w:r>
      <w:r>
        <w:rPr>
          <w:noProof/>
        </w:rPr>
        <w:drawing>
          <wp:inline distT="0" distB="0" distL="0" distR="0" wp14:anchorId="30AD99A4" wp14:editId="296BD808">
            <wp:extent cx="4402413" cy="4927600"/>
            <wp:effectExtent l="0" t="0" r="0" b="6350"/>
            <wp:docPr id="1796327524" name="Picture 11" descr="Figure 1 shows the components of the National Immunisation Strategy Implementation Plan as connected elements. The National Immunisation Strategy 2025–2030 sits above the Implementation Framework, which is connected to Commonwealth and jurisdictional action plans. The action plans are linked to monitoring, evaluation and learning arrangements, which in turn connect to annual progress reports and future implementation plan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6327524" name="Picture 11" descr="Figure 1 shows the components of the National Immunisation Strategy Implementation Plan as connected elements. The National Immunisation Strategy 2025–2030 sits above the Implementation Framework, which is connected to Commonwealth and jurisdictional action plans. The action plans are linked to monitoring, evaluation and learning arrangements, which in turn connect to annual progress reports and future implementation planning."/>
                    <pic:cNvPicPr/>
                  </pic:nvPicPr>
                  <pic:blipFill rotWithShape="1">
                    <a:blip r:embed="rId18">
                      <a:extLst>
                        <a:ext uri="{28A0092B-C50C-407E-A947-70E740481C1C}">
                          <a14:useLocalDpi xmlns:a14="http://schemas.microsoft.com/office/drawing/2010/main" val="0"/>
                        </a:ext>
                      </a:extLst>
                    </a:blip>
                    <a:srcRect l="21965" t="4352" r="17625" b="5499"/>
                    <a:stretch>
                      <a:fillRect/>
                    </a:stretch>
                  </pic:blipFill>
                  <pic:spPr bwMode="auto">
                    <a:xfrm>
                      <a:off x="0" y="0"/>
                      <a:ext cx="4432634" cy="4961426"/>
                    </a:xfrm>
                    <a:prstGeom prst="rect">
                      <a:avLst/>
                    </a:prstGeom>
                    <a:ln>
                      <a:noFill/>
                    </a:ln>
                    <a:extLst>
                      <a:ext uri="{53640926-AAD7-44D8-BBD7-CCE9431645EC}">
                        <a14:shadowObscured xmlns:a14="http://schemas.microsoft.com/office/drawing/2010/main"/>
                      </a:ext>
                    </a:extLst>
                  </pic:spPr>
                </pic:pic>
              </a:graphicData>
            </a:graphic>
          </wp:inline>
        </w:drawing>
      </w:r>
    </w:p>
    <w:p w14:paraId="334B4CE3" w14:textId="1B982C53" w:rsidR="00613796" w:rsidRPr="00FF0540" w:rsidRDefault="00FF0540" w:rsidP="00FF0540">
      <w:pPr>
        <w:pStyle w:val="Caption"/>
      </w:pPr>
      <w:r>
        <w:t xml:space="preserve">Figure </w:t>
      </w:r>
      <w:fldSimple w:instr=" SEQ Figure \* ARABIC ">
        <w:r>
          <w:rPr>
            <w:noProof/>
          </w:rPr>
          <w:t>1</w:t>
        </w:r>
      </w:fldSimple>
      <w:r w:rsidR="00613796" w:rsidRPr="00FF0540">
        <w:t xml:space="preserve">. National Immunisation Strategy </w:t>
      </w:r>
      <w:r w:rsidR="00923D07" w:rsidRPr="00FF0540">
        <w:t>i</w:t>
      </w:r>
      <w:r w:rsidR="00613796" w:rsidRPr="00FF0540">
        <w:t>mplementation components</w:t>
      </w:r>
    </w:p>
    <w:p w14:paraId="536F10EC" w14:textId="09F45913" w:rsidR="004B0562" w:rsidRPr="00FF0540" w:rsidRDefault="002268D0" w:rsidP="00FF0540">
      <w:r w:rsidRPr="00FF0540">
        <w:t>The Plan focuses on current and evolving national activities led by the Commonwealth</w:t>
      </w:r>
      <w:r w:rsidR="00F1173B" w:rsidRPr="00FF0540">
        <w:t>. It</w:t>
      </w:r>
      <w:r w:rsidRPr="00FF0540">
        <w:t xml:space="preserve"> </w:t>
      </w:r>
      <w:r w:rsidR="00F1173B" w:rsidRPr="00FF0540">
        <w:t xml:space="preserve">provides </w:t>
      </w:r>
      <w:r w:rsidRPr="00FF0540">
        <w:t xml:space="preserve">a foundation for coordinated progress toward achieving the priority areas and strategic goals of the </w:t>
      </w:r>
      <w:r w:rsidR="00BD3B0F" w:rsidRPr="00FF0540">
        <w:t>S</w:t>
      </w:r>
      <w:r w:rsidRPr="00FF0540">
        <w:t xml:space="preserve">trategy. These include improving immunisation coverage, enhancing equity and access, strengthening system resilience, and supporting innovation and workforce capability. </w:t>
      </w:r>
    </w:p>
    <w:p w14:paraId="4B581E03" w14:textId="11E7058F" w:rsidR="002268D0" w:rsidRPr="00FF0540" w:rsidRDefault="002268D0" w:rsidP="00FF0540">
      <w:r w:rsidRPr="00FF0540">
        <w:t xml:space="preserve">In Part 2, the Plan provides </w:t>
      </w:r>
      <w:r w:rsidR="007855F0" w:rsidRPr="00FF0540">
        <w:t>an overview</w:t>
      </w:r>
      <w:r w:rsidRPr="00FF0540">
        <w:t xml:space="preserve"> of key Commonwealth-led actions</w:t>
      </w:r>
      <w:r w:rsidR="003267B2" w:rsidRPr="00FF0540">
        <w:t xml:space="preserve"> to support the </w:t>
      </w:r>
      <w:r w:rsidR="00BD3B0F" w:rsidRPr="00FF0540">
        <w:t>S</w:t>
      </w:r>
      <w:r w:rsidR="003267B2" w:rsidRPr="00FF0540">
        <w:t>trategy</w:t>
      </w:r>
      <w:r w:rsidR="008861B5" w:rsidRPr="00FF0540">
        <w:t>.</w:t>
      </w:r>
      <w:r w:rsidRPr="00FF0540">
        <w:t xml:space="preserve"> </w:t>
      </w:r>
      <w:r w:rsidR="008861B5" w:rsidRPr="00FF0540">
        <w:t xml:space="preserve">These actions </w:t>
      </w:r>
      <w:r w:rsidR="000A025F" w:rsidRPr="00FF0540">
        <w:t xml:space="preserve">are intended to contribute to </w:t>
      </w:r>
      <w:r w:rsidRPr="00FF0540">
        <w:t xml:space="preserve">long-term system improvement </w:t>
      </w:r>
      <w:r w:rsidR="008861B5" w:rsidRPr="00FF0540">
        <w:t xml:space="preserve">and </w:t>
      </w:r>
      <w:r w:rsidRPr="00FF0540">
        <w:t>shared accountability.</w:t>
      </w:r>
    </w:p>
    <w:p w14:paraId="378AF0D8" w14:textId="3B10BC96" w:rsidR="00AD42FA" w:rsidRPr="00A92295" w:rsidRDefault="00AE23EF" w:rsidP="00A92295">
      <w:pPr>
        <w:pStyle w:val="Heading2"/>
      </w:pPr>
      <w:bookmarkStart w:id="11" w:name="_Toc235095144"/>
      <w:bookmarkStart w:id="12" w:name="_Toc237846378"/>
      <w:r w:rsidRPr="00A92295">
        <w:t xml:space="preserve">Vision, </w:t>
      </w:r>
      <w:r w:rsidR="00812FCF" w:rsidRPr="00A92295">
        <w:t>Mission,</w:t>
      </w:r>
      <w:r w:rsidRPr="00A92295">
        <w:t xml:space="preserve"> and Strategic Priorities</w:t>
      </w:r>
      <w:bookmarkEnd w:id="11"/>
      <w:bookmarkEnd w:id="12"/>
    </w:p>
    <w:p w14:paraId="77DE9BC3" w14:textId="543292FC" w:rsidR="00C0151B" w:rsidRPr="00FF0540" w:rsidRDefault="008E1B47" w:rsidP="00FF0540">
      <w:r w:rsidRPr="00FF0540">
        <w:t xml:space="preserve">The </w:t>
      </w:r>
      <w:r w:rsidR="00BD3B0F" w:rsidRPr="00FF0540">
        <w:t>Strategy</w:t>
      </w:r>
      <w:r w:rsidR="0049576F" w:rsidRPr="00FF0540">
        <w:t xml:space="preserve"> </w:t>
      </w:r>
      <w:r w:rsidRPr="00FF0540">
        <w:t xml:space="preserve">is a forward-looking </w:t>
      </w:r>
      <w:r w:rsidR="00C0151B" w:rsidRPr="00FF0540">
        <w:t xml:space="preserve">national framework </w:t>
      </w:r>
      <w:r w:rsidRPr="00FF0540">
        <w:t xml:space="preserve">developed through consultation with governments, expert bodies, healthcare providers, and community representatives. It acknowledges both the achievements and pressures facing our immunisation system. </w:t>
      </w:r>
    </w:p>
    <w:p w14:paraId="31EB18A9" w14:textId="333DBCE4" w:rsidR="008E1B47" w:rsidRPr="00FF0540" w:rsidRDefault="008E1B47" w:rsidP="00FF0540">
      <w:r w:rsidRPr="00FF0540">
        <w:t xml:space="preserve">Australia continues to maintain </w:t>
      </w:r>
      <w:r w:rsidR="000B2B3A" w:rsidRPr="00FF0540">
        <w:t>high</w:t>
      </w:r>
      <w:r w:rsidRPr="00FF0540">
        <w:t xml:space="preserve"> immunisation coverage rates compared to </w:t>
      </w:r>
      <w:r w:rsidR="009C75E8" w:rsidRPr="00FF0540">
        <w:t xml:space="preserve">other </w:t>
      </w:r>
      <w:r w:rsidRPr="00FF0540">
        <w:t xml:space="preserve">countries globally, reflecting strong </w:t>
      </w:r>
      <w:r w:rsidR="00236085" w:rsidRPr="00FF0540">
        <w:t xml:space="preserve">programs </w:t>
      </w:r>
      <w:r w:rsidRPr="00FF0540">
        <w:t xml:space="preserve">and commitment </w:t>
      </w:r>
      <w:r w:rsidR="00FC7E50" w:rsidRPr="00FF0540">
        <w:t xml:space="preserve">within </w:t>
      </w:r>
      <w:r w:rsidRPr="00FF0540">
        <w:t xml:space="preserve">the sector. </w:t>
      </w:r>
      <w:r w:rsidR="00FC7E50" w:rsidRPr="00FF0540">
        <w:t>However</w:t>
      </w:r>
      <w:r w:rsidRPr="00FF0540">
        <w:t xml:space="preserve">, </w:t>
      </w:r>
      <w:r w:rsidR="00FC7E50" w:rsidRPr="00FF0540">
        <w:t xml:space="preserve">our </w:t>
      </w:r>
      <w:r w:rsidRPr="00FF0540">
        <w:t>system faces increasing complexity, persistent equity gaps, and the growing challenge of misinformation.</w:t>
      </w:r>
    </w:p>
    <w:p w14:paraId="70C328DE" w14:textId="0F3A151A" w:rsidR="00AD42FA" w:rsidRPr="00A92295" w:rsidRDefault="00421473" w:rsidP="00A92295">
      <w:pPr>
        <w:pStyle w:val="Heading3"/>
      </w:pPr>
      <w:bookmarkStart w:id="13" w:name="_Toc237846379"/>
      <w:r w:rsidRPr="00A92295">
        <w:t>Vision</w:t>
      </w:r>
      <w:bookmarkEnd w:id="13"/>
    </w:p>
    <w:p w14:paraId="2F9AEB78" w14:textId="198B7841" w:rsidR="00AD42FA" w:rsidRPr="00CA4807" w:rsidRDefault="00EA5B4C" w:rsidP="00673BA6">
      <w:r w:rsidRPr="00CA4807">
        <w:t>A healthier Australia through immunisation</w:t>
      </w:r>
      <w:r w:rsidR="00FC7E50" w:rsidRPr="00CA4807">
        <w:t>.</w:t>
      </w:r>
    </w:p>
    <w:p w14:paraId="78E07C26" w14:textId="010BB9C7" w:rsidR="00421473" w:rsidRPr="00A92295" w:rsidRDefault="00421473" w:rsidP="00A92295">
      <w:pPr>
        <w:pStyle w:val="Heading3"/>
      </w:pPr>
      <w:bookmarkStart w:id="14" w:name="_Toc237846380"/>
      <w:r w:rsidRPr="00A92295">
        <w:t>Mission</w:t>
      </w:r>
      <w:bookmarkEnd w:id="14"/>
    </w:p>
    <w:p w14:paraId="4D11CD84" w14:textId="4EF8E600" w:rsidR="00213819" w:rsidRPr="00CA4807" w:rsidRDefault="00213819" w:rsidP="00673BA6">
      <w:r w:rsidRPr="00CA4807">
        <w:t>To reduce the impact of vaccine-preventable diseases through high uptake of safe, effective, and equitable immunisation across the lifespan</w:t>
      </w:r>
      <w:r w:rsidR="00FC7E50" w:rsidRPr="00CA4807">
        <w:t>.</w:t>
      </w:r>
    </w:p>
    <w:p w14:paraId="04A37238" w14:textId="47602CBE" w:rsidR="00421473" w:rsidRPr="00A92295" w:rsidRDefault="00421473" w:rsidP="00A92295">
      <w:pPr>
        <w:pStyle w:val="Heading3"/>
      </w:pPr>
      <w:bookmarkStart w:id="15" w:name="_Toc237846381"/>
      <w:r w:rsidRPr="00A92295">
        <w:t>Strategic Priorities</w:t>
      </w:r>
      <w:bookmarkEnd w:id="15"/>
    </w:p>
    <w:tbl>
      <w:tblPr>
        <w:tblStyle w:val="TableGrid"/>
        <w:tblW w:w="0" w:type="auto"/>
        <w:tblInd w:w="-5" w:type="dxa"/>
        <w:tblBorders>
          <w:top w:val="single" w:sz="4" w:space="0" w:color="74C1C9" w:themeColor="accent2" w:themeTint="99"/>
          <w:left w:val="none" w:sz="0" w:space="0" w:color="auto"/>
          <w:bottom w:val="single" w:sz="4" w:space="0" w:color="74C1C9" w:themeColor="accent2" w:themeTint="99"/>
          <w:right w:val="none" w:sz="0" w:space="0" w:color="auto"/>
          <w:insideH w:val="single" w:sz="4" w:space="0" w:color="74C1C9" w:themeColor="accent2" w:themeTint="99"/>
          <w:insideV w:val="none" w:sz="0" w:space="0" w:color="auto"/>
        </w:tblBorders>
        <w:tblLook w:val="04A0" w:firstRow="1" w:lastRow="0" w:firstColumn="1" w:lastColumn="0" w:noHBand="0" w:noVBand="1"/>
      </w:tblPr>
      <w:tblGrid>
        <w:gridCol w:w="567"/>
        <w:gridCol w:w="1990"/>
        <w:gridCol w:w="6508"/>
      </w:tblGrid>
      <w:tr w:rsidR="00F34D41" w:rsidRPr="00321476" w14:paraId="72E837A8" w14:textId="77777777" w:rsidTr="005E268F">
        <w:tc>
          <w:tcPr>
            <w:tcW w:w="567" w:type="dxa"/>
            <w:shd w:val="clear" w:color="auto" w:fill="D0EAED" w:themeFill="accent2" w:themeFillTint="33"/>
          </w:tcPr>
          <w:p w14:paraId="506E2E8B" w14:textId="013D9DB4" w:rsidR="00F34D41" w:rsidRPr="00832957" w:rsidRDefault="00F34D41" w:rsidP="000E52E9">
            <w:pPr>
              <w:pStyle w:val="Tabletextleft"/>
            </w:pPr>
            <w:r w:rsidRPr="00832957">
              <w:t>1</w:t>
            </w:r>
          </w:p>
        </w:tc>
        <w:tc>
          <w:tcPr>
            <w:tcW w:w="1990" w:type="dxa"/>
            <w:shd w:val="clear" w:color="auto" w:fill="E6F4F6"/>
          </w:tcPr>
          <w:p w14:paraId="2DFC5C9E" w14:textId="0F3EBDD2" w:rsidR="00F34D41" w:rsidRPr="00A92295" w:rsidRDefault="00F34D41" w:rsidP="000E52E9">
            <w:pPr>
              <w:pStyle w:val="Tabletextleft"/>
            </w:pPr>
            <w:r w:rsidRPr="00A92295">
              <w:t>Improve access and equity</w:t>
            </w:r>
          </w:p>
        </w:tc>
        <w:tc>
          <w:tcPr>
            <w:tcW w:w="6508" w:type="dxa"/>
          </w:tcPr>
          <w:p w14:paraId="4579F63C" w14:textId="36B76D6A" w:rsidR="00F34D41" w:rsidRPr="00C74B45" w:rsidRDefault="00F34D41" w:rsidP="000E52E9">
            <w:pPr>
              <w:pStyle w:val="Tabletextleft"/>
              <w:rPr>
                <w:rStyle w:val="Strong"/>
                <w:b w:val="0"/>
                <w:bCs w:val="0"/>
                <w:color w:val="171717" w:themeColor="background2" w:themeShade="1A"/>
                <w:szCs w:val="22"/>
              </w:rPr>
            </w:pPr>
            <w:r w:rsidRPr="00C74B45">
              <w:t>Remove barriers and tailor approaches to ensure equitable access to vaccination, especially for those most at risk.</w:t>
            </w:r>
          </w:p>
        </w:tc>
      </w:tr>
      <w:tr w:rsidR="00F34D41" w:rsidRPr="00321476" w14:paraId="4C99CEA0" w14:textId="77777777" w:rsidTr="005E268F">
        <w:tc>
          <w:tcPr>
            <w:tcW w:w="567" w:type="dxa"/>
            <w:shd w:val="clear" w:color="auto" w:fill="D0EAED" w:themeFill="accent2" w:themeFillTint="33"/>
          </w:tcPr>
          <w:p w14:paraId="51AC1C65" w14:textId="2CE48A6F" w:rsidR="00F34D41" w:rsidRPr="00832957" w:rsidRDefault="00F34D41" w:rsidP="000E52E9">
            <w:pPr>
              <w:pStyle w:val="Tabletextleft"/>
            </w:pPr>
            <w:r w:rsidRPr="00832957">
              <w:t>2</w:t>
            </w:r>
          </w:p>
        </w:tc>
        <w:tc>
          <w:tcPr>
            <w:tcW w:w="1990" w:type="dxa"/>
            <w:shd w:val="clear" w:color="auto" w:fill="E6F4F6"/>
          </w:tcPr>
          <w:p w14:paraId="52CA2BFA" w14:textId="25BB60BD" w:rsidR="00F34D41" w:rsidRPr="00A92295" w:rsidRDefault="00F34D41" w:rsidP="000E52E9">
            <w:pPr>
              <w:pStyle w:val="Tabletextleft"/>
            </w:pPr>
            <w:r w:rsidRPr="00A92295">
              <w:t>Build trust and understanding</w:t>
            </w:r>
          </w:p>
        </w:tc>
        <w:tc>
          <w:tcPr>
            <w:tcW w:w="6508" w:type="dxa"/>
          </w:tcPr>
          <w:p w14:paraId="3105F521" w14:textId="1E0C59FE" w:rsidR="00F34D41" w:rsidRPr="00C74B45" w:rsidRDefault="00F34D41" w:rsidP="000E52E9">
            <w:pPr>
              <w:pStyle w:val="Tabletextleft"/>
              <w:rPr>
                <w:rStyle w:val="Strong"/>
                <w:b w:val="0"/>
                <w:bCs w:val="0"/>
                <w:color w:val="171717" w:themeColor="background2" w:themeShade="1A"/>
                <w:szCs w:val="22"/>
              </w:rPr>
            </w:pPr>
            <w:r w:rsidRPr="00C74B45">
              <w:t>Foster public confidence and support informed decision-making through transparent communication and education.</w:t>
            </w:r>
          </w:p>
        </w:tc>
      </w:tr>
      <w:tr w:rsidR="00F34D41" w:rsidRPr="00321476" w14:paraId="0EE204A3" w14:textId="77777777" w:rsidTr="005E268F">
        <w:tc>
          <w:tcPr>
            <w:tcW w:w="567" w:type="dxa"/>
            <w:shd w:val="clear" w:color="auto" w:fill="D0EAED" w:themeFill="accent2" w:themeFillTint="33"/>
          </w:tcPr>
          <w:p w14:paraId="4398AF95" w14:textId="7E2B3C10" w:rsidR="00F34D41" w:rsidRPr="00832957" w:rsidRDefault="00F34D41" w:rsidP="000E52E9">
            <w:pPr>
              <w:pStyle w:val="Tabletextleft"/>
            </w:pPr>
            <w:r w:rsidRPr="00832957">
              <w:t>3</w:t>
            </w:r>
          </w:p>
        </w:tc>
        <w:tc>
          <w:tcPr>
            <w:tcW w:w="1990" w:type="dxa"/>
            <w:shd w:val="clear" w:color="auto" w:fill="E6F4F6"/>
          </w:tcPr>
          <w:p w14:paraId="5394D0B4" w14:textId="5D8C881E" w:rsidR="00F34D41" w:rsidRPr="00A92295" w:rsidRDefault="00F34D41" w:rsidP="000E52E9">
            <w:pPr>
              <w:pStyle w:val="Tabletextleft"/>
            </w:pPr>
            <w:r w:rsidRPr="00A92295">
              <w:t>Use data more effectively</w:t>
            </w:r>
          </w:p>
        </w:tc>
        <w:tc>
          <w:tcPr>
            <w:tcW w:w="6508" w:type="dxa"/>
          </w:tcPr>
          <w:p w14:paraId="0F17609C" w14:textId="33E38283" w:rsidR="00F34D41" w:rsidRPr="00C74B45" w:rsidRDefault="00F34D41" w:rsidP="000E52E9">
            <w:pPr>
              <w:pStyle w:val="Tabletextleft"/>
              <w:rPr>
                <w:rStyle w:val="Strong"/>
                <w:b w:val="0"/>
                <w:bCs w:val="0"/>
                <w:color w:val="171717" w:themeColor="background2" w:themeShade="1A"/>
                <w:szCs w:val="22"/>
              </w:rPr>
            </w:pPr>
            <w:r w:rsidRPr="00C74B45">
              <w:t>Strengthen data collection, analysis, and use to guide decisions and improve outcomes.</w:t>
            </w:r>
          </w:p>
        </w:tc>
      </w:tr>
      <w:tr w:rsidR="00F34D41" w:rsidRPr="00321476" w14:paraId="0A0100E8" w14:textId="77777777" w:rsidTr="005E268F">
        <w:tc>
          <w:tcPr>
            <w:tcW w:w="567" w:type="dxa"/>
            <w:shd w:val="clear" w:color="auto" w:fill="D0EAED" w:themeFill="accent2" w:themeFillTint="33"/>
          </w:tcPr>
          <w:p w14:paraId="0FD88B07" w14:textId="3622C25B" w:rsidR="00F34D41" w:rsidRPr="00832957" w:rsidRDefault="00F34D41" w:rsidP="000E52E9">
            <w:pPr>
              <w:pStyle w:val="Tabletextleft"/>
            </w:pPr>
            <w:r w:rsidRPr="00832957">
              <w:t>4</w:t>
            </w:r>
          </w:p>
        </w:tc>
        <w:tc>
          <w:tcPr>
            <w:tcW w:w="1990" w:type="dxa"/>
            <w:shd w:val="clear" w:color="auto" w:fill="E6F4F6"/>
          </w:tcPr>
          <w:p w14:paraId="015A4CA9" w14:textId="1919255A" w:rsidR="00F34D41" w:rsidRPr="00A92295" w:rsidRDefault="00F34D41" w:rsidP="000E52E9">
            <w:pPr>
              <w:pStyle w:val="Tabletextleft"/>
            </w:pPr>
            <w:r w:rsidRPr="00A92295">
              <w:t>Strengthen the immunisation workforce</w:t>
            </w:r>
          </w:p>
        </w:tc>
        <w:tc>
          <w:tcPr>
            <w:tcW w:w="6508" w:type="dxa"/>
          </w:tcPr>
          <w:p w14:paraId="003B9CF5" w14:textId="79548533" w:rsidR="00F34D41" w:rsidRPr="00C74B45" w:rsidRDefault="00F34D41" w:rsidP="000E52E9">
            <w:pPr>
              <w:pStyle w:val="Tabletextleft"/>
              <w:rPr>
                <w:rStyle w:val="Strong"/>
                <w:b w:val="0"/>
                <w:bCs w:val="0"/>
                <w:color w:val="171717" w:themeColor="background2" w:themeShade="1A"/>
                <w:szCs w:val="22"/>
              </w:rPr>
            </w:pPr>
            <w:r w:rsidRPr="00C74B45">
              <w:t>Support and grow a skilled, diverse workforce to deliver high-quality immunisation services.</w:t>
            </w:r>
          </w:p>
        </w:tc>
      </w:tr>
      <w:tr w:rsidR="00F34D41" w:rsidRPr="00321476" w14:paraId="6C98E353" w14:textId="77777777" w:rsidTr="005E268F">
        <w:tc>
          <w:tcPr>
            <w:tcW w:w="567" w:type="dxa"/>
            <w:shd w:val="clear" w:color="auto" w:fill="D0EAED" w:themeFill="accent2" w:themeFillTint="33"/>
          </w:tcPr>
          <w:p w14:paraId="638C6F19" w14:textId="28A67EB8" w:rsidR="00F34D41" w:rsidRPr="00832957" w:rsidRDefault="00F34D41" w:rsidP="000E52E9">
            <w:pPr>
              <w:pStyle w:val="Tabletextleft"/>
            </w:pPr>
            <w:r w:rsidRPr="00832957">
              <w:t>5</w:t>
            </w:r>
          </w:p>
        </w:tc>
        <w:tc>
          <w:tcPr>
            <w:tcW w:w="1990" w:type="dxa"/>
            <w:shd w:val="clear" w:color="auto" w:fill="E6F4F6"/>
          </w:tcPr>
          <w:p w14:paraId="1D8F09F8" w14:textId="3FCAA8A2" w:rsidR="00F34D41" w:rsidRPr="00A92295" w:rsidRDefault="00F34D41" w:rsidP="000E52E9">
            <w:pPr>
              <w:pStyle w:val="Tabletextleft"/>
            </w:pPr>
            <w:r w:rsidRPr="00A92295">
              <w:t>Harness new technologies</w:t>
            </w:r>
          </w:p>
        </w:tc>
        <w:tc>
          <w:tcPr>
            <w:tcW w:w="6508" w:type="dxa"/>
          </w:tcPr>
          <w:p w14:paraId="137E3A8D" w14:textId="76100D0F" w:rsidR="00F34D41" w:rsidRPr="00C74B45" w:rsidRDefault="00F34D41" w:rsidP="000E52E9">
            <w:pPr>
              <w:pStyle w:val="Tabletextleft"/>
              <w:rPr>
                <w:rStyle w:val="Strong"/>
                <w:b w:val="0"/>
                <w:bCs w:val="0"/>
                <w:color w:val="171717" w:themeColor="background2" w:themeShade="1A"/>
                <w:szCs w:val="22"/>
              </w:rPr>
            </w:pPr>
            <w:r w:rsidRPr="00C74B45">
              <w:t>Leverage innovation to improve vaccine delivery, monitoring, and engagement.</w:t>
            </w:r>
          </w:p>
        </w:tc>
      </w:tr>
      <w:tr w:rsidR="00F34D41" w:rsidRPr="00321476" w14:paraId="09DB3A20" w14:textId="77777777" w:rsidTr="005E268F">
        <w:tc>
          <w:tcPr>
            <w:tcW w:w="567" w:type="dxa"/>
            <w:shd w:val="clear" w:color="auto" w:fill="D0EAED" w:themeFill="accent2" w:themeFillTint="33"/>
          </w:tcPr>
          <w:p w14:paraId="4055D885" w14:textId="163E911D" w:rsidR="00F34D41" w:rsidRPr="00832957" w:rsidRDefault="00F34D41" w:rsidP="000E52E9">
            <w:pPr>
              <w:pStyle w:val="Tabletextleft"/>
            </w:pPr>
            <w:r w:rsidRPr="00832957">
              <w:t>6</w:t>
            </w:r>
          </w:p>
        </w:tc>
        <w:tc>
          <w:tcPr>
            <w:tcW w:w="1990" w:type="dxa"/>
            <w:shd w:val="clear" w:color="auto" w:fill="E6F4F6"/>
          </w:tcPr>
          <w:p w14:paraId="3860396A" w14:textId="300B9C3E" w:rsidR="00F34D41" w:rsidRPr="00A92295" w:rsidRDefault="00F34D41" w:rsidP="000E52E9">
            <w:pPr>
              <w:pStyle w:val="Tabletextleft"/>
            </w:pPr>
            <w:r w:rsidRPr="00A92295">
              <w:t>Implement Sustainable Reform</w:t>
            </w:r>
          </w:p>
        </w:tc>
        <w:tc>
          <w:tcPr>
            <w:tcW w:w="6508" w:type="dxa"/>
          </w:tcPr>
          <w:p w14:paraId="5E875BD7" w14:textId="4B07D4D7" w:rsidR="00F34D41" w:rsidRPr="00C74B45" w:rsidRDefault="00F34D41" w:rsidP="000E52E9">
            <w:pPr>
              <w:pStyle w:val="Tabletextleft"/>
              <w:rPr>
                <w:rStyle w:val="Strong"/>
                <w:b w:val="0"/>
                <w:bCs w:val="0"/>
                <w:color w:val="171717" w:themeColor="background2" w:themeShade="1A"/>
                <w:szCs w:val="22"/>
              </w:rPr>
            </w:pPr>
            <w:r w:rsidRPr="00C74B45">
              <w:t>Embed robust governance, delivery mechanisms, and accountability to ensure long-term success.</w:t>
            </w:r>
          </w:p>
        </w:tc>
      </w:tr>
    </w:tbl>
    <w:p w14:paraId="5B054286" w14:textId="01C426A8" w:rsidR="00F80770" w:rsidRPr="00FF0540" w:rsidRDefault="00F80770" w:rsidP="00FF0540">
      <w:r w:rsidRPr="00FF0540">
        <w:t xml:space="preserve">Implementation of </w:t>
      </w:r>
      <w:r w:rsidR="00484665" w:rsidRPr="00FF0540">
        <w:t xml:space="preserve">our </w:t>
      </w:r>
      <w:r w:rsidR="00BD3B0F" w:rsidRPr="00FF0540">
        <w:t>S</w:t>
      </w:r>
      <w:r w:rsidR="00484665" w:rsidRPr="00FF0540">
        <w:t>trategy</w:t>
      </w:r>
      <w:r w:rsidRPr="00FF0540">
        <w:t xml:space="preserve"> is aligned with the goals and priorities of a range of national and global strategies </w:t>
      </w:r>
      <w:r w:rsidR="00A86098" w:rsidRPr="00FF0540">
        <w:t>supporting</w:t>
      </w:r>
      <w:r w:rsidRPr="00FF0540">
        <w:t xml:space="preserve"> improved health outcomes through increased vaccination coverage and disease control. </w:t>
      </w:r>
    </w:p>
    <w:p w14:paraId="09564D06" w14:textId="601CAEB7" w:rsidR="00CA321A" w:rsidRPr="00FF0540" w:rsidRDefault="00F80770" w:rsidP="00FF0540">
      <w:r w:rsidRPr="00FF0540">
        <w:t xml:space="preserve">Domestically, </w:t>
      </w:r>
      <w:r w:rsidR="00031AEA" w:rsidRPr="00FF0540">
        <w:t xml:space="preserve">our </w:t>
      </w:r>
      <w:r w:rsidR="00BD3B0F" w:rsidRPr="00FF0540">
        <w:t>S</w:t>
      </w:r>
      <w:r w:rsidRPr="00FF0540">
        <w:t>trategy and Plan complement the objectives of the National Preventive Health Strategy 2021-2030 and the National Strategy for the Elimination of Cervical Cancer in Australia</w:t>
      </w:r>
      <w:r w:rsidR="00031AEA" w:rsidRPr="00FF0540">
        <w:t>.</w:t>
      </w:r>
      <w:r w:rsidRPr="00FF0540">
        <w:t xml:space="preserve"> </w:t>
      </w:r>
      <w:r w:rsidR="00031AEA" w:rsidRPr="00FF0540">
        <w:t xml:space="preserve">These strategies </w:t>
      </w:r>
      <w:r w:rsidRPr="00FF0540">
        <w:t xml:space="preserve">prioritise immunisation as a key public health intervention. </w:t>
      </w:r>
    </w:p>
    <w:p w14:paraId="73D5FD6C" w14:textId="458B3AA9" w:rsidR="00F80770" w:rsidRPr="00FF0540" w:rsidRDefault="00F80770" w:rsidP="00FF0540">
      <w:r w:rsidRPr="00CA4807">
        <w:t xml:space="preserve">Implementation activities also contribute to achievement of goals in the </w:t>
      </w:r>
      <w:r w:rsidRPr="00673BA6">
        <w:rPr>
          <w:rStyle w:val="Emphasis"/>
        </w:rPr>
        <w:t>Fourth National Hepatitis B Strategy 2023-2030</w:t>
      </w:r>
      <w:r w:rsidRPr="00CA4807">
        <w:t xml:space="preserve">, the </w:t>
      </w:r>
      <w:r w:rsidRPr="00673BA6">
        <w:rPr>
          <w:rStyle w:val="Emphasis"/>
        </w:rPr>
        <w:t>National Aboriginal and Torres Strait Islander</w:t>
      </w:r>
      <w:r w:rsidRPr="00AB7EAF">
        <w:t xml:space="preserve"> </w:t>
      </w:r>
      <w:r w:rsidRPr="00673BA6">
        <w:rPr>
          <w:rStyle w:val="Emphasis"/>
        </w:rPr>
        <w:t>Health Plan 2021-2031</w:t>
      </w:r>
      <w:r w:rsidRPr="00CA4807">
        <w:t xml:space="preserve">, and the </w:t>
      </w:r>
      <w:r w:rsidRPr="00673BA6">
        <w:rPr>
          <w:rStyle w:val="Emphasis"/>
        </w:rPr>
        <w:t>National Agreement on Closing the Gap</w:t>
      </w:r>
      <w:r w:rsidR="00B80BEE" w:rsidRPr="00CA4807">
        <w:t>.</w:t>
      </w:r>
      <w:r w:rsidRPr="00CA4807">
        <w:t xml:space="preserve"> </w:t>
      </w:r>
      <w:r w:rsidR="00B80BEE" w:rsidRPr="00FF0540">
        <w:t xml:space="preserve">They </w:t>
      </w:r>
      <w:r w:rsidR="000A4705" w:rsidRPr="00FF0540">
        <w:t>contribute</w:t>
      </w:r>
      <w:r w:rsidR="00B80BEE" w:rsidRPr="00FF0540">
        <w:t xml:space="preserve"> </w:t>
      </w:r>
      <w:r w:rsidRPr="00FF0540">
        <w:t xml:space="preserve">by promoting equitable access to vaccines and strengthening culturally appropriate immunisation services. </w:t>
      </w:r>
    </w:p>
    <w:p w14:paraId="2529D11E" w14:textId="6089C948" w:rsidR="00526AA0" w:rsidRPr="00CA4807" w:rsidRDefault="00F80770" w:rsidP="00FF0540">
      <w:r w:rsidRPr="00FF0540">
        <w:t>Furt</w:t>
      </w:r>
      <w:r w:rsidRPr="00CA4807">
        <w:t xml:space="preserve">her, </w:t>
      </w:r>
      <w:r w:rsidR="00DD78DC">
        <w:t>Australia’s</w:t>
      </w:r>
      <w:r w:rsidR="00DD78DC" w:rsidRPr="00CA4807">
        <w:t xml:space="preserve"> </w:t>
      </w:r>
      <w:r w:rsidR="00BD3B0F">
        <w:t>S</w:t>
      </w:r>
      <w:r w:rsidRPr="00CA4807">
        <w:t xml:space="preserve">trategy </w:t>
      </w:r>
      <w:r w:rsidR="009A4011">
        <w:t>aligns</w:t>
      </w:r>
      <w:r w:rsidRPr="00CA4807">
        <w:t xml:space="preserve"> with broader global initiatives </w:t>
      </w:r>
      <w:r w:rsidR="00556D46" w:rsidRPr="00CA4807">
        <w:t>including</w:t>
      </w:r>
      <w:r w:rsidRPr="00CA4807">
        <w:t xml:space="preserve"> the </w:t>
      </w:r>
      <w:r w:rsidRPr="00673BA6">
        <w:rPr>
          <w:rStyle w:val="Emphasis"/>
        </w:rPr>
        <w:t>Immunization Agenda 2030</w:t>
      </w:r>
      <w:r w:rsidRPr="00CA4807">
        <w:t xml:space="preserve"> led by the World Health Organization, the </w:t>
      </w:r>
      <w:r w:rsidRPr="00673BA6">
        <w:rPr>
          <w:rStyle w:val="Emphasis"/>
        </w:rPr>
        <w:t>UNICEF Immunization Roadmap to 2030</w:t>
      </w:r>
      <w:r w:rsidRPr="00CA4807">
        <w:t xml:space="preserve">, and disease-specific strategies such as the </w:t>
      </w:r>
      <w:r w:rsidRPr="00673BA6">
        <w:rPr>
          <w:rStyle w:val="Emphasis"/>
        </w:rPr>
        <w:t>Polio Eradication Strategy 2022-2026</w:t>
      </w:r>
      <w:r w:rsidRPr="00CA4807">
        <w:t xml:space="preserve">. </w:t>
      </w:r>
    </w:p>
    <w:p w14:paraId="5118F5BC" w14:textId="76D053C8" w:rsidR="00CF3686" w:rsidRPr="00FF0540" w:rsidRDefault="00D74AE3" w:rsidP="00FF0540">
      <w:r w:rsidRPr="00FF0540">
        <w:t xml:space="preserve">These strategic linkages reinforce Australia’s commitment to a coordinated immunisation system </w:t>
      </w:r>
      <w:r w:rsidR="006E2668" w:rsidRPr="00FF0540">
        <w:t xml:space="preserve">grounded in evidence, equity, and continuous improvement </w:t>
      </w:r>
      <w:r w:rsidR="00633E57" w:rsidRPr="00FF0540">
        <w:t>that</w:t>
      </w:r>
      <w:r w:rsidR="006E2668" w:rsidRPr="00FF0540">
        <w:t xml:space="preserve"> </w:t>
      </w:r>
      <w:r w:rsidRPr="00FF0540">
        <w:t>strengthen</w:t>
      </w:r>
      <w:r w:rsidR="00633E57" w:rsidRPr="00FF0540">
        <w:t>s</w:t>
      </w:r>
      <w:r w:rsidRPr="00FF0540">
        <w:t xml:space="preserve"> </w:t>
      </w:r>
      <w:r w:rsidR="00461E94" w:rsidRPr="00FF0540">
        <w:t xml:space="preserve">both </w:t>
      </w:r>
      <w:r w:rsidRPr="00FF0540">
        <w:t>national and global health security.</w:t>
      </w:r>
    </w:p>
    <w:p w14:paraId="4597FB72" w14:textId="5AD50788" w:rsidR="00CF3686" w:rsidRPr="00A92295" w:rsidRDefault="00AD0B8A" w:rsidP="00A92295">
      <w:pPr>
        <w:pStyle w:val="Heading2"/>
      </w:pPr>
      <w:bookmarkStart w:id="16" w:name="_Toc235095145"/>
      <w:bookmarkStart w:id="17" w:name="_Toc237846382"/>
      <w:r w:rsidRPr="00A92295">
        <w:t>Translating strategic intent into action</w:t>
      </w:r>
      <w:bookmarkEnd w:id="16"/>
      <w:bookmarkEnd w:id="17"/>
    </w:p>
    <w:p w14:paraId="6217A29B" w14:textId="613CE397" w:rsidR="00F21DE7" w:rsidRPr="00FF0540" w:rsidRDefault="00F21DE7" w:rsidP="00FF0540">
      <w:r w:rsidRPr="00FF0540">
        <w:t xml:space="preserve">The 2025-2030 </w:t>
      </w:r>
      <w:r w:rsidR="00BD3B0F" w:rsidRPr="00FF0540">
        <w:t>S</w:t>
      </w:r>
      <w:r w:rsidR="00971661" w:rsidRPr="00FF0540">
        <w:t xml:space="preserve">trategy </w:t>
      </w:r>
      <w:r w:rsidRPr="00FF0540">
        <w:t xml:space="preserve">marks a shift from broad strategic intent to operational delivery. Previous strategies, including the 2019-2024 framework, </w:t>
      </w:r>
      <w:r w:rsidR="000A67A9" w:rsidRPr="00FF0540">
        <w:t xml:space="preserve">established </w:t>
      </w:r>
      <w:r w:rsidRPr="00FF0540">
        <w:t xml:space="preserve">important foundations by </w:t>
      </w:r>
      <w:r w:rsidR="000A67A9" w:rsidRPr="00FF0540">
        <w:t xml:space="preserve">setting </w:t>
      </w:r>
      <w:r w:rsidRPr="00FF0540">
        <w:t xml:space="preserve">high-level goals </w:t>
      </w:r>
      <w:r w:rsidR="000A67A9" w:rsidRPr="00FF0540">
        <w:t>to support</w:t>
      </w:r>
      <w:r w:rsidRPr="00FF0540">
        <w:t xml:space="preserve"> providers, </w:t>
      </w:r>
      <w:r w:rsidR="000A67A9" w:rsidRPr="00FF0540">
        <w:t>improve</w:t>
      </w:r>
      <w:r w:rsidRPr="00FF0540">
        <w:t xml:space="preserve"> data systems, and </w:t>
      </w:r>
      <w:r w:rsidR="000A67A9" w:rsidRPr="00FF0540">
        <w:t xml:space="preserve">promote </w:t>
      </w:r>
      <w:r w:rsidRPr="00FF0540">
        <w:t xml:space="preserve">equitable access. These principles remain central to Australia’s immunisation </w:t>
      </w:r>
      <w:r w:rsidR="00A44A3B" w:rsidRPr="00FF0540">
        <w:t>efforts and</w:t>
      </w:r>
      <w:r w:rsidRPr="00FF0540">
        <w:t xml:space="preserve"> </w:t>
      </w:r>
      <w:r w:rsidR="000A67A9" w:rsidRPr="00FF0540">
        <w:t>underpin this next</w:t>
      </w:r>
      <w:r w:rsidRPr="00FF0540">
        <w:t xml:space="preserve"> phase </w:t>
      </w:r>
      <w:r w:rsidR="00FE1872" w:rsidRPr="00FF0540">
        <w:t>of</w:t>
      </w:r>
      <w:r w:rsidRPr="00FF0540">
        <w:t xml:space="preserve"> more targeted and accountable </w:t>
      </w:r>
      <w:r w:rsidR="00FE1872" w:rsidRPr="00FF0540">
        <w:t>implementation</w:t>
      </w:r>
      <w:r w:rsidRPr="00FF0540">
        <w:t>.</w:t>
      </w:r>
    </w:p>
    <w:p w14:paraId="3FC60E11" w14:textId="68D8F9CD" w:rsidR="00F21DE7" w:rsidRPr="00FF0540" w:rsidRDefault="00F21DE7" w:rsidP="00FF0540">
      <w:r w:rsidRPr="00FF0540">
        <w:t xml:space="preserve">The Plan is not a restatement of the </w:t>
      </w:r>
      <w:r w:rsidR="00BD3B0F" w:rsidRPr="00FF0540">
        <w:t>S</w:t>
      </w:r>
      <w:r w:rsidRPr="00FF0540">
        <w:t>trategy’s Strategic Goals</w:t>
      </w:r>
      <w:r w:rsidR="00F34D77" w:rsidRPr="00FF0540">
        <w:t>. I</w:t>
      </w:r>
      <w:r w:rsidRPr="00FF0540">
        <w:t xml:space="preserve">t is a practical articulation of how those goals will be achieved, who will lead </w:t>
      </w:r>
      <w:r w:rsidR="00D02972" w:rsidRPr="00FF0540">
        <w:t>key activities</w:t>
      </w:r>
      <w:r w:rsidRPr="00FF0540">
        <w:t>, and what outcomes are expected. It reflects a system-wide commitment to:</w:t>
      </w:r>
    </w:p>
    <w:p w14:paraId="2C168263" w14:textId="6BB48EA0" w:rsidR="00F21DE7" w:rsidRPr="00FF0540" w:rsidRDefault="00F21DE7" w:rsidP="00FF0540">
      <w:pPr>
        <w:pStyle w:val="ListBullet"/>
      </w:pPr>
      <w:r w:rsidRPr="00F27B69">
        <w:rPr>
          <w:rStyle w:val="Strong"/>
        </w:rPr>
        <w:t>Action-oriented planning</w:t>
      </w:r>
      <w:r w:rsidR="00F34D77" w:rsidRPr="00FF0540">
        <w:t xml:space="preserve"> –</w:t>
      </w:r>
      <w:r w:rsidRPr="00FF0540">
        <w:t xml:space="preserve"> supporting initiatives already funded, legislated, or in implementation, and identifying opportunities for new activities </w:t>
      </w:r>
      <w:r w:rsidR="00D75AD4" w:rsidRPr="00FF0540">
        <w:t xml:space="preserve">over time </w:t>
      </w:r>
      <w:r w:rsidRPr="00FF0540">
        <w:t>to address gaps.</w:t>
      </w:r>
    </w:p>
    <w:p w14:paraId="7694CC21" w14:textId="66F427D4" w:rsidR="00F21DE7" w:rsidRPr="00FF0540" w:rsidRDefault="00F21DE7" w:rsidP="00FF0540">
      <w:pPr>
        <w:pStyle w:val="ListBullet"/>
      </w:pPr>
      <w:r w:rsidRPr="00F27B69">
        <w:rPr>
          <w:rStyle w:val="Strong"/>
        </w:rPr>
        <w:t>Clear accountability</w:t>
      </w:r>
      <w:r w:rsidR="00F34D77" w:rsidRPr="00FF0540">
        <w:t xml:space="preserve"> –</w:t>
      </w:r>
      <w:r w:rsidRPr="00FF0540">
        <w:t xml:space="preserve"> through defined roles and measurable targets.</w:t>
      </w:r>
    </w:p>
    <w:p w14:paraId="456808B9" w14:textId="063FCC64" w:rsidR="00F21DE7" w:rsidRPr="00FF0540" w:rsidRDefault="00F21DE7" w:rsidP="00FF0540">
      <w:pPr>
        <w:pStyle w:val="ListBullet"/>
      </w:pPr>
      <w:r w:rsidRPr="00F27B69">
        <w:rPr>
          <w:rStyle w:val="Strong"/>
        </w:rPr>
        <w:t>Transparency and adaptability</w:t>
      </w:r>
      <w:r w:rsidR="00F34D77" w:rsidRPr="00FF0540">
        <w:t xml:space="preserve"> –</w:t>
      </w:r>
      <w:r w:rsidRPr="00FF0540">
        <w:t xml:space="preserve"> enabling alignment across jurisdictions and responsiveness to future needs.</w:t>
      </w:r>
    </w:p>
    <w:p w14:paraId="3C92CAF0" w14:textId="4CE3DF3C" w:rsidR="00C07872" w:rsidRPr="00A92295" w:rsidRDefault="00F21DE7" w:rsidP="00A92295">
      <w:r w:rsidRPr="00A92295">
        <w:t>The Plan supports a coordinated national system that is practical</w:t>
      </w:r>
      <w:r w:rsidR="00CD24B7" w:rsidRPr="00A92295">
        <w:t>, adaptive, and focused on long-term outcomes.</w:t>
      </w:r>
    </w:p>
    <w:p w14:paraId="12982609" w14:textId="1054CCE5" w:rsidR="00C07872" w:rsidRPr="00A92295" w:rsidRDefault="00C07872" w:rsidP="00A92295">
      <w:pPr>
        <w:pStyle w:val="Heading2"/>
      </w:pPr>
      <w:bookmarkStart w:id="18" w:name="_Toc235095146"/>
      <w:bookmarkStart w:id="19" w:name="_Toc237846383"/>
      <w:r w:rsidRPr="00A92295">
        <w:t>Purpose and scope of this plan</w:t>
      </w:r>
      <w:bookmarkEnd w:id="18"/>
      <w:bookmarkEnd w:id="19"/>
    </w:p>
    <w:p w14:paraId="2DE2F26A" w14:textId="5F3A207E" w:rsidR="001043DB" w:rsidRPr="00A92295" w:rsidRDefault="001043DB" w:rsidP="00A92295">
      <w:pPr>
        <w:pStyle w:val="Heading3"/>
      </w:pPr>
      <w:bookmarkStart w:id="20" w:name="_Toc237846384"/>
      <w:r w:rsidRPr="00A92295">
        <w:t>Foundational activities</w:t>
      </w:r>
      <w:bookmarkEnd w:id="20"/>
    </w:p>
    <w:p w14:paraId="7AEBFEA7" w14:textId="6862E776" w:rsidR="00D251C6" w:rsidRPr="00A92295" w:rsidRDefault="0091233E" w:rsidP="00A92295">
      <w:r w:rsidRPr="00A92295">
        <w:t>S</w:t>
      </w:r>
      <w:r w:rsidR="00D251C6" w:rsidRPr="00A92295">
        <w:t xml:space="preserve">uccessful implementation of the </w:t>
      </w:r>
      <w:r w:rsidR="00BD3B0F" w:rsidRPr="00A92295">
        <w:t>S</w:t>
      </w:r>
      <w:r w:rsidR="00D251C6" w:rsidRPr="00A92295">
        <w:t xml:space="preserve">trategy </w:t>
      </w:r>
      <w:r w:rsidRPr="00A92295">
        <w:t>will build</w:t>
      </w:r>
      <w:r w:rsidR="00D251C6" w:rsidRPr="00A92295">
        <w:t xml:space="preserve"> upon foundational activities that ensure the continuity and effectiveness of Australia’s immunisation system. These functions are essential to maintaining the integrity of the National Immunisation Program (NIP) and provide the </w:t>
      </w:r>
      <w:r w:rsidR="00C841DC" w:rsidRPr="00A92295">
        <w:t>operat</w:t>
      </w:r>
      <w:r w:rsidR="00CD5930" w:rsidRPr="00A92295">
        <w:t>ional</w:t>
      </w:r>
      <w:r w:rsidR="00C841DC" w:rsidRPr="00A92295">
        <w:t xml:space="preserve"> </w:t>
      </w:r>
      <w:r w:rsidR="00A13A55" w:rsidRPr="00A92295">
        <w:t>foundation</w:t>
      </w:r>
      <w:r w:rsidR="004E29F1" w:rsidRPr="00A92295">
        <w:t xml:space="preserve"> </w:t>
      </w:r>
      <w:r w:rsidR="00D251C6" w:rsidRPr="00A92295">
        <w:t>for strategic reform and innovation.</w:t>
      </w:r>
    </w:p>
    <w:p w14:paraId="4A954DFE" w14:textId="47F5A3A9" w:rsidR="00D251C6" w:rsidRPr="00CA4807" w:rsidRDefault="00D251C6" w:rsidP="00673BA6">
      <w:r w:rsidRPr="00CA4807">
        <w:t>Foundational activities include:</w:t>
      </w:r>
    </w:p>
    <w:p w14:paraId="3B095ABF" w14:textId="55A39A70" w:rsidR="00EB3839" w:rsidRPr="00A92295" w:rsidRDefault="00D251C6" w:rsidP="00F27B69">
      <w:pPr>
        <w:pStyle w:val="ListBullet"/>
      </w:pPr>
      <w:r w:rsidRPr="00A92295">
        <w:t>Supporting vaccine registration and regulatory approval</w:t>
      </w:r>
      <w:r w:rsidR="00CE72CF" w:rsidRPr="00A92295">
        <w:t>s</w:t>
      </w:r>
      <w:r w:rsidRPr="00A92295">
        <w:t xml:space="preserve"> through the Therapeutic Goods Administration (TGA), </w:t>
      </w:r>
      <w:r w:rsidR="00CE72CF" w:rsidRPr="00A92295">
        <w:t>ensuring vaccines meet</w:t>
      </w:r>
      <w:r w:rsidRPr="00A92295">
        <w:t xml:space="preserve"> safety</w:t>
      </w:r>
      <w:r w:rsidR="00CE72CF" w:rsidRPr="00A92295">
        <w:t>, quality, and efficacy standards before NIP consideration</w:t>
      </w:r>
      <w:r w:rsidRPr="00A92295">
        <w:t>.</w:t>
      </w:r>
    </w:p>
    <w:p w14:paraId="349F4897" w14:textId="07B2F2C7" w:rsidR="00EB3839" w:rsidRPr="00A92295" w:rsidRDefault="00D251C6" w:rsidP="00F27B69">
      <w:pPr>
        <w:pStyle w:val="ListBullet"/>
      </w:pPr>
      <w:r w:rsidRPr="00A92295">
        <w:t>Listing vaccines on the NIP following health technology assessment processes</w:t>
      </w:r>
      <w:r w:rsidR="00F21977" w:rsidRPr="00A92295">
        <w:t xml:space="preserve">, ensuring </w:t>
      </w:r>
      <w:r w:rsidR="00923495" w:rsidRPr="00A92295">
        <w:t>publicly funded</w:t>
      </w:r>
      <w:r w:rsidR="00F21977" w:rsidRPr="00A92295">
        <w:t xml:space="preserve"> vaccines are clinically effective, </w:t>
      </w:r>
      <w:r w:rsidR="00923495" w:rsidRPr="00A92295">
        <w:t>safe, and cost-effective.</w:t>
      </w:r>
    </w:p>
    <w:p w14:paraId="3D57DD22" w14:textId="4F8A08B0" w:rsidR="00EB3839" w:rsidRPr="00A92295" w:rsidRDefault="00EB3839" w:rsidP="00F27B69">
      <w:pPr>
        <w:pStyle w:val="ListBullet"/>
      </w:pPr>
      <w:r w:rsidRPr="00A92295">
        <w:t>Tendering for NIP vaccine supply to secure reliable, timely, and nationally equitable vaccine availability.</w:t>
      </w:r>
    </w:p>
    <w:p w14:paraId="650CF5C6" w14:textId="77777777" w:rsidR="00205A93" w:rsidRPr="00A92295" w:rsidRDefault="00AE709B" w:rsidP="00F27B69">
      <w:pPr>
        <w:pStyle w:val="ListBullet"/>
      </w:pPr>
      <w:r w:rsidRPr="00A92295">
        <w:t xml:space="preserve">Funding and purchasing vaccines for eligible populations, </w:t>
      </w:r>
      <w:r w:rsidR="00A92434" w:rsidRPr="00A92295">
        <w:t>ensuring NIP vaccines are provided free for those who are eligible</w:t>
      </w:r>
      <w:r w:rsidRPr="00A92295">
        <w:t>.</w:t>
      </w:r>
    </w:p>
    <w:p w14:paraId="37D97DCA" w14:textId="6E3CD6B7" w:rsidR="00D251C6" w:rsidRPr="00A92295" w:rsidRDefault="00D251C6" w:rsidP="00F27B69">
      <w:pPr>
        <w:pStyle w:val="ListBullet"/>
      </w:pPr>
      <w:r w:rsidRPr="00A92295">
        <w:t xml:space="preserve">Maintaining the Australian Immunisation Register (AIR), </w:t>
      </w:r>
      <w:r w:rsidR="005427D6" w:rsidRPr="00A92295">
        <w:t>providing</w:t>
      </w:r>
      <w:r w:rsidRPr="00A92295">
        <w:t xml:space="preserve"> a comprehensive national record of vaccinations </w:t>
      </w:r>
      <w:r w:rsidR="00B62DD7" w:rsidRPr="00A92295">
        <w:t>and support</w:t>
      </w:r>
      <w:r w:rsidR="00325B9A" w:rsidRPr="00A92295">
        <w:t>ing</w:t>
      </w:r>
      <w:r w:rsidRPr="00A92295">
        <w:t xml:space="preserve"> </w:t>
      </w:r>
      <w:r w:rsidR="00B62DD7" w:rsidRPr="00A92295">
        <w:t xml:space="preserve">program implementation, </w:t>
      </w:r>
      <w:r w:rsidRPr="00A92295">
        <w:t>monitoring, evaluation, and policy development.</w:t>
      </w:r>
    </w:p>
    <w:p w14:paraId="2DBB823B" w14:textId="7CB47B4D" w:rsidR="00D251C6" w:rsidRPr="00A92295" w:rsidRDefault="00D251C6" w:rsidP="00F27B69">
      <w:pPr>
        <w:pStyle w:val="ListBullet"/>
      </w:pPr>
      <w:r w:rsidRPr="00A92295">
        <w:t xml:space="preserve">Facilitating Medicare Benefits Schedule </w:t>
      </w:r>
      <w:r w:rsidR="00960AA2" w:rsidRPr="00A92295">
        <w:t xml:space="preserve">(MBS) </w:t>
      </w:r>
      <w:r w:rsidRPr="00A92295">
        <w:t>and other payments for General Practitioners (GPs), supporting GPs to deliver immunisation services in primary care settings.</w:t>
      </w:r>
    </w:p>
    <w:p w14:paraId="0D7FCEBA" w14:textId="0AF01F8E" w:rsidR="00D251C6" w:rsidRPr="00A92295" w:rsidRDefault="00D251C6" w:rsidP="00F27B69">
      <w:pPr>
        <w:pStyle w:val="ListBullet"/>
      </w:pPr>
      <w:r w:rsidRPr="00A92295">
        <w:t>Monitoring vaccine safety through post-market surveillance, including analysis of adverse event reports and emerging safety signals by the TGA, to ensure ongoing safety and maintain public confidence.</w:t>
      </w:r>
    </w:p>
    <w:p w14:paraId="7B2A7F5F" w14:textId="38F753CB" w:rsidR="00D251C6" w:rsidRPr="00A92295" w:rsidRDefault="00D251C6" w:rsidP="00F27B69">
      <w:pPr>
        <w:pStyle w:val="ListBullet"/>
      </w:pPr>
      <w:r w:rsidRPr="00A92295">
        <w:t>Providing routine clinical guidance and updates to immunisation providers to support consistent, evidence-based service delivery across the system.</w:t>
      </w:r>
    </w:p>
    <w:p w14:paraId="28655C7E" w14:textId="035657FC" w:rsidR="00D251C6" w:rsidRPr="00A92295" w:rsidRDefault="00D251C6" w:rsidP="00F27B69">
      <w:pPr>
        <w:pStyle w:val="ListBullet"/>
      </w:pPr>
      <w:r w:rsidRPr="00A92295">
        <w:t>Maintaining and updating the NIP Schedule and eligibility criteria, to ensure consistent access and delivery across jurisdictions.</w:t>
      </w:r>
    </w:p>
    <w:p w14:paraId="539A26B6" w14:textId="227A0BBB" w:rsidR="00D251C6" w:rsidRPr="00A92295" w:rsidRDefault="00D251C6" w:rsidP="00F27B69">
      <w:pPr>
        <w:pStyle w:val="ListBullet"/>
      </w:pPr>
      <w:r w:rsidRPr="00A92295">
        <w:t>Ensuring alignment with national health priorities and frameworks, by routinely integrating immunisation program activities with broader public health strategies to support cohesive and consistent national health delivery.</w:t>
      </w:r>
    </w:p>
    <w:p w14:paraId="1797717F" w14:textId="737EE331" w:rsidR="001043DB" w:rsidRPr="00A92295" w:rsidRDefault="006117D6" w:rsidP="00A92295">
      <w:r w:rsidRPr="00A92295">
        <w:t>T</w:t>
      </w:r>
      <w:r w:rsidR="00D251C6" w:rsidRPr="00A92295">
        <w:t xml:space="preserve">he Commonwealth Government </w:t>
      </w:r>
      <w:r w:rsidRPr="00A92295">
        <w:t xml:space="preserve">leads these activities which </w:t>
      </w:r>
      <w:r w:rsidR="00D251C6" w:rsidRPr="00A92295">
        <w:t>are critical to the functioning of the Australian immunisation system. They ensure that vaccines are available, accessible, and administered safely, while enabling data-driven decision-making and continuous improvement.</w:t>
      </w:r>
    </w:p>
    <w:p w14:paraId="50F2877D" w14:textId="077429D7" w:rsidR="001043DB" w:rsidRPr="00A92295" w:rsidRDefault="004A4F1A" w:rsidP="00A92295">
      <w:pPr>
        <w:pStyle w:val="Heading3"/>
      </w:pPr>
      <w:bookmarkStart w:id="21" w:name="_Toc237846385"/>
      <w:r w:rsidRPr="00A92295">
        <w:t>Advanced</w:t>
      </w:r>
      <w:r w:rsidR="001043DB" w:rsidRPr="00A92295">
        <w:t xml:space="preserve"> activities</w:t>
      </w:r>
      <w:bookmarkEnd w:id="21"/>
    </w:p>
    <w:p w14:paraId="0E2DFDEC" w14:textId="77777777" w:rsidR="00123A79" w:rsidRPr="00A92295" w:rsidRDefault="0095086B" w:rsidP="00F27B69">
      <w:r w:rsidRPr="00A92295">
        <w:t>F</w:t>
      </w:r>
      <w:r w:rsidR="00D251C6" w:rsidRPr="00A92295">
        <w:t>oundational activities ensure the continuity and integrity of the NIP</w:t>
      </w:r>
      <w:r w:rsidRPr="00A92295">
        <w:t>.</w:t>
      </w:r>
      <w:r w:rsidR="00D251C6" w:rsidRPr="00A92295">
        <w:t xml:space="preserve"> </w:t>
      </w:r>
      <w:r w:rsidRPr="00A92295">
        <w:t>U</w:t>
      </w:r>
      <w:r w:rsidR="00D251C6" w:rsidRPr="00A92295">
        <w:t>nder Part</w:t>
      </w:r>
      <w:r w:rsidR="005B730E" w:rsidRPr="00A92295">
        <w:t> </w:t>
      </w:r>
      <w:r w:rsidR="00D251C6" w:rsidRPr="00A92295">
        <w:t xml:space="preserve">2 of this Plan, the Commonwealth Action Plan </w:t>
      </w:r>
      <w:r w:rsidR="00E6320C" w:rsidRPr="00A92295">
        <w:t>outlines</w:t>
      </w:r>
      <w:r w:rsidR="00D251C6" w:rsidRPr="00A92295">
        <w:t xml:space="preserve"> strategic initiatives that extend beyond </w:t>
      </w:r>
      <w:r w:rsidRPr="00A92295">
        <w:t xml:space="preserve">these </w:t>
      </w:r>
      <w:r w:rsidR="00D251C6" w:rsidRPr="00A92295">
        <w:t xml:space="preserve">core functions. </w:t>
      </w:r>
    </w:p>
    <w:p w14:paraId="3CF29975" w14:textId="76D6169A" w:rsidR="00D251C6" w:rsidRPr="00A92295" w:rsidRDefault="00D251C6" w:rsidP="00F27B69">
      <w:r w:rsidRPr="00A92295">
        <w:t>Examples include:</w:t>
      </w:r>
    </w:p>
    <w:p w14:paraId="41F5E73C" w14:textId="4606218A" w:rsidR="00D251C6" w:rsidRPr="00F27B69" w:rsidRDefault="00D251C6" w:rsidP="00F27B69">
      <w:pPr>
        <w:pStyle w:val="ListBullet"/>
      </w:pPr>
      <w:r w:rsidRPr="00F27B69">
        <w:rPr>
          <w:rStyle w:val="Strong"/>
        </w:rPr>
        <w:t>NIP Vaccination</w:t>
      </w:r>
      <w:r w:rsidR="00BA6207" w:rsidRPr="00F27B69">
        <w:rPr>
          <w:rStyle w:val="Strong"/>
        </w:rPr>
        <w:t>s</w:t>
      </w:r>
      <w:r w:rsidRPr="00F27B69">
        <w:rPr>
          <w:rStyle w:val="Strong"/>
        </w:rPr>
        <w:t xml:space="preserve"> in Pharmacy </w:t>
      </w:r>
      <w:r w:rsidR="00F5461B" w:rsidRPr="00F27B69">
        <w:rPr>
          <w:rStyle w:val="Strong"/>
        </w:rPr>
        <w:t xml:space="preserve">(NIPVIP) </w:t>
      </w:r>
      <w:r w:rsidRPr="00F27B69">
        <w:rPr>
          <w:rStyle w:val="Strong"/>
        </w:rPr>
        <w:t>Program</w:t>
      </w:r>
      <w:r w:rsidRPr="00F27B69">
        <w:t xml:space="preserve"> </w:t>
      </w:r>
      <w:r w:rsidR="00C30B9D" w:rsidRPr="00F27B69">
        <w:t xml:space="preserve">to provide </w:t>
      </w:r>
      <w:r w:rsidRPr="00F27B69">
        <w:t>access to NIP vaccines through community pharmacies</w:t>
      </w:r>
      <w:r w:rsidR="00B50E41" w:rsidRPr="00F27B69">
        <w:t xml:space="preserve"> with no out-of-pocket costs</w:t>
      </w:r>
      <w:r w:rsidRPr="00F27B69">
        <w:t>.</w:t>
      </w:r>
    </w:p>
    <w:p w14:paraId="11B4B873" w14:textId="62E6D9B1" w:rsidR="00D251C6" w:rsidRPr="00F27B69" w:rsidRDefault="00D251C6" w:rsidP="00F27B69">
      <w:pPr>
        <w:pStyle w:val="ListBullet"/>
      </w:pPr>
      <w:r w:rsidRPr="00F27B69">
        <w:rPr>
          <w:rStyle w:val="Strong"/>
        </w:rPr>
        <w:t xml:space="preserve">First Nations Vaccine Uptake Support Grant </w:t>
      </w:r>
      <w:r w:rsidRPr="00F27B69">
        <w:t>to increase antenatal, childhood and adult vaccination uptake for First Nations people attending Aboriginal Community Controlled Health Services (ACCHSs).</w:t>
      </w:r>
    </w:p>
    <w:p w14:paraId="5D14CA79" w14:textId="187E4A1C" w:rsidR="00D251C6" w:rsidRPr="00FF0540" w:rsidRDefault="00D251C6" w:rsidP="00F27B69">
      <w:pPr>
        <w:pStyle w:val="ListBullet"/>
      </w:pPr>
      <w:r w:rsidRPr="00F27B69">
        <w:rPr>
          <w:rStyle w:val="Strong"/>
        </w:rPr>
        <w:t xml:space="preserve">Upgrading and modernising </w:t>
      </w:r>
      <w:r w:rsidR="006A0832" w:rsidRPr="00F27B69">
        <w:rPr>
          <w:rStyle w:val="Strong"/>
        </w:rPr>
        <w:t>i</w:t>
      </w:r>
      <w:r w:rsidRPr="00F27B69">
        <w:rPr>
          <w:rStyle w:val="Strong"/>
        </w:rPr>
        <w:t>mmunisation data systems</w:t>
      </w:r>
      <w:r w:rsidRPr="00F27B69">
        <w:t xml:space="preserve"> to enhance the accuracy, accessibility, and integration of vacci</w:t>
      </w:r>
      <w:r w:rsidRPr="00FF0540">
        <w:t xml:space="preserve">nation data across platforms. </w:t>
      </w:r>
    </w:p>
    <w:p w14:paraId="01A874BA" w14:textId="57C7CBAA" w:rsidR="00D251C6" w:rsidRPr="00A92295" w:rsidRDefault="00D251C6" w:rsidP="00A92295">
      <w:r w:rsidRPr="00A92295">
        <w:t xml:space="preserve">These initiatives are designed to directly advance one or more goals and priority areas of the </w:t>
      </w:r>
      <w:r w:rsidR="00BD3B0F" w:rsidRPr="00A92295">
        <w:t>S</w:t>
      </w:r>
      <w:r w:rsidRPr="00A92295">
        <w:t xml:space="preserve">trategy. Together, they build on the </w:t>
      </w:r>
      <w:r w:rsidR="00C478AA" w:rsidRPr="00A92295">
        <w:t xml:space="preserve">NIP’s </w:t>
      </w:r>
      <w:r w:rsidR="00282A69" w:rsidRPr="00A92295">
        <w:t xml:space="preserve">established </w:t>
      </w:r>
      <w:r w:rsidR="00A45359" w:rsidRPr="00A92295">
        <w:t>foundation</w:t>
      </w:r>
      <w:r w:rsidRPr="00A92295">
        <w:t xml:space="preserve"> to drive innovation, address emerging challenges, and realise the full ambition of the </w:t>
      </w:r>
      <w:r w:rsidR="00BD3B0F" w:rsidRPr="00A92295">
        <w:t>S</w:t>
      </w:r>
      <w:r w:rsidRPr="00A92295">
        <w:t>trategy.</w:t>
      </w:r>
    </w:p>
    <w:p w14:paraId="3692C535" w14:textId="0BBA56C4" w:rsidR="00D251C6" w:rsidRPr="00A92295" w:rsidRDefault="006A0832" w:rsidP="00A92295">
      <w:r w:rsidRPr="00A92295">
        <w:t>F</w:t>
      </w:r>
      <w:r w:rsidR="00D251C6" w:rsidRPr="00A92295">
        <w:t xml:space="preserve">oundational functions and the strategic initiatives outlined in the Commonwealth Action Plan represent a substantial investment in, and commitment to, Australia’s immunisation system. The </w:t>
      </w:r>
      <w:r w:rsidR="00A45359" w:rsidRPr="00A92295">
        <w:t xml:space="preserve">estimated </w:t>
      </w:r>
      <w:r w:rsidR="00D251C6" w:rsidRPr="00A92295">
        <w:t>total Commonwealth funding allocated to support immunisation program activities is over $</w:t>
      </w:r>
      <w:r w:rsidR="00DE31D7" w:rsidRPr="00A92295">
        <w:t>2.8 billion</w:t>
      </w:r>
      <w:r w:rsidR="00D251C6" w:rsidRPr="00A92295">
        <w:t xml:space="preserve"> </w:t>
      </w:r>
      <w:r w:rsidR="00DE31D7" w:rsidRPr="00A92295">
        <w:t xml:space="preserve">across </w:t>
      </w:r>
      <w:r w:rsidR="00195893" w:rsidRPr="00A92295">
        <w:t xml:space="preserve">four years from the commencement of the </w:t>
      </w:r>
      <w:r w:rsidR="00BD3B0F" w:rsidRPr="00A92295">
        <w:t>S</w:t>
      </w:r>
      <w:r w:rsidR="00195893" w:rsidRPr="00A92295">
        <w:t>trategy in 2025-26</w:t>
      </w:r>
      <w:r w:rsidR="00D251C6" w:rsidRPr="00A92295">
        <w:t xml:space="preserve">. </w:t>
      </w:r>
    </w:p>
    <w:p w14:paraId="289252FC" w14:textId="7E1462D4" w:rsidR="00797993" w:rsidRPr="00A92295" w:rsidRDefault="00AD5EC3" w:rsidP="00A92295">
      <w:r w:rsidRPr="00A92295">
        <w:t>Th</w:t>
      </w:r>
      <w:r w:rsidR="000802ED" w:rsidRPr="00A92295">
        <w:t>e</w:t>
      </w:r>
      <w:r w:rsidR="00D251C6" w:rsidRPr="00A92295">
        <w:t xml:space="preserve"> Plan does not map all immunisation activities </w:t>
      </w:r>
      <w:r w:rsidR="00FE5D51" w:rsidRPr="00A92295">
        <w:t xml:space="preserve">delivered </w:t>
      </w:r>
      <w:r w:rsidR="00D251C6" w:rsidRPr="00A92295">
        <w:t xml:space="preserve">across Australia. Instead, it complements jurisdictional efforts and provides a national </w:t>
      </w:r>
      <w:r w:rsidR="00FE5D51" w:rsidRPr="00A92295">
        <w:t xml:space="preserve">mechanism </w:t>
      </w:r>
      <w:r w:rsidR="00D251C6" w:rsidRPr="00A92295">
        <w:t>for collaboration and shared accountability.</w:t>
      </w:r>
      <w:r w:rsidR="000802ED" w:rsidRPr="00A92295">
        <w:t xml:space="preserve"> </w:t>
      </w:r>
    </w:p>
    <w:p w14:paraId="38A58EC6" w14:textId="4B37724F" w:rsidR="003702A7" w:rsidRPr="00A92295" w:rsidRDefault="00797993" w:rsidP="00A92295">
      <w:r w:rsidRPr="00A92295">
        <w:t>The Commonwealth Action Plan is a dynamic component of this Plan and will be reviewed and updated at least annually to reflect new</w:t>
      </w:r>
      <w:r w:rsidR="003F0291" w:rsidRPr="00A92295">
        <w:t xml:space="preserve"> Commonwealth</w:t>
      </w:r>
      <w:r w:rsidR="003232CB" w:rsidRPr="00A92295">
        <w:t xml:space="preserve"> investment and</w:t>
      </w:r>
      <w:r w:rsidRPr="00A92295">
        <w:t xml:space="preserve"> initiatives</w:t>
      </w:r>
      <w:r w:rsidR="003232CB" w:rsidRPr="00A92295">
        <w:t>, progress,</w:t>
      </w:r>
      <w:r w:rsidRPr="00A92295">
        <w:t xml:space="preserve"> and completed actions. </w:t>
      </w:r>
      <w:r w:rsidR="00332C98" w:rsidRPr="00A92295">
        <w:t>This may include any</w:t>
      </w:r>
      <w:r w:rsidR="00D251C6" w:rsidRPr="00A92295">
        <w:t xml:space="preserve"> future co-designed </w:t>
      </w:r>
      <w:r w:rsidR="003F0291" w:rsidRPr="00A92295">
        <w:t>activities</w:t>
      </w:r>
      <w:r w:rsidR="007F0BA0" w:rsidRPr="00A92295">
        <w:t xml:space="preserve">, </w:t>
      </w:r>
      <w:r w:rsidR="00D251C6" w:rsidRPr="00A92295">
        <w:t xml:space="preserve">allowing </w:t>
      </w:r>
      <w:r w:rsidR="00D741F4" w:rsidRPr="00A92295">
        <w:t xml:space="preserve">the Plan </w:t>
      </w:r>
      <w:r w:rsidR="00D251C6" w:rsidRPr="00A92295">
        <w:t>to expand and evolve with implementation partners across the immunisation system.</w:t>
      </w:r>
    </w:p>
    <w:p w14:paraId="42631C25" w14:textId="25586E64" w:rsidR="003702A7" w:rsidRPr="00A92295" w:rsidRDefault="003702A7" w:rsidP="00A92295">
      <w:pPr>
        <w:pStyle w:val="Heading2"/>
      </w:pPr>
      <w:bookmarkStart w:id="22" w:name="_Toc235095147"/>
      <w:bookmarkStart w:id="23" w:name="_Toc237846386"/>
      <w:r w:rsidRPr="00A92295">
        <w:t>Strategic governance and advisory structures</w:t>
      </w:r>
      <w:bookmarkEnd w:id="22"/>
      <w:bookmarkEnd w:id="23"/>
    </w:p>
    <w:p w14:paraId="16DADEC6" w14:textId="05492485" w:rsidR="00CD6D08" w:rsidRPr="00CA4807" w:rsidRDefault="00CD6D08" w:rsidP="00673BA6">
      <w:r w:rsidRPr="00CA4807">
        <w:t>A</w:t>
      </w:r>
      <w:r w:rsidR="006143FE">
        <w:t xml:space="preserve">n integrated </w:t>
      </w:r>
      <w:r w:rsidRPr="00CA4807">
        <w:t xml:space="preserve">governance and advisory framework </w:t>
      </w:r>
      <w:proofErr w:type="gramStart"/>
      <w:r w:rsidR="00422004">
        <w:t>supports</w:t>
      </w:r>
      <w:proofErr w:type="gramEnd"/>
      <w:r w:rsidR="00422004" w:rsidRPr="00CA4807">
        <w:t xml:space="preserve"> </w:t>
      </w:r>
      <w:r w:rsidRPr="00CA4807">
        <w:t xml:space="preserve">effective implementation of the </w:t>
      </w:r>
      <w:r w:rsidR="00BD3B0F">
        <w:t>S</w:t>
      </w:r>
      <w:r w:rsidRPr="00CA4807">
        <w:t xml:space="preserve">trategy, ensuring alignment, accountability, and responsiveness across all levels of the system. </w:t>
      </w:r>
      <w:r w:rsidR="00422004">
        <w:t>It</w:t>
      </w:r>
      <w:r w:rsidRPr="00CA4807">
        <w:t xml:space="preserve"> </w:t>
      </w:r>
      <w:r w:rsidR="00D136DD">
        <w:t>connects</w:t>
      </w:r>
      <w:r w:rsidRPr="00CA4807">
        <w:t xml:space="preserve"> decision-makers, experts, and stakeholders to guide strategic direction, monitor progress, and adapt to emerging needs.</w:t>
      </w:r>
    </w:p>
    <w:p w14:paraId="6F3B8597" w14:textId="1DAEEBBD" w:rsidR="003702A7" w:rsidRPr="00A92295" w:rsidRDefault="003702A7" w:rsidP="00A92295">
      <w:pPr>
        <w:pStyle w:val="Heading3"/>
      </w:pPr>
      <w:bookmarkStart w:id="24" w:name="_Toc237846387"/>
      <w:r w:rsidRPr="00A92295">
        <w:t>Strategic governance</w:t>
      </w:r>
      <w:bookmarkEnd w:id="24"/>
    </w:p>
    <w:p w14:paraId="76EB0A97" w14:textId="37F8705D" w:rsidR="009861B6" w:rsidRPr="00CA4807" w:rsidRDefault="00F254F1" w:rsidP="00673BA6">
      <w:r>
        <w:t>Established g</w:t>
      </w:r>
      <w:r w:rsidR="009861B6" w:rsidRPr="00CA4807">
        <w:t xml:space="preserve">overnance structures provide the leadership and coordination necessary to translate national immunisation priorities into action. These </w:t>
      </w:r>
      <w:r>
        <w:t>groups</w:t>
      </w:r>
      <w:r w:rsidRPr="00CA4807">
        <w:t xml:space="preserve"> </w:t>
      </w:r>
      <w:r w:rsidR="009861B6" w:rsidRPr="00CA4807">
        <w:t xml:space="preserve">ensure that immunisation efforts are integrated with broader health objectives and </w:t>
      </w:r>
      <w:r w:rsidR="00EB34CC">
        <w:t xml:space="preserve">that </w:t>
      </w:r>
      <w:r w:rsidR="009861B6" w:rsidRPr="00CA4807">
        <w:t>jurisdictions are supported in delivering locally tailored solutions.</w:t>
      </w:r>
    </w:p>
    <w:p w14:paraId="274EB053" w14:textId="77777777" w:rsidR="00145E4D" w:rsidRPr="00AB7EAF" w:rsidRDefault="009861B6" w:rsidP="00AB7EAF">
      <w:pPr>
        <w:pStyle w:val="Heading4"/>
      </w:pPr>
      <w:r w:rsidRPr="00AB7EAF">
        <w:t>Health Ministers’ Meeting (HMM)</w:t>
      </w:r>
    </w:p>
    <w:p w14:paraId="32022AA2" w14:textId="788FAC0F" w:rsidR="009861B6" w:rsidRPr="00CA4807" w:rsidRDefault="00101C04" w:rsidP="00673BA6">
      <w:r>
        <w:t xml:space="preserve">The </w:t>
      </w:r>
      <w:r w:rsidRPr="00101C04">
        <w:t xml:space="preserve">HMM provides high-level ministerial oversight of the </w:t>
      </w:r>
      <w:r w:rsidR="00BD3B0F">
        <w:t>S</w:t>
      </w:r>
      <w:r w:rsidRPr="00101C04">
        <w:t>trategy, supporting national alignment, shared accountability and agreement on major policy directions.</w:t>
      </w:r>
    </w:p>
    <w:p w14:paraId="7259B29C" w14:textId="77777777" w:rsidR="00145E4D" w:rsidRPr="00AB7EAF" w:rsidRDefault="009861B6" w:rsidP="00AB7EAF">
      <w:pPr>
        <w:pStyle w:val="Heading4"/>
      </w:pPr>
      <w:r w:rsidRPr="00AB7EAF">
        <w:t>Health Chief Executives Forum (HCEF)</w:t>
      </w:r>
    </w:p>
    <w:p w14:paraId="182A525C" w14:textId="3AC8C04C" w:rsidR="009861B6" w:rsidRPr="00CA4807" w:rsidRDefault="00EC1BCF" w:rsidP="00673BA6">
      <w:r w:rsidRPr="00EC1BCF">
        <w:t>The HCEF provides senior executive oversight of implementation, supporting intergovernmental coordination, alignment of effort across jurisdictions and shared accountability for progress</w:t>
      </w:r>
      <w:r w:rsidR="009861B6" w:rsidRPr="00CA4807">
        <w:t>.</w:t>
      </w:r>
    </w:p>
    <w:p w14:paraId="5ACBE016" w14:textId="77777777" w:rsidR="00145E4D" w:rsidRPr="00AB7EAF" w:rsidRDefault="009861B6" w:rsidP="00AB7EAF">
      <w:pPr>
        <w:pStyle w:val="Heading4"/>
      </w:pPr>
      <w:r w:rsidRPr="00AB7EAF">
        <w:t>Australian Health Protection Committee (AHPC)</w:t>
      </w:r>
    </w:p>
    <w:p w14:paraId="2AA64E2B" w14:textId="34E75E2E" w:rsidR="009861B6" w:rsidRPr="00CA4807" w:rsidRDefault="00FA5EAA" w:rsidP="00673BA6">
      <w:r w:rsidRPr="00FA5EAA">
        <w:t xml:space="preserve">The AHPC provides expert public health advice on communicable disease risks and health protection priorities relevant to the </w:t>
      </w:r>
      <w:r w:rsidR="00BD3B0F">
        <w:t>S</w:t>
      </w:r>
      <w:r w:rsidRPr="00FA5EAA">
        <w:t>trategy. Chaired by the Australian Government’s Chief Medical Officer and comprising Chief Health Officers from each jurisdiction, it supports clinically informed, nationally coordinated responses to emerging risks</w:t>
      </w:r>
      <w:r w:rsidR="00622670">
        <w:t>,</w:t>
      </w:r>
      <w:r w:rsidRPr="00FA5EAA">
        <w:t xml:space="preserve"> and alignment with broader communicable disease control efforts</w:t>
      </w:r>
      <w:r w:rsidR="009861B6" w:rsidRPr="00CA4807">
        <w:t>.</w:t>
      </w:r>
    </w:p>
    <w:p w14:paraId="44204BF3" w14:textId="77777777" w:rsidR="00145E4D" w:rsidRPr="00AB7EAF" w:rsidRDefault="009861B6" w:rsidP="00AB7EAF">
      <w:pPr>
        <w:pStyle w:val="Heading4"/>
      </w:pPr>
      <w:r w:rsidRPr="00AB7EAF">
        <w:t>Jurisdictions</w:t>
      </w:r>
    </w:p>
    <w:p w14:paraId="49118AAF" w14:textId="2B14D81D" w:rsidR="009861B6" w:rsidRPr="00CA4807" w:rsidRDefault="00865058" w:rsidP="00673BA6">
      <w:r w:rsidRPr="00865058">
        <w:t>State and territory governments lead local implementation of immunisation programs, tailoring service delivery, workforce support and community engagement to local needs while contributing to national alignment and shared accountability through established governance processes</w:t>
      </w:r>
      <w:r w:rsidR="009861B6" w:rsidRPr="00CA4807">
        <w:t>.</w:t>
      </w:r>
    </w:p>
    <w:p w14:paraId="410224DB" w14:textId="59B39C5D" w:rsidR="009861B6" w:rsidRPr="00A92295" w:rsidRDefault="009861B6" w:rsidP="00A92295">
      <w:pPr>
        <w:pStyle w:val="Heading3"/>
      </w:pPr>
      <w:bookmarkStart w:id="25" w:name="_Toc237846388"/>
      <w:r w:rsidRPr="00A92295">
        <w:t xml:space="preserve">Advisory </w:t>
      </w:r>
      <w:r w:rsidR="00F254F1" w:rsidRPr="00A92295">
        <w:t>s</w:t>
      </w:r>
      <w:r w:rsidRPr="00A92295">
        <w:t>tructures</w:t>
      </w:r>
      <w:bookmarkEnd w:id="25"/>
    </w:p>
    <w:p w14:paraId="0A4CB1C4" w14:textId="5A826EBB" w:rsidR="009861B6" w:rsidRPr="00CA4807" w:rsidRDefault="009F7B16" w:rsidP="00673BA6">
      <w:r w:rsidRPr="009F7B16">
        <w:t xml:space="preserve">Advisory structures provide expert advice and sector perspectives to </w:t>
      </w:r>
      <w:r>
        <w:t>shape</w:t>
      </w:r>
      <w:r w:rsidRPr="009F7B16">
        <w:t xml:space="preserve"> implementation of the </w:t>
      </w:r>
      <w:r w:rsidR="00BD3B0F">
        <w:t>S</w:t>
      </w:r>
      <w:r w:rsidRPr="009F7B16">
        <w:t>trategy, strengthen collaboration and inform continuous improvement</w:t>
      </w:r>
      <w:r w:rsidR="009861B6" w:rsidRPr="00CA4807">
        <w:t>.</w:t>
      </w:r>
    </w:p>
    <w:p w14:paraId="3DF231F8" w14:textId="77777777" w:rsidR="00145E4D" w:rsidRPr="00AB7EAF" w:rsidRDefault="009861B6" w:rsidP="00AB7EAF">
      <w:pPr>
        <w:pStyle w:val="Heading4"/>
      </w:pPr>
      <w:r w:rsidRPr="00AB7EAF">
        <w:t>Strategic Reference Group (SRG)</w:t>
      </w:r>
    </w:p>
    <w:p w14:paraId="3B4C5544" w14:textId="588B4823" w:rsidR="009861B6" w:rsidRPr="00A92295" w:rsidRDefault="0013002C" w:rsidP="00A92295">
      <w:r w:rsidRPr="00A92295">
        <w:t xml:space="preserve">The SRG provides independent strategic advice to support implementation of the </w:t>
      </w:r>
      <w:r w:rsidR="00BD3B0F" w:rsidRPr="00A92295">
        <w:t>S</w:t>
      </w:r>
      <w:r w:rsidRPr="00A92295">
        <w:t xml:space="preserve">trategy and this Plan. Its role includes advising on planning priorities, alignment </w:t>
      </w:r>
      <w:r w:rsidR="005075B7" w:rsidRPr="00A92295">
        <w:t xml:space="preserve">of immunisation activities </w:t>
      </w:r>
      <w:r w:rsidRPr="00A92295">
        <w:t xml:space="preserve">with the </w:t>
      </w:r>
      <w:r w:rsidR="00BD3B0F" w:rsidRPr="00A92295">
        <w:t>S</w:t>
      </w:r>
      <w:r w:rsidRPr="00A92295">
        <w:t>trategy’s six Priority Areas, stakeholder engagement, target setting, performance measurement, and monitoring and evaluation</w:t>
      </w:r>
      <w:r w:rsidR="009861B6" w:rsidRPr="00A92295">
        <w:t>.</w:t>
      </w:r>
    </w:p>
    <w:p w14:paraId="7A6FD9DB" w14:textId="77777777" w:rsidR="009861B6" w:rsidRPr="00A92295" w:rsidRDefault="009861B6" w:rsidP="00A92295">
      <w:r w:rsidRPr="00A92295">
        <w:t>Membership includes:</w:t>
      </w:r>
    </w:p>
    <w:p w14:paraId="3005A3B1" w14:textId="725B4CD7" w:rsidR="009861B6" w:rsidRPr="00FF0540" w:rsidRDefault="009861B6" w:rsidP="00FF0540">
      <w:pPr>
        <w:pStyle w:val="ListBullet"/>
      </w:pPr>
      <w:r w:rsidRPr="00FF0540">
        <w:t xml:space="preserve">Commonwealth representatives, including </w:t>
      </w:r>
      <w:r w:rsidR="00CB6552" w:rsidRPr="00FF0540">
        <w:t xml:space="preserve">from the Department of Health, Disability and Ageing and </w:t>
      </w:r>
      <w:r w:rsidRPr="00FF0540">
        <w:t>the Australian Centre for Disease Control (CDC)</w:t>
      </w:r>
    </w:p>
    <w:p w14:paraId="63657DF6" w14:textId="77777777" w:rsidR="009861B6" w:rsidRPr="00FF0540" w:rsidRDefault="009861B6" w:rsidP="00FF0540">
      <w:pPr>
        <w:pStyle w:val="ListBullet"/>
      </w:pPr>
      <w:r w:rsidRPr="00FF0540">
        <w:t>State and territory representatives</w:t>
      </w:r>
    </w:p>
    <w:p w14:paraId="479E3D34" w14:textId="77777777" w:rsidR="009861B6" w:rsidRPr="00FF0540" w:rsidRDefault="009861B6" w:rsidP="00FF0540">
      <w:pPr>
        <w:pStyle w:val="ListBullet"/>
      </w:pPr>
      <w:r w:rsidRPr="00FF0540">
        <w:t xml:space="preserve">Independent subject matter experts. </w:t>
      </w:r>
    </w:p>
    <w:p w14:paraId="1C9ED0E1" w14:textId="13827E2F" w:rsidR="009861B6" w:rsidRPr="00CA4807" w:rsidRDefault="00963FFD" w:rsidP="00D30D73">
      <w:r>
        <w:t>The SRG</w:t>
      </w:r>
      <w:r w:rsidRPr="00963FFD">
        <w:t xml:space="preserve"> is an advisory body only and does not hold decision-making authority or operational responsibility. Its advice </w:t>
      </w:r>
      <w:r w:rsidR="007C188C">
        <w:t>may inform</w:t>
      </w:r>
      <w:r w:rsidRPr="00963FFD">
        <w:t xml:space="preserve"> Commonwealth and jurisdictional planning</w:t>
      </w:r>
      <w:r w:rsidR="00285190">
        <w:t xml:space="preserve"> and</w:t>
      </w:r>
      <w:r w:rsidRPr="00963FFD">
        <w:t xml:space="preserve"> investment </w:t>
      </w:r>
      <w:r w:rsidR="007C188C">
        <w:t xml:space="preserve">decisions </w:t>
      </w:r>
      <w:r w:rsidRPr="00963FFD">
        <w:t xml:space="preserve">and </w:t>
      </w:r>
      <w:r w:rsidR="007C188C">
        <w:t xml:space="preserve">positions progressed through </w:t>
      </w:r>
      <w:r w:rsidRPr="00963FFD">
        <w:t>formal intergovernmental processes</w:t>
      </w:r>
      <w:r w:rsidR="009861B6" w:rsidRPr="00CA4807">
        <w:t>.</w:t>
      </w:r>
    </w:p>
    <w:p w14:paraId="6FB89181" w14:textId="77777777" w:rsidR="006D6608" w:rsidRPr="00AB7EAF" w:rsidRDefault="009861B6" w:rsidP="00AB7EAF">
      <w:pPr>
        <w:pStyle w:val="Heading4"/>
      </w:pPr>
      <w:r w:rsidRPr="00AB7EAF">
        <w:t>NIS Implementation Forums</w:t>
      </w:r>
    </w:p>
    <w:p w14:paraId="13C00B2D" w14:textId="108981D4" w:rsidR="009861B6" w:rsidRPr="00A92295" w:rsidRDefault="00EE5E09" w:rsidP="00A92295">
      <w:r w:rsidRPr="00A92295">
        <w:t xml:space="preserve">NIS Implementation Forums are periodic engagement mechanisms that bring together diverse stakeholders to identify barriers, emerging needs and opportunities to strengthen delivery. Their format and focus may evolve over the life of the </w:t>
      </w:r>
      <w:r w:rsidR="00BD3B0F" w:rsidRPr="00A92295">
        <w:t>S</w:t>
      </w:r>
      <w:r w:rsidRPr="00A92295">
        <w:t>trategy to support implementation, respond to changing priorities and inform future planning</w:t>
      </w:r>
      <w:r w:rsidR="009861B6" w:rsidRPr="00A92295">
        <w:t>.</w:t>
      </w:r>
    </w:p>
    <w:p w14:paraId="22B693B7" w14:textId="7CBAEDE3" w:rsidR="00205A93" w:rsidRPr="00673BA6" w:rsidRDefault="008619F0" w:rsidP="00D30D73">
      <w:r w:rsidRPr="008619F0">
        <w:t>The</w:t>
      </w:r>
      <w:r w:rsidR="00AE709B" w:rsidRPr="00673BA6">
        <w:t xml:space="preserve"> Department of Health, Disability and Ageing </w:t>
      </w:r>
      <w:r w:rsidRPr="008619F0">
        <w:t xml:space="preserve">is responsible for </w:t>
      </w:r>
      <w:r w:rsidR="003F3818">
        <w:t>leading</w:t>
      </w:r>
      <w:r w:rsidRPr="008619F0">
        <w:t xml:space="preserve"> implementation of the </w:t>
      </w:r>
      <w:r w:rsidR="00BD3B0F">
        <w:t>S</w:t>
      </w:r>
      <w:r w:rsidRPr="008619F0">
        <w:t>trategy</w:t>
      </w:r>
      <w:r w:rsidR="001E22EC">
        <w:t>, including manage</w:t>
      </w:r>
      <w:r w:rsidR="006A56D5">
        <w:t>ment of key advisory structures</w:t>
      </w:r>
      <w:r w:rsidRPr="008619F0">
        <w:t>.</w:t>
      </w:r>
      <w:r w:rsidR="00AE709B" w:rsidRPr="00673BA6">
        <w:t xml:space="preserve"> </w:t>
      </w:r>
      <w:r w:rsidR="00AE709B" w:rsidRPr="00B12F5E">
        <w:t>The</w:t>
      </w:r>
      <w:r w:rsidR="00AE709B" w:rsidRPr="00673BA6" w:rsidDel="002B10C2">
        <w:t xml:space="preserve"> </w:t>
      </w:r>
      <w:r w:rsidR="00AE709B" w:rsidRPr="00673BA6">
        <w:t xml:space="preserve">Australian </w:t>
      </w:r>
      <w:r w:rsidR="003F3818">
        <w:t>CDC</w:t>
      </w:r>
      <w:r w:rsidR="00AE709B" w:rsidRPr="00673BA6">
        <w:t xml:space="preserve"> </w:t>
      </w:r>
      <w:r w:rsidRPr="008619F0">
        <w:t xml:space="preserve">contributes through governance and advisory mechanisms, including the SRG, and leads the </w:t>
      </w:r>
      <w:r w:rsidR="00BD3B0F">
        <w:t>S</w:t>
      </w:r>
      <w:r w:rsidRPr="008619F0">
        <w:t xml:space="preserve">trategy’s monitoring, learning and evaluation arrangements. </w:t>
      </w:r>
    </w:p>
    <w:p w14:paraId="487D07B3" w14:textId="35F6DBB6" w:rsidR="00ED0136" w:rsidRPr="00A92295" w:rsidRDefault="00F07562" w:rsidP="00A92295">
      <w:pPr>
        <w:pStyle w:val="Heading2"/>
      </w:pPr>
      <w:bookmarkStart w:id="26" w:name="_Toc235095148"/>
      <w:bookmarkStart w:id="27" w:name="_Toc237846389"/>
      <w:r w:rsidRPr="00A92295">
        <w:t>National alignment through complementary planning</w:t>
      </w:r>
      <w:bookmarkEnd w:id="26"/>
      <w:bookmarkEnd w:id="27"/>
      <w:r w:rsidRPr="00A92295">
        <w:t xml:space="preserve"> </w:t>
      </w:r>
    </w:p>
    <w:p w14:paraId="0285BCFF" w14:textId="3A30D553" w:rsidR="00E1401B" w:rsidRPr="00A92295" w:rsidRDefault="00F76770" w:rsidP="00A92295">
      <w:r w:rsidRPr="00A92295">
        <w:t xml:space="preserve">The </w:t>
      </w:r>
      <w:r w:rsidR="00BD3B0F" w:rsidRPr="00A92295">
        <w:t>S</w:t>
      </w:r>
      <w:r w:rsidRPr="00A92295">
        <w:t xml:space="preserve">trategy and </w:t>
      </w:r>
      <w:r w:rsidR="006D1DFF" w:rsidRPr="00A92295">
        <w:t>implementation approach</w:t>
      </w:r>
      <w:r w:rsidRPr="00A92295">
        <w:t xml:space="preserve"> reflect Australia’s federated immunisation system, where each level of government develops Action Plans aligned to its roles and responsibilities</w:t>
      </w:r>
      <w:r w:rsidR="00E1401B" w:rsidRPr="00A92295">
        <w:t xml:space="preserve">. </w:t>
      </w:r>
      <w:r w:rsidR="008117AD" w:rsidRPr="00A92295">
        <w:t xml:space="preserve">The Commonwealth leads national policy, funding, regulation, procurement and enabling systems, while states and territories lead local planning, service delivery, workforce support, community engagement and </w:t>
      </w:r>
      <w:r w:rsidR="004E4B75" w:rsidRPr="00A92295">
        <w:t xml:space="preserve">local </w:t>
      </w:r>
      <w:r w:rsidR="008117AD" w:rsidRPr="00A92295">
        <w:t>public health response</w:t>
      </w:r>
      <w:r w:rsidR="004E4B75" w:rsidRPr="00A92295">
        <w:t>s</w:t>
      </w:r>
      <w:r w:rsidR="008117AD" w:rsidRPr="00A92295">
        <w:t xml:space="preserve">. </w:t>
      </w:r>
      <w:r w:rsidR="00E1401B" w:rsidRPr="00A92295">
        <w:t xml:space="preserve">These roles are also reflected in the Essential Vaccines Schedule (EVS) </w:t>
      </w:r>
      <w:r w:rsidR="005275EE" w:rsidRPr="00A92295">
        <w:t xml:space="preserve">to the Federation Funding Agreement – Health </w:t>
      </w:r>
      <w:r w:rsidR="00E1401B" w:rsidRPr="00A92295">
        <w:t xml:space="preserve">which supports the coordinated and effective delivery of the NIP and the </w:t>
      </w:r>
      <w:r w:rsidR="00BD3B0F" w:rsidRPr="00A92295">
        <w:t>S</w:t>
      </w:r>
      <w:r w:rsidR="0028530B" w:rsidRPr="00A92295">
        <w:t>trategy</w:t>
      </w:r>
      <w:r w:rsidR="00E1401B" w:rsidRPr="00A92295">
        <w:t>.</w:t>
      </w:r>
    </w:p>
    <w:p w14:paraId="5FB03A75" w14:textId="3618892E" w:rsidR="00E1401B" w:rsidRPr="00A92295" w:rsidRDefault="00E1401B" w:rsidP="00A92295">
      <w:r w:rsidRPr="00A92295">
        <w:t xml:space="preserve">This Plan outlines Commonwealth-led actions. </w:t>
      </w:r>
      <w:r w:rsidR="00C77C09" w:rsidRPr="00A92295">
        <w:t>State and territory</w:t>
      </w:r>
      <w:r w:rsidRPr="00A92295">
        <w:t xml:space="preserve"> action plans </w:t>
      </w:r>
      <w:r w:rsidR="00C77C09" w:rsidRPr="00A92295">
        <w:t xml:space="preserve">are developed independently </w:t>
      </w:r>
      <w:r w:rsidRPr="00A92295">
        <w:t>to reflect local priorities, service delivery contexts, and population needs</w:t>
      </w:r>
      <w:r w:rsidR="008931F1" w:rsidRPr="00A92295">
        <w:t>, while complementing</w:t>
      </w:r>
      <w:r w:rsidRPr="00A92295">
        <w:t xml:space="preserve"> the national approach. A version of</w:t>
      </w:r>
      <w:r w:rsidR="008931F1" w:rsidRPr="00A92295">
        <w:t xml:space="preserve"> </w:t>
      </w:r>
      <w:r w:rsidRPr="00A92295">
        <w:t xml:space="preserve">jurisdictional action plans </w:t>
      </w:r>
      <w:r w:rsidR="00724078" w:rsidRPr="00A92295">
        <w:t>is</w:t>
      </w:r>
      <w:r w:rsidRPr="00A92295">
        <w:t xml:space="preserve"> submitted annually </w:t>
      </w:r>
      <w:r w:rsidR="0064207E" w:rsidRPr="00A92295">
        <w:t xml:space="preserve">by states and territories </w:t>
      </w:r>
      <w:r w:rsidRPr="00A92295">
        <w:t xml:space="preserve">as a Milestone under the EVS. Jurisdictions may choose to expand on EVS action plans in finalising annual implementation strategies and activities to support achievement of </w:t>
      </w:r>
      <w:r w:rsidR="00C853F5" w:rsidRPr="00A92295">
        <w:t xml:space="preserve">the </w:t>
      </w:r>
      <w:r w:rsidR="00BD3B0F" w:rsidRPr="00A92295">
        <w:t>S</w:t>
      </w:r>
      <w:r w:rsidR="00C853F5" w:rsidRPr="00A92295">
        <w:t xml:space="preserve">trategy’s </w:t>
      </w:r>
      <w:r w:rsidRPr="00A92295">
        <w:t>goals.</w:t>
      </w:r>
    </w:p>
    <w:p w14:paraId="1310E56F" w14:textId="77777777" w:rsidR="00205A93" w:rsidRPr="00A92295" w:rsidRDefault="000B5E96" w:rsidP="00A92295">
      <w:r w:rsidRPr="00A92295">
        <w:t>Together, Commonwealth and jurisdictional action plans provide a practical mechanism for aligning effort across Australia’s immunisation system. They allow each government to focus on the activities most relevant to its role and local context, while contributing to shared national priorities and a coherent implementation approach.</w:t>
      </w:r>
    </w:p>
    <w:p w14:paraId="18E36E99" w14:textId="613351AA" w:rsidR="00205A93" w:rsidRPr="00A92295" w:rsidRDefault="006C00DE" w:rsidP="00A92295">
      <w:r w:rsidRPr="00A92295">
        <w:t xml:space="preserve">This approach supports coordination without requiring uniform delivery. It recognises the distinct roles of governments, preserves flexibility for states and territories to respond to local needs, and provides a foundation for shared accountability over the life of the </w:t>
      </w:r>
      <w:r w:rsidR="00BD3B0F" w:rsidRPr="00A92295">
        <w:t>S</w:t>
      </w:r>
      <w:r w:rsidRPr="00A92295">
        <w:t>trategy.</w:t>
      </w:r>
    </w:p>
    <w:p w14:paraId="11D118A5" w14:textId="78047D95" w:rsidR="00494C54" w:rsidRPr="00A92295" w:rsidRDefault="00494C54" w:rsidP="00A92295">
      <w:pPr>
        <w:pStyle w:val="Heading2"/>
      </w:pPr>
      <w:bookmarkStart w:id="28" w:name="_Toc235095149"/>
      <w:bookmarkStart w:id="29" w:name="_Toc237846390"/>
      <w:r w:rsidRPr="00A92295">
        <w:t>Roles and responsibilities</w:t>
      </w:r>
      <w:bookmarkEnd w:id="28"/>
      <w:bookmarkEnd w:id="29"/>
    </w:p>
    <w:p w14:paraId="0BF521F4" w14:textId="77777777" w:rsidR="00205A93" w:rsidRPr="00673BA6" w:rsidRDefault="00856420" w:rsidP="00D30D73">
      <w:r w:rsidRPr="00856420">
        <w:t>Australia’s immunisation system relies on clearly defined and complementary roles across Commonwealth, state and territory governments. Each level of government contributes distinct responsibilities, while working together to support nationally consistent, locally responsive immunisation outcomes.</w:t>
      </w:r>
    </w:p>
    <w:p w14:paraId="494FE88B" w14:textId="355359FC" w:rsidR="007431DE" w:rsidRPr="00A92295" w:rsidRDefault="007431DE" w:rsidP="00A92295">
      <w:pPr>
        <w:pStyle w:val="Heading3"/>
      </w:pPr>
      <w:bookmarkStart w:id="30" w:name="_Toc237846391"/>
      <w:r w:rsidRPr="00A92295">
        <w:t xml:space="preserve">Commonwealth </w:t>
      </w:r>
      <w:r w:rsidR="00C91ABF" w:rsidRPr="00A92295">
        <w:t>r</w:t>
      </w:r>
      <w:r w:rsidRPr="00A92295">
        <w:t>esponsibilities</w:t>
      </w:r>
      <w:bookmarkEnd w:id="30"/>
    </w:p>
    <w:p w14:paraId="064E0AEC" w14:textId="2F569899" w:rsidR="00205A93" w:rsidRPr="00A92295" w:rsidRDefault="00E6601B" w:rsidP="00A92295">
      <w:r w:rsidRPr="00A92295">
        <w:t>Within the shared system, Commonwealth responsibilities centre on national settings, system stewardship and enabling functions, including</w:t>
      </w:r>
      <w:r w:rsidR="004E4C69" w:rsidRPr="00A92295">
        <w:t>:</w:t>
      </w:r>
    </w:p>
    <w:p w14:paraId="2DC4B674" w14:textId="77777777" w:rsidR="007D54F4" w:rsidRPr="00CA4807" w:rsidRDefault="007D54F4" w:rsidP="00832957">
      <w:pPr>
        <w:pStyle w:val="ListBullet"/>
      </w:pPr>
      <w:r w:rsidRPr="00832957">
        <w:t>Developing national immunisation policy and managing the NIP to ensure consistency acros</w:t>
      </w:r>
      <w:r w:rsidRPr="00CA4807">
        <w:t>s jurisdictions.</w:t>
      </w:r>
    </w:p>
    <w:p w14:paraId="1ECFB4A7" w14:textId="3F1C9797" w:rsidR="007431DE" w:rsidRPr="00832957" w:rsidRDefault="007431DE" w:rsidP="00832957">
      <w:pPr>
        <w:pStyle w:val="ListBullet"/>
      </w:pPr>
      <w:r w:rsidRPr="00CA4807">
        <w:t>Leading Health Technology Assessment process</w:t>
      </w:r>
      <w:r w:rsidR="0075414B" w:rsidRPr="00CA4807">
        <w:t>es</w:t>
      </w:r>
      <w:r w:rsidRPr="00CA4807">
        <w:t xml:space="preserve"> through the </w:t>
      </w:r>
      <w:r w:rsidRPr="00AB7EAF">
        <w:rPr>
          <w:rStyle w:val="Emphasis"/>
        </w:rPr>
        <w:t>Australian Technical Advisory Group on Immunisation</w:t>
      </w:r>
      <w:r w:rsidRPr="00CA4807">
        <w:t xml:space="preserve"> and the </w:t>
      </w:r>
      <w:r w:rsidRPr="00AB7EAF">
        <w:rPr>
          <w:rStyle w:val="Emphasis"/>
        </w:rPr>
        <w:t>Pharmaceutical Benefits Advisory Committee</w:t>
      </w:r>
      <w:r w:rsidRPr="00CA4807">
        <w:t xml:space="preserve"> to ensure access to safe, </w:t>
      </w:r>
      <w:r w:rsidR="00812FCF" w:rsidRPr="00CA4807">
        <w:t>effective,</w:t>
      </w:r>
      <w:r w:rsidRPr="00CA4807">
        <w:t xml:space="preserve"> and cost-effective </w:t>
      </w:r>
      <w:r w:rsidRPr="00832957">
        <w:t>vaccines on the NIP.</w:t>
      </w:r>
    </w:p>
    <w:p w14:paraId="5E81DB51" w14:textId="77777777" w:rsidR="007D54F4" w:rsidRPr="00832957" w:rsidRDefault="007D54F4" w:rsidP="00832957">
      <w:pPr>
        <w:pStyle w:val="ListBullet"/>
      </w:pPr>
      <w:r w:rsidRPr="00832957">
        <w:t>Procuring and funding vaccines listed on the NIP, ensuring equitable access for all eligible populations.</w:t>
      </w:r>
    </w:p>
    <w:p w14:paraId="36D1325F" w14:textId="77777777" w:rsidR="00BA7B61" w:rsidRPr="00CA4807" w:rsidRDefault="00BA7B61" w:rsidP="00F27B69">
      <w:pPr>
        <w:pStyle w:val="ListBullet"/>
      </w:pPr>
      <w:r w:rsidRPr="00CA4807">
        <w:t>Providing MBS rebates to support immunisation service delivery by general practitioners and other authorised providers.</w:t>
      </w:r>
    </w:p>
    <w:p w14:paraId="340D8748" w14:textId="77777777" w:rsidR="00BA7B61" w:rsidRPr="00CA4807" w:rsidRDefault="00BA7B61" w:rsidP="00F27B69">
      <w:pPr>
        <w:pStyle w:val="ListBullet"/>
      </w:pPr>
      <w:r w:rsidRPr="00CA4807">
        <w:t>Leading national consumer and health professional communication and education campaigns to promote public awareness and vaccine uptake.</w:t>
      </w:r>
    </w:p>
    <w:p w14:paraId="1497BD84" w14:textId="77777777" w:rsidR="007D54F4" w:rsidRPr="00CA4807" w:rsidRDefault="007D54F4" w:rsidP="00F27B69">
      <w:pPr>
        <w:pStyle w:val="ListBullet"/>
      </w:pPr>
      <w:r w:rsidRPr="00CA4807">
        <w:t>Driving research and innovation to strengthen immunisation systems, technologies, and practices.</w:t>
      </w:r>
    </w:p>
    <w:p w14:paraId="401349EA" w14:textId="77777777" w:rsidR="00BA7B61" w:rsidRPr="00CA4807" w:rsidRDefault="00BA7B61" w:rsidP="00F27B69">
      <w:pPr>
        <w:pStyle w:val="ListBullet"/>
      </w:pPr>
      <w:r w:rsidRPr="00CA4807">
        <w:t>Monitoring vaccine safety through post-licensure surveillance by the TGA, including analysis of adverse event reports and emerging safety signals.</w:t>
      </w:r>
    </w:p>
    <w:p w14:paraId="4BDC0F0A" w14:textId="77777777" w:rsidR="00BA7B61" w:rsidRPr="00CA4807" w:rsidRDefault="00BA7B61" w:rsidP="00F27B69">
      <w:pPr>
        <w:pStyle w:val="ListBullet"/>
      </w:pPr>
      <w:r w:rsidRPr="00CA4807">
        <w:t>Managing the AIR to maintain accurate and comprehensive national vaccination records.</w:t>
      </w:r>
    </w:p>
    <w:p w14:paraId="231B665C" w14:textId="77777777" w:rsidR="007431DE" w:rsidRPr="00CA4807" w:rsidRDefault="007431DE" w:rsidP="00F27B69">
      <w:pPr>
        <w:pStyle w:val="ListBullet"/>
      </w:pPr>
      <w:r w:rsidRPr="00CA4807">
        <w:t>Monitoring immunisation coverage and performance to inform policy and program improvements.</w:t>
      </w:r>
    </w:p>
    <w:p w14:paraId="6A33141E" w14:textId="3D2983B7" w:rsidR="007431DE" w:rsidRPr="00A92295" w:rsidRDefault="007431DE" w:rsidP="00A92295">
      <w:r w:rsidRPr="00A92295">
        <w:t xml:space="preserve">The Commonwealth delivers these functions through a range of activities and improvement projects. Key system and program improvement actions are </w:t>
      </w:r>
      <w:r w:rsidR="00675004" w:rsidRPr="00A92295">
        <w:t xml:space="preserve">specifically </w:t>
      </w:r>
      <w:r w:rsidRPr="00A92295">
        <w:t xml:space="preserve">detailed in Part 2 – Commonwealth and other Action Plans, which maps targeted activities to the </w:t>
      </w:r>
      <w:r w:rsidR="00BD3B0F" w:rsidRPr="00A92295">
        <w:t>S</w:t>
      </w:r>
      <w:r w:rsidR="00675004" w:rsidRPr="00A92295">
        <w:t xml:space="preserve">trategy’s </w:t>
      </w:r>
      <w:r w:rsidRPr="00A92295">
        <w:t xml:space="preserve">priorities. The Commonwealth Action Plan </w:t>
      </w:r>
      <w:r w:rsidR="00172DEC" w:rsidRPr="00A92295">
        <w:t>is</w:t>
      </w:r>
      <w:r w:rsidRPr="00A92295">
        <w:t xml:space="preserve"> reviewed and updated regularly to reflect new or completed actions.</w:t>
      </w:r>
    </w:p>
    <w:p w14:paraId="0B24E524" w14:textId="5A62107D" w:rsidR="007431DE" w:rsidRPr="00A92295" w:rsidRDefault="007431DE" w:rsidP="00A92295">
      <w:pPr>
        <w:pStyle w:val="Heading3"/>
      </w:pPr>
      <w:bookmarkStart w:id="31" w:name="_Toc237846392"/>
      <w:r w:rsidRPr="00A92295">
        <w:t xml:space="preserve">State and </w:t>
      </w:r>
      <w:r w:rsidR="00C91ABF" w:rsidRPr="00A92295">
        <w:t>t</w:t>
      </w:r>
      <w:r w:rsidRPr="00A92295">
        <w:t xml:space="preserve">erritory </w:t>
      </w:r>
      <w:r w:rsidR="00C91ABF" w:rsidRPr="00A92295">
        <w:t>r</w:t>
      </w:r>
      <w:r w:rsidRPr="00A92295">
        <w:t>esponsibilities</w:t>
      </w:r>
      <w:bookmarkEnd w:id="31"/>
    </w:p>
    <w:p w14:paraId="27FA82B6" w14:textId="77777777" w:rsidR="00205A93" w:rsidRPr="00A92295" w:rsidRDefault="000B4420" w:rsidP="00A92295">
      <w:r w:rsidRPr="00A92295">
        <w:t>State and territory responsibilities focus on local planning, delivery and coordination within their jurisdictions, including:</w:t>
      </w:r>
    </w:p>
    <w:p w14:paraId="78EE9703" w14:textId="77777777" w:rsidR="007431DE" w:rsidRPr="00CA4807" w:rsidRDefault="007431DE" w:rsidP="00832957">
      <w:pPr>
        <w:pStyle w:val="ListBullet"/>
      </w:pPr>
      <w:r w:rsidRPr="00CA4807">
        <w:t>Delivering immunisation services through general practices, pharmacies, community clinics, and in-reach and outreach programs.</w:t>
      </w:r>
    </w:p>
    <w:p w14:paraId="74244D3E" w14:textId="424B404E" w:rsidR="007431DE" w:rsidRPr="00CA4807" w:rsidRDefault="007431DE" w:rsidP="00832957">
      <w:pPr>
        <w:pStyle w:val="ListBullet"/>
      </w:pPr>
      <w:r w:rsidRPr="00CA4807">
        <w:t>Implementing school-based</w:t>
      </w:r>
      <w:r w:rsidR="00B9279C" w:rsidRPr="00CA4807">
        <w:t xml:space="preserve">, </w:t>
      </w:r>
      <w:r w:rsidRPr="00CA4807">
        <w:t>state</w:t>
      </w:r>
      <w:r w:rsidR="00434D93">
        <w:t xml:space="preserve"> or territory</w:t>
      </w:r>
      <w:r w:rsidR="009B49C0">
        <w:t>,</w:t>
      </w:r>
      <w:r w:rsidRPr="00CA4807">
        <w:t xml:space="preserve"> and other locally delivered </w:t>
      </w:r>
      <w:r w:rsidR="007F7FBC">
        <w:t xml:space="preserve">immunisation </w:t>
      </w:r>
      <w:r w:rsidRPr="00CA4807">
        <w:t xml:space="preserve">initiatives tailored to </w:t>
      </w:r>
      <w:r w:rsidR="00B9279C" w:rsidRPr="00CA4807">
        <w:t xml:space="preserve">community </w:t>
      </w:r>
      <w:r w:rsidRPr="00CA4807">
        <w:t>needs.</w:t>
      </w:r>
    </w:p>
    <w:p w14:paraId="2FB426CE" w14:textId="77777777" w:rsidR="007431DE" w:rsidRPr="00CA4807" w:rsidRDefault="007431DE" w:rsidP="00832957">
      <w:pPr>
        <w:pStyle w:val="ListBullet"/>
      </w:pPr>
      <w:r w:rsidRPr="00CA4807">
        <w:t>Funding and managing additional immunisation programs beyond the NIP, including programs for specific populations or local priorities.</w:t>
      </w:r>
    </w:p>
    <w:p w14:paraId="2D417A3D" w14:textId="77777777" w:rsidR="007431DE" w:rsidRPr="00CA4807" w:rsidRDefault="007431DE" w:rsidP="00832957">
      <w:pPr>
        <w:pStyle w:val="ListBullet"/>
      </w:pPr>
      <w:r w:rsidRPr="00CA4807">
        <w:t>Providing program updates and education to strengthen immunisation workforce capability.</w:t>
      </w:r>
    </w:p>
    <w:p w14:paraId="43FB41FD" w14:textId="106D2E22" w:rsidR="007431DE" w:rsidRPr="00CA4807" w:rsidRDefault="007431DE" w:rsidP="00832957">
      <w:pPr>
        <w:pStyle w:val="ListBullet"/>
      </w:pPr>
      <w:r w:rsidRPr="00CA4807">
        <w:t>Ensuring local immunisation workforce compliance with reporting vaccination data to the AIR and local safety surveillance systems</w:t>
      </w:r>
      <w:r w:rsidR="00E854A8">
        <w:t xml:space="preserve"> </w:t>
      </w:r>
      <w:r w:rsidRPr="00CA4807">
        <w:t>to support national monitoring.</w:t>
      </w:r>
    </w:p>
    <w:p w14:paraId="191F59DC" w14:textId="77777777" w:rsidR="007431DE" w:rsidRPr="00CA4807" w:rsidRDefault="007431DE" w:rsidP="00832957">
      <w:pPr>
        <w:pStyle w:val="ListBullet"/>
      </w:pPr>
      <w:r w:rsidRPr="00CA4807">
        <w:t>Engaging immunisation stakeholders and communities to promote culturally safe and accessible immunisation services.</w:t>
      </w:r>
    </w:p>
    <w:p w14:paraId="07D735B0" w14:textId="4ED3A710" w:rsidR="007431DE" w:rsidRPr="00CA4807" w:rsidRDefault="007431DE" w:rsidP="00832957">
      <w:pPr>
        <w:pStyle w:val="ListBullet"/>
      </w:pPr>
      <w:r w:rsidRPr="00CA4807">
        <w:t>Leading outbreak response</w:t>
      </w:r>
      <w:r w:rsidR="004C4B9B">
        <w:t>s</w:t>
      </w:r>
      <w:r w:rsidRPr="00CA4807">
        <w:t xml:space="preserve"> and coordinating local public health actions in collaboration with national authorities.</w:t>
      </w:r>
    </w:p>
    <w:p w14:paraId="59122580" w14:textId="478F7E15" w:rsidR="007431DE" w:rsidRPr="00A92295" w:rsidRDefault="007431DE" w:rsidP="00A92295">
      <w:pPr>
        <w:pStyle w:val="Heading3"/>
      </w:pPr>
      <w:bookmarkStart w:id="32" w:name="_Toc237846393"/>
      <w:r w:rsidRPr="00A92295">
        <w:t xml:space="preserve">Shared </w:t>
      </w:r>
      <w:r w:rsidR="004C4B9B" w:rsidRPr="00A92295">
        <w:t>r</w:t>
      </w:r>
      <w:r w:rsidRPr="00A92295">
        <w:t>esponsibilities</w:t>
      </w:r>
      <w:bookmarkEnd w:id="32"/>
    </w:p>
    <w:p w14:paraId="04F298F3" w14:textId="02FF0E42" w:rsidR="00205A93" w:rsidRPr="00A92295" w:rsidRDefault="00C6436E" w:rsidP="00A92295">
      <w:r w:rsidRPr="00A92295">
        <w:t xml:space="preserve">Shared responsibilities reflect areas where national consistency, local flexibility and coordinated action are needed to achieve the </w:t>
      </w:r>
      <w:r w:rsidR="00BD3B0F" w:rsidRPr="00A92295">
        <w:t>S</w:t>
      </w:r>
      <w:r w:rsidRPr="00A92295">
        <w:t>trategy’s goals. These include:</w:t>
      </w:r>
    </w:p>
    <w:p w14:paraId="3EBC383B" w14:textId="01E4996C" w:rsidR="007431DE" w:rsidRPr="00CA4807" w:rsidRDefault="007431DE" w:rsidP="00832957">
      <w:pPr>
        <w:pStyle w:val="ListBullet"/>
      </w:pPr>
      <w:r w:rsidRPr="00CA4807">
        <w:t>Joint</w:t>
      </w:r>
      <w:r w:rsidR="00690E83" w:rsidRPr="00CA4807">
        <w:t>ly</w:t>
      </w:r>
      <w:r w:rsidRPr="00CA4807">
        <w:t xml:space="preserve"> planning and </w:t>
      </w:r>
      <w:r w:rsidR="00690E83" w:rsidRPr="00CA4807">
        <w:t>setting priorities</w:t>
      </w:r>
      <w:r w:rsidRPr="00CA4807">
        <w:t xml:space="preserve"> to align efforts across jurisdictions.</w:t>
      </w:r>
    </w:p>
    <w:p w14:paraId="55C607C6" w14:textId="77F64202" w:rsidR="007431DE" w:rsidRPr="00CA4807" w:rsidRDefault="007431DE" w:rsidP="00832957">
      <w:pPr>
        <w:pStyle w:val="ListBullet"/>
      </w:pPr>
      <w:r w:rsidRPr="00CA4807">
        <w:t>Aligning and implementing</w:t>
      </w:r>
      <w:r w:rsidR="00D379D9">
        <w:t xml:space="preserve"> any </w:t>
      </w:r>
      <w:r w:rsidRPr="00CA4807">
        <w:t xml:space="preserve">annual </w:t>
      </w:r>
      <w:r w:rsidR="00D379D9">
        <w:t>immunisation a</w:t>
      </w:r>
      <w:r w:rsidRPr="00CA4807">
        <w:t xml:space="preserve">ction </w:t>
      </w:r>
      <w:r w:rsidR="00D379D9">
        <w:t>p</w:t>
      </w:r>
      <w:r w:rsidRPr="00CA4807">
        <w:t>lans that reflect both national and local contexts.</w:t>
      </w:r>
    </w:p>
    <w:p w14:paraId="0EE43D06" w14:textId="7EAA8023" w:rsidR="007431DE" w:rsidRPr="00CA4807" w:rsidRDefault="007431DE" w:rsidP="00832957">
      <w:pPr>
        <w:pStyle w:val="ListBullet"/>
      </w:pPr>
      <w:r w:rsidRPr="00CA4807">
        <w:t>Coordinating communication</w:t>
      </w:r>
      <w:r w:rsidR="00526E14" w:rsidRPr="00CA4807">
        <w:t xml:space="preserve">, </w:t>
      </w:r>
      <w:r w:rsidRPr="00CA4807">
        <w:t>public engagement, and education strategies to ensure consistent messaging and build public trust.</w:t>
      </w:r>
    </w:p>
    <w:p w14:paraId="3742B577" w14:textId="77777777" w:rsidR="00755A93" w:rsidRDefault="00755A93" w:rsidP="00832957">
      <w:pPr>
        <w:pStyle w:val="ListBullet"/>
      </w:pPr>
      <w:r>
        <w:t>Advancing</w:t>
      </w:r>
      <w:r w:rsidRPr="006F2C40">
        <w:t xml:space="preserve"> </w:t>
      </w:r>
      <w:r w:rsidRPr="00832957">
        <w:rPr>
          <w:rStyle w:val="Emphasis"/>
        </w:rPr>
        <w:t>Closing the Gap</w:t>
      </w:r>
      <w:r w:rsidRPr="006F2C40">
        <w:t xml:space="preserve"> priorities by improving equitable access to immunisation for Aboriginal and Torres Strait Islander peoples and reducing the burden of vaccine-preventable disease</w:t>
      </w:r>
      <w:r w:rsidRPr="00CA4807">
        <w:t>.</w:t>
      </w:r>
      <w:r w:rsidRPr="00755A93">
        <w:t xml:space="preserve"> </w:t>
      </w:r>
    </w:p>
    <w:p w14:paraId="6505D5E9" w14:textId="4A87F3B0" w:rsidR="007431DE" w:rsidRPr="00CA4807" w:rsidRDefault="00755A93" w:rsidP="00832957">
      <w:pPr>
        <w:pStyle w:val="ListBullet"/>
      </w:pPr>
      <w:r>
        <w:t>Facilitating</w:t>
      </w:r>
      <w:r w:rsidRPr="00CA4807">
        <w:t xml:space="preserve"> </w:t>
      </w:r>
      <w:r w:rsidR="007431DE" w:rsidRPr="00CA4807">
        <w:t xml:space="preserve">equitable access for </w:t>
      </w:r>
      <w:r>
        <w:t xml:space="preserve">all </w:t>
      </w:r>
      <w:r w:rsidR="007431DE" w:rsidRPr="00CA4807">
        <w:t xml:space="preserve">priority populations, including culturally and linguistically diverse communities and people in </w:t>
      </w:r>
      <w:r w:rsidR="009D0D69">
        <w:t xml:space="preserve">rural and </w:t>
      </w:r>
      <w:r w:rsidR="007431DE" w:rsidRPr="00CA4807">
        <w:t xml:space="preserve">remote areas. </w:t>
      </w:r>
    </w:p>
    <w:p w14:paraId="2BEC3778" w14:textId="7A99ACBB" w:rsidR="007431DE" w:rsidRPr="00CA4807" w:rsidRDefault="007431DE" w:rsidP="00832957">
      <w:pPr>
        <w:pStyle w:val="ListBullet"/>
      </w:pPr>
      <w:r w:rsidRPr="00CA4807">
        <w:t>Jointly developing and maintaining national standards</w:t>
      </w:r>
      <w:r w:rsidR="00690E83" w:rsidRPr="00CA4807">
        <w:t xml:space="preserve"> and</w:t>
      </w:r>
      <w:r w:rsidRPr="00CA4807">
        <w:t xml:space="preserve"> guidelines, including </w:t>
      </w:r>
      <w:r w:rsidR="00690E83" w:rsidRPr="00CA4807">
        <w:t xml:space="preserve">for </w:t>
      </w:r>
      <w:r w:rsidRPr="00CA4807">
        <w:t>vaccine storage and handling and cold chain management</w:t>
      </w:r>
      <w:r w:rsidR="00690E83" w:rsidRPr="00CA4807">
        <w:t>,</w:t>
      </w:r>
      <w:r w:rsidRPr="00CA4807">
        <w:t xml:space="preserve"> to ensure safe and effective delivery across all settings.</w:t>
      </w:r>
    </w:p>
    <w:p w14:paraId="2018B8AF" w14:textId="77777777" w:rsidR="007431DE" w:rsidRDefault="007431DE" w:rsidP="00832957">
      <w:pPr>
        <w:pStyle w:val="ListBullet"/>
      </w:pPr>
      <w:r w:rsidRPr="00CA4807">
        <w:t>Collaborating on digital tools and innovations to improve immunisation delivery and monitoring.</w:t>
      </w:r>
    </w:p>
    <w:p w14:paraId="6F71CCFD" w14:textId="19739A08" w:rsidR="007431DE" w:rsidRPr="00CA4807" w:rsidRDefault="0085321C" w:rsidP="00832957">
      <w:pPr>
        <w:pStyle w:val="ListBullet"/>
      </w:pPr>
      <w:r>
        <w:t>Building and maintaining shared monitoring and evaluation frameworks to assess performance and drive continuous improvement.</w:t>
      </w:r>
    </w:p>
    <w:p w14:paraId="03B09B6D" w14:textId="5EB1B625" w:rsidR="004D69CD" w:rsidRPr="00A92295" w:rsidRDefault="004D69CD" w:rsidP="00A92295">
      <w:pPr>
        <w:pStyle w:val="Heading2"/>
      </w:pPr>
      <w:bookmarkStart w:id="33" w:name="_Toc235095150"/>
      <w:bookmarkStart w:id="34" w:name="_Toc237846394"/>
      <w:r w:rsidRPr="00A92295">
        <w:t>Recognising the role of broader stakeholders</w:t>
      </w:r>
      <w:bookmarkEnd w:id="33"/>
      <w:bookmarkEnd w:id="34"/>
    </w:p>
    <w:p w14:paraId="20F5D168" w14:textId="12E09950" w:rsidR="005A7E7C" w:rsidRPr="00CA4807" w:rsidRDefault="00A85DA5" w:rsidP="00673BA6">
      <w:r w:rsidRPr="00A85DA5">
        <w:t xml:space="preserve">Successful implementation of the </w:t>
      </w:r>
      <w:r w:rsidR="00AF4DD9">
        <w:t>S</w:t>
      </w:r>
      <w:r w:rsidRPr="00A85DA5">
        <w:t>trategy depends on partners across the immunisation system, including healthcare providers, Primary Health Networks, community organisations, researchers, professional bodies and consumers.</w:t>
      </w:r>
      <w:r>
        <w:t xml:space="preserve"> </w:t>
      </w:r>
      <w:r w:rsidRPr="00A85DA5">
        <w:t>These stakeholders support delivery, strengthen community engagement, generate evidence and innovation, and help build public trust</w:t>
      </w:r>
      <w:r>
        <w:t>.</w:t>
      </w:r>
    </w:p>
    <w:p w14:paraId="116F3908" w14:textId="27493DA1" w:rsidR="005A7E7C" w:rsidRPr="00A92295" w:rsidRDefault="004B3020" w:rsidP="00A92295">
      <w:pPr>
        <w:pStyle w:val="Heading3"/>
      </w:pPr>
      <w:bookmarkStart w:id="35" w:name="_Toc237846395"/>
      <w:r w:rsidRPr="00A92295">
        <w:t>System implementation partners</w:t>
      </w:r>
      <w:bookmarkEnd w:id="35"/>
    </w:p>
    <w:p w14:paraId="44910ADD" w14:textId="601D6E80" w:rsidR="00E667F8" w:rsidRPr="00A92295" w:rsidRDefault="005A7E7C" w:rsidP="00832957">
      <w:pPr>
        <w:pStyle w:val="ListBullet"/>
      </w:pPr>
      <w:r w:rsidRPr="00A92295">
        <w:rPr>
          <w:rStyle w:val="Strong"/>
        </w:rPr>
        <w:t>Healthcare professionals</w:t>
      </w:r>
      <w:r w:rsidR="008C619B" w:rsidRPr="00A92295">
        <w:rPr>
          <w:rStyle w:val="Strong"/>
        </w:rPr>
        <w:t xml:space="preserve"> and providers</w:t>
      </w:r>
      <w:r w:rsidR="008C619B" w:rsidRPr="00A92295">
        <w:t xml:space="preserve">, including </w:t>
      </w:r>
      <w:r w:rsidR="004F73B0" w:rsidRPr="00A92295">
        <w:t>general practitioners</w:t>
      </w:r>
      <w:r w:rsidR="004C63A9" w:rsidRPr="00A92295">
        <w:t xml:space="preserve">, nurses, pharmacists and Aboriginal and Torres Strait Islander </w:t>
      </w:r>
      <w:r w:rsidR="001434A6" w:rsidRPr="00A92295">
        <w:t>H</w:t>
      </w:r>
      <w:r w:rsidR="004C63A9" w:rsidRPr="00A92295">
        <w:t xml:space="preserve">ealth </w:t>
      </w:r>
      <w:r w:rsidR="001434A6" w:rsidRPr="00A92295">
        <w:t>W</w:t>
      </w:r>
      <w:r w:rsidR="004C63A9" w:rsidRPr="00A92295">
        <w:t xml:space="preserve">orkers and </w:t>
      </w:r>
      <w:r w:rsidR="001434A6" w:rsidRPr="00A92295">
        <w:t>P</w:t>
      </w:r>
      <w:r w:rsidR="004C63A9" w:rsidRPr="00A92295">
        <w:t>ractitioners</w:t>
      </w:r>
      <w:r w:rsidR="00123500" w:rsidRPr="00A92295">
        <w:t xml:space="preserve"> –</w:t>
      </w:r>
      <w:r w:rsidRPr="00A92295">
        <w:t xml:space="preserve"> </w:t>
      </w:r>
      <w:r w:rsidR="00123500" w:rsidRPr="00A92295">
        <w:t>p</w:t>
      </w:r>
      <w:r w:rsidRPr="00A92295">
        <w:t>romote and/or administer vaccines, engage with patients, their families and carers, and support data collection and reporting.</w:t>
      </w:r>
    </w:p>
    <w:p w14:paraId="090B5E7B" w14:textId="77777777" w:rsidR="00205A93" w:rsidRPr="00A92295" w:rsidRDefault="00AE709B" w:rsidP="00832957">
      <w:pPr>
        <w:pStyle w:val="ListBullet"/>
      </w:pPr>
      <w:r w:rsidRPr="00A92295">
        <w:rPr>
          <w:rStyle w:val="Strong"/>
        </w:rPr>
        <w:t xml:space="preserve">Aboriginal Community Controlled Health Organisations and Aboriginal and Torres Strait Islander Health </w:t>
      </w:r>
      <w:r w:rsidR="003B7C48" w:rsidRPr="00A92295">
        <w:rPr>
          <w:rStyle w:val="Strong"/>
        </w:rPr>
        <w:t>Services</w:t>
      </w:r>
      <w:r w:rsidR="003B7C48" w:rsidRPr="00A92295">
        <w:t xml:space="preserve"> –</w:t>
      </w:r>
      <w:r w:rsidRPr="00A92295">
        <w:t xml:space="preserve"> deliver </w:t>
      </w:r>
      <w:r w:rsidR="003B7C48" w:rsidRPr="00A92295">
        <w:t>culturally safe immunisation services within</w:t>
      </w:r>
      <w:r w:rsidRPr="00A92295">
        <w:t xml:space="preserve"> comprehensive primary health care models, </w:t>
      </w:r>
      <w:r w:rsidR="003B7C48" w:rsidRPr="00A92295">
        <w:t xml:space="preserve">lead trusted community engagement, </w:t>
      </w:r>
      <w:r w:rsidRPr="00A92295">
        <w:t>and inform culturally safe and effective immunisation policy and responses.</w:t>
      </w:r>
    </w:p>
    <w:p w14:paraId="7D8B0572" w14:textId="508E1DA6" w:rsidR="00DE717E" w:rsidRPr="00A92295" w:rsidRDefault="00E667F8" w:rsidP="00832957">
      <w:pPr>
        <w:pStyle w:val="ListBullet"/>
      </w:pPr>
      <w:r w:rsidRPr="00A92295">
        <w:rPr>
          <w:rStyle w:val="Strong"/>
        </w:rPr>
        <w:t>Other service delivery organisations and settings</w:t>
      </w:r>
      <w:r w:rsidRPr="00A92295">
        <w:t>, including general practices, community pharmacies, aged care providers and community clinics – support accessible immunisation services across primary care, community and residential settings</w:t>
      </w:r>
      <w:r w:rsidR="00DE717E" w:rsidRPr="00A92295">
        <w:t>.</w:t>
      </w:r>
    </w:p>
    <w:p w14:paraId="4ED93659" w14:textId="77777777" w:rsidR="00032B8B" w:rsidRPr="00A92295" w:rsidRDefault="00032B8B" w:rsidP="00832957">
      <w:pPr>
        <w:pStyle w:val="ListBullet"/>
      </w:pPr>
      <w:r w:rsidRPr="00A92295">
        <w:rPr>
          <w:rStyle w:val="Strong"/>
        </w:rPr>
        <w:t>Community organisations</w:t>
      </w:r>
      <w:r w:rsidRPr="00A92295">
        <w:t xml:space="preserve"> – deliver culturally safe outreach, education, and support, especially for locally defined priority populations.</w:t>
      </w:r>
    </w:p>
    <w:p w14:paraId="3C2530E0" w14:textId="3F8942F1" w:rsidR="007168BB" w:rsidRPr="00A92295" w:rsidRDefault="007168BB" w:rsidP="00832957">
      <w:pPr>
        <w:pStyle w:val="ListBullet"/>
      </w:pPr>
      <w:r w:rsidRPr="00A92295">
        <w:rPr>
          <w:rStyle w:val="Strong"/>
        </w:rPr>
        <w:t>Primary Health Networks</w:t>
      </w:r>
      <w:r w:rsidRPr="00A92295">
        <w:t xml:space="preserve"> – support local primary care engagement, provider communication, workforce capability and coordination between general practice, pharmacies, public health units and other immunisation stakeholders.</w:t>
      </w:r>
    </w:p>
    <w:p w14:paraId="235A276E" w14:textId="404F87F7" w:rsidR="005A7E7C" w:rsidRPr="00A92295" w:rsidRDefault="005A7E7C" w:rsidP="00832957">
      <w:pPr>
        <w:pStyle w:val="ListBullet"/>
      </w:pPr>
      <w:r w:rsidRPr="00A92295">
        <w:rPr>
          <w:rStyle w:val="Strong"/>
        </w:rPr>
        <w:t xml:space="preserve">Professional bodies, peak </w:t>
      </w:r>
      <w:r w:rsidR="00812FCF" w:rsidRPr="00A92295">
        <w:rPr>
          <w:rStyle w:val="Strong"/>
        </w:rPr>
        <w:t>organisations,</w:t>
      </w:r>
      <w:r w:rsidRPr="00A92295">
        <w:rPr>
          <w:rStyle w:val="Strong"/>
        </w:rPr>
        <w:t xml:space="preserve"> and training providers</w:t>
      </w:r>
      <w:r w:rsidR="00556130" w:rsidRPr="00A92295">
        <w:t xml:space="preserve"> –</w:t>
      </w:r>
      <w:r w:rsidRPr="00A92295">
        <w:t xml:space="preserve"> </w:t>
      </w:r>
      <w:r w:rsidR="00556130" w:rsidRPr="00A92295">
        <w:t>s</w:t>
      </w:r>
      <w:r w:rsidRPr="00A92295">
        <w:t xml:space="preserve">upport immunisation workforce development and training, </w:t>
      </w:r>
      <w:r w:rsidR="00812FCF" w:rsidRPr="00A92295">
        <w:t>standards,</w:t>
      </w:r>
      <w:r w:rsidRPr="00A92295">
        <w:t xml:space="preserve"> and advocacy.</w:t>
      </w:r>
    </w:p>
    <w:p w14:paraId="27C4C3FA" w14:textId="77777777" w:rsidR="0058708B" w:rsidRPr="00A92295" w:rsidRDefault="005A7E7C" w:rsidP="00832957">
      <w:pPr>
        <w:pStyle w:val="ListBullet"/>
      </w:pPr>
      <w:r w:rsidRPr="00A92295">
        <w:rPr>
          <w:rStyle w:val="Strong"/>
        </w:rPr>
        <w:t xml:space="preserve">Consumers and community members </w:t>
      </w:r>
      <w:r w:rsidRPr="00A92295">
        <w:t>(including consumer and priority population peak bodies)</w:t>
      </w:r>
      <w:r w:rsidR="00050DE4" w:rsidRPr="00A92295">
        <w:t xml:space="preserve"> –</w:t>
      </w:r>
      <w:r w:rsidRPr="00A92295">
        <w:t xml:space="preserve"> </w:t>
      </w:r>
      <w:r w:rsidR="00050DE4" w:rsidRPr="00A92295">
        <w:t>s</w:t>
      </w:r>
      <w:r w:rsidRPr="00A92295">
        <w:t>hare lived experience and insights to shape inclusive and responsive programs.</w:t>
      </w:r>
      <w:r w:rsidR="00032B8B" w:rsidRPr="00A92295">
        <w:t xml:space="preserve"> </w:t>
      </w:r>
    </w:p>
    <w:p w14:paraId="098CD750" w14:textId="15CAFFD1" w:rsidR="00205A93" w:rsidRPr="00A92295" w:rsidRDefault="00AE709B" w:rsidP="00832957">
      <w:pPr>
        <w:pStyle w:val="ListBullet"/>
      </w:pPr>
      <w:r w:rsidRPr="00A92295">
        <w:rPr>
          <w:rStyle w:val="Strong"/>
        </w:rPr>
        <w:t xml:space="preserve">Researchers, academic institutions and technical experts </w:t>
      </w:r>
      <w:r w:rsidRPr="00A92295">
        <w:t>– provide evidence, evaluation, data insights</w:t>
      </w:r>
      <w:r w:rsidR="0058708B" w:rsidRPr="00A92295">
        <w:t xml:space="preserve">, </w:t>
      </w:r>
      <w:r w:rsidRPr="00A92295">
        <w:t xml:space="preserve">innovation </w:t>
      </w:r>
      <w:r w:rsidR="0058708B" w:rsidRPr="00A92295">
        <w:t xml:space="preserve">and science communication expertise </w:t>
      </w:r>
      <w:r w:rsidRPr="00A92295">
        <w:t>to strengthen immunisation systems</w:t>
      </w:r>
      <w:r w:rsidR="0058708B" w:rsidRPr="00A92295">
        <w:t xml:space="preserve"> and support clear, trusted information</w:t>
      </w:r>
      <w:r w:rsidRPr="00A92295">
        <w:t>.</w:t>
      </w:r>
    </w:p>
    <w:p w14:paraId="3353ABB7" w14:textId="08BEE348" w:rsidR="005A7E7C" w:rsidRPr="00A92295" w:rsidRDefault="005A7E7C" w:rsidP="00A92295">
      <w:pPr>
        <w:pStyle w:val="Heading3"/>
      </w:pPr>
      <w:bookmarkStart w:id="36" w:name="_Toc237846396"/>
      <w:r w:rsidRPr="00A92295">
        <w:t xml:space="preserve">Stakeholder </w:t>
      </w:r>
      <w:r w:rsidR="00C25AD0" w:rsidRPr="00A92295">
        <w:t>e</w:t>
      </w:r>
      <w:r w:rsidRPr="00A92295">
        <w:t xml:space="preserve">ngagement </w:t>
      </w:r>
      <w:r w:rsidR="00C25AD0" w:rsidRPr="00A92295">
        <w:t>m</w:t>
      </w:r>
      <w:r w:rsidRPr="00A92295">
        <w:t>echanisms</w:t>
      </w:r>
      <w:bookmarkEnd w:id="36"/>
    </w:p>
    <w:p w14:paraId="2BEF5044" w14:textId="1E21FA67" w:rsidR="005A7E7C" w:rsidRPr="00A92295" w:rsidRDefault="003E671A" w:rsidP="00A92295">
      <w:r w:rsidRPr="00A92295">
        <w:t>Stakeholder engagement will inform implementation, review and continuous improvement through</w:t>
      </w:r>
      <w:r w:rsidR="005A7E7C" w:rsidRPr="00A92295">
        <w:t xml:space="preserve">: </w:t>
      </w:r>
    </w:p>
    <w:p w14:paraId="16E710CE" w14:textId="18901291" w:rsidR="005A7E7C" w:rsidRPr="00832957" w:rsidRDefault="005A7E7C" w:rsidP="00832957">
      <w:pPr>
        <w:pStyle w:val="ListBullet"/>
      </w:pPr>
      <w:r w:rsidRPr="00832957">
        <w:rPr>
          <w:rStyle w:val="Strong"/>
        </w:rPr>
        <w:t>NIS Implementation Forums</w:t>
      </w:r>
      <w:r w:rsidR="009D2B5E" w:rsidRPr="00832957">
        <w:rPr>
          <w:rStyle w:val="Strong"/>
        </w:rPr>
        <w:t xml:space="preserve"> </w:t>
      </w:r>
      <w:r w:rsidR="009D2B5E" w:rsidRPr="00832957">
        <w:t xml:space="preserve">– </w:t>
      </w:r>
      <w:r w:rsidR="003848DB" w:rsidRPr="00832957">
        <w:t>bringing together diverse perspectives, including lived experience, sector expertise and operational insights, to identify barriers, implementation priorities and opportunities for improvement</w:t>
      </w:r>
      <w:r w:rsidRPr="00832957">
        <w:t>.</w:t>
      </w:r>
    </w:p>
    <w:p w14:paraId="397C68FB" w14:textId="615086C7" w:rsidR="005A7E7C" w:rsidRPr="00832957" w:rsidRDefault="005A7E7C" w:rsidP="00832957">
      <w:pPr>
        <w:pStyle w:val="ListBullet"/>
      </w:pPr>
      <w:r w:rsidRPr="00832957">
        <w:rPr>
          <w:rStyle w:val="Strong"/>
        </w:rPr>
        <w:t>Consultation and co-design processes</w:t>
      </w:r>
      <w:r w:rsidR="009D2B5E" w:rsidRPr="00832957">
        <w:t xml:space="preserve"> –</w:t>
      </w:r>
      <w:r w:rsidRPr="00832957">
        <w:t xml:space="preserve"> </w:t>
      </w:r>
      <w:r w:rsidR="00986BCB" w:rsidRPr="00832957">
        <w:t xml:space="preserve">including at the jurisdictional level, to support </w:t>
      </w:r>
      <w:r w:rsidR="00130FA4" w:rsidRPr="00832957">
        <w:t>tailored approaches that reflect local contexts, community needs and the perspectives of priority populations</w:t>
      </w:r>
      <w:r w:rsidRPr="00832957">
        <w:t>.</w:t>
      </w:r>
    </w:p>
    <w:p w14:paraId="67088B20" w14:textId="66A80177" w:rsidR="00087D50" w:rsidRPr="00832957" w:rsidRDefault="00437ED5" w:rsidP="00832957">
      <w:pPr>
        <w:pStyle w:val="ListBullet"/>
      </w:pPr>
      <w:r w:rsidRPr="00832957">
        <w:rPr>
          <w:rStyle w:val="Strong"/>
        </w:rPr>
        <w:t>Review and learning processes</w:t>
      </w:r>
      <w:r w:rsidRPr="00832957">
        <w:t xml:space="preserve"> – drawing on stakeholder feedback to understand what is working, identify emerging issues and inform future planning.</w:t>
      </w:r>
    </w:p>
    <w:p w14:paraId="78D27698" w14:textId="35695B62" w:rsidR="005E3A1D" w:rsidRPr="00A92295" w:rsidRDefault="00087D50" w:rsidP="00A92295">
      <w:r w:rsidRPr="00A92295">
        <w:t>These mechanisms help ensure implementation remains grounded in community experience, informed by sector expertise and responsive to changing needs across the immunisation system</w:t>
      </w:r>
      <w:r w:rsidR="005A7E7C" w:rsidRPr="00A92295">
        <w:t>.</w:t>
      </w:r>
    </w:p>
    <w:p w14:paraId="3D1C8FB1" w14:textId="752BA156" w:rsidR="005E3A1D" w:rsidRPr="00A92295" w:rsidRDefault="005E3A1D" w:rsidP="00A92295">
      <w:pPr>
        <w:pStyle w:val="Heading2"/>
      </w:pPr>
      <w:bookmarkStart w:id="37" w:name="_Toc235095151"/>
      <w:bookmarkStart w:id="38" w:name="_Toc237846397"/>
      <w:r w:rsidRPr="00A92295">
        <w:t xml:space="preserve">Monitoring, </w:t>
      </w:r>
      <w:r w:rsidR="00350A71" w:rsidRPr="00A92295">
        <w:t>evaluation</w:t>
      </w:r>
      <w:r w:rsidRPr="00A92295">
        <w:t xml:space="preserve"> and </w:t>
      </w:r>
      <w:r w:rsidR="00350A71" w:rsidRPr="00A92295">
        <w:t>learning</w:t>
      </w:r>
      <w:bookmarkEnd w:id="37"/>
      <w:bookmarkEnd w:id="38"/>
    </w:p>
    <w:p w14:paraId="0B43636E" w14:textId="610FC2E8" w:rsidR="00350A71" w:rsidRPr="00A92295" w:rsidRDefault="00AE709B" w:rsidP="00A92295">
      <w:r w:rsidRPr="00A92295">
        <w:t>Monitoring</w:t>
      </w:r>
      <w:r w:rsidR="000B09A4" w:rsidRPr="00A92295">
        <w:t xml:space="preserve">, </w:t>
      </w:r>
      <w:r w:rsidRPr="00A92295">
        <w:t xml:space="preserve">evaluation </w:t>
      </w:r>
      <w:r w:rsidR="000B09A4" w:rsidRPr="00A92295">
        <w:t xml:space="preserve">and learning are </w:t>
      </w:r>
      <w:r w:rsidRPr="00A92295">
        <w:t xml:space="preserve">essential to </w:t>
      </w:r>
      <w:r w:rsidR="000B09A4" w:rsidRPr="00A92295">
        <w:t>understanding whether</w:t>
      </w:r>
      <w:r w:rsidRPr="00A92295">
        <w:t xml:space="preserve"> national immunisation efforts are delivering meaningful, measurable and equitable outcomes. </w:t>
      </w:r>
      <w:r w:rsidR="000B09A4" w:rsidRPr="00A92295">
        <w:t xml:space="preserve">The </w:t>
      </w:r>
      <w:r w:rsidR="00F507BF" w:rsidRPr="00A92295">
        <w:t>S</w:t>
      </w:r>
      <w:r w:rsidR="000B09A4" w:rsidRPr="00A92295">
        <w:t xml:space="preserve">trategy is supported by a published Monitoring, Evaluation and Learning Framework, which provides guidance for how progress will be monitored, evaluated and shared over the life of the </w:t>
      </w:r>
      <w:r w:rsidR="00F507BF" w:rsidRPr="00A92295">
        <w:t>S</w:t>
      </w:r>
      <w:r w:rsidR="000B09A4" w:rsidRPr="00A92295">
        <w:t>trategy.</w:t>
      </w:r>
    </w:p>
    <w:p w14:paraId="3E9F85C8" w14:textId="0022E6FC" w:rsidR="00350A71" w:rsidRPr="00A92295" w:rsidRDefault="00F32D2A" w:rsidP="00A92295">
      <w:r w:rsidRPr="00A92295">
        <w:t>The framework sets out key evaluation questions, guiding principles, monitoring and evaluation activities, and arrangements for reporting and learning. It supports a nationally coordinated approach focused on system performance, equity, accountability and continuous improvement, while drawing on existing data sources and reporting processes where appropriate.</w:t>
      </w:r>
    </w:p>
    <w:p w14:paraId="1B07798F" w14:textId="77777777" w:rsidR="00665933" w:rsidRPr="00A92295" w:rsidRDefault="00504FAA" w:rsidP="00A92295">
      <w:r w:rsidRPr="00A92295">
        <w:t>The Monitoring, Evaluation and Learning Framework for the National Immunisation Strategy for Australia 2025-2030</w:t>
      </w:r>
      <w:r w:rsidR="00AD512F" w:rsidRPr="00A92295">
        <w:footnoteReference w:id="2"/>
      </w:r>
      <w:r w:rsidRPr="00A92295">
        <w:t xml:space="preserve"> was developed by the Australian CDC in consultation with the Department of Health, Disability and Ageing, jurisdictions and immunisation experts, and endorsed through national immunisation governance processes. </w:t>
      </w:r>
    </w:p>
    <w:p w14:paraId="7A18A3EC" w14:textId="10D01D7A" w:rsidR="00AE709B" w:rsidRPr="00A92295" w:rsidRDefault="00504FAA" w:rsidP="00A92295">
      <w:r w:rsidRPr="00A92295">
        <w:t>Annual monitoring and learning processes will use the framework to track progress, identify emerging issues, inform future planning and support shared learning across governments, sectors and communities.</w:t>
      </w:r>
    </w:p>
    <w:p w14:paraId="0D901480" w14:textId="4B9803B5" w:rsidR="004056CB" w:rsidRPr="00A92295" w:rsidRDefault="00606C18" w:rsidP="00A92295">
      <w:pPr>
        <w:pStyle w:val="Heading2"/>
      </w:pPr>
      <w:bookmarkStart w:id="39" w:name="_Toc237846398"/>
      <w:r>
        <w:t>Maintaining momentum</w:t>
      </w:r>
      <w:bookmarkEnd w:id="39"/>
    </w:p>
    <w:p w14:paraId="669803FA" w14:textId="27A4F405" w:rsidR="004056CB" w:rsidRPr="00A92295" w:rsidRDefault="004056CB" w:rsidP="00A92295">
      <w:r w:rsidRPr="00A92295">
        <w:t xml:space="preserve">This Plan establishes a practical platform for coordinated national action under the National Immunisation Strategy 2025-2030. It brings together current Commonwealth-led activities, governance arrangements, complementary planning processes and monitoring arrangements to support sustained progress over the life of the </w:t>
      </w:r>
      <w:r w:rsidR="00F507BF" w:rsidRPr="00A92295">
        <w:t>S</w:t>
      </w:r>
      <w:r w:rsidRPr="00A92295">
        <w:t>trategy.</w:t>
      </w:r>
    </w:p>
    <w:p w14:paraId="7B13AB1A" w14:textId="15BFEE92" w:rsidR="004056CB" w:rsidRPr="00A92295" w:rsidRDefault="004056CB" w:rsidP="00A92295">
      <w:r w:rsidRPr="00A92295">
        <w:t xml:space="preserve">Implementation will continue to evolve as actions are delivered, new priorities emerge and evidence from monitoring, evaluation and stakeholder engagement is applied. The Commonwealth Action Plan </w:t>
      </w:r>
      <w:r w:rsidR="00712B9A" w:rsidRPr="00A92295">
        <w:t>is</w:t>
      </w:r>
      <w:r w:rsidRPr="00A92295">
        <w:t xml:space="preserve"> reviewed and updated regularly to reflect progress, completed activities and future investments, while annual monitoring and learning processes support transparency, shared accountability and continuous improvement.</w:t>
      </w:r>
    </w:p>
    <w:p w14:paraId="0D335221" w14:textId="602A42C3" w:rsidR="00205A93" w:rsidRPr="00673BA6" w:rsidRDefault="004E7838" w:rsidP="00D30D73">
      <w:r w:rsidRPr="004E7838">
        <w:t>Through sustained collaboration and a coordinated, adaptive and learning-focused approach, Australia can build on the strengths of its immunisation system while responding to changing community needs, persistent inequities, workforce and delivery pressures, and emerging public health challenges. This support</w:t>
      </w:r>
      <w:r w:rsidR="00712B9A">
        <w:t>s</w:t>
      </w:r>
      <w:r w:rsidRPr="004E7838">
        <w:t xml:space="preserve"> continued progress toward effective, equitable and trusted immunisation, and help</w:t>
      </w:r>
      <w:r w:rsidR="00B274C3">
        <w:t>s</w:t>
      </w:r>
      <w:r w:rsidRPr="004E7838">
        <w:t xml:space="preserve"> protect people and communities from vaccine-preventable diseases</w:t>
      </w:r>
      <w:r w:rsidR="00AE709B" w:rsidRPr="00646EF8">
        <w:t>.</w:t>
      </w:r>
    </w:p>
    <w:p w14:paraId="1D2AE6D2" w14:textId="086C3671" w:rsidR="00A44BDE" w:rsidRPr="00673BA6" w:rsidRDefault="00A44BDE" w:rsidP="00673BA6">
      <w:r w:rsidRPr="00673BA6">
        <w:br w:type="page"/>
      </w:r>
    </w:p>
    <w:p w14:paraId="568978CF" w14:textId="6AF7BA38" w:rsidR="00530ABB" w:rsidRPr="00CA4807" w:rsidRDefault="00DB255F" w:rsidP="00AB7EAF">
      <w:pPr>
        <w:pStyle w:val="Heading1"/>
      </w:pPr>
      <w:bookmarkStart w:id="40" w:name="_Toc215562885"/>
      <w:bookmarkStart w:id="41" w:name="_Toc235031268"/>
      <w:bookmarkStart w:id="42" w:name="_Toc235095152"/>
      <w:bookmarkStart w:id="43" w:name="_Toc237846399"/>
      <w:r w:rsidRPr="00673BA6">
        <w:rPr>
          <w:noProof/>
        </w:rPr>
        <w:drawing>
          <wp:anchor distT="0" distB="0" distL="114300" distR="114300" simplePos="0" relativeHeight="251658241" behindDoc="0" locked="0" layoutInCell="1" allowOverlap="1" wp14:anchorId="0184E231" wp14:editId="16258260">
            <wp:simplePos x="0" y="0"/>
            <wp:positionH relativeFrom="page">
              <wp:posOffset>5787</wp:posOffset>
            </wp:positionH>
            <wp:positionV relativeFrom="paragraph">
              <wp:posOffset>-879764</wp:posOffset>
            </wp:positionV>
            <wp:extent cx="7569127" cy="10755573"/>
            <wp:effectExtent l="0" t="0" r="0" b="8255"/>
            <wp:wrapNone/>
            <wp:docPr id="1837473348" name="Picture 5" descr="A young carer and an elderly woman looking at each other and smiling. The carer has her hands gently on the woman's shoulders in a warm embra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7473348" name="Picture 5" descr="A young carer and an elderly woman looking at each other and smiling. The carer has her hands gently on the woman's shoulders in a warm embrace."/>
                    <pic:cNvPicPr/>
                  </pic:nvPicPr>
                  <pic:blipFill>
                    <a:blip r:embed="rId19">
                      <a:extLst>
                        <a:ext uri="{28A0092B-C50C-407E-A947-70E740481C1C}">
                          <a14:useLocalDpi xmlns:a14="http://schemas.microsoft.com/office/drawing/2010/main" val="0"/>
                        </a:ext>
                      </a:extLst>
                    </a:blip>
                    <a:stretch>
                      <a:fillRect/>
                    </a:stretch>
                  </pic:blipFill>
                  <pic:spPr>
                    <a:xfrm>
                      <a:off x="0" y="0"/>
                      <a:ext cx="7580210" cy="10771321"/>
                    </a:xfrm>
                    <a:prstGeom prst="rect">
                      <a:avLst/>
                    </a:prstGeom>
                  </pic:spPr>
                </pic:pic>
              </a:graphicData>
            </a:graphic>
            <wp14:sizeRelH relativeFrom="margin">
              <wp14:pctWidth>0</wp14:pctWidth>
            </wp14:sizeRelH>
            <wp14:sizeRelV relativeFrom="margin">
              <wp14:pctHeight>0</wp14:pctHeight>
            </wp14:sizeRelV>
          </wp:anchor>
        </w:drawing>
      </w:r>
      <w:r w:rsidR="00712FBD" w:rsidRPr="00286486">
        <w:t>02 Commonwealth and other Action Plans</w:t>
      </w:r>
      <w:bookmarkEnd w:id="40"/>
      <w:bookmarkEnd w:id="41"/>
      <w:bookmarkEnd w:id="42"/>
      <w:bookmarkEnd w:id="43"/>
    </w:p>
    <w:p w14:paraId="72EC7E61" w14:textId="77777777" w:rsidR="00530ABB" w:rsidRPr="00CA4807" w:rsidRDefault="00530ABB" w:rsidP="00673BA6">
      <w:r w:rsidRPr="00CA4807">
        <w:br w:type="page"/>
      </w:r>
    </w:p>
    <w:p w14:paraId="60DE92C1" w14:textId="660B40E6" w:rsidR="00F652E0" w:rsidRPr="00A92295" w:rsidRDefault="007666E1" w:rsidP="00A92295">
      <w:pPr>
        <w:pStyle w:val="Heading1"/>
      </w:pPr>
      <w:bookmarkStart w:id="44" w:name="_Toc235031269"/>
      <w:bookmarkStart w:id="45" w:name="_Toc235095153"/>
      <w:bookmarkStart w:id="46" w:name="_Toc237846400"/>
      <w:bookmarkStart w:id="47" w:name="_Toc215562886"/>
      <w:r w:rsidRPr="00A92295">
        <w:t xml:space="preserve">National </w:t>
      </w:r>
      <w:r w:rsidR="00BD3B24" w:rsidRPr="00A92295">
        <w:t>and jurisdictional action planning</w:t>
      </w:r>
      <w:bookmarkEnd w:id="44"/>
      <w:bookmarkEnd w:id="45"/>
      <w:bookmarkEnd w:id="46"/>
    </w:p>
    <w:p w14:paraId="1C1A148F" w14:textId="77777777" w:rsidR="00B275FE" w:rsidRPr="00A92295" w:rsidRDefault="00B275FE" w:rsidP="00A92295">
      <w:r w:rsidRPr="00A92295">
        <w:t>Part 2 of this Plan outlines Commonwealth-led actions that support implementation of the National Immunisation Strategy 2025–2030 (the Strategy). It should be read as one part of a broader national implementation approach in which all governments contribute to shared strategic priorities through actions aligned to their roles, responsibilities and local delivery contexts.</w:t>
      </w:r>
    </w:p>
    <w:p w14:paraId="322A3770" w14:textId="5690F587" w:rsidR="000810FA" w:rsidRPr="00A92295" w:rsidRDefault="00B275FE" w:rsidP="00A92295">
      <w:r w:rsidRPr="00A92295">
        <w:t xml:space="preserve">The Commonwealth Action Plan identifies current and planned activities led by the Australian Government, including national policy, funding, regulation, procurement, data systems, communication, program stewardship and other enabling functions. </w:t>
      </w:r>
    </w:p>
    <w:p w14:paraId="52F14EDD" w14:textId="068C5B19" w:rsidR="00D23E1D" w:rsidRPr="00A92295" w:rsidRDefault="00B275FE" w:rsidP="00A92295">
      <w:r w:rsidRPr="00A92295">
        <w:t>State and territory governments lead local planning and delivery, including service models, workforce support, provider engagement, community partnerships, public health responses and initiatives tailored to local population needs.</w:t>
      </w:r>
      <w:r w:rsidR="00521DA0" w:rsidRPr="00A92295">
        <w:t xml:space="preserve"> </w:t>
      </w:r>
      <w:r w:rsidRPr="00A92295">
        <w:t xml:space="preserve">Jurisdictional planning occurs through a range of mechanisms. </w:t>
      </w:r>
    </w:p>
    <w:p w14:paraId="7130BF7B" w14:textId="772739CA" w:rsidR="00D23E1D" w:rsidRDefault="00D23E1D" w:rsidP="00F27B69">
      <w:pPr>
        <w:pStyle w:val="Heading2"/>
      </w:pPr>
      <w:bookmarkStart w:id="48" w:name="_Toc237846401"/>
      <w:r>
        <w:t xml:space="preserve">Essential Vaccines Schedule </w:t>
      </w:r>
      <w:r w:rsidR="00D477F5">
        <w:t>NIS-aligned plans</w:t>
      </w:r>
      <w:bookmarkEnd w:id="48"/>
    </w:p>
    <w:p w14:paraId="5389B400" w14:textId="77777777" w:rsidR="002D3926" w:rsidRPr="00A92295" w:rsidRDefault="00B275FE" w:rsidP="00A92295">
      <w:r w:rsidRPr="00A92295">
        <w:t xml:space="preserve">Under the Essential Vaccines Schedule to the Federation Funding Agreement – Health, states and territories submit an annual NIS-aligned jurisdictional action plan as part of the agreed milestone process. </w:t>
      </w:r>
    </w:p>
    <w:p w14:paraId="448179F3" w14:textId="4FADA46C" w:rsidR="00B275FE" w:rsidRPr="00A92295" w:rsidRDefault="00B275FE" w:rsidP="00A92295">
      <w:r w:rsidRPr="00A92295">
        <w:t>These submissions provide visibility of current and planned activities that contribute to the Strategy’s Priority Areas and Strategic Goals, and support intergovernmental alignment, monitoring and shared learning. They are designed as planning and accountability inputs within established government processes and are not required to be published.</w:t>
      </w:r>
    </w:p>
    <w:p w14:paraId="375C3BB5" w14:textId="03FBE88A" w:rsidR="00D477F5" w:rsidRDefault="00D477F5" w:rsidP="00F27B69">
      <w:pPr>
        <w:pStyle w:val="Heading2"/>
      </w:pPr>
      <w:bookmarkStart w:id="49" w:name="_Toc237846402"/>
      <w:r>
        <w:t>State and territory immunisation strategies, action plans</w:t>
      </w:r>
      <w:r w:rsidR="00464BBD">
        <w:t>, and indicators</w:t>
      </w:r>
      <w:bookmarkEnd w:id="49"/>
    </w:p>
    <w:p w14:paraId="03EE4BD4" w14:textId="77777777" w:rsidR="002D3926" w:rsidRPr="00A92295" w:rsidRDefault="00B275FE" w:rsidP="00A92295">
      <w:r w:rsidRPr="00A92295">
        <w:t xml:space="preserve">States and territories may also develop additional or adapted immunisation strategies, implementation plans, action plans, targets, indicators or progress reports. The form and timing of these products </w:t>
      </w:r>
      <w:proofErr w:type="gramStart"/>
      <w:r w:rsidRPr="00A92295">
        <w:t>varies</w:t>
      </w:r>
      <w:proofErr w:type="gramEnd"/>
      <w:r w:rsidRPr="00A92295">
        <w:t xml:space="preserve"> across jurisdictions, reflecting differences in local governance arrangements, existing strategies, population needs, service delivery models and planning cycles. </w:t>
      </w:r>
    </w:p>
    <w:p w14:paraId="363047E1" w14:textId="50A5CE75" w:rsidR="00B275FE" w:rsidRPr="00A92295" w:rsidRDefault="00B275FE" w:rsidP="00A92295">
      <w:r w:rsidRPr="00A92295">
        <w:t>Some jurisdictions have published immunisation strategies or public-facing implementation material, while others use internal plans or EVS-aligned submissions to guide delivery and reporting.</w:t>
      </w:r>
    </w:p>
    <w:p w14:paraId="75424C17" w14:textId="54A80758" w:rsidR="00B275FE" w:rsidRPr="00A92295" w:rsidRDefault="6B0C5EA8" w:rsidP="00A92295">
      <w:r w:rsidRPr="00A92295">
        <w:t>This Plan does not reproduce jurisdictional action plans or provide a point-in-time catalogue of state and territory strategies. Jurisdictional plans are developed and maintained through separate state and territory processes and may change as priorities, funding, program settings and local circumstances evolve. Instead, this Plan describes the complementary planning approach that supports national alignment while preserving local flexibility.</w:t>
      </w:r>
      <w:r w:rsidR="083D7A32" w:rsidRPr="00A92295">
        <w:t xml:space="preserve"> </w:t>
      </w:r>
    </w:p>
    <w:p w14:paraId="0F538672" w14:textId="77777777" w:rsidR="00275920" w:rsidRPr="00A92295" w:rsidRDefault="00B275FE" w:rsidP="00A92295">
      <w:r w:rsidRPr="00A92295">
        <w:t>Together, the Commonwealth Action Plan, jurisdictional EVS-aligned planning and any additional state and territory strategies or implementation</w:t>
      </w:r>
      <w:r w:rsidR="00CC7C4B" w:rsidRPr="00A92295">
        <w:t>/action</w:t>
      </w:r>
      <w:r w:rsidRPr="00A92295">
        <w:t xml:space="preserve"> plans provide a practical mechanism for coordinated action across Australia’s immunisation system. </w:t>
      </w:r>
    </w:p>
    <w:p w14:paraId="1E167398" w14:textId="14C136F1" w:rsidR="004A00C9" w:rsidRDefault="00B275FE" w:rsidP="00A92295">
      <w:r w:rsidRPr="00A92295">
        <w:t>This approach supports shared accountability for the Strategy’s goals without requiring uniform delivery. It enables each government to focus on the activities most relevant to its role and context, while contributing to national priorities, monitoring, evaluation and continuous improvement over the life of the Strategy.</w:t>
      </w:r>
    </w:p>
    <w:p w14:paraId="15E592CA" w14:textId="77777777" w:rsidR="00464BBD" w:rsidRPr="00A92295" w:rsidRDefault="00464BBD" w:rsidP="00A92295">
      <w:r w:rsidRPr="00A92295">
        <w:br w:type="page"/>
      </w:r>
    </w:p>
    <w:p w14:paraId="2FE904B9" w14:textId="5C0349BA" w:rsidR="001C3136" w:rsidRPr="00A92295" w:rsidRDefault="001C3136" w:rsidP="00A92295">
      <w:pPr>
        <w:pStyle w:val="Heading1"/>
      </w:pPr>
      <w:bookmarkStart w:id="50" w:name="_Toc235031270"/>
      <w:bookmarkStart w:id="51" w:name="_Toc235095154"/>
      <w:bookmarkStart w:id="52" w:name="_Toc237846403"/>
      <w:r w:rsidRPr="00A92295">
        <w:t>Commonwealth Action Plan</w:t>
      </w:r>
      <w:r w:rsidR="00B81FE3" w:rsidRPr="00A92295">
        <w:t xml:space="preserve">: </w:t>
      </w:r>
      <w:r w:rsidRPr="00A92295">
        <w:t>2025-26</w:t>
      </w:r>
      <w:r w:rsidR="005771E9" w:rsidRPr="00A92295">
        <w:t xml:space="preserve"> to 2026-27</w:t>
      </w:r>
      <w:r w:rsidR="007F52B4" w:rsidRPr="00A92295">
        <w:t xml:space="preserve"> and beyond</w:t>
      </w:r>
      <w:bookmarkEnd w:id="47"/>
      <w:bookmarkEnd w:id="50"/>
      <w:bookmarkEnd w:id="51"/>
      <w:bookmarkEnd w:id="52"/>
    </w:p>
    <w:p w14:paraId="4BEE9EAA" w14:textId="77777777" w:rsidR="00A25665" w:rsidRPr="00A92295" w:rsidRDefault="006718C3" w:rsidP="00A92295">
      <w:r w:rsidRPr="00A92295">
        <w:t xml:space="preserve">The Commonwealth Action Plan sets out </w:t>
      </w:r>
      <w:r w:rsidR="00AB1C7D" w:rsidRPr="00A92295">
        <w:t xml:space="preserve">targeted </w:t>
      </w:r>
      <w:r w:rsidRPr="00A92295">
        <w:t xml:space="preserve">Commonwealth-led initiatives that support implementation of the Strategy. </w:t>
      </w:r>
    </w:p>
    <w:p w14:paraId="39C6DD90" w14:textId="2E77FB40" w:rsidR="00205A93" w:rsidRPr="00673BA6" w:rsidRDefault="006718C3" w:rsidP="00A92295">
      <w:r w:rsidRPr="00A92295">
        <w:t xml:space="preserve">It focuses on activities that advance the Strategy’s Priority Areas and Strategic Goals, </w:t>
      </w:r>
      <w:r w:rsidR="00AB1C7D" w:rsidRPr="00A92295">
        <w:t xml:space="preserve">while recognising that these </w:t>
      </w:r>
      <w:r w:rsidR="00BE787F" w:rsidRPr="00A92295">
        <w:t>complement</w:t>
      </w:r>
      <w:r w:rsidRPr="00A92295">
        <w:t xml:space="preserve"> the Commonwealth’s ongoing responsibilities </w:t>
      </w:r>
      <w:r w:rsidR="00AB1C7D" w:rsidRPr="00A92295">
        <w:t>for national policy, program stewardship,</w:t>
      </w:r>
      <w:r w:rsidRPr="00A92295">
        <w:t xml:space="preserve"> vaccine procurement, safety monitoring, data management, health technol</w:t>
      </w:r>
      <w:r w:rsidRPr="007352E2">
        <w:t xml:space="preserve">ogy assessment and </w:t>
      </w:r>
      <w:r w:rsidR="00AB1C7D" w:rsidRPr="00AB1C7D">
        <w:t>enabling systems</w:t>
      </w:r>
      <w:r w:rsidRPr="007352E2">
        <w:t>.</w:t>
      </w:r>
    </w:p>
    <w:p w14:paraId="7C691C01" w14:textId="77777777" w:rsidR="00EC5A80" w:rsidRPr="00AB7EAF" w:rsidRDefault="00EC5A80" w:rsidP="00F27B69">
      <w:pPr>
        <w:pStyle w:val="Heading2"/>
      </w:pPr>
      <w:bookmarkStart w:id="53" w:name="_Toc237846404"/>
      <w:r w:rsidRPr="00CA4807">
        <w:t>Commonwealth responsibilities</w:t>
      </w:r>
      <w:bookmarkEnd w:id="53"/>
    </w:p>
    <w:p w14:paraId="47DD83BD" w14:textId="4CC6AB87" w:rsidR="00205A93" w:rsidRPr="00A92295" w:rsidRDefault="006718C3" w:rsidP="00A92295">
      <w:r w:rsidRPr="00A92295">
        <w:t xml:space="preserve">Consistent with Part 1, </w:t>
      </w:r>
      <w:r w:rsidR="00B05692" w:rsidRPr="00A92295">
        <w:t>the</w:t>
      </w:r>
      <w:r w:rsidRPr="00A92295">
        <w:t xml:space="preserve"> </w:t>
      </w:r>
      <w:r w:rsidR="00B05692" w:rsidRPr="00A92295">
        <w:t xml:space="preserve">Commonwealth’s foundational responsibilities </w:t>
      </w:r>
      <w:r w:rsidRPr="00A92295">
        <w:t>include:</w:t>
      </w:r>
    </w:p>
    <w:p w14:paraId="2F4BB5A6" w14:textId="200270C6" w:rsidR="00205A93" w:rsidRPr="00832957" w:rsidRDefault="00F0756D" w:rsidP="00F27B69">
      <w:pPr>
        <w:pStyle w:val="ListBullet"/>
      </w:pPr>
      <w:r w:rsidRPr="00832957">
        <w:t>Developing national immunisation policy and managing the NIP</w:t>
      </w:r>
    </w:p>
    <w:p w14:paraId="36F33732" w14:textId="4CD32D73" w:rsidR="00205A93" w:rsidRPr="00832957" w:rsidRDefault="00F24149" w:rsidP="00F27B69">
      <w:pPr>
        <w:pStyle w:val="ListBullet"/>
      </w:pPr>
      <w:r w:rsidRPr="00832957">
        <w:t>Leading Health Technology Assessment processes</w:t>
      </w:r>
    </w:p>
    <w:p w14:paraId="7E102E9D" w14:textId="73E977A0" w:rsidR="00205A93" w:rsidRPr="00832957" w:rsidRDefault="006718C3" w:rsidP="00F27B69">
      <w:pPr>
        <w:pStyle w:val="ListBullet"/>
      </w:pPr>
      <w:r w:rsidRPr="00832957">
        <w:t xml:space="preserve">Procuring and funding vaccines listed </w:t>
      </w:r>
      <w:r w:rsidR="005B4193" w:rsidRPr="00832957">
        <w:t>on</w:t>
      </w:r>
      <w:r w:rsidRPr="00832957">
        <w:t xml:space="preserve"> the NIP</w:t>
      </w:r>
    </w:p>
    <w:p w14:paraId="7FBC6933" w14:textId="0A4D8289" w:rsidR="00205A93" w:rsidRPr="00832957" w:rsidRDefault="00A60C4E" w:rsidP="00F27B69">
      <w:pPr>
        <w:pStyle w:val="ListBullet"/>
      </w:pPr>
      <w:r w:rsidRPr="00832957">
        <w:t>Providing Medicare Benefits Schedule (MBS) rebates and other payment arrangements</w:t>
      </w:r>
    </w:p>
    <w:p w14:paraId="2F2A88AE" w14:textId="0BE0CFC5" w:rsidR="00205A93" w:rsidRPr="00832957" w:rsidRDefault="00DD2FE1" w:rsidP="00F27B69">
      <w:pPr>
        <w:pStyle w:val="ListBullet"/>
      </w:pPr>
      <w:r w:rsidRPr="00832957">
        <w:t>Leading national consumer and health professional communication and education campaigns</w:t>
      </w:r>
    </w:p>
    <w:p w14:paraId="7848DD46" w14:textId="22E6A672" w:rsidR="00205A93" w:rsidRPr="00832957" w:rsidRDefault="001125E9" w:rsidP="00F27B69">
      <w:pPr>
        <w:pStyle w:val="ListBullet"/>
      </w:pPr>
      <w:r w:rsidRPr="00832957">
        <w:t>Driving research and innovation</w:t>
      </w:r>
    </w:p>
    <w:p w14:paraId="711ED48F" w14:textId="35D01749" w:rsidR="00205A93" w:rsidRPr="00832957" w:rsidRDefault="00247C5A" w:rsidP="00F27B69">
      <w:pPr>
        <w:pStyle w:val="ListBullet"/>
      </w:pPr>
      <w:r w:rsidRPr="00832957">
        <w:t>Monitoring vaccine safety through post-licensure surveillance, including analysis of adverse event reports and emerging safety signals</w:t>
      </w:r>
    </w:p>
    <w:p w14:paraId="508C2BE6" w14:textId="4E60265C" w:rsidR="00205A93" w:rsidRPr="00832957" w:rsidRDefault="00BD1AAD" w:rsidP="00F27B69">
      <w:pPr>
        <w:pStyle w:val="ListBullet"/>
      </w:pPr>
      <w:r w:rsidRPr="00832957">
        <w:t>Managing the Australian Immunisation Register (AIR)</w:t>
      </w:r>
    </w:p>
    <w:p w14:paraId="1072B045" w14:textId="4B20A780" w:rsidR="00205A93" w:rsidRPr="00832957" w:rsidRDefault="005E40B4" w:rsidP="00F27B69">
      <w:pPr>
        <w:pStyle w:val="ListBullet"/>
      </w:pPr>
      <w:r w:rsidRPr="00832957">
        <w:t>Monitoring immunisation coverage and performance.</w:t>
      </w:r>
    </w:p>
    <w:p w14:paraId="06596CD0" w14:textId="6EA72773" w:rsidR="005E40B4" w:rsidRPr="00A92295" w:rsidRDefault="00982086" w:rsidP="00A92295">
      <w:r w:rsidRPr="00A92295">
        <w:t>The initiatives that follow build on these foundational responsibilities</w:t>
      </w:r>
      <w:r w:rsidR="0083262E" w:rsidRPr="00A92295">
        <w:t>.</w:t>
      </w:r>
    </w:p>
    <w:p w14:paraId="0BD4D0B4" w14:textId="6EECDF9E" w:rsidR="00205A93" w:rsidRPr="00673BA6" w:rsidRDefault="00DD1ED0" w:rsidP="00F27B69">
      <w:pPr>
        <w:pStyle w:val="Heading2"/>
      </w:pPr>
      <w:bookmarkStart w:id="54" w:name="_Toc237846405"/>
      <w:r w:rsidRPr="00DD1ED0">
        <w:t>What</w:t>
      </w:r>
      <w:r w:rsidR="00843915">
        <w:t xml:space="preserve"> is </w:t>
      </w:r>
      <w:r w:rsidRPr="00DD1ED0">
        <w:t>included in the Action Plan</w:t>
      </w:r>
      <w:bookmarkEnd w:id="54"/>
    </w:p>
    <w:p w14:paraId="25ADD938" w14:textId="7D329890" w:rsidR="007526C8" w:rsidRPr="00A92295" w:rsidRDefault="006718C3" w:rsidP="00A92295">
      <w:r w:rsidRPr="00A92295">
        <w:t>The Action Plan includes initiatives that are funded, legislated, in delivery, or sufficiently progressed to support implementation</w:t>
      </w:r>
      <w:r w:rsidR="00D25BD2" w:rsidRPr="00A92295">
        <w:t xml:space="preserve"> of the Strategy</w:t>
      </w:r>
      <w:r w:rsidRPr="00A92295">
        <w:t xml:space="preserve">. </w:t>
      </w:r>
      <w:r w:rsidR="007352E2" w:rsidRPr="00A92295">
        <w:t>Some</w:t>
      </w:r>
      <w:r w:rsidRPr="00A92295">
        <w:t xml:space="preserve"> are time-limited projects, while others are ongoing or recurrent activities that contribute to the Strategy over multiple years.</w:t>
      </w:r>
      <w:r w:rsidR="007526C8" w:rsidRPr="00A92295">
        <w:t xml:space="preserve"> </w:t>
      </w:r>
    </w:p>
    <w:p w14:paraId="6E7C8C2B" w14:textId="77777777" w:rsidR="005763B8" w:rsidRPr="00A92295" w:rsidRDefault="003B446B" w:rsidP="00A92295">
      <w:r w:rsidRPr="00A92295">
        <w:t xml:space="preserve">The tables in this section identify each initiative, its intended contribution to the Strategy, current timeframe and implementation status. </w:t>
      </w:r>
      <w:r w:rsidR="005763B8" w:rsidRPr="00A92295">
        <w:t>Status updates are included at a high level to support transparency, monitoring and learning, not to duplicate detailed project reporting or existing program governance processes.</w:t>
      </w:r>
    </w:p>
    <w:p w14:paraId="53A6B29B" w14:textId="4A7C787F" w:rsidR="006360C0" w:rsidRPr="00A92295" w:rsidRDefault="006718C3" w:rsidP="00A92295">
      <w:r w:rsidRPr="00A92295">
        <w:t xml:space="preserve">The Action Plan is cumulative and </w:t>
      </w:r>
      <w:proofErr w:type="gramStart"/>
      <w:r w:rsidRPr="00A92295">
        <w:t>adaptive</w:t>
      </w:r>
      <w:r w:rsidR="00150B77" w:rsidRPr="00A92295">
        <w:t>, and</w:t>
      </w:r>
      <w:proofErr w:type="gramEnd"/>
      <w:r w:rsidRPr="00A92295">
        <w:t xml:space="preserve"> will be reviewed and updated at least annually to reflect progress, completed actions, continuing activities, new investments</w:t>
      </w:r>
      <w:r w:rsidR="00150B77" w:rsidRPr="00A92295">
        <w:t>,</w:t>
      </w:r>
      <w:r w:rsidRPr="00A92295">
        <w:t xml:space="preserve"> emerging priorities</w:t>
      </w:r>
      <w:r w:rsidR="00150B77" w:rsidRPr="00A92295">
        <w:t xml:space="preserve"> and additional Commonwealth-led initiatives as they are agreed and funded or commence implementation.</w:t>
      </w:r>
    </w:p>
    <w:p w14:paraId="7E821AD9" w14:textId="78E145AA" w:rsidR="00705BF8" w:rsidRDefault="007F52B4" w:rsidP="00F27B69">
      <w:pPr>
        <w:pStyle w:val="Heading2"/>
      </w:pPr>
      <w:bookmarkStart w:id="55" w:name="_Toc237846406"/>
      <w:r>
        <w:t>Budget update</w:t>
      </w:r>
      <w:r w:rsidR="00F27B69">
        <w:t xml:space="preserve"> </w:t>
      </w:r>
      <w:r w:rsidR="00705BF8">
        <w:t>2026-27</w:t>
      </w:r>
      <w:bookmarkEnd w:id="55"/>
    </w:p>
    <w:p w14:paraId="5DAE6952" w14:textId="4BA44CB9" w:rsidR="00BB5BC0" w:rsidRPr="00A92295" w:rsidRDefault="00B11B77" w:rsidP="00FF0540">
      <w:r w:rsidRPr="00A92295">
        <w:t>The 2026-27 Budget included</w:t>
      </w:r>
      <w:r w:rsidR="00EC06FB" w:rsidRPr="00A92295">
        <w:t xml:space="preserve"> new investment of</w:t>
      </w:r>
      <w:r w:rsidRPr="00A92295">
        <w:t xml:space="preserve"> $41.2 million over four years </w:t>
      </w:r>
      <w:r w:rsidR="00BB5BC0" w:rsidRPr="00A92295">
        <w:t>under the measure Improving Access to and Uptake of Medicines and Vaccines</w:t>
      </w:r>
      <w:r w:rsidR="00E96FDC" w:rsidRPr="00A92295">
        <w:t xml:space="preserve"> for </w:t>
      </w:r>
      <w:r w:rsidRPr="00A92295">
        <w:t xml:space="preserve">three National Immunisation Program measures that support implementation of the Strategy. </w:t>
      </w:r>
    </w:p>
    <w:p w14:paraId="78CF21A0" w14:textId="77777777" w:rsidR="00B70EA3" w:rsidRPr="00A92295" w:rsidRDefault="00B11B77" w:rsidP="00FF0540">
      <w:r w:rsidRPr="00A92295">
        <w:t>These measures include expansion of NIP Vaccination in Pharmacy Program payments for</w:t>
      </w:r>
      <w:r w:rsidR="00BB5BC0" w:rsidRPr="00A92295">
        <w:t xml:space="preserve"> vaccinations given</w:t>
      </w:r>
      <w:r w:rsidR="00B70EA3" w:rsidRPr="00A92295">
        <w:t xml:space="preserve"> to</w:t>
      </w:r>
      <w:r w:rsidRPr="00A92295">
        <w:t xml:space="preserve"> children under 5 years, an enhanced childhood immunisation campaign, and Australian Immunisation Register SMS reminders for overdue childhood vaccinations. </w:t>
      </w:r>
    </w:p>
    <w:p w14:paraId="07D1345C" w14:textId="71994959" w:rsidR="00AD42FA" w:rsidRDefault="00B11B77" w:rsidP="00FF0540">
      <w:r w:rsidRPr="00A92295">
        <w:t>These activities have been incorporated into the Commonwealth Action Plan under the relevant Priority Areas and will be updated as implementation progresses</w:t>
      </w:r>
      <w:r w:rsidRPr="00FF0540">
        <w:t>.</w:t>
      </w:r>
      <w:r w:rsidRPr="00FF0540" w:rsidDel="002B61BA">
        <w:t xml:space="preserve"> </w:t>
      </w:r>
    </w:p>
    <w:p w14:paraId="351C16E3" w14:textId="77777777" w:rsidR="00FF0540" w:rsidRPr="00FF0540" w:rsidRDefault="00FF0540" w:rsidP="00FF0540"/>
    <w:p w14:paraId="4059F8B3" w14:textId="41DFD803" w:rsidR="00705BF8" w:rsidRPr="00FF0540" w:rsidRDefault="00705BF8" w:rsidP="00FF0540">
      <w:pPr>
        <w:sectPr w:rsidR="00705BF8" w:rsidRPr="00FF0540" w:rsidSect="00F27B69">
          <w:headerReference w:type="even" r:id="rId20"/>
          <w:headerReference w:type="default" r:id="rId21"/>
          <w:footerReference w:type="even" r:id="rId22"/>
          <w:footerReference w:type="default" r:id="rId23"/>
          <w:headerReference w:type="first" r:id="rId24"/>
          <w:footerReference w:type="first" r:id="rId25"/>
          <w:pgSz w:w="11906" w:h="16838"/>
          <w:pgMar w:top="1276" w:right="1418" w:bottom="851" w:left="1418" w:header="709" w:footer="26" w:gutter="0"/>
          <w:cols w:space="708"/>
          <w:titlePg/>
          <w:docGrid w:linePitch="360"/>
        </w:sectPr>
      </w:pPr>
    </w:p>
    <w:p w14:paraId="36788F64" w14:textId="0310F08E" w:rsidR="00372AE4" w:rsidRPr="00A92295" w:rsidRDefault="00133913" w:rsidP="00A92295">
      <w:pPr>
        <w:pStyle w:val="Heading1"/>
      </w:pPr>
      <w:bookmarkStart w:id="56" w:name="_Toc215562887"/>
      <w:bookmarkStart w:id="57" w:name="_Toc235031271"/>
      <w:bookmarkStart w:id="58" w:name="_Toc235095155"/>
      <w:bookmarkStart w:id="59" w:name="_Toc237846407"/>
      <w:r w:rsidRPr="00A92295">
        <w:t xml:space="preserve">Priority 1: </w:t>
      </w:r>
      <w:r w:rsidR="00372AE4" w:rsidRPr="00A92295">
        <w:t>Improve access to immunisation</w:t>
      </w:r>
      <w:bookmarkEnd w:id="56"/>
      <w:bookmarkEnd w:id="57"/>
      <w:bookmarkEnd w:id="58"/>
      <w:bookmarkEnd w:id="59"/>
    </w:p>
    <w:p w14:paraId="6EDA0A76" w14:textId="02B11DC5" w:rsidR="003039A4" w:rsidRPr="00AB7EAF" w:rsidRDefault="00372AE4" w:rsidP="00F27B69">
      <w:pPr>
        <w:pStyle w:val="Heading2"/>
      </w:pPr>
      <w:bookmarkStart w:id="60" w:name="_Toc237846408"/>
      <w:r w:rsidRPr="00AB7EAF">
        <w:t>Strategic focus</w:t>
      </w:r>
      <w:bookmarkEnd w:id="60"/>
    </w:p>
    <w:p w14:paraId="42287C97" w14:textId="6AAA080A" w:rsidR="00372AE4" w:rsidRPr="00A92295" w:rsidRDefault="00CD4A22" w:rsidP="00A92295">
      <w:r w:rsidRPr="00A92295">
        <w:t>Improve access to immunisation, with a focus on equity for Aboriginal and Torres Strait Islander people and other priority populations.</w:t>
      </w:r>
    </w:p>
    <w:p w14:paraId="093BB2C0" w14:textId="209FE0A2" w:rsidR="00CD4A22" w:rsidRPr="00AB7EAF" w:rsidRDefault="00812D66" w:rsidP="00F27B69">
      <w:pPr>
        <w:pStyle w:val="Heading2"/>
      </w:pPr>
      <w:bookmarkStart w:id="61" w:name="_Toc237846409"/>
      <w:r>
        <w:t>Context</w:t>
      </w:r>
      <w:bookmarkEnd w:id="61"/>
    </w:p>
    <w:p w14:paraId="0AD9D5C1" w14:textId="3B5A10E0" w:rsidR="00A558DD" w:rsidRPr="00A92295" w:rsidRDefault="000E2D05" w:rsidP="00A92295">
      <w:r w:rsidRPr="00A92295">
        <w:t xml:space="preserve">Despite Australia’s high </w:t>
      </w:r>
      <w:r w:rsidR="005346B3" w:rsidRPr="00A92295">
        <w:t xml:space="preserve">vaccination </w:t>
      </w:r>
      <w:r w:rsidRPr="00A92295">
        <w:t>coverage</w:t>
      </w:r>
      <w:r w:rsidR="005346B3" w:rsidRPr="00A92295">
        <w:t xml:space="preserve"> overall</w:t>
      </w:r>
      <w:r w:rsidRPr="00A92295">
        <w:t xml:space="preserve">, inequities remain. These include lower </w:t>
      </w:r>
      <w:r w:rsidR="005346B3" w:rsidRPr="00A92295">
        <w:t xml:space="preserve">vaccination </w:t>
      </w:r>
      <w:r w:rsidRPr="00A92295">
        <w:t xml:space="preserve">coverage </w:t>
      </w:r>
      <w:r w:rsidR="005346B3" w:rsidRPr="00A92295">
        <w:t xml:space="preserve">rates </w:t>
      </w:r>
      <w:r w:rsidRPr="00A92295">
        <w:t>among Aboriginal and Torres Strait Islander people, culturally and linguistically diverse (CALD) communities and people living in rural and remote areas.</w:t>
      </w:r>
    </w:p>
    <w:p w14:paraId="3068F04E" w14:textId="095D0B6B" w:rsidR="004724CD" w:rsidRPr="00A92295" w:rsidRDefault="000E2D05" w:rsidP="00A92295">
      <w:r w:rsidRPr="00A92295">
        <w:t xml:space="preserve">National efforts must improve equity in immunisation access by supporting community-led approaches, improving data </w:t>
      </w:r>
      <w:r w:rsidR="00DF1D9F" w:rsidRPr="00A92295">
        <w:t xml:space="preserve">collection and </w:t>
      </w:r>
      <w:r w:rsidRPr="00A92295">
        <w:t>use to identify and respond to inequities, and ensuring services are culturally safe and accessible for all.</w:t>
      </w:r>
    </w:p>
    <w:tbl>
      <w:tblPr>
        <w:tblStyle w:val="ListTable2-Accent5"/>
        <w:tblW w:w="20838" w:type="dxa"/>
        <w:tblLook w:val="04A0" w:firstRow="1" w:lastRow="0" w:firstColumn="1" w:lastColumn="0" w:noHBand="0" w:noVBand="1"/>
      </w:tblPr>
      <w:tblGrid>
        <w:gridCol w:w="2298"/>
        <w:gridCol w:w="3234"/>
        <w:gridCol w:w="2548"/>
        <w:gridCol w:w="1559"/>
        <w:gridCol w:w="1843"/>
        <w:gridCol w:w="3402"/>
        <w:gridCol w:w="2835"/>
        <w:gridCol w:w="3119"/>
      </w:tblGrid>
      <w:tr w:rsidR="00312BB7" w:rsidRPr="00381402" w14:paraId="4BB5C293" w14:textId="77777777" w:rsidTr="3DFB54AC">
        <w:trPr>
          <w:cnfStyle w:val="100000000000" w:firstRow="1" w:lastRow="0" w:firstColumn="0" w:lastColumn="0" w:oddVBand="0" w:evenVBand="0" w:oddHBand="0" w:evenHBand="0" w:firstRowFirstColumn="0" w:firstRowLastColumn="0" w:lastRowFirstColumn="0" w:lastRowLastColumn="0"/>
          <w:trHeight w:val="740"/>
          <w:tblHeader/>
        </w:trPr>
        <w:tc>
          <w:tcPr>
            <w:cnfStyle w:val="001000000000" w:firstRow="0" w:lastRow="0" w:firstColumn="1" w:lastColumn="0" w:oddVBand="0" w:evenVBand="0" w:oddHBand="0" w:evenHBand="0" w:firstRowFirstColumn="0" w:firstRowLastColumn="0" w:lastRowFirstColumn="0" w:lastRowLastColumn="0"/>
            <w:tcW w:w="2298" w:type="dxa"/>
          </w:tcPr>
          <w:p w14:paraId="413F648E" w14:textId="59838438" w:rsidR="00312BB7" w:rsidRPr="00A92295" w:rsidRDefault="00312BB7" w:rsidP="000E52E9">
            <w:pPr>
              <w:pStyle w:val="Tabletextleft"/>
            </w:pPr>
            <w:r w:rsidRPr="00A92295">
              <w:t>Initiative</w:t>
            </w:r>
          </w:p>
        </w:tc>
        <w:tc>
          <w:tcPr>
            <w:tcW w:w="3234" w:type="dxa"/>
          </w:tcPr>
          <w:p w14:paraId="38016D7C" w14:textId="77777777" w:rsidR="00312BB7" w:rsidRPr="00A92295" w:rsidRDefault="00312BB7" w:rsidP="000E52E9">
            <w:pPr>
              <w:pStyle w:val="Tabletextleft"/>
              <w:cnfStyle w:val="100000000000" w:firstRow="1" w:lastRow="0" w:firstColumn="0" w:lastColumn="0" w:oddVBand="0" w:evenVBand="0" w:oddHBand="0" w:evenHBand="0" w:firstRowFirstColumn="0" w:firstRowLastColumn="0" w:lastRowFirstColumn="0" w:lastRowLastColumn="0"/>
            </w:pPr>
            <w:r w:rsidRPr="00A92295">
              <w:t>Description</w:t>
            </w:r>
          </w:p>
        </w:tc>
        <w:tc>
          <w:tcPr>
            <w:tcW w:w="2548" w:type="dxa"/>
          </w:tcPr>
          <w:p w14:paraId="29D1F5FB" w14:textId="77777777" w:rsidR="00312BB7" w:rsidRPr="00A92295" w:rsidRDefault="00312BB7" w:rsidP="000E52E9">
            <w:pPr>
              <w:pStyle w:val="Tabletextleft"/>
              <w:cnfStyle w:val="100000000000" w:firstRow="1" w:lastRow="0" w:firstColumn="0" w:lastColumn="0" w:oddVBand="0" w:evenVBand="0" w:oddHBand="0" w:evenHBand="0" w:firstRowFirstColumn="0" w:firstRowLastColumn="0" w:lastRowFirstColumn="0" w:lastRowLastColumn="0"/>
            </w:pPr>
            <w:r w:rsidRPr="00A92295">
              <w:t>Lead/ delivery partner(s)</w:t>
            </w:r>
          </w:p>
        </w:tc>
        <w:tc>
          <w:tcPr>
            <w:tcW w:w="1559" w:type="dxa"/>
          </w:tcPr>
          <w:p w14:paraId="76D6600B" w14:textId="77777777" w:rsidR="00312BB7" w:rsidRPr="00A92295" w:rsidRDefault="00312BB7" w:rsidP="000E52E9">
            <w:pPr>
              <w:pStyle w:val="Tabletextleft"/>
              <w:cnfStyle w:val="100000000000" w:firstRow="1" w:lastRow="0" w:firstColumn="0" w:lastColumn="0" w:oddVBand="0" w:evenVBand="0" w:oddHBand="0" w:evenHBand="0" w:firstRowFirstColumn="0" w:firstRowLastColumn="0" w:lastRowFirstColumn="0" w:lastRowLastColumn="0"/>
            </w:pPr>
            <w:r w:rsidRPr="00A92295">
              <w:t xml:space="preserve">Timeframe </w:t>
            </w:r>
          </w:p>
        </w:tc>
        <w:tc>
          <w:tcPr>
            <w:tcW w:w="1843" w:type="dxa"/>
          </w:tcPr>
          <w:p w14:paraId="6EEB293C" w14:textId="41CEA28A" w:rsidR="00312BB7" w:rsidRPr="00A92295" w:rsidRDefault="00312BB7" w:rsidP="000E52E9">
            <w:pPr>
              <w:pStyle w:val="Tabletextleft"/>
              <w:cnfStyle w:val="100000000000" w:firstRow="1" w:lastRow="0" w:firstColumn="0" w:lastColumn="0" w:oddVBand="0" w:evenVBand="0" w:oddHBand="0" w:evenHBand="0" w:firstRowFirstColumn="0" w:firstRowLastColumn="0" w:lastRowFirstColumn="0" w:lastRowLastColumn="0"/>
            </w:pPr>
            <w:r w:rsidRPr="00A92295">
              <w:t>Implementation status</w:t>
            </w:r>
          </w:p>
        </w:tc>
        <w:tc>
          <w:tcPr>
            <w:tcW w:w="3402" w:type="dxa"/>
          </w:tcPr>
          <w:p w14:paraId="06DBE2A7" w14:textId="2C039971" w:rsidR="00312BB7" w:rsidRPr="00381402" w:rsidRDefault="00312BB7" w:rsidP="000E52E9">
            <w:pPr>
              <w:pStyle w:val="Tabletextleft"/>
              <w:cnfStyle w:val="100000000000" w:firstRow="1" w:lastRow="0" w:firstColumn="0" w:lastColumn="0" w:oddVBand="0" w:evenVBand="0" w:oddHBand="0" w:evenHBand="0" w:firstRowFirstColumn="0" w:firstRowLastColumn="0" w:lastRowFirstColumn="0" w:lastRowLastColumn="0"/>
            </w:pPr>
            <w:r w:rsidRPr="00A92295">
              <w:t>Progress update</w:t>
            </w:r>
            <w:r w:rsidR="00A9222F">
              <w:rPr>
                <w:rStyle w:val="FootnoteReference"/>
              </w:rPr>
              <w:footnoteReference w:id="3"/>
            </w:r>
          </w:p>
        </w:tc>
        <w:tc>
          <w:tcPr>
            <w:tcW w:w="2835" w:type="dxa"/>
          </w:tcPr>
          <w:p w14:paraId="192F793D" w14:textId="3EEC35E2" w:rsidR="00312BB7" w:rsidRPr="00A92295" w:rsidRDefault="00312BB7" w:rsidP="000E52E9">
            <w:pPr>
              <w:pStyle w:val="Tabletextleft"/>
              <w:cnfStyle w:val="100000000000" w:firstRow="1" w:lastRow="0" w:firstColumn="0" w:lastColumn="0" w:oddVBand="0" w:evenVBand="0" w:oddHBand="0" w:evenHBand="0" w:firstRowFirstColumn="0" w:firstRowLastColumn="0" w:lastRowFirstColumn="0" w:lastRowLastColumn="0"/>
            </w:pPr>
            <w:r w:rsidRPr="00A92295">
              <w:t>Intended outcome(s)</w:t>
            </w:r>
          </w:p>
        </w:tc>
        <w:tc>
          <w:tcPr>
            <w:tcW w:w="3119" w:type="dxa"/>
          </w:tcPr>
          <w:p w14:paraId="4D4ADAB9" w14:textId="77777777" w:rsidR="00312BB7" w:rsidRPr="00A92295" w:rsidRDefault="00312BB7" w:rsidP="000E52E9">
            <w:pPr>
              <w:pStyle w:val="Tabletextleft"/>
              <w:cnfStyle w:val="100000000000" w:firstRow="1" w:lastRow="0" w:firstColumn="0" w:lastColumn="0" w:oddVBand="0" w:evenVBand="0" w:oddHBand="0" w:evenHBand="0" w:firstRowFirstColumn="0" w:firstRowLastColumn="0" w:lastRowFirstColumn="0" w:lastRowLastColumn="0"/>
            </w:pPr>
            <w:r w:rsidRPr="00A92295">
              <w:t>Related Strategic Goal(s)</w:t>
            </w:r>
          </w:p>
        </w:tc>
      </w:tr>
      <w:tr w:rsidR="00312BB7" w:rsidRPr="00381402" w14:paraId="6951F112" w14:textId="77777777" w:rsidTr="3DFB54AC">
        <w:trPr>
          <w:cnfStyle w:val="000000100000" w:firstRow="0" w:lastRow="0" w:firstColumn="0" w:lastColumn="0" w:oddVBand="0" w:evenVBand="0" w:oddHBand="1" w:evenHBand="0" w:firstRowFirstColumn="0" w:firstRowLastColumn="0" w:lastRowFirstColumn="0" w:lastRowLastColumn="0"/>
          <w:trHeight w:val="2866"/>
        </w:trPr>
        <w:tc>
          <w:tcPr>
            <w:cnfStyle w:val="001000000000" w:firstRow="0" w:lastRow="0" w:firstColumn="1" w:lastColumn="0" w:oddVBand="0" w:evenVBand="0" w:oddHBand="0" w:evenHBand="0" w:firstRowFirstColumn="0" w:firstRowLastColumn="0" w:lastRowFirstColumn="0" w:lastRowLastColumn="0"/>
            <w:tcW w:w="2298" w:type="dxa"/>
          </w:tcPr>
          <w:p w14:paraId="16F6534D" w14:textId="44D105B4" w:rsidR="00312BB7" w:rsidRPr="00A92295" w:rsidRDefault="00312BB7" w:rsidP="000E52E9">
            <w:pPr>
              <w:pStyle w:val="Tabletextleft"/>
            </w:pPr>
            <w:r w:rsidRPr="00A92295">
              <w:t xml:space="preserve">1.1 National </w:t>
            </w:r>
            <w:r w:rsidR="009A19D4" w:rsidRPr="00A92295">
              <w:t>Vaccination</w:t>
            </w:r>
            <w:r w:rsidRPr="00A92295">
              <w:t xml:space="preserve"> Insight</w:t>
            </w:r>
            <w:r w:rsidR="006A491B" w:rsidRPr="00A92295">
              <w:t>s</w:t>
            </w:r>
            <w:r w:rsidRPr="00A92295">
              <w:t xml:space="preserve"> Project</w:t>
            </w:r>
          </w:p>
        </w:tc>
        <w:tc>
          <w:tcPr>
            <w:tcW w:w="3234" w:type="dxa"/>
          </w:tcPr>
          <w:p w14:paraId="02E678E8" w14:textId="1D4D750B" w:rsidR="00312BB7" w:rsidRPr="00381402" w:rsidRDefault="00312BB7" w:rsidP="000E52E9">
            <w:pPr>
              <w:pStyle w:val="Tabletextleft"/>
              <w:cnfStyle w:val="000000100000" w:firstRow="0" w:lastRow="0" w:firstColumn="0" w:lastColumn="0" w:oddVBand="0" w:evenVBand="0" w:oddHBand="1" w:evenHBand="0" w:firstRowFirstColumn="0" w:firstRowLastColumn="0" w:lastRowFirstColumn="0" w:lastRowLastColumn="0"/>
            </w:pPr>
            <w:r w:rsidRPr="00381402">
              <w:t>Deliver the National Vaccination Insights project. This project will generate routine, systematic data and insights on vaccination barriers and drivers to inform strategies to improve vaccination uptake in different populations across Australia.</w:t>
            </w:r>
          </w:p>
        </w:tc>
        <w:tc>
          <w:tcPr>
            <w:tcW w:w="2548" w:type="dxa"/>
          </w:tcPr>
          <w:p w14:paraId="5EB91E24" w14:textId="3F8FD813" w:rsidR="00312BB7" w:rsidRPr="00381402" w:rsidRDefault="00312BB7" w:rsidP="000E52E9">
            <w:pPr>
              <w:pStyle w:val="Tabletextleft"/>
              <w:cnfStyle w:val="000000100000" w:firstRow="0" w:lastRow="0" w:firstColumn="0" w:lastColumn="0" w:oddVBand="0" w:evenVBand="0" w:oddHBand="1" w:evenHBand="0" w:firstRowFirstColumn="0" w:firstRowLastColumn="0" w:lastRowFirstColumn="0" w:lastRowLastColumn="0"/>
            </w:pPr>
            <w:r w:rsidRPr="00381402">
              <w:t>Lead: Department of Health, Disability and Ageing (DHDA)</w:t>
            </w:r>
          </w:p>
          <w:p w14:paraId="1651A835" w14:textId="216470ED" w:rsidR="00312BB7" w:rsidRPr="00381402" w:rsidRDefault="00312BB7" w:rsidP="000E52E9">
            <w:pPr>
              <w:pStyle w:val="Tabletextleft"/>
              <w:cnfStyle w:val="000000100000" w:firstRow="0" w:lastRow="0" w:firstColumn="0" w:lastColumn="0" w:oddVBand="0" w:evenVBand="0" w:oddHBand="1" w:evenHBand="0" w:firstRowFirstColumn="0" w:firstRowLastColumn="0" w:lastRowFirstColumn="0" w:lastRowLastColumn="0"/>
            </w:pPr>
            <w:r w:rsidRPr="00381402">
              <w:t xml:space="preserve">Delivery partner (contract manager): Australian CDC </w:t>
            </w:r>
          </w:p>
        </w:tc>
        <w:tc>
          <w:tcPr>
            <w:tcW w:w="1559" w:type="dxa"/>
          </w:tcPr>
          <w:p w14:paraId="55AEB99E" w14:textId="1F03BB8A" w:rsidR="00312BB7" w:rsidRPr="00381402" w:rsidRDefault="00312BB7" w:rsidP="000E52E9">
            <w:pPr>
              <w:pStyle w:val="Tabletextleft"/>
              <w:cnfStyle w:val="000000100000" w:firstRow="0" w:lastRow="0" w:firstColumn="0" w:lastColumn="0" w:oddVBand="0" w:evenVBand="0" w:oddHBand="1" w:evenHBand="0" w:firstRowFirstColumn="0" w:firstRowLastColumn="0" w:lastRowFirstColumn="0" w:lastRowLastColumn="0"/>
            </w:pPr>
            <w:r w:rsidRPr="00381402">
              <w:t>2025-26</w:t>
            </w:r>
            <w:r w:rsidR="004154EE">
              <w:t xml:space="preserve"> to 2026-27</w:t>
            </w:r>
          </w:p>
        </w:tc>
        <w:tc>
          <w:tcPr>
            <w:tcW w:w="1843" w:type="dxa"/>
          </w:tcPr>
          <w:p w14:paraId="1FC8A9EC" w14:textId="00CC03F6" w:rsidR="00312BB7" w:rsidRPr="00381402" w:rsidRDefault="004154EE" w:rsidP="000E52E9">
            <w:pPr>
              <w:pStyle w:val="Tabletextleft"/>
              <w:cnfStyle w:val="000000100000" w:firstRow="0" w:lastRow="0" w:firstColumn="0" w:lastColumn="0" w:oddVBand="0" w:evenVBand="0" w:oddHBand="1" w:evenHBand="0" w:firstRowFirstColumn="0" w:firstRowLastColumn="0" w:lastRowFirstColumn="0" w:lastRowLastColumn="0"/>
            </w:pPr>
            <w:r>
              <w:t>In progress</w:t>
            </w:r>
          </w:p>
        </w:tc>
        <w:tc>
          <w:tcPr>
            <w:tcW w:w="3402" w:type="dxa"/>
          </w:tcPr>
          <w:p w14:paraId="74231212" w14:textId="59C63B6A" w:rsidR="00312BB7" w:rsidRPr="00381402" w:rsidRDefault="00254006" w:rsidP="000E52E9">
            <w:pPr>
              <w:pStyle w:val="Tabletextleft"/>
              <w:cnfStyle w:val="000000100000" w:firstRow="0" w:lastRow="0" w:firstColumn="0" w:lastColumn="0" w:oddVBand="0" w:evenVBand="0" w:oddHBand="1" w:evenHBand="0" w:firstRowFirstColumn="0" w:firstRowLastColumn="0" w:lastRowFirstColumn="0" w:lastRowLastColumn="0"/>
            </w:pPr>
            <w:r w:rsidRPr="00254006">
              <w:t xml:space="preserve">National findings on barriers and drivers of childhood, childhood influenza and adult influenza vaccination </w:t>
            </w:r>
            <w:r>
              <w:t>have been</w:t>
            </w:r>
            <w:r w:rsidRPr="00254006">
              <w:t xml:space="preserve"> published and disseminated through research summaries, peer-reviewed publications and sector forums. The project is expanding to adolescent vaccination and provider-level barriers</w:t>
            </w:r>
            <w:r w:rsidR="001E0F52">
              <w:t>.</w:t>
            </w:r>
            <w:r w:rsidR="005D70C0">
              <w:t xml:space="preserve"> Access the findings at ncirs.org.au. </w:t>
            </w:r>
          </w:p>
        </w:tc>
        <w:tc>
          <w:tcPr>
            <w:tcW w:w="2835" w:type="dxa"/>
          </w:tcPr>
          <w:p w14:paraId="2B13BD5D" w14:textId="254CF1EA" w:rsidR="00312BB7" w:rsidRPr="00381402" w:rsidRDefault="001E0F52" w:rsidP="000E52E9">
            <w:pPr>
              <w:pStyle w:val="Tabletextleft"/>
              <w:cnfStyle w:val="000000100000" w:firstRow="0" w:lastRow="0" w:firstColumn="0" w:lastColumn="0" w:oddVBand="0" w:evenVBand="0" w:oddHBand="1" w:evenHBand="0" w:firstRowFirstColumn="0" w:firstRowLastColumn="0" w:lastRowFirstColumn="0" w:lastRowLastColumn="0"/>
            </w:pPr>
            <w:r>
              <w:t>C</w:t>
            </w:r>
            <w:r w:rsidRPr="001E0F52">
              <w:t>ontemporary, nationally representative understanding of vaccination barriers and drivers across population groups, strengthening the evidence base for targeted strategies to improve uptake.</w:t>
            </w:r>
          </w:p>
        </w:tc>
        <w:tc>
          <w:tcPr>
            <w:tcW w:w="3119" w:type="dxa"/>
          </w:tcPr>
          <w:p w14:paraId="2F545FE5" w14:textId="77777777" w:rsidR="00312BB7" w:rsidRPr="00381402" w:rsidRDefault="00312BB7" w:rsidP="000E52E9">
            <w:pPr>
              <w:pStyle w:val="Tabletextleft"/>
              <w:cnfStyle w:val="000000100000" w:firstRow="0" w:lastRow="0" w:firstColumn="0" w:lastColumn="0" w:oddVBand="0" w:evenVBand="0" w:oddHBand="1" w:evenHBand="0" w:firstRowFirstColumn="0" w:firstRowLastColumn="0" w:lastRowFirstColumn="0" w:lastRowLastColumn="0"/>
            </w:pPr>
            <w:r w:rsidRPr="00381402">
              <w:t>G1 – Partner with communities to understand barriers</w:t>
            </w:r>
          </w:p>
          <w:p w14:paraId="52EF9621" w14:textId="77777777" w:rsidR="00312BB7" w:rsidRPr="00381402" w:rsidRDefault="00312BB7" w:rsidP="000E52E9">
            <w:pPr>
              <w:pStyle w:val="Tabletextleft"/>
              <w:cnfStyle w:val="000000100000" w:firstRow="0" w:lastRow="0" w:firstColumn="0" w:lastColumn="0" w:oddVBand="0" w:evenVBand="0" w:oddHBand="1" w:evenHBand="0" w:firstRowFirstColumn="0" w:firstRowLastColumn="0" w:lastRowFirstColumn="0" w:lastRowLastColumn="0"/>
            </w:pPr>
            <w:r w:rsidRPr="00381402">
              <w:t>G4 – Consider additional evidence-informed targets</w:t>
            </w:r>
          </w:p>
          <w:p w14:paraId="4C5F43D5" w14:textId="77777777" w:rsidR="00312BB7" w:rsidRPr="00381402" w:rsidRDefault="00312BB7" w:rsidP="000E52E9">
            <w:pPr>
              <w:pStyle w:val="Tabletextleft"/>
              <w:cnfStyle w:val="000000100000" w:firstRow="0" w:lastRow="0" w:firstColumn="0" w:lastColumn="0" w:oddVBand="0" w:evenVBand="0" w:oddHBand="1" w:evenHBand="0" w:firstRowFirstColumn="0" w:firstRowLastColumn="0" w:lastRowFirstColumn="0" w:lastRowLastColumn="0"/>
            </w:pPr>
            <w:r w:rsidRPr="00381402">
              <w:t>G7 – Track community sentiment</w:t>
            </w:r>
          </w:p>
          <w:p w14:paraId="7DBA2608" w14:textId="77777777" w:rsidR="00312BB7" w:rsidRPr="00381402" w:rsidRDefault="00312BB7" w:rsidP="000E52E9">
            <w:pPr>
              <w:pStyle w:val="Tabletextleft"/>
              <w:cnfStyle w:val="000000100000" w:firstRow="0" w:lastRow="0" w:firstColumn="0" w:lastColumn="0" w:oddVBand="0" w:evenVBand="0" w:oddHBand="1" w:evenHBand="0" w:firstRowFirstColumn="0" w:firstRowLastColumn="0" w:lastRowFirstColumn="0" w:lastRowLastColumn="0"/>
            </w:pPr>
            <w:r w:rsidRPr="00381402">
              <w:t>G12 – Integrate/report timely data on diseases, coverage, safety, social/behavioural insights</w:t>
            </w:r>
          </w:p>
        </w:tc>
      </w:tr>
      <w:tr w:rsidR="00331CE4" w:rsidRPr="00381402" w14:paraId="71E2B87B" w14:textId="77777777" w:rsidTr="00D61B85">
        <w:trPr>
          <w:trHeight w:val="3403"/>
        </w:trPr>
        <w:tc>
          <w:tcPr>
            <w:cnfStyle w:val="001000000000" w:firstRow="0" w:lastRow="0" w:firstColumn="1" w:lastColumn="0" w:oddVBand="0" w:evenVBand="0" w:oddHBand="0" w:evenHBand="0" w:firstRowFirstColumn="0" w:firstRowLastColumn="0" w:lastRowFirstColumn="0" w:lastRowLastColumn="0"/>
            <w:tcW w:w="2298" w:type="dxa"/>
          </w:tcPr>
          <w:p w14:paraId="079A3C99" w14:textId="2F0F8FCF" w:rsidR="00331CE4" w:rsidRPr="00A92295" w:rsidRDefault="00331CE4" w:rsidP="000E52E9">
            <w:pPr>
              <w:pStyle w:val="Tabletextleft"/>
            </w:pPr>
            <w:r w:rsidRPr="00A92295">
              <w:t>1.2 NIP Vaccination in Pharmacy (NIPVIP) Program including expansion to children under 5</w:t>
            </w:r>
          </w:p>
        </w:tc>
        <w:tc>
          <w:tcPr>
            <w:tcW w:w="3234" w:type="dxa"/>
          </w:tcPr>
          <w:p w14:paraId="43137321" w14:textId="4D5E7E31"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 xml:space="preserve">Continuation of the NIP Vaccination in Pharmacy Program (NIPVIP), providing access to NIP vaccines </w:t>
            </w:r>
            <w:r>
              <w:t xml:space="preserve">for eligible people </w:t>
            </w:r>
            <w:r w:rsidRPr="00381402">
              <w:t>through community pharmacies</w:t>
            </w:r>
            <w:r>
              <w:t xml:space="preserve"> with no out-of-pocket costs</w:t>
            </w:r>
            <w:r w:rsidRPr="00381402">
              <w:t>.</w:t>
            </w:r>
            <w:r>
              <w:t xml:space="preserve"> This item includes expansion of </w:t>
            </w:r>
            <w:r w:rsidR="1B37D9CA" w:rsidRPr="29F4F7FB">
              <w:t>eligibility</w:t>
            </w:r>
            <w:r w:rsidRPr="0064188C">
              <w:t xml:space="preserve"> to</w:t>
            </w:r>
            <w:r>
              <w:t xml:space="preserve"> remove out-of-pocket costs for </w:t>
            </w:r>
            <w:r w:rsidRPr="0064188C">
              <w:t xml:space="preserve">NIP vaccinations </w:t>
            </w:r>
            <w:r>
              <w:t>to</w:t>
            </w:r>
            <w:r w:rsidRPr="0064188C">
              <w:t xml:space="preserve"> children under 5 years, where permitted by state and territory legislation.</w:t>
            </w:r>
          </w:p>
        </w:tc>
        <w:tc>
          <w:tcPr>
            <w:tcW w:w="2548" w:type="dxa"/>
          </w:tcPr>
          <w:p w14:paraId="3656B80F" w14:textId="440C1FC3" w:rsidR="00331CE4"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t xml:space="preserve">Lead: </w:t>
            </w:r>
            <w:r w:rsidRPr="00381402">
              <w:t xml:space="preserve">DHDA </w:t>
            </w:r>
          </w:p>
          <w:p w14:paraId="5EFEF6EE" w14:textId="77777777" w:rsidR="00331CE4"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t xml:space="preserve">Delivery partners: </w:t>
            </w:r>
          </w:p>
          <w:p w14:paraId="5CC70C9D" w14:textId="77777777" w:rsidR="00331CE4" w:rsidRPr="00FF0540" w:rsidRDefault="00331CE4" w:rsidP="000E52E9">
            <w:pPr>
              <w:pStyle w:val="Tablelistbullet"/>
              <w:cnfStyle w:val="000000000000" w:firstRow="0" w:lastRow="0" w:firstColumn="0" w:lastColumn="0" w:oddVBand="0" w:evenVBand="0" w:oddHBand="0" w:evenHBand="0" w:firstRowFirstColumn="0" w:firstRowLastColumn="0" w:lastRowFirstColumn="0" w:lastRowLastColumn="0"/>
            </w:pPr>
            <w:r w:rsidRPr="00FF0540">
              <w:t>Pharmacy Programs Administrator (Australian Healthcare Associates)</w:t>
            </w:r>
          </w:p>
          <w:p w14:paraId="1BD2BEDE" w14:textId="0482223D" w:rsidR="00331CE4" w:rsidRPr="00FF0540" w:rsidRDefault="1069B204" w:rsidP="000E52E9">
            <w:pPr>
              <w:pStyle w:val="Tablelistbullet"/>
              <w:cnfStyle w:val="000000000000" w:firstRow="0" w:lastRow="0" w:firstColumn="0" w:lastColumn="0" w:oddVBand="0" w:evenVBand="0" w:oddHBand="0" w:evenHBand="0" w:firstRowFirstColumn="0" w:firstRowLastColumn="0" w:lastRowFirstColumn="0" w:lastRowLastColumn="0"/>
            </w:pPr>
            <w:r w:rsidRPr="00FF0540">
              <w:t>Pharmaceutical Society of Australia (PSA)</w:t>
            </w:r>
          </w:p>
          <w:p w14:paraId="5C347FA5" w14:textId="528655F6" w:rsidR="00331CE4" w:rsidRPr="00FF0540" w:rsidRDefault="0F72626B" w:rsidP="000E52E9">
            <w:pPr>
              <w:pStyle w:val="Tablelistbullet"/>
              <w:cnfStyle w:val="000000000000" w:firstRow="0" w:lastRow="0" w:firstColumn="0" w:lastColumn="0" w:oddVBand="0" w:evenVBand="0" w:oddHBand="0" w:evenHBand="0" w:firstRowFirstColumn="0" w:firstRowLastColumn="0" w:lastRowFirstColumn="0" w:lastRowLastColumn="0"/>
            </w:pPr>
            <w:r w:rsidRPr="00FF0540">
              <w:t>Australian Pharmacy Council</w:t>
            </w:r>
          </w:p>
        </w:tc>
        <w:tc>
          <w:tcPr>
            <w:tcW w:w="1559" w:type="dxa"/>
          </w:tcPr>
          <w:p w14:paraId="57F2FB17" w14:textId="012D24D7" w:rsidR="00331CE4"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t xml:space="preserve">Ongoing. </w:t>
            </w:r>
          </w:p>
          <w:p w14:paraId="6511C1CB" w14:textId="05392CA9"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DF1E41">
              <w:t>Expansion funded from 2026-27 to 2028</w:t>
            </w:r>
            <w:r>
              <w:noBreakHyphen/>
            </w:r>
            <w:r w:rsidRPr="00DF1E41">
              <w:t>29</w:t>
            </w:r>
            <w:r>
              <w:t>.</w:t>
            </w:r>
          </w:p>
        </w:tc>
        <w:tc>
          <w:tcPr>
            <w:tcW w:w="1843" w:type="dxa"/>
          </w:tcPr>
          <w:p w14:paraId="642FF40B" w14:textId="77777777" w:rsidR="00331CE4"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20430D">
              <w:t>Existing initiative in delivery</w:t>
            </w:r>
            <w:r>
              <w:t>.</w:t>
            </w:r>
          </w:p>
          <w:p w14:paraId="00CC4A67" w14:textId="72FE3702"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t xml:space="preserve">Expansion planned to commence 1 </w:t>
            </w:r>
            <w:r w:rsidRPr="29F4F7FB">
              <w:t>J</w:t>
            </w:r>
            <w:r w:rsidR="7DD69FF3" w:rsidRPr="29F4F7FB">
              <w:t>anuary</w:t>
            </w:r>
            <w:r>
              <w:t xml:space="preserve"> 2027.</w:t>
            </w:r>
          </w:p>
        </w:tc>
        <w:tc>
          <w:tcPr>
            <w:tcW w:w="3402" w:type="dxa"/>
          </w:tcPr>
          <w:p w14:paraId="3415874D" w14:textId="178D1231" w:rsidR="00331CE4" w:rsidRPr="00381402" w:rsidRDefault="1069B204" w:rsidP="000E52E9">
            <w:pPr>
              <w:pStyle w:val="Tabletextleft"/>
              <w:cnfStyle w:val="000000000000" w:firstRow="0" w:lastRow="0" w:firstColumn="0" w:lastColumn="0" w:oddVBand="0" w:evenVBand="0" w:oddHBand="0" w:evenHBand="0" w:firstRowFirstColumn="0" w:firstRowLastColumn="0" w:lastRowFirstColumn="0" w:lastRowLastColumn="0"/>
            </w:pPr>
            <w:r w:rsidRPr="3DFB54AC">
              <w:t>4,</w:t>
            </w:r>
            <w:r w:rsidR="30A29959" w:rsidRPr="3DFB54AC">
              <w:t>939</w:t>
            </w:r>
            <w:r w:rsidRPr="3DFB54AC">
              <w:t xml:space="preserve"> pharmacies registered in the program </w:t>
            </w:r>
            <w:proofErr w:type="gramStart"/>
            <w:r w:rsidRPr="3DFB54AC">
              <w:t>at</w:t>
            </w:r>
            <w:proofErr w:type="gramEnd"/>
            <w:r w:rsidRPr="3DFB54AC">
              <w:t xml:space="preserve"> </w:t>
            </w:r>
            <w:r w:rsidR="612D3878" w:rsidRPr="3DFB54AC">
              <w:t>30 June</w:t>
            </w:r>
            <w:r w:rsidRPr="3DFB54AC">
              <w:t xml:space="preserve"> 2026. NIPVIP pharmacies administered over 1.</w:t>
            </w:r>
            <w:r w:rsidR="057AA850" w:rsidRPr="3DFB54AC">
              <w:t>2</w:t>
            </w:r>
            <w:r w:rsidRPr="3DFB54AC">
              <w:t xml:space="preserve"> million NIP doses in the 12 months to </w:t>
            </w:r>
            <w:r w:rsidR="7386FA18" w:rsidRPr="3DFB54AC">
              <w:t>30 June</w:t>
            </w:r>
            <w:r w:rsidRPr="3DFB54AC">
              <w:t xml:space="preserve"> 2026.</w:t>
            </w:r>
            <w:r w:rsidR="00D45BA8">
              <w:t xml:space="preserve"> </w:t>
            </w:r>
            <w:r w:rsidR="00331CE4">
              <w:t>Expansion to under 5s represents n</w:t>
            </w:r>
            <w:r w:rsidR="00331CE4" w:rsidRPr="00AA1B89">
              <w:t>ew activity added in the 2026-27 update.</w:t>
            </w:r>
            <w:r w:rsidR="00331CE4">
              <w:t xml:space="preserve"> </w:t>
            </w:r>
          </w:p>
        </w:tc>
        <w:tc>
          <w:tcPr>
            <w:tcW w:w="2835" w:type="dxa"/>
          </w:tcPr>
          <w:p w14:paraId="75447550" w14:textId="3FB81BAF"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230B9D">
              <w:t xml:space="preserve">Improved access to NIP vaccinations </w:t>
            </w:r>
            <w:r>
              <w:t xml:space="preserve">for eligible groups </w:t>
            </w:r>
            <w:r w:rsidRPr="00230B9D">
              <w:t>through expanded service delivery settings</w:t>
            </w:r>
            <w:r>
              <w:t xml:space="preserve"> and removal of cost barriers</w:t>
            </w:r>
            <w:r w:rsidRPr="00230B9D">
              <w:t xml:space="preserve">. </w:t>
            </w:r>
          </w:p>
        </w:tc>
        <w:tc>
          <w:tcPr>
            <w:tcW w:w="3119" w:type="dxa"/>
          </w:tcPr>
          <w:p w14:paraId="5E5585D5" w14:textId="77777777"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G2 – Innovative service delivery to increase equitable immunisation access</w:t>
            </w:r>
          </w:p>
          <w:p w14:paraId="11FC1B51" w14:textId="77777777"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G3 – Ensure vaccine access and uptake to reach national targets</w:t>
            </w:r>
          </w:p>
          <w:p w14:paraId="0FB0AB3A" w14:textId="77777777"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G14 – Embed immunisation in preventive healthcare</w:t>
            </w:r>
          </w:p>
          <w:p w14:paraId="07A57769" w14:textId="77777777"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G23 – Strengthen collaboration between governments to deliver NIP vaccines</w:t>
            </w:r>
          </w:p>
        </w:tc>
      </w:tr>
      <w:tr w:rsidR="00331CE4" w:rsidRPr="00381402" w14:paraId="3CF5B486" w14:textId="77777777" w:rsidTr="00965221">
        <w:trPr>
          <w:cnfStyle w:val="000000100000" w:firstRow="0" w:lastRow="0" w:firstColumn="0" w:lastColumn="0" w:oddVBand="0" w:evenVBand="0" w:oddHBand="1" w:evenHBand="0" w:firstRowFirstColumn="0" w:firstRowLastColumn="0" w:lastRowFirstColumn="0" w:lastRowLastColumn="0"/>
          <w:trHeight w:val="4533"/>
        </w:trPr>
        <w:tc>
          <w:tcPr>
            <w:cnfStyle w:val="001000000000" w:firstRow="0" w:lastRow="0" w:firstColumn="1" w:lastColumn="0" w:oddVBand="0" w:evenVBand="0" w:oddHBand="0" w:evenHBand="0" w:firstRowFirstColumn="0" w:firstRowLastColumn="0" w:lastRowFirstColumn="0" w:lastRowLastColumn="0"/>
            <w:tcW w:w="2298" w:type="dxa"/>
          </w:tcPr>
          <w:p w14:paraId="21CC2F83" w14:textId="6467E85C" w:rsidR="00331CE4" w:rsidRPr="00A92295" w:rsidRDefault="00331CE4" w:rsidP="000E52E9">
            <w:pPr>
              <w:pStyle w:val="Tabletextleft"/>
            </w:pPr>
            <w:r w:rsidRPr="00A92295">
              <w:t xml:space="preserve">1.3 Maintain, coordinate, and chair a National Aboriginal and Torres Strait Islander </w:t>
            </w:r>
            <w:r w:rsidR="00030014" w:rsidRPr="00A92295">
              <w:t>Immunisation Leadership Committee (</w:t>
            </w:r>
            <w:r w:rsidR="005536DA" w:rsidRPr="00A92295">
              <w:t>formerly</w:t>
            </w:r>
            <w:r w:rsidR="00030014" w:rsidRPr="00A92295">
              <w:t xml:space="preserve"> Advisory Group)</w:t>
            </w:r>
            <w:r w:rsidRPr="00A92295">
              <w:t xml:space="preserve"> </w:t>
            </w:r>
          </w:p>
        </w:tc>
        <w:tc>
          <w:tcPr>
            <w:tcW w:w="3234" w:type="dxa"/>
          </w:tcPr>
          <w:p w14:paraId="31476C90" w14:textId="794296A2"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 xml:space="preserve">Establish and maintain a National Aboriginal and Torres Strait Islander cultural governance group. </w:t>
            </w:r>
            <w:r w:rsidR="00BA1AC7" w:rsidRPr="00BA1AC7">
              <w:t>The Aboriginal and Torres Strait Islander Immunisation Leadership Committee will provide cultural and technical expertise, advice and advocacy at all stages of initiatives to inform current and future immunisation research, policy, programs and evaluation.</w:t>
            </w:r>
            <w:r w:rsidR="00C93F84">
              <w:t xml:space="preserve"> </w:t>
            </w:r>
            <w:r w:rsidRPr="00381402">
              <w:t xml:space="preserve">This is a deliverable under Departmental current contract with the National Centre for Immunisation Research and Surveillance (NCIRS). </w:t>
            </w:r>
          </w:p>
        </w:tc>
        <w:tc>
          <w:tcPr>
            <w:tcW w:w="2548" w:type="dxa"/>
          </w:tcPr>
          <w:p w14:paraId="1C1C9E17" w14:textId="0A99AAD5" w:rsidR="00331CE4" w:rsidRPr="00381402" w:rsidDel="00B24395"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NCIRS</w:t>
            </w:r>
          </w:p>
        </w:tc>
        <w:tc>
          <w:tcPr>
            <w:tcW w:w="1559" w:type="dxa"/>
          </w:tcPr>
          <w:p w14:paraId="10E9A0AA" w14:textId="19D302F0"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2025-26</w:t>
            </w:r>
            <w:r w:rsidR="00AA3922">
              <w:t xml:space="preserve"> to 2026-27</w:t>
            </w:r>
          </w:p>
        </w:tc>
        <w:tc>
          <w:tcPr>
            <w:tcW w:w="1843" w:type="dxa"/>
          </w:tcPr>
          <w:p w14:paraId="5E635FBB" w14:textId="31DA0389" w:rsidR="00331CE4" w:rsidRPr="0068341B" w:rsidRDefault="00AA3922" w:rsidP="000E52E9">
            <w:pPr>
              <w:pStyle w:val="Tabletextleft"/>
              <w:cnfStyle w:val="000000100000" w:firstRow="0" w:lastRow="0" w:firstColumn="0" w:lastColumn="0" w:oddVBand="0" w:evenVBand="0" w:oddHBand="1" w:evenHBand="0" w:firstRowFirstColumn="0" w:firstRowLastColumn="0" w:lastRowFirstColumn="0" w:lastRowLastColumn="0"/>
              <w:rPr>
                <w:highlight w:val="yellow"/>
              </w:rPr>
            </w:pPr>
            <w:r w:rsidRPr="00AA3922">
              <w:t>Ongoing</w:t>
            </w:r>
          </w:p>
        </w:tc>
        <w:tc>
          <w:tcPr>
            <w:tcW w:w="3402" w:type="dxa"/>
          </w:tcPr>
          <w:p w14:paraId="4B71523C" w14:textId="3BBDC992" w:rsidR="00331CE4" w:rsidRPr="0068341B" w:rsidRDefault="00F1164B" w:rsidP="000E52E9">
            <w:pPr>
              <w:pStyle w:val="Tabletextleft"/>
              <w:cnfStyle w:val="000000100000" w:firstRow="0" w:lastRow="0" w:firstColumn="0" w:lastColumn="0" w:oddVBand="0" w:evenVBand="0" w:oddHBand="1" w:evenHBand="0" w:firstRowFirstColumn="0" w:firstRowLastColumn="0" w:lastRowFirstColumn="0" w:lastRowLastColumn="0"/>
              <w:rPr>
                <w:highlight w:val="yellow"/>
              </w:rPr>
            </w:pPr>
            <w:r w:rsidRPr="00A92295">
              <w:t>The NCIRS’ National Aboriginal and Torres Strait Islander Immunisation Leadership Committee</w:t>
            </w:r>
            <w:r w:rsidR="00AA3922" w:rsidRPr="00A92295">
              <w:t xml:space="preserve"> </w:t>
            </w:r>
            <w:proofErr w:type="gramStart"/>
            <w:r w:rsidR="009569F3" w:rsidRPr="00A92295">
              <w:t>meets</w:t>
            </w:r>
            <w:proofErr w:type="gramEnd"/>
            <w:r w:rsidR="00AA3922" w:rsidRPr="00A92295">
              <w:t xml:space="preserve"> bi-monthly with t</w:t>
            </w:r>
            <w:r w:rsidR="005536DA" w:rsidRPr="00A92295">
              <w:t xml:space="preserve">he inaugural </w:t>
            </w:r>
            <w:r w:rsidRPr="00A92295">
              <w:t xml:space="preserve">face to face </w:t>
            </w:r>
            <w:r w:rsidR="005536DA" w:rsidRPr="00A92295">
              <w:t>Group meeting held on 29 August 2025.</w:t>
            </w:r>
            <w:r w:rsidR="00812331">
              <w:t xml:space="preserve"> </w:t>
            </w:r>
            <w:r w:rsidR="00812331" w:rsidRPr="00812331">
              <w:t xml:space="preserve">Membership has grown to incorporate representation </w:t>
            </w:r>
            <w:r w:rsidR="00C01CE7">
              <w:t xml:space="preserve">from </w:t>
            </w:r>
            <w:r w:rsidR="00812331" w:rsidRPr="00812331">
              <w:t>jurisdictions, services, professional streams and community representatives. As of 31 December 2025, the Committee had 37 Aboriginal and/or Torres Strait Islander members and 4 non-Indigenous allies. Several members are contributing as investigators to</w:t>
            </w:r>
            <w:r w:rsidR="00D0073A">
              <w:t xml:space="preserve"> various </w:t>
            </w:r>
            <w:r w:rsidR="00812331" w:rsidRPr="00812331">
              <w:t>NCIRS projects.</w:t>
            </w:r>
          </w:p>
        </w:tc>
        <w:tc>
          <w:tcPr>
            <w:tcW w:w="2835" w:type="dxa"/>
          </w:tcPr>
          <w:p w14:paraId="51592ABE" w14:textId="75CCC368"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Aboriginal and Torres Strait Islander cultural governance embedded into immunisation research and policy.</w:t>
            </w:r>
          </w:p>
          <w:p w14:paraId="71697734" w14:textId="2F7D903C"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rPr>
                <w:rStyle w:val="Strong"/>
                <w:b w:val="0"/>
                <w:bCs w:val="0"/>
                <w:color w:val="FF0000"/>
              </w:rPr>
            </w:pPr>
            <w:r w:rsidRPr="00381402">
              <w:t>Improved trust, cultural safety, and</w:t>
            </w:r>
            <w:r w:rsidRPr="00381402">
              <w:rPr>
                <w:rStyle w:val="Strong"/>
              </w:rPr>
              <w:t xml:space="preserve"> </w:t>
            </w:r>
            <w:r w:rsidRPr="00381402">
              <w:t>vaccination uptake among Aboriginal and Torres Strait Islander peoples.</w:t>
            </w:r>
          </w:p>
        </w:tc>
        <w:tc>
          <w:tcPr>
            <w:tcW w:w="3119" w:type="dxa"/>
          </w:tcPr>
          <w:p w14:paraId="760EEB0A" w14:textId="77777777"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G1 – Partner with communities to understand barriers</w:t>
            </w:r>
          </w:p>
          <w:p w14:paraId="21C27B02" w14:textId="42BB81C9"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G3 – Ensure vaccine access and uptake to reach national targets</w:t>
            </w:r>
          </w:p>
        </w:tc>
      </w:tr>
      <w:tr w:rsidR="00331CE4" w:rsidRPr="00381402" w14:paraId="6200B9F7" w14:textId="77777777" w:rsidTr="3DFB54AC">
        <w:trPr>
          <w:trHeight w:val="6530"/>
        </w:trPr>
        <w:tc>
          <w:tcPr>
            <w:cnfStyle w:val="001000000000" w:firstRow="0" w:lastRow="0" w:firstColumn="1" w:lastColumn="0" w:oddVBand="0" w:evenVBand="0" w:oddHBand="0" w:evenHBand="0" w:firstRowFirstColumn="0" w:firstRowLastColumn="0" w:lastRowFirstColumn="0" w:lastRowLastColumn="0"/>
            <w:tcW w:w="2298" w:type="dxa"/>
          </w:tcPr>
          <w:p w14:paraId="391B4662" w14:textId="77777777" w:rsidR="00331CE4" w:rsidRPr="00A92295" w:rsidRDefault="00331CE4" w:rsidP="000E52E9">
            <w:pPr>
              <w:pStyle w:val="Tabletextleft"/>
            </w:pPr>
            <w:r w:rsidRPr="00A92295">
              <w:t>1.4</w:t>
            </w:r>
            <w:r w:rsidRPr="00A92295" w:rsidDel="5E55D0B9">
              <w:t xml:space="preserve"> </w:t>
            </w:r>
            <w:r w:rsidRPr="00A92295">
              <w:t>First Nations Vaccination Uptake Support Grant</w:t>
            </w:r>
          </w:p>
        </w:tc>
        <w:tc>
          <w:tcPr>
            <w:tcW w:w="3234" w:type="dxa"/>
          </w:tcPr>
          <w:p w14:paraId="2255CD1F" w14:textId="7DEC3188"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Deliver the First Nations Vaccine Uptake Support Grant to increase antenatal, childhood and adult vaccination uptake for First Nations people attending Aboriginal Community Controlled Health Services (ACCHSs).</w:t>
            </w:r>
          </w:p>
          <w:p w14:paraId="39E08603" w14:textId="7F1318DF"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Evaluate the Grant Program’s objectives and outcomes via an independent evaluation consultant. The evaluation is an opportunity to identify ongoing support opportunities to enhance policy and program design to address First Nations vaccination access and uptake rates.</w:t>
            </w:r>
          </w:p>
        </w:tc>
        <w:tc>
          <w:tcPr>
            <w:tcW w:w="2548" w:type="dxa"/>
          </w:tcPr>
          <w:p w14:paraId="3A622B9B" w14:textId="39D69693"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Lead: DHDA</w:t>
            </w:r>
          </w:p>
          <w:p w14:paraId="514A134B" w14:textId="693538F2"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Delivery partner (grant): NACCHO</w:t>
            </w:r>
          </w:p>
          <w:p w14:paraId="6A846E15" w14:textId="255D0DEE"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rPr>
                <w:rFonts w:eastAsia="Aptos"/>
              </w:rPr>
            </w:pPr>
            <w:r w:rsidRPr="00381402">
              <w:t>Delivery partner (evaluation): Nous Group</w:t>
            </w:r>
          </w:p>
        </w:tc>
        <w:tc>
          <w:tcPr>
            <w:tcW w:w="1559" w:type="dxa"/>
          </w:tcPr>
          <w:p w14:paraId="4999C706" w14:textId="125D30EE"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rPr>
                <w:rStyle w:val="Strong"/>
                <w:rFonts w:eastAsia="Aptos"/>
                <w:b w:val="0"/>
                <w:bCs w:val="0"/>
              </w:rPr>
            </w:pPr>
            <w:r w:rsidRPr="00381402">
              <w:t xml:space="preserve">2025-26 </w:t>
            </w:r>
            <w:r w:rsidR="008C4277">
              <w:t>to 2026-27</w:t>
            </w:r>
          </w:p>
        </w:tc>
        <w:tc>
          <w:tcPr>
            <w:tcW w:w="1843" w:type="dxa"/>
          </w:tcPr>
          <w:p w14:paraId="1B4D2342" w14:textId="760FE177" w:rsidR="00331CE4" w:rsidRPr="00381402" w:rsidRDefault="00D962FD" w:rsidP="000E52E9">
            <w:pPr>
              <w:pStyle w:val="Tabletextleft"/>
              <w:cnfStyle w:val="000000000000" w:firstRow="0" w:lastRow="0" w:firstColumn="0" w:lastColumn="0" w:oddVBand="0" w:evenVBand="0" w:oddHBand="0" w:evenHBand="0" w:firstRowFirstColumn="0" w:firstRowLastColumn="0" w:lastRowFirstColumn="0" w:lastRowLastColumn="0"/>
            </w:pPr>
            <w:r>
              <w:t xml:space="preserve">In </w:t>
            </w:r>
            <w:r w:rsidR="008161C7">
              <w:t>delivery</w:t>
            </w:r>
          </w:p>
        </w:tc>
        <w:tc>
          <w:tcPr>
            <w:tcW w:w="3402" w:type="dxa"/>
          </w:tcPr>
          <w:p w14:paraId="355EEC9C" w14:textId="77777777" w:rsidR="008C4277" w:rsidRDefault="004271B1" w:rsidP="000E52E9">
            <w:pPr>
              <w:pStyle w:val="Tabletextleft"/>
              <w:cnfStyle w:val="000000000000" w:firstRow="0" w:lastRow="0" w:firstColumn="0" w:lastColumn="0" w:oddVBand="0" w:evenVBand="0" w:oddHBand="0" w:evenHBand="0" w:firstRowFirstColumn="0" w:firstRowLastColumn="0" w:lastRowFirstColumn="0" w:lastRowLastColumn="0"/>
            </w:pPr>
            <w:r w:rsidRPr="004271B1">
              <w:t xml:space="preserve">124 ACCHSs have commenced culturally safe, locally tailored vaccination initiatives, with training provided to local staff. </w:t>
            </w:r>
          </w:p>
          <w:p w14:paraId="6483F579" w14:textId="77777777" w:rsidR="008C4277" w:rsidRDefault="008C4277" w:rsidP="000E52E9">
            <w:pPr>
              <w:pStyle w:val="Tabletextleft"/>
              <w:cnfStyle w:val="000000000000" w:firstRow="0" w:lastRow="0" w:firstColumn="0" w:lastColumn="0" w:oddVBand="0" w:evenVBand="0" w:oddHBand="0" w:evenHBand="0" w:firstRowFirstColumn="0" w:firstRowLastColumn="0" w:lastRowFirstColumn="0" w:lastRowLastColumn="0"/>
            </w:pPr>
          </w:p>
          <w:p w14:paraId="6093F61B" w14:textId="40588D0A" w:rsidR="00AC1119" w:rsidRPr="00381402" w:rsidRDefault="008C4277" w:rsidP="000E52E9">
            <w:pPr>
              <w:pStyle w:val="Tabletextleft"/>
              <w:cnfStyle w:val="000000000000" w:firstRow="0" w:lastRow="0" w:firstColumn="0" w:lastColumn="0" w:oddVBand="0" w:evenVBand="0" w:oddHBand="0" w:evenHBand="0" w:firstRowFirstColumn="0" w:firstRowLastColumn="0" w:lastRowFirstColumn="0" w:lastRowLastColumn="0"/>
            </w:pPr>
            <w:r>
              <w:t>Additionally</w:t>
            </w:r>
            <w:r w:rsidR="004271B1" w:rsidRPr="004271B1">
              <w:t xml:space="preserve">, </w:t>
            </w:r>
            <w:r>
              <w:t xml:space="preserve">the </w:t>
            </w:r>
            <w:r w:rsidR="004271B1" w:rsidRPr="004271B1">
              <w:t xml:space="preserve">National Aboriginal Community Controlled Health Organisation (NACCHO) has strengthened immunisation capability and vaccination confidence across the sector through the delivery of targeted </w:t>
            </w:r>
            <w:r w:rsidR="00060EA8">
              <w:t>comm</w:t>
            </w:r>
            <w:r w:rsidR="006A2FD6">
              <w:t>unications and activities</w:t>
            </w:r>
            <w:r w:rsidR="004271B1" w:rsidRPr="004271B1">
              <w:t xml:space="preserve"> to support Aboriginal Community Controlled Health Organisations with accessible, evidence-based information.</w:t>
            </w:r>
          </w:p>
        </w:tc>
        <w:tc>
          <w:tcPr>
            <w:tcW w:w="2835" w:type="dxa"/>
          </w:tcPr>
          <w:p w14:paraId="4412120A" w14:textId="535E37EA"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 xml:space="preserve">Increase vaccination rates in ACCHS that receive funding, resulting in lower vaccine preventable diseases. </w:t>
            </w:r>
          </w:p>
          <w:p w14:paraId="499D9844" w14:textId="299E73C2"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 xml:space="preserve">Increase the number of staff in ACCHS trained to provide immunisation. </w:t>
            </w:r>
          </w:p>
          <w:p w14:paraId="0FB80EBA" w14:textId="3ECB9798"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 xml:space="preserve">Increase the capacity of immunisation staff confident to deliver antenatal, childhood and adult immunisations. </w:t>
            </w:r>
          </w:p>
          <w:p w14:paraId="73D529E1" w14:textId="23836BF3"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Increase community-led and targeted immunisation messaging.</w:t>
            </w:r>
          </w:p>
          <w:p w14:paraId="53B484BD" w14:textId="77777777"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rPr>
                <w:rStyle w:val="Strong"/>
                <w:b w:val="0"/>
                <w:bCs w:val="0"/>
              </w:rPr>
            </w:pPr>
            <w:r w:rsidRPr="00381402">
              <w:t>Increase ACCHS’ delivery of outreach services and targeted recall activities.</w:t>
            </w:r>
          </w:p>
        </w:tc>
        <w:tc>
          <w:tcPr>
            <w:tcW w:w="3119" w:type="dxa"/>
          </w:tcPr>
          <w:p w14:paraId="4F5524FF" w14:textId="77777777"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G1 – Partner with communities to understand barriers</w:t>
            </w:r>
          </w:p>
          <w:p w14:paraId="1079186A" w14:textId="77777777"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G3 – Ensure vaccine access and uptake to reach national targets</w:t>
            </w:r>
          </w:p>
          <w:p w14:paraId="10AA62D1" w14:textId="77777777"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G14 – Embed immunisation in preventive healthcare</w:t>
            </w:r>
          </w:p>
          <w:p w14:paraId="0299D157" w14:textId="03D118EE"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G16 – Support First Nations health workforce contributions</w:t>
            </w:r>
          </w:p>
        </w:tc>
      </w:tr>
      <w:tr w:rsidR="00331CE4" w:rsidRPr="00381402" w14:paraId="1C376072" w14:textId="77777777" w:rsidTr="008C7BAE">
        <w:trPr>
          <w:cnfStyle w:val="000000100000" w:firstRow="0" w:lastRow="0" w:firstColumn="0" w:lastColumn="0" w:oddVBand="0" w:evenVBand="0" w:oddHBand="1" w:evenHBand="0" w:firstRowFirstColumn="0" w:firstRowLastColumn="0" w:lastRowFirstColumn="0" w:lastRowLastColumn="0"/>
          <w:trHeight w:val="4063"/>
        </w:trPr>
        <w:tc>
          <w:tcPr>
            <w:cnfStyle w:val="001000000000" w:firstRow="0" w:lastRow="0" w:firstColumn="1" w:lastColumn="0" w:oddVBand="0" w:evenVBand="0" w:oddHBand="0" w:evenHBand="0" w:firstRowFirstColumn="0" w:firstRowLastColumn="0" w:lastRowFirstColumn="0" w:lastRowLastColumn="0"/>
            <w:tcW w:w="2298" w:type="dxa"/>
          </w:tcPr>
          <w:p w14:paraId="50EB1DE3" w14:textId="77777777" w:rsidR="00331CE4" w:rsidRPr="00A92295" w:rsidRDefault="00331CE4" w:rsidP="000E52E9">
            <w:pPr>
              <w:pStyle w:val="Tabletextleft"/>
            </w:pPr>
            <w:r w:rsidRPr="00A92295">
              <w:t>1.5 Residential Aged Care Respiratory Vaccine Action Plan</w:t>
            </w:r>
          </w:p>
        </w:tc>
        <w:tc>
          <w:tcPr>
            <w:tcW w:w="3234" w:type="dxa"/>
          </w:tcPr>
          <w:p w14:paraId="2F04D94C" w14:textId="65E1BF9C"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Implement a Residential Aged Care Respiratory Vaccine Action Plan to support the sustained drive of respiratory vaccinations.</w:t>
            </w:r>
          </w:p>
          <w:p w14:paraId="410F1B53" w14:textId="1537EF85"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The Action Plan focuses on activities that enhance access, generate demand, and improve transparency to address key barriers. It includes key vaccinations COVID-19, Influenza, Shingles, Pneumococcal and RSV.</w:t>
            </w:r>
          </w:p>
        </w:tc>
        <w:tc>
          <w:tcPr>
            <w:tcW w:w="2548" w:type="dxa"/>
          </w:tcPr>
          <w:p w14:paraId="13153031" w14:textId="41138834"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Lead: DHDA</w:t>
            </w:r>
          </w:p>
          <w:p w14:paraId="2EE68D43" w14:textId="77777777"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 xml:space="preserve">Delivery partners: </w:t>
            </w:r>
          </w:p>
          <w:p w14:paraId="10CB0862" w14:textId="07B6192A"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 xml:space="preserve">Aged Care Safety &amp; Quality Commission </w:t>
            </w:r>
          </w:p>
        </w:tc>
        <w:tc>
          <w:tcPr>
            <w:tcW w:w="1559" w:type="dxa"/>
          </w:tcPr>
          <w:p w14:paraId="580D4CA6" w14:textId="77777777"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Yearly</w:t>
            </w:r>
          </w:p>
        </w:tc>
        <w:tc>
          <w:tcPr>
            <w:tcW w:w="1843" w:type="dxa"/>
          </w:tcPr>
          <w:p w14:paraId="1675C49B" w14:textId="0BB6AE82" w:rsidR="00331CE4" w:rsidRPr="00381402" w:rsidRDefault="03184976" w:rsidP="000E52E9">
            <w:pPr>
              <w:pStyle w:val="Tabletextleft"/>
              <w:cnfStyle w:val="000000100000" w:firstRow="0" w:lastRow="0" w:firstColumn="0" w:lastColumn="0" w:oddVBand="0" w:evenVBand="0" w:oddHBand="1" w:evenHBand="0" w:firstRowFirstColumn="0" w:firstRowLastColumn="0" w:lastRowFirstColumn="0" w:lastRowLastColumn="0"/>
            </w:pPr>
            <w:r w:rsidRPr="19ED2AA5">
              <w:t>Ongoing</w:t>
            </w:r>
          </w:p>
        </w:tc>
        <w:tc>
          <w:tcPr>
            <w:tcW w:w="3402" w:type="dxa"/>
          </w:tcPr>
          <w:p w14:paraId="1883D2EF" w14:textId="0C1FA85D" w:rsidR="00331CE4" w:rsidRPr="00381402" w:rsidRDefault="0F86DDD1" w:rsidP="000E52E9">
            <w:pPr>
              <w:pStyle w:val="Tabletextleft"/>
              <w:cnfStyle w:val="000000100000" w:firstRow="0" w:lastRow="0" w:firstColumn="0" w:lastColumn="0" w:oddVBand="0" w:evenVBand="0" w:oddHBand="1" w:evenHBand="0" w:firstRowFirstColumn="0" w:firstRowLastColumn="0" w:lastRowFirstColumn="0" w:lastRowLastColumn="0"/>
            </w:pPr>
            <w:r w:rsidRPr="4DF85951">
              <w:t>2026 Residential Aged Care Respiratory Vaccine Act</w:t>
            </w:r>
            <w:r w:rsidR="10E153A6" w:rsidRPr="4DF85951">
              <w:t xml:space="preserve">ion Plan agreed at the Ministerial level. </w:t>
            </w:r>
            <w:r w:rsidR="15C09E4F" w:rsidRPr="4DF85951">
              <w:t>Action Plan will continue to be reviewed through annual planning and monitoring processes, inclu</w:t>
            </w:r>
            <w:r w:rsidR="574B6EA9" w:rsidRPr="4DF85951">
              <w:t>ding the Action Plan’s specifi</w:t>
            </w:r>
            <w:r w:rsidR="141ED6E6" w:rsidRPr="4DF85951">
              <w:t>ed</w:t>
            </w:r>
            <w:r w:rsidR="574B6EA9" w:rsidRPr="4DF85951">
              <w:t xml:space="preserve"> activities</w:t>
            </w:r>
            <w:r w:rsidR="15C09E4F" w:rsidRPr="4DF85951">
              <w:t>.</w:t>
            </w:r>
          </w:p>
        </w:tc>
        <w:tc>
          <w:tcPr>
            <w:tcW w:w="2835" w:type="dxa"/>
          </w:tcPr>
          <w:p w14:paraId="11426D3A" w14:textId="2E2D3CD7"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Increased access, demand, uptake, and transparency of key respiratory vaccinations in aged care facilities.</w:t>
            </w:r>
          </w:p>
        </w:tc>
        <w:tc>
          <w:tcPr>
            <w:tcW w:w="3119" w:type="dxa"/>
          </w:tcPr>
          <w:p w14:paraId="3C64F348" w14:textId="77777777"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 xml:space="preserve">G1 – Partner with communities to understand barriers </w:t>
            </w:r>
          </w:p>
          <w:p w14:paraId="07D5E741" w14:textId="77777777"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pPr>
            <w:r w:rsidRPr="00381402">
              <w:t xml:space="preserve">G2 – Innovative service delivery to increase equitable immunisation access </w:t>
            </w:r>
          </w:p>
          <w:p w14:paraId="30C8A38F" w14:textId="2080A202" w:rsidR="00331CE4" w:rsidRPr="00381402" w:rsidRDefault="00331CE4" w:rsidP="000E52E9">
            <w:pPr>
              <w:pStyle w:val="Tabletextleft"/>
              <w:cnfStyle w:val="000000100000" w:firstRow="0" w:lastRow="0" w:firstColumn="0" w:lastColumn="0" w:oddVBand="0" w:evenVBand="0" w:oddHBand="1" w:evenHBand="0" w:firstRowFirstColumn="0" w:firstRowLastColumn="0" w:lastRowFirstColumn="0" w:lastRowLastColumn="0"/>
              <w:rPr>
                <w:rFonts w:eastAsia="Segoe"/>
              </w:rPr>
            </w:pPr>
            <w:r w:rsidRPr="00381402">
              <w:t>G4 – Consider additional evidence-informed targets</w:t>
            </w:r>
          </w:p>
        </w:tc>
      </w:tr>
      <w:tr w:rsidR="00331CE4" w:rsidRPr="00381402" w14:paraId="3F345F81" w14:textId="77777777" w:rsidTr="008C7BAE">
        <w:trPr>
          <w:trHeight w:val="3168"/>
        </w:trPr>
        <w:tc>
          <w:tcPr>
            <w:cnfStyle w:val="001000000000" w:firstRow="0" w:lastRow="0" w:firstColumn="1" w:lastColumn="0" w:oddVBand="0" w:evenVBand="0" w:oddHBand="0" w:evenHBand="0" w:firstRowFirstColumn="0" w:firstRowLastColumn="0" w:lastRowFirstColumn="0" w:lastRowLastColumn="0"/>
            <w:tcW w:w="2298" w:type="dxa"/>
          </w:tcPr>
          <w:p w14:paraId="137BB16F" w14:textId="3D6870E2" w:rsidR="00331CE4" w:rsidRPr="00A92295" w:rsidRDefault="00331CE4" w:rsidP="000E52E9">
            <w:pPr>
              <w:pStyle w:val="Tabletextleft"/>
            </w:pPr>
            <w:r w:rsidRPr="00A92295">
              <w:t>1.6 Identify barriers to vaccine consent in residential aged care settings</w:t>
            </w:r>
          </w:p>
        </w:tc>
        <w:tc>
          <w:tcPr>
            <w:tcW w:w="3234" w:type="dxa"/>
          </w:tcPr>
          <w:p w14:paraId="0B52B5C3" w14:textId="4A5FAD1B"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 xml:space="preserve">Conduct research into the structural, behavioural, and motivational barriers to vaccine consent and uptake in residential aged care settings. </w:t>
            </w:r>
          </w:p>
        </w:tc>
        <w:tc>
          <w:tcPr>
            <w:tcW w:w="2548" w:type="dxa"/>
          </w:tcPr>
          <w:p w14:paraId="7F13A36C" w14:textId="5380B20F"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 xml:space="preserve">DHDA </w:t>
            </w:r>
          </w:p>
        </w:tc>
        <w:tc>
          <w:tcPr>
            <w:tcW w:w="1559" w:type="dxa"/>
          </w:tcPr>
          <w:p w14:paraId="2F715F2C" w14:textId="77777777"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2025-26</w:t>
            </w:r>
          </w:p>
        </w:tc>
        <w:tc>
          <w:tcPr>
            <w:tcW w:w="1843" w:type="dxa"/>
          </w:tcPr>
          <w:p w14:paraId="56F18494" w14:textId="0F633A6D" w:rsidR="00331CE4" w:rsidRPr="00381402" w:rsidRDefault="3071F598" w:rsidP="000E52E9">
            <w:pPr>
              <w:pStyle w:val="Tabletextleft"/>
              <w:cnfStyle w:val="000000000000" w:firstRow="0" w:lastRow="0" w:firstColumn="0" w:lastColumn="0" w:oddVBand="0" w:evenVBand="0" w:oddHBand="0" w:evenHBand="0" w:firstRowFirstColumn="0" w:firstRowLastColumn="0" w:lastRowFirstColumn="0" w:lastRowLastColumn="0"/>
            </w:pPr>
            <w:r w:rsidRPr="29F4F7FB">
              <w:t>Complete</w:t>
            </w:r>
            <w:r w:rsidR="2EAA90F5" w:rsidRPr="29F4F7FB">
              <w:t>d</w:t>
            </w:r>
          </w:p>
        </w:tc>
        <w:tc>
          <w:tcPr>
            <w:tcW w:w="3402" w:type="dxa"/>
          </w:tcPr>
          <w:p w14:paraId="4B2D341A" w14:textId="42E201A8" w:rsidR="00331CE4" w:rsidRPr="00381402" w:rsidRDefault="2EAA90F5" w:rsidP="000E52E9">
            <w:pPr>
              <w:pStyle w:val="Tabletextleft"/>
              <w:cnfStyle w:val="000000000000" w:firstRow="0" w:lastRow="0" w:firstColumn="0" w:lastColumn="0" w:oddVBand="0" w:evenVBand="0" w:oddHBand="0" w:evenHBand="0" w:firstRowFirstColumn="0" w:firstRowLastColumn="0" w:lastRowFirstColumn="0" w:lastRowLastColumn="0"/>
            </w:pPr>
            <w:r w:rsidRPr="29F4F7FB">
              <w:t>Final report, including relevant findings and recommendations</w:t>
            </w:r>
            <w:r w:rsidR="0033190D">
              <w:t>,</w:t>
            </w:r>
            <w:r w:rsidR="477BFFBB" w:rsidRPr="29F4F7FB">
              <w:t xml:space="preserve"> delivered in 2025-26. Findings and recommendations have been disseminated to </w:t>
            </w:r>
            <w:r w:rsidRPr="29F4F7FB">
              <w:t>relevan</w:t>
            </w:r>
            <w:r w:rsidR="5F1587B9" w:rsidRPr="29F4F7FB">
              <w:t>t stakeholder groups</w:t>
            </w:r>
            <w:r w:rsidR="519CED3F" w:rsidRPr="29F4F7FB">
              <w:t xml:space="preserve"> and are informing future planning and implementation of residential aged care vaccination activities.</w:t>
            </w:r>
          </w:p>
        </w:tc>
        <w:tc>
          <w:tcPr>
            <w:tcW w:w="2835" w:type="dxa"/>
          </w:tcPr>
          <w:p w14:paraId="2B5CD50E" w14:textId="37C99385"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rPr>
                <w:rStyle w:val="Strong"/>
                <w:b w:val="0"/>
                <w:bCs w:val="0"/>
                <w:color w:val="FF0000"/>
              </w:rPr>
            </w:pPr>
            <w:r w:rsidRPr="00381402">
              <w:t xml:space="preserve">Contemporary understanding of barriers to vaccine consent in residential aged care, with clear suggestions on activities to improve consent pathways. </w:t>
            </w:r>
          </w:p>
        </w:tc>
        <w:tc>
          <w:tcPr>
            <w:tcW w:w="3119" w:type="dxa"/>
          </w:tcPr>
          <w:p w14:paraId="23664B29" w14:textId="77777777"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G1 – Partner with communities to understand barriers</w:t>
            </w:r>
          </w:p>
          <w:p w14:paraId="05C705C1" w14:textId="2AF2293D" w:rsidR="00331CE4" w:rsidRPr="00381402" w:rsidRDefault="00331CE4" w:rsidP="000E52E9">
            <w:pPr>
              <w:pStyle w:val="Tabletextleft"/>
              <w:cnfStyle w:val="000000000000" w:firstRow="0" w:lastRow="0" w:firstColumn="0" w:lastColumn="0" w:oddVBand="0" w:evenVBand="0" w:oddHBand="0" w:evenHBand="0" w:firstRowFirstColumn="0" w:firstRowLastColumn="0" w:lastRowFirstColumn="0" w:lastRowLastColumn="0"/>
            </w:pPr>
            <w:r w:rsidRPr="00381402">
              <w:t>G5 – Engage to build trust/ combat misinformation</w:t>
            </w:r>
          </w:p>
        </w:tc>
      </w:tr>
    </w:tbl>
    <w:p w14:paraId="2A6D2C2D" w14:textId="77777777" w:rsidR="000560DA" w:rsidRPr="00065678" w:rsidRDefault="000560DA" w:rsidP="00065678">
      <w:bookmarkStart w:id="62" w:name="_Toc215562888"/>
      <w:bookmarkStart w:id="63" w:name="_Toc235031272"/>
      <w:bookmarkStart w:id="64" w:name="_Toc235095156"/>
      <w:bookmarkStart w:id="65" w:name="_Toc237846410"/>
      <w:r w:rsidRPr="00065678">
        <w:br w:type="page"/>
      </w:r>
    </w:p>
    <w:p w14:paraId="6115DBA0" w14:textId="1AABF29B" w:rsidR="00817C8F" w:rsidRPr="00A92295" w:rsidRDefault="00817C8F" w:rsidP="00A92295">
      <w:pPr>
        <w:pStyle w:val="Heading1"/>
      </w:pPr>
      <w:r w:rsidRPr="00A92295">
        <w:t xml:space="preserve">Priority </w:t>
      </w:r>
      <w:r w:rsidR="00BA681A" w:rsidRPr="00A92295">
        <w:t>2: Build trust, understanding and acceptance</w:t>
      </w:r>
      <w:bookmarkEnd w:id="62"/>
      <w:bookmarkEnd w:id="63"/>
      <w:bookmarkEnd w:id="64"/>
      <w:bookmarkEnd w:id="65"/>
    </w:p>
    <w:p w14:paraId="1E977147" w14:textId="77777777" w:rsidR="00817C8F" w:rsidRPr="00AB7EAF" w:rsidRDefault="00817C8F" w:rsidP="00F27B69">
      <w:pPr>
        <w:pStyle w:val="Heading2"/>
      </w:pPr>
      <w:bookmarkStart w:id="66" w:name="_Toc237846411"/>
      <w:r w:rsidRPr="00AB7EAF">
        <w:t>Strategic focus</w:t>
      </w:r>
      <w:bookmarkEnd w:id="66"/>
    </w:p>
    <w:p w14:paraId="48FEF443" w14:textId="77777777" w:rsidR="00FC41F3" w:rsidRPr="00A92295" w:rsidRDefault="00FC41F3" w:rsidP="00A92295">
      <w:r w:rsidRPr="00A92295">
        <w:t xml:space="preserve">Build trust, understanding and acceptance of immunisation in communities. </w:t>
      </w:r>
    </w:p>
    <w:p w14:paraId="0E939CED" w14:textId="150AE14B" w:rsidR="00817C8F" w:rsidRPr="00AB7EAF" w:rsidRDefault="00E62762" w:rsidP="00F27B69">
      <w:pPr>
        <w:pStyle w:val="Heading2"/>
      </w:pPr>
      <w:bookmarkStart w:id="67" w:name="_Toc237846412"/>
      <w:r>
        <w:t>Context</w:t>
      </w:r>
      <w:bookmarkEnd w:id="67"/>
    </w:p>
    <w:p w14:paraId="76A4C39F" w14:textId="77777777" w:rsidR="00AE51F2" w:rsidRPr="00A92295" w:rsidRDefault="00AE51F2" w:rsidP="00A92295">
      <w:r w:rsidRPr="00A92295">
        <w:t xml:space="preserve">Confidence in immunisation is high in Australia, but misinformation and disinformation can undermine trust. Communities and individuals may face different concerns depending on their experiences, cultural backgrounds, and information environments. </w:t>
      </w:r>
    </w:p>
    <w:p w14:paraId="3E5D3D86" w14:textId="66C65D69" w:rsidR="003039A4" w:rsidRPr="00A92295" w:rsidRDefault="00AE51F2" w:rsidP="00A92295">
      <w:r w:rsidRPr="00A92295">
        <w:t xml:space="preserve">There is a need for clear, accurate, and respectful communication tailored to specific communities, </w:t>
      </w:r>
      <w:r w:rsidR="00A041B7" w:rsidRPr="00A92295">
        <w:t>and</w:t>
      </w:r>
      <w:r w:rsidRPr="00A92295">
        <w:t xml:space="preserve"> greater involvement of community voices in immunisation program design.</w:t>
      </w:r>
      <w:r w:rsidR="00233BAA" w:rsidRPr="00A92295">
        <w:t xml:space="preserve"> </w:t>
      </w:r>
      <w:r w:rsidRPr="00A92295">
        <w:t xml:space="preserve">The </w:t>
      </w:r>
      <w:r w:rsidR="006D10BC" w:rsidRPr="00A92295">
        <w:t>S</w:t>
      </w:r>
      <w:r w:rsidR="00A041B7" w:rsidRPr="00A92295">
        <w:t xml:space="preserve">trategy </w:t>
      </w:r>
      <w:r w:rsidRPr="00A92295">
        <w:t>emphasises building relationships, supporting trusted messengers, and investing in research to understand drivers of trust and hesitancy.</w:t>
      </w:r>
    </w:p>
    <w:tbl>
      <w:tblPr>
        <w:tblStyle w:val="ListTable2-Accent5"/>
        <w:tblW w:w="0" w:type="auto"/>
        <w:tblLook w:val="04A0" w:firstRow="1" w:lastRow="0" w:firstColumn="1" w:lastColumn="0" w:noHBand="0" w:noVBand="1"/>
      </w:tblPr>
      <w:tblGrid>
        <w:gridCol w:w="1979"/>
        <w:gridCol w:w="3720"/>
        <w:gridCol w:w="2803"/>
        <w:gridCol w:w="1279"/>
        <w:gridCol w:w="1739"/>
        <w:gridCol w:w="3761"/>
        <w:gridCol w:w="3443"/>
        <w:gridCol w:w="1968"/>
      </w:tblGrid>
      <w:tr w:rsidR="005F46F4" w:rsidRPr="008C1F1C" w14:paraId="1E9C50BF" w14:textId="77777777" w:rsidTr="000F1B4C">
        <w:trPr>
          <w:cnfStyle w:val="100000000000" w:firstRow="1" w:lastRow="0" w:firstColumn="0" w:lastColumn="0" w:oddVBand="0" w:evenVBand="0" w:oddHBand="0" w:evenHBand="0" w:firstRowFirstColumn="0" w:firstRowLastColumn="0" w:lastRowFirstColumn="0" w:lastRowLastColumn="0"/>
          <w:trHeight w:val="728"/>
          <w:tblHeader/>
        </w:trPr>
        <w:tc>
          <w:tcPr>
            <w:cnfStyle w:val="001000000000" w:firstRow="0" w:lastRow="0" w:firstColumn="1" w:lastColumn="0" w:oddVBand="0" w:evenVBand="0" w:oddHBand="0" w:evenHBand="0" w:firstRowFirstColumn="0" w:firstRowLastColumn="0" w:lastRowFirstColumn="0" w:lastRowLastColumn="0"/>
            <w:tcW w:w="0" w:type="auto"/>
          </w:tcPr>
          <w:p w14:paraId="455953B1" w14:textId="77777777" w:rsidR="005F46F4" w:rsidRPr="00A92295" w:rsidRDefault="005F46F4" w:rsidP="000E52E9">
            <w:pPr>
              <w:pStyle w:val="Tabletextleft"/>
            </w:pPr>
            <w:r w:rsidRPr="00A92295">
              <w:t>Initiative</w:t>
            </w:r>
          </w:p>
        </w:tc>
        <w:tc>
          <w:tcPr>
            <w:tcW w:w="0" w:type="auto"/>
          </w:tcPr>
          <w:p w14:paraId="0EEC7BD5" w14:textId="77777777" w:rsidR="005F46F4" w:rsidRPr="00A92295" w:rsidRDefault="005F46F4" w:rsidP="000E52E9">
            <w:pPr>
              <w:pStyle w:val="Tabletextleft"/>
              <w:cnfStyle w:val="100000000000" w:firstRow="1" w:lastRow="0" w:firstColumn="0" w:lastColumn="0" w:oddVBand="0" w:evenVBand="0" w:oddHBand="0" w:evenHBand="0" w:firstRowFirstColumn="0" w:firstRowLastColumn="0" w:lastRowFirstColumn="0" w:lastRowLastColumn="0"/>
            </w:pPr>
            <w:r w:rsidRPr="00A92295">
              <w:t>Description</w:t>
            </w:r>
          </w:p>
        </w:tc>
        <w:tc>
          <w:tcPr>
            <w:tcW w:w="0" w:type="auto"/>
          </w:tcPr>
          <w:p w14:paraId="21574C49" w14:textId="77777777" w:rsidR="005F46F4" w:rsidRPr="00A92295" w:rsidRDefault="005F46F4" w:rsidP="000E52E9">
            <w:pPr>
              <w:pStyle w:val="Tabletextleft"/>
              <w:cnfStyle w:val="100000000000" w:firstRow="1" w:lastRow="0" w:firstColumn="0" w:lastColumn="0" w:oddVBand="0" w:evenVBand="0" w:oddHBand="0" w:evenHBand="0" w:firstRowFirstColumn="0" w:firstRowLastColumn="0" w:lastRowFirstColumn="0" w:lastRowLastColumn="0"/>
            </w:pPr>
            <w:r w:rsidRPr="00A92295">
              <w:t>Lead/ delivery partner(s)</w:t>
            </w:r>
          </w:p>
        </w:tc>
        <w:tc>
          <w:tcPr>
            <w:tcW w:w="0" w:type="auto"/>
          </w:tcPr>
          <w:p w14:paraId="2D163EF3" w14:textId="77777777" w:rsidR="005F46F4" w:rsidRPr="00A92295" w:rsidRDefault="005F46F4" w:rsidP="000E52E9">
            <w:pPr>
              <w:pStyle w:val="Tabletextleft"/>
              <w:cnfStyle w:val="100000000000" w:firstRow="1" w:lastRow="0" w:firstColumn="0" w:lastColumn="0" w:oddVBand="0" w:evenVBand="0" w:oddHBand="0" w:evenHBand="0" w:firstRowFirstColumn="0" w:firstRowLastColumn="0" w:lastRowFirstColumn="0" w:lastRowLastColumn="0"/>
            </w:pPr>
            <w:r w:rsidRPr="00A92295">
              <w:t xml:space="preserve">Timeframe </w:t>
            </w:r>
          </w:p>
        </w:tc>
        <w:tc>
          <w:tcPr>
            <w:tcW w:w="0" w:type="auto"/>
          </w:tcPr>
          <w:p w14:paraId="2D137C46" w14:textId="75DCF4B9" w:rsidR="005F46F4" w:rsidRPr="00A92295" w:rsidRDefault="005F46F4" w:rsidP="000E52E9">
            <w:pPr>
              <w:pStyle w:val="Tabletextleft"/>
              <w:cnfStyle w:val="100000000000" w:firstRow="1" w:lastRow="0" w:firstColumn="0" w:lastColumn="0" w:oddVBand="0" w:evenVBand="0" w:oddHBand="0" w:evenHBand="0" w:firstRowFirstColumn="0" w:firstRowLastColumn="0" w:lastRowFirstColumn="0" w:lastRowLastColumn="0"/>
            </w:pPr>
            <w:r w:rsidRPr="00A92295">
              <w:t>Implementation status</w:t>
            </w:r>
          </w:p>
        </w:tc>
        <w:tc>
          <w:tcPr>
            <w:tcW w:w="0" w:type="auto"/>
          </w:tcPr>
          <w:p w14:paraId="341EB000" w14:textId="4B32532E" w:rsidR="005F46F4" w:rsidRPr="00A92295" w:rsidRDefault="005F46F4" w:rsidP="000E52E9">
            <w:pPr>
              <w:pStyle w:val="Tabletextleft"/>
              <w:cnfStyle w:val="100000000000" w:firstRow="1" w:lastRow="0" w:firstColumn="0" w:lastColumn="0" w:oddVBand="0" w:evenVBand="0" w:oddHBand="0" w:evenHBand="0" w:firstRowFirstColumn="0" w:firstRowLastColumn="0" w:lastRowFirstColumn="0" w:lastRowLastColumn="0"/>
            </w:pPr>
            <w:r w:rsidRPr="00A92295">
              <w:t>Progress update</w:t>
            </w:r>
          </w:p>
        </w:tc>
        <w:tc>
          <w:tcPr>
            <w:tcW w:w="0" w:type="auto"/>
          </w:tcPr>
          <w:p w14:paraId="4979AD1E" w14:textId="338FF109" w:rsidR="005F46F4" w:rsidRPr="00A92295" w:rsidRDefault="005F46F4" w:rsidP="000E52E9">
            <w:pPr>
              <w:pStyle w:val="Tabletextleft"/>
              <w:cnfStyle w:val="100000000000" w:firstRow="1" w:lastRow="0" w:firstColumn="0" w:lastColumn="0" w:oddVBand="0" w:evenVBand="0" w:oddHBand="0" w:evenHBand="0" w:firstRowFirstColumn="0" w:firstRowLastColumn="0" w:lastRowFirstColumn="0" w:lastRowLastColumn="0"/>
            </w:pPr>
            <w:r w:rsidRPr="00A92295">
              <w:t>Intended outcome(s)</w:t>
            </w:r>
          </w:p>
        </w:tc>
        <w:tc>
          <w:tcPr>
            <w:tcW w:w="0" w:type="auto"/>
          </w:tcPr>
          <w:p w14:paraId="5BF3449E" w14:textId="77777777" w:rsidR="005F46F4" w:rsidRPr="00A92295" w:rsidRDefault="005F46F4" w:rsidP="000E52E9">
            <w:pPr>
              <w:pStyle w:val="Tabletextleft"/>
              <w:cnfStyle w:val="100000000000" w:firstRow="1" w:lastRow="0" w:firstColumn="0" w:lastColumn="0" w:oddVBand="0" w:evenVBand="0" w:oddHBand="0" w:evenHBand="0" w:firstRowFirstColumn="0" w:firstRowLastColumn="0" w:lastRowFirstColumn="0" w:lastRowLastColumn="0"/>
            </w:pPr>
            <w:r w:rsidRPr="00A92295">
              <w:t>Related Strategic Goal(s)</w:t>
            </w:r>
          </w:p>
        </w:tc>
      </w:tr>
      <w:tr w:rsidR="005F46F4" w:rsidRPr="008C1F1C" w14:paraId="589F1FCE" w14:textId="77777777" w:rsidTr="000F1B4C">
        <w:trPr>
          <w:cnfStyle w:val="000000100000" w:firstRow="0" w:lastRow="0" w:firstColumn="0" w:lastColumn="0" w:oddVBand="0" w:evenVBand="0" w:oddHBand="1" w:evenHBand="0" w:firstRowFirstColumn="0" w:firstRowLastColumn="0" w:lastRowFirstColumn="0" w:lastRowLastColumn="0"/>
          <w:trHeight w:val="2353"/>
        </w:trPr>
        <w:tc>
          <w:tcPr>
            <w:cnfStyle w:val="001000000000" w:firstRow="0" w:lastRow="0" w:firstColumn="1" w:lastColumn="0" w:oddVBand="0" w:evenVBand="0" w:oddHBand="0" w:evenHBand="0" w:firstRowFirstColumn="0" w:firstRowLastColumn="0" w:lastRowFirstColumn="0" w:lastRowLastColumn="0"/>
            <w:tcW w:w="0" w:type="auto"/>
          </w:tcPr>
          <w:p w14:paraId="6DD25FB7" w14:textId="77777777" w:rsidR="005F46F4" w:rsidRPr="00A92295" w:rsidRDefault="005F46F4" w:rsidP="000E52E9">
            <w:pPr>
              <w:pStyle w:val="Tabletextleft"/>
            </w:pPr>
            <w:r w:rsidRPr="00A92295">
              <w:t>2.1 Community-based outreach – Expos and networks</w:t>
            </w:r>
          </w:p>
        </w:tc>
        <w:tc>
          <w:tcPr>
            <w:tcW w:w="0" w:type="auto"/>
          </w:tcPr>
          <w:p w14:paraId="3AAECF64" w14:textId="77777777"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 xml:space="preserve">Deliver targeted, culturally appropriate communication and outreach initiatives, including through expos, multicultural networks, and community-led engagement. </w:t>
            </w:r>
          </w:p>
        </w:tc>
        <w:tc>
          <w:tcPr>
            <w:tcW w:w="0" w:type="auto"/>
          </w:tcPr>
          <w:p w14:paraId="5A9A9AA0" w14:textId="3072B574"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 xml:space="preserve">DHDA </w:t>
            </w:r>
          </w:p>
        </w:tc>
        <w:tc>
          <w:tcPr>
            <w:tcW w:w="0" w:type="auto"/>
          </w:tcPr>
          <w:p w14:paraId="782ACD87" w14:textId="68F2ADE3"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2025-26</w:t>
            </w:r>
            <w:r w:rsidR="00AC04F7">
              <w:t xml:space="preserve"> to 2026-27</w:t>
            </w:r>
          </w:p>
        </w:tc>
        <w:tc>
          <w:tcPr>
            <w:tcW w:w="0" w:type="auto"/>
          </w:tcPr>
          <w:p w14:paraId="49F77AC9" w14:textId="6A5C529F" w:rsidR="005F46F4" w:rsidRPr="008C1F1C" w:rsidRDefault="00763ACE" w:rsidP="000E52E9">
            <w:pPr>
              <w:pStyle w:val="Tabletextleft"/>
              <w:cnfStyle w:val="000000100000" w:firstRow="0" w:lastRow="0" w:firstColumn="0" w:lastColumn="0" w:oddVBand="0" w:evenVBand="0" w:oddHBand="1" w:evenHBand="0" w:firstRowFirstColumn="0" w:firstRowLastColumn="0" w:lastRowFirstColumn="0" w:lastRowLastColumn="0"/>
            </w:pPr>
            <w:r>
              <w:t>Ongoing</w:t>
            </w:r>
          </w:p>
        </w:tc>
        <w:tc>
          <w:tcPr>
            <w:tcW w:w="0" w:type="auto"/>
          </w:tcPr>
          <w:p w14:paraId="2D258939" w14:textId="4BFA594D" w:rsidR="005F46F4" w:rsidRPr="008C1F1C" w:rsidRDefault="00161220" w:rsidP="000E52E9">
            <w:pPr>
              <w:pStyle w:val="Tabletextleft"/>
              <w:cnfStyle w:val="000000100000" w:firstRow="0" w:lastRow="0" w:firstColumn="0" w:lastColumn="0" w:oddVBand="0" w:evenVBand="0" w:oddHBand="1" w:evenHBand="0" w:firstRowFirstColumn="0" w:firstRowLastColumn="0" w:lastRowFirstColumn="0" w:lastRowLastColumn="0"/>
            </w:pPr>
            <w:r>
              <w:t xml:space="preserve">The childhood, maternal, and winter vaccination for older </w:t>
            </w:r>
            <w:proofErr w:type="gramStart"/>
            <w:r>
              <w:t>adults</w:t>
            </w:r>
            <w:proofErr w:type="gramEnd"/>
            <w:r>
              <w:t xml:space="preserve"> campaigns </w:t>
            </w:r>
            <w:r w:rsidR="005B45E4">
              <w:t xml:space="preserve">ran until 30 June 2026. </w:t>
            </w:r>
            <w:r w:rsidR="00C32F43">
              <w:t xml:space="preserve">CALD </w:t>
            </w:r>
            <w:r w:rsidR="006A6D19">
              <w:t>public relations experts</w:t>
            </w:r>
            <w:r w:rsidR="000C631D">
              <w:t xml:space="preserve"> were engaged</w:t>
            </w:r>
            <w:r w:rsidR="006A6D19">
              <w:t xml:space="preserve"> to design </w:t>
            </w:r>
            <w:r w:rsidR="00507604">
              <w:t xml:space="preserve">and deliver </w:t>
            </w:r>
            <w:r w:rsidR="003913B6">
              <w:t xml:space="preserve">culturally </w:t>
            </w:r>
            <w:r w:rsidR="007D4FD7">
              <w:t xml:space="preserve">appropriate </w:t>
            </w:r>
            <w:r w:rsidR="00B55182">
              <w:t>communications and activities. M</w:t>
            </w:r>
            <w:r w:rsidR="005E47E3">
              <w:t>aterials</w:t>
            </w:r>
            <w:r w:rsidR="00EE4F91">
              <w:t xml:space="preserve"> </w:t>
            </w:r>
            <w:r w:rsidR="00B55182">
              <w:t xml:space="preserve">were translated </w:t>
            </w:r>
            <w:r w:rsidR="009C2A2E">
              <w:t>in up to 14 priority language</w:t>
            </w:r>
            <w:r w:rsidR="005E47E3">
              <w:t xml:space="preserve">s </w:t>
            </w:r>
            <w:r w:rsidR="00B55182">
              <w:t xml:space="preserve">and disseminated </w:t>
            </w:r>
            <w:r w:rsidR="005E47E3">
              <w:t xml:space="preserve">across </w:t>
            </w:r>
            <w:r w:rsidR="00904FC8">
              <w:t>targeted communications channels including multicultural radio, TV and social media apps.</w:t>
            </w:r>
            <w:r w:rsidR="0046742B">
              <w:t xml:space="preserve"> </w:t>
            </w:r>
            <w:r w:rsidR="00B95989">
              <w:t>Local</w:t>
            </w:r>
            <w:r w:rsidR="00DB410A">
              <w:t xml:space="preserve"> engagement activities included attendance at </w:t>
            </w:r>
            <w:r w:rsidR="002F5932">
              <w:t>multicultural events</w:t>
            </w:r>
            <w:r w:rsidR="004414D7">
              <w:t xml:space="preserve"> and facilitation of commu</w:t>
            </w:r>
            <w:r w:rsidR="00620964">
              <w:t xml:space="preserve">nity-led information </w:t>
            </w:r>
            <w:r w:rsidR="00520239">
              <w:t xml:space="preserve">and education </w:t>
            </w:r>
            <w:r w:rsidR="00620964">
              <w:t>sessions.</w:t>
            </w:r>
            <w:r w:rsidR="00945364">
              <w:t xml:space="preserve"> </w:t>
            </w:r>
            <w:r w:rsidR="00B3639A">
              <w:t xml:space="preserve">Campaign evaluation will take place in September </w:t>
            </w:r>
            <w:proofErr w:type="gramStart"/>
            <w:r w:rsidR="00DD41EE">
              <w:t>2026</w:t>
            </w:r>
            <w:proofErr w:type="gramEnd"/>
            <w:r w:rsidR="00DD41EE">
              <w:t xml:space="preserve"> </w:t>
            </w:r>
            <w:r w:rsidR="00B3639A">
              <w:t>and w</w:t>
            </w:r>
            <w:r w:rsidR="00945364">
              <w:t xml:space="preserve">ork is underway to plan new campaigns which will </w:t>
            </w:r>
            <w:r w:rsidR="00DD41EE">
              <w:t>deliver</w:t>
            </w:r>
            <w:r w:rsidR="00945364">
              <w:t xml:space="preserve"> ongoing </w:t>
            </w:r>
            <w:r w:rsidR="008C04B0">
              <w:t>activities</w:t>
            </w:r>
            <w:r w:rsidR="00945364">
              <w:t>.</w:t>
            </w:r>
          </w:p>
        </w:tc>
        <w:tc>
          <w:tcPr>
            <w:tcW w:w="0" w:type="auto"/>
          </w:tcPr>
          <w:p w14:paraId="1D1BB958" w14:textId="42D9808D"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Build trust, share accurate vaccine information, and improve immunisation uptake among CALD, hard-to-reach, and underserved populations.</w:t>
            </w:r>
          </w:p>
        </w:tc>
        <w:tc>
          <w:tcPr>
            <w:tcW w:w="0" w:type="auto"/>
          </w:tcPr>
          <w:p w14:paraId="4BA21DD7" w14:textId="77777777"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 – Partner with communities to understand barriers</w:t>
            </w:r>
          </w:p>
          <w:p w14:paraId="255F95C7" w14:textId="77777777"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G5 – Engage to build trust/ combat misinformation</w:t>
            </w:r>
          </w:p>
          <w:p w14:paraId="5F01B082" w14:textId="77777777"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G6 – Strengthen community partnerships for tailored strategies</w:t>
            </w:r>
          </w:p>
          <w:p w14:paraId="6BFCB455" w14:textId="572452FD"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G7 – Track community sentiment</w:t>
            </w:r>
          </w:p>
        </w:tc>
      </w:tr>
      <w:tr w:rsidR="005F46F4" w:rsidRPr="008C1F1C" w14:paraId="32F7E8D8" w14:textId="77777777" w:rsidTr="000F1B4C">
        <w:tc>
          <w:tcPr>
            <w:cnfStyle w:val="001000000000" w:firstRow="0" w:lastRow="0" w:firstColumn="1" w:lastColumn="0" w:oddVBand="0" w:evenVBand="0" w:oddHBand="0" w:evenHBand="0" w:firstRowFirstColumn="0" w:firstRowLastColumn="0" w:lastRowFirstColumn="0" w:lastRowLastColumn="0"/>
            <w:tcW w:w="0" w:type="auto"/>
          </w:tcPr>
          <w:p w14:paraId="6B9416A6" w14:textId="77777777" w:rsidR="005F46F4" w:rsidRPr="00A92295" w:rsidRDefault="005F46F4" w:rsidP="000E52E9">
            <w:pPr>
              <w:pStyle w:val="Tabletextleft"/>
            </w:pPr>
            <w:r w:rsidRPr="00A92295">
              <w:t>2.2 First Nations-led co</w:t>
            </w:r>
            <w:r w:rsidRPr="00A92295">
              <w:noBreakHyphen/>
              <w:t>designed education initiatives</w:t>
            </w:r>
          </w:p>
        </w:tc>
        <w:tc>
          <w:tcPr>
            <w:tcW w:w="0" w:type="auto"/>
          </w:tcPr>
          <w:p w14:paraId="47EBC97F" w14:textId="321D6ED8"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Partner with select communities to co-design culturally safe and tailored vaccine education initiatives and materials. This activity aims to support culturally safe education and vaccine acceptance, and improved uptake for Aboriginal and Torres Strait Islander communities.</w:t>
            </w:r>
          </w:p>
          <w:p w14:paraId="3B9DD6B8" w14:textId="6F467466"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 xml:space="preserve">Routinely engage with the National Aboriginal Community Controlled Health Organisation (NACCHO) seeking feedback on activities to increase vaccine access for Aboriginal and Torres Strait Islander communities. </w:t>
            </w:r>
          </w:p>
        </w:tc>
        <w:tc>
          <w:tcPr>
            <w:tcW w:w="0" w:type="auto"/>
          </w:tcPr>
          <w:p w14:paraId="752BB6E3" w14:textId="3BA7DEDC"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 xml:space="preserve">DHDA </w:t>
            </w:r>
          </w:p>
          <w:p w14:paraId="2914127C" w14:textId="542DA083"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Delivery partner: NACCHO</w:t>
            </w:r>
          </w:p>
        </w:tc>
        <w:tc>
          <w:tcPr>
            <w:tcW w:w="0" w:type="auto"/>
          </w:tcPr>
          <w:p w14:paraId="0215E7CE" w14:textId="1AB74D66"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2025-26</w:t>
            </w:r>
            <w:r w:rsidR="00DD41EE">
              <w:t xml:space="preserve"> to 2026-27</w:t>
            </w:r>
          </w:p>
        </w:tc>
        <w:tc>
          <w:tcPr>
            <w:tcW w:w="0" w:type="auto"/>
          </w:tcPr>
          <w:p w14:paraId="56BB7DAD" w14:textId="012576FC" w:rsidR="005F46F4" w:rsidRPr="008C1F1C" w:rsidRDefault="00CF541B" w:rsidP="000E52E9">
            <w:pPr>
              <w:pStyle w:val="Tabletextleft"/>
              <w:cnfStyle w:val="000000000000" w:firstRow="0" w:lastRow="0" w:firstColumn="0" w:lastColumn="0" w:oddVBand="0" w:evenVBand="0" w:oddHBand="0" w:evenHBand="0" w:firstRowFirstColumn="0" w:firstRowLastColumn="0" w:lastRowFirstColumn="0" w:lastRowLastColumn="0"/>
            </w:pPr>
            <w:r>
              <w:t>In delivery</w:t>
            </w:r>
          </w:p>
        </w:tc>
        <w:tc>
          <w:tcPr>
            <w:tcW w:w="0" w:type="auto"/>
          </w:tcPr>
          <w:p w14:paraId="5F303793" w14:textId="0FD1CB23" w:rsidR="005F46F4" w:rsidRPr="008C1F1C" w:rsidRDefault="008C7AA2" w:rsidP="000E52E9">
            <w:pPr>
              <w:pStyle w:val="Tabletextleft"/>
              <w:cnfStyle w:val="000000000000" w:firstRow="0" w:lastRow="0" w:firstColumn="0" w:lastColumn="0" w:oddVBand="0" w:evenVBand="0" w:oddHBand="0" w:evenHBand="0" w:firstRowFirstColumn="0" w:firstRowLastColumn="0" w:lastRowFirstColumn="0" w:lastRowLastColumn="0"/>
            </w:pPr>
            <w:r>
              <w:t>Initiative 1.4 refers.</w:t>
            </w:r>
          </w:p>
        </w:tc>
        <w:tc>
          <w:tcPr>
            <w:tcW w:w="0" w:type="auto"/>
          </w:tcPr>
          <w:p w14:paraId="1D6A8BA0" w14:textId="1D94593D"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Community-led education and improved acceptance, access, and uptake for Aboriginal and Torres Strait Islander people.</w:t>
            </w:r>
          </w:p>
        </w:tc>
        <w:tc>
          <w:tcPr>
            <w:tcW w:w="0" w:type="auto"/>
          </w:tcPr>
          <w:p w14:paraId="1B7B3F0A" w14:textId="77777777"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G1 – Partner with communities to understand barriers</w:t>
            </w:r>
          </w:p>
          <w:p w14:paraId="622E18CE" w14:textId="77777777"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G5 – Engage to build trust/ combat misinformation</w:t>
            </w:r>
          </w:p>
          <w:p w14:paraId="1D7A7D31" w14:textId="77777777"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G6 – Strengthen community partnerships for tailored strategies</w:t>
            </w:r>
          </w:p>
          <w:p w14:paraId="4228D172" w14:textId="2E3234E7"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G16 – Support First Nations health workforce contributions</w:t>
            </w:r>
          </w:p>
        </w:tc>
      </w:tr>
      <w:tr w:rsidR="005F46F4" w:rsidRPr="008C1F1C" w14:paraId="06F9780A" w14:textId="77777777" w:rsidTr="000F1B4C">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0" w:type="auto"/>
          </w:tcPr>
          <w:p w14:paraId="6BAC658E" w14:textId="77777777" w:rsidR="005F46F4" w:rsidRPr="00A92295" w:rsidRDefault="005F46F4" w:rsidP="000E52E9">
            <w:pPr>
              <w:pStyle w:val="Tabletextleft"/>
            </w:pPr>
            <w:r w:rsidRPr="00A92295">
              <w:t>2.3 SKAI for Consumers</w:t>
            </w:r>
          </w:p>
        </w:tc>
        <w:tc>
          <w:tcPr>
            <w:tcW w:w="0" w:type="auto"/>
          </w:tcPr>
          <w:p w14:paraId="59021754" w14:textId="77777777" w:rsidR="005F46F4"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Deliver and expand the Sharing Knowledge About Immunisation (SKAI) platform to provide accessible, evidence-based information and communication tools for consumers.</w:t>
            </w:r>
          </w:p>
          <w:p w14:paraId="4FC0F68A" w14:textId="69BECE5B" w:rsidR="005F46F4" w:rsidRPr="00DA6361" w:rsidRDefault="00353255" w:rsidP="000E52E9">
            <w:pPr>
              <w:pStyle w:val="Tabletextleft"/>
              <w:cnfStyle w:val="000000100000" w:firstRow="0" w:lastRow="0" w:firstColumn="0" w:lastColumn="0" w:oddVBand="0" w:evenVBand="0" w:oddHBand="1" w:evenHBand="0" w:firstRowFirstColumn="0" w:firstRowLastColumn="0" w:lastRowFirstColumn="0" w:lastRowLastColumn="0"/>
            </w:pPr>
            <w:r>
              <w:t xml:space="preserve">Access at </w:t>
            </w:r>
            <w:hyperlink r:id="rId26" w:history="1">
              <w:r w:rsidRPr="00FA4607">
                <w:rPr>
                  <w:rStyle w:val="Hyperlink"/>
                </w:rPr>
                <w:t>skai.org.au</w:t>
              </w:r>
            </w:hyperlink>
            <w:r w:rsidRPr="00A92295">
              <w:t>.</w:t>
            </w:r>
          </w:p>
        </w:tc>
        <w:tc>
          <w:tcPr>
            <w:tcW w:w="0" w:type="auto"/>
          </w:tcPr>
          <w:p w14:paraId="107D7CA1" w14:textId="0A231965"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Delivery partner (contract manager): Australian CDC</w:t>
            </w:r>
          </w:p>
          <w:p w14:paraId="3922EB5B" w14:textId="7010A380"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Delivery partner: NCIRS – Social Science Unit</w:t>
            </w:r>
          </w:p>
        </w:tc>
        <w:tc>
          <w:tcPr>
            <w:tcW w:w="0" w:type="auto"/>
          </w:tcPr>
          <w:p w14:paraId="0BABC4C0" w14:textId="73280753"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2025-26</w:t>
            </w:r>
            <w:r w:rsidR="00AD0E37">
              <w:t xml:space="preserve"> to 2026-27</w:t>
            </w:r>
          </w:p>
        </w:tc>
        <w:tc>
          <w:tcPr>
            <w:tcW w:w="0" w:type="auto"/>
          </w:tcPr>
          <w:p w14:paraId="6A3C9FCA" w14:textId="61E65F51" w:rsidR="005F46F4" w:rsidRPr="008C1F1C" w:rsidRDefault="00AD0E37" w:rsidP="000E52E9">
            <w:pPr>
              <w:pStyle w:val="Tabletextleft"/>
              <w:cnfStyle w:val="000000100000" w:firstRow="0" w:lastRow="0" w:firstColumn="0" w:lastColumn="0" w:oddVBand="0" w:evenVBand="0" w:oddHBand="1" w:evenHBand="0" w:firstRowFirstColumn="0" w:firstRowLastColumn="0" w:lastRowFirstColumn="0" w:lastRowLastColumn="0"/>
            </w:pPr>
            <w:r>
              <w:t>In progress</w:t>
            </w:r>
          </w:p>
        </w:tc>
        <w:tc>
          <w:tcPr>
            <w:tcW w:w="0" w:type="auto"/>
          </w:tcPr>
          <w:p w14:paraId="2E3928A6" w14:textId="1FAFAC8D" w:rsidR="005F46F4" w:rsidRPr="008C1F1C" w:rsidRDefault="003A4B48" w:rsidP="000E52E9">
            <w:pPr>
              <w:pStyle w:val="Tabletextleft"/>
              <w:cnfStyle w:val="000000100000" w:firstRow="0" w:lastRow="0" w:firstColumn="0" w:lastColumn="0" w:oddVBand="0" w:evenVBand="0" w:oddHBand="1" w:evenHBand="0" w:firstRowFirstColumn="0" w:firstRowLastColumn="0" w:lastRowFirstColumn="0" w:lastRowLastColumn="0"/>
            </w:pPr>
            <w:r w:rsidRPr="003A4B48">
              <w:t>The SKAI platform continues to provide accessible, evidence-based resources across pregnancy and newborn, childhood and adolescent vaccination. Adolescent resources are now available, including information for parents and carers and guidance on school-based vaccination. Adult resources are in development, with planning underway for an aged care expansion.</w:t>
            </w:r>
          </w:p>
        </w:tc>
        <w:tc>
          <w:tcPr>
            <w:tcW w:w="0" w:type="auto"/>
          </w:tcPr>
          <w:p w14:paraId="57A7A030" w14:textId="24DC3064"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Informed vaccine decision-making through supportive, trusted conversations between consumers and healthcare professionals.</w:t>
            </w:r>
          </w:p>
        </w:tc>
        <w:tc>
          <w:tcPr>
            <w:tcW w:w="0" w:type="auto"/>
          </w:tcPr>
          <w:p w14:paraId="54B9323E" w14:textId="77777777"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 – Partner with communities to understand barriers</w:t>
            </w:r>
          </w:p>
          <w:p w14:paraId="5FC96870" w14:textId="77777777"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G5 – Engage to build trust/ combat misinformation</w:t>
            </w:r>
          </w:p>
          <w:p w14:paraId="68B871FA" w14:textId="72AB14C2"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G6 – Strengthen community partnerships for tailored strategies</w:t>
            </w:r>
          </w:p>
        </w:tc>
      </w:tr>
      <w:tr w:rsidR="005F46F4" w:rsidRPr="008C1F1C" w14:paraId="0D83EFE8" w14:textId="77777777" w:rsidTr="000F1B4C">
        <w:trPr>
          <w:cantSplit/>
        </w:trPr>
        <w:tc>
          <w:tcPr>
            <w:cnfStyle w:val="001000000000" w:firstRow="0" w:lastRow="0" w:firstColumn="1" w:lastColumn="0" w:oddVBand="0" w:evenVBand="0" w:oddHBand="0" w:evenHBand="0" w:firstRowFirstColumn="0" w:firstRowLastColumn="0" w:lastRowFirstColumn="0" w:lastRowLastColumn="0"/>
            <w:tcW w:w="0" w:type="auto"/>
          </w:tcPr>
          <w:p w14:paraId="2B7EC08C" w14:textId="77777777" w:rsidR="005F46F4" w:rsidRPr="00A92295" w:rsidRDefault="0DA3DB0F" w:rsidP="000E52E9">
            <w:pPr>
              <w:pStyle w:val="Tabletextleft"/>
            </w:pPr>
            <w:r w:rsidRPr="00A92295">
              <w:t>2.4 Maternal Vaccination Schedule</w:t>
            </w:r>
          </w:p>
        </w:tc>
        <w:tc>
          <w:tcPr>
            <w:tcW w:w="0" w:type="auto"/>
          </w:tcPr>
          <w:p w14:paraId="38AD7514" w14:textId="77777777" w:rsidR="005F46F4" w:rsidRPr="00DA6361" w:rsidRDefault="0DA3DB0F" w:rsidP="000E52E9">
            <w:pPr>
              <w:pStyle w:val="Tabletextleft"/>
              <w:cnfStyle w:val="000000000000" w:firstRow="0" w:lastRow="0" w:firstColumn="0" w:lastColumn="0" w:oddVBand="0" w:evenVBand="0" w:oddHBand="0" w:evenHBand="0" w:firstRowFirstColumn="0" w:firstRowLastColumn="0" w:lastRowFirstColumn="0" w:lastRowLastColumn="0"/>
            </w:pPr>
            <w:r w:rsidRPr="70D32D19">
              <w:t xml:space="preserve">Deliver a co-designed vaccination schedule and relevant resources to support understanding and acceptance of maternal vaccination. </w:t>
            </w:r>
          </w:p>
          <w:p w14:paraId="2560E68F" w14:textId="22F0F305" w:rsidR="005F46F4" w:rsidRPr="00DA6361" w:rsidRDefault="0DA3DB0F" w:rsidP="000E52E9">
            <w:pPr>
              <w:pStyle w:val="Tabletextleft"/>
              <w:cnfStyle w:val="000000000000" w:firstRow="0" w:lastRow="0" w:firstColumn="0" w:lastColumn="0" w:oddVBand="0" w:evenVBand="0" w:oddHBand="0" w:evenHBand="0" w:firstRowFirstColumn="0" w:firstRowLastColumn="0" w:lastRowFirstColumn="0" w:lastRowLastColumn="0"/>
            </w:pPr>
            <w:r w:rsidRPr="70D32D19">
              <w:t>The project will also deliver proposed implementation approaches to integrate the maternal vaccination schedule in the health sector and broader community</w:t>
            </w:r>
            <w:r w:rsidR="1B2B6C75" w:rsidRPr="70D32D19">
              <w:t>, alongside</w:t>
            </w:r>
            <w:r w:rsidR="70503633" w:rsidRPr="70D32D19">
              <w:t xml:space="preserve"> an online web tool for consumers and providers to create customised schedules for pregnant women depending on their individual needs and circumstances.</w:t>
            </w:r>
          </w:p>
        </w:tc>
        <w:tc>
          <w:tcPr>
            <w:tcW w:w="0" w:type="auto"/>
          </w:tcPr>
          <w:p w14:paraId="41AE8CC0" w14:textId="1A70B3E2" w:rsidR="005F46F4" w:rsidRPr="00DA6361" w:rsidRDefault="0DA3DB0F" w:rsidP="000E52E9">
            <w:pPr>
              <w:pStyle w:val="Tabletextleft"/>
              <w:cnfStyle w:val="000000000000" w:firstRow="0" w:lastRow="0" w:firstColumn="0" w:lastColumn="0" w:oddVBand="0" w:evenVBand="0" w:oddHBand="0" w:evenHBand="0" w:firstRowFirstColumn="0" w:firstRowLastColumn="0" w:lastRowFirstColumn="0" w:lastRowLastColumn="0"/>
            </w:pPr>
            <w:r w:rsidRPr="70D32D19">
              <w:t xml:space="preserve">Lead: </w:t>
            </w:r>
            <w:r w:rsidR="152CBD83" w:rsidRPr="70D32D19">
              <w:t>Monash University</w:t>
            </w:r>
          </w:p>
        </w:tc>
        <w:tc>
          <w:tcPr>
            <w:tcW w:w="0" w:type="auto"/>
          </w:tcPr>
          <w:p w14:paraId="4BAE2596" w14:textId="7F91E0F9"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2025-26 to 2027-28</w:t>
            </w:r>
          </w:p>
        </w:tc>
        <w:tc>
          <w:tcPr>
            <w:tcW w:w="0" w:type="auto"/>
          </w:tcPr>
          <w:p w14:paraId="00628C98" w14:textId="1EEC9252" w:rsidR="005F46F4" w:rsidRPr="00DE7CDD" w:rsidRDefault="2AF4EEEC" w:rsidP="000E52E9">
            <w:pPr>
              <w:pStyle w:val="Tabletextleft"/>
              <w:cnfStyle w:val="000000000000" w:firstRow="0" w:lastRow="0" w:firstColumn="0" w:lastColumn="0" w:oddVBand="0" w:evenVBand="0" w:oddHBand="0" w:evenHBand="0" w:firstRowFirstColumn="0" w:firstRowLastColumn="0" w:lastRowFirstColumn="0" w:lastRowLastColumn="0"/>
            </w:pPr>
            <w:r w:rsidRPr="70D32D19">
              <w:t xml:space="preserve"> In progress</w:t>
            </w:r>
          </w:p>
        </w:tc>
        <w:tc>
          <w:tcPr>
            <w:tcW w:w="0" w:type="auto"/>
          </w:tcPr>
          <w:p w14:paraId="17A66D6C" w14:textId="6498A467" w:rsidR="005F46F4" w:rsidRPr="00A92295" w:rsidRDefault="2C31100F" w:rsidP="00A92295">
            <w:pPr>
              <w:cnfStyle w:val="000000000000" w:firstRow="0" w:lastRow="0" w:firstColumn="0" w:lastColumn="0" w:oddVBand="0" w:evenVBand="0" w:oddHBand="0" w:evenHBand="0" w:firstRowFirstColumn="0" w:firstRowLastColumn="0" w:lastRowFirstColumn="0" w:lastRowLastColumn="0"/>
            </w:pPr>
            <w:r w:rsidRPr="00A92295">
              <w:t>Initial work to undertake stakeholder mapping, stakeholder interviews and workshops has been completed.</w:t>
            </w:r>
          </w:p>
        </w:tc>
        <w:tc>
          <w:tcPr>
            <w:tcW w:w="0" w:type="auto"/>
          </w:tcPr>
          <w:p w14:paraId="4D45219F" w14:textId="6BAC8F9A"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 xml:space="preserve">Improved confidence of pregnant women and their families in the increasingly complex maternal vaccination landscape. </w:t>
            </w:r>
          </w:p>
          <w:p w14:paraId="70279F82" w14:textId="69B00397"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Health professionals equipped and confident to provide timely and appropriate vaccination guidance during pregnancy.</w:t>
            </w:r>
          </w:p>
        </w:tc>
        <w:tc>
          <w:tcPr>
            <w:tcW w:w="0" w:type="auto"/>
          </w:tcPr>
          <w:p w14:paraId="3B1F3AC2" w14:textId="77777777"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 xml:space="preserve">G1 – Partner with communities to understand barriers </w:t>
            </w:r>
          </w:p>
          <w:p w14:paraId="381DFA1F" w14:textId="77777777"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 xml:space="preserve">G5 – Engage to build trust/ combat misinformation </w:t>
            </w:r>
          </w:p>
          <w:p w14:paraId="3E2ADD98" w14:textId="560E038D" w:rsidR="005F46F4" w:rsidRPr="00DA6361" w:rsidRDefault="005F46F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 xml:space="preserve">G6 – Strengthen community partnerships for tailored strategies </w:t>
            </w:r>
          </w:p>
        </w:tc>
      </w:tr>
      <w:tr w:rsidR="005F46F4" w:rsidRPr="008C1F1C" w14:paraId="52B8A896" w14:textId="77777777" w:rsidTr="000F1B4C">
        <w:trPr>
          <w:cnfStyle w:val="000000100000" w:firstRow="0" w:lastRow="0" w:firstColumn="0" w:lastColumn="0" w:oddVBand="0" w:evenVBand="0" w:oddHBand="1" w:evenHBand="0" w:firstRowFirstColumn="0" w:firstRowLastColumn="0" w:lastRowFirstColumn="0" w:lastRowLastColumn="0"/>
          <w:trHeight w:val="6615"/>
        </w:trPr>
        <w:tc>
          <w:tcPr>
            <w:cnfStyle w:val="001000000000" w:firstRow="0" w:lastRow="0" w:firstColumn="1" w:lastColumn="0" w:oddVBand="0" w:evenVBand="0" w:oddHBand="0" w:evenHBand="0" w:firstRowFirstColumn="0" w:firstRowLastColumn="0" w:lastRowFirstColumn="0" w:lastRowLastColumn="0"/>
            <w:tcW w:w="0" w:type="auto"/>
          </w:tcPr>
          <w:p w14:paraId="19974909" w14:textId="20869E49" w:rsidR="005F46F4" w:rsidRPr="00A92295" w:rsidRDefault="005F46F4" w:rsidP="000E52E9">
            <w:pPr>
              <w:pStyle w:val="Tabletextleft"/>
            </w:pPr>
            <w:r w:rsidRPr="00A92295">
              <w:t>2.5 Enhanced information strategies to counter misinformation</w:t>
            </w:r>
          </w:p>
        </w:tc>
        <w:tc>
          <w:tcPr>
            <w:tcW w:w="0" w:type="auto"/>
          </w:tcPr>
          <w:p w14:paraId="2ED6F2E8" w14:textId="27398E6B"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 xml:space="preserve">Build public trust and understanding of vaccination by improving the accessibility and clarity of immunisation information, addressing misinformation, and supporting health professionals with evidence-based resources. </w:t>
            </w:r>
          </w:p>
          <w:p w14:paraId="5BD9A91F" w14:textId="3ED5E5A0"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This project consolidates multiple activities focused on content enhancement, stakeholder engagement, and strategic communication.</w:t>
            </w:r>
          </w:p>
        </w:tc>
        <w:tc>
          <w:tcPr>
            <w:tcW w:w="0" w:type="auto"/>
          </w:tcPr>
          <w:p w14:paraId="72940CB9" w14:textId="76526FA6"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Lead: DHDA</w:t>
            </w:r>
          </w:p>
          <w:p w14:paraId="7843B1A3" w14:textId="53921CF4"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Delivery partners: Australian Academy of Science and other academies, and technical science communication partners.</w:t>
            </w:r>
          </w:p>
        </w:tc>
        <w:tc>
          <w:tcPr>
            <w:tcW w:w="0" w:type="auto"/>
          </w:tcPr>
          <w:p w14:paraId="427A8657" w14:textId="28483CD5"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2025-26</w:t>
            </w:r>
            <w:r w:rsidR="00B76C0B">
              <w:t xml:space="preserve"> to 2026-27</w:t>
            </w:r>
          </w:p>
        </w:tc>
        <w:tc>
          <w:tcPr>
            <w:tcW w:w="0" w:type="auto"/>
          </w:tcPr>
          <w:p w14:paraId="59338168" w14:textId="2FF8BBBF" w:rsidR="005F46F4" w:rsidRPr="008C1F1C" w:rsidRDefault="009219B8" w:rsidP="000E52E9">
            <w:pPr>
              <w:pStyle w:val="Tabletextleft"/>
              <w:cnfStyle w:val="000000100000" w:firstRow="0" w:lastRow="0" w:firstColumn="0" w:lastColumn="0" w:oddVBand="0" w:evenVBand="0" w:oddHBand="1" w:evenHBand="0" w:firstRowFirstColumn="0" w:firstRowLastColumn="0" w:lastRowFirstColumn="0" w:lastRowLastColumn="0"/>
            </w:pPr>
            <w:r>
              <w:t>Ongoing</w:t>
            </w:r>
          </w:p>
        </w:tc>
        <w:tc>
          <w:tcPr>
            <w:tcW w:w="0" w:type="auto"/>
          </w:tcPr>
          <w:p w14:paraId="07449E6B" w14:textId="46D0A15C" w:rsidR="005F46F4" w:rsidRDefault="007932FA" w:rsidP="000E52E9">
            <w:pPr>
              <w:pStyle w:val="Tabletextleft"/>
              <w:cnfStyle w:val="000000100000" w:firstRow="0" w:lastRow="0" w:firstColumn="0" w:lastColumn="0" w:oddVBand="0" w:evenVBand="0" w:oddHBand="1" w:evenHBand="0" w:firstRowFirstColumn="0" w:firstRowLastColumn="0" w:lastRowFirstColumn="0" w:lastRowLastColumn="0"/>
            </w:pPr>
            <w:r>
              <w:t>The</w:t>
            </w:r>
            <w:r w:rsidR="00273AE3">
              <w:t xml:space="preserve"> childhood, maternal and winter vaccination for older </w:t>
            </w:r>
            <w:proofErr w:type="gramStart"/>
            <w:r w:rsidR="00273AE3">
              <w:t>adults</w:t>
            </w:r>
            <w:proofErr w:type="gramEnd"/>
            <w:r w:rsidR="00273AE3">
              <w:t xml:space="preserve"> campaigns ran until </w:t>
            </w:r>
            <w:r w:rsidR="000C631D">
              <w:t>30 June 2026.</w:t>
            </w:r>
            <w:r>
              <w:t xml:space="preserve"> </w:t>
            </w:r>
            <w:r w:rsidR="008144EF">
              <w:t>Campaigns aimed</w:t>
            </w:r>
            <w:r w:rsidR="004529B0">
              <w:t xml:space="preserve"> to promote and encourage uptake </w:t>
            </w:r>
            <w:r w:rsidR="00364E4E">
              <w:t xml:space="preserve">of vaccines through providing information, education and advice </w:t>
            </w:r>
            <w:r w:rsidR="007046A6">
              <w:t xml:space="preserve">on immunisation </w:t>
            </w:r>
            <w:r w:rsidR="00364E4E">
              <w:t>to the public</w:t>
            </w:r>
            <w:r w:rsidR="000D7CFB">
              <w:t>.</w:t>
            </w:r>
          </w:p>
          <w:p w14:paraId="6E3D811F" w14:textId="274941A1" w:rsidR="009219B8" w:rsidRPr="008C1F1C" w:rsidRDefault="000D7CFB" w:rsidP="000E52E9">
            <w:pPr>
              <w:pStyle w:val="Tabletextleft"/>
              <w:cnfStyle w:val="000000100000" w:firstRow="0" w:lastRow="0" w:firstColumn="0" w:lastColumn="0" w:oddVBand="0" w:evenVBand="0" w:oddHBand="1" w:evenHBand="0" w:firstRowFirstColumn="0" w:firstRowLastColumn="0" w:lastRowFirstColumn="0" w:lastRowLastColumn="0"/>
            </w:pPr>
            <w:r>
              <w:t xml:space="preserve">Current activities </w:t>
            </w:r>
            <w:r w:rsidR="00FC2A25">
              <w:t xml:space="preserve">to improve </w:t>
            </w:r>
            <w:r w:rsidR="00A9370B">
              <w:t xml:space="preserve">immunisation information </w:t>
            </w:r>
            <w:r>
              <w:t>include</w:t>
            </w:r>
            <w:r w:rsidR="00907502">
              <w:t xml:space="preserve"> </w:t>
            </w:r>
            <w:r w:rsidR="00A9370B">
              <w:t xml:space="preserve">review and </w:t>
            </w:r>
            <w:r w:rsidR="00907502">
              <w:t xml:space="preserve">update </w:t>
            </w:r>
            <w:r w:rsidR="004D2B2B">
              <w:t>of</w:t>
            </w:r>
            <w:r w:rsidR="00907502">
              <w:t xml:space="preserve"> the Questions About Vaccination </w:t>
            </w:r>
            <w:r w:rsidR="004D2B2B">
              <w:t>resource</w:t>
            </w:r>
            <w:r w:rsidR="00A9370B">
              <w:t xml:space="preserve">, </w:t>
            </w:r>
            <w:r w:rsidR="009219B8">
              <w:t xml:space="preserve">and </w:t>
            </w:r>
            <w:r w:rsidR="00A9370B">
              <w:t xml:space="preserve">enhancements to the </w:t>
            </w:r>
            <w:r w:rsidR="00C627FC">
              <w:t>department’s immunisation webpages</w:t>
            </w:r>
            <w:r w:rsidR="009219B8">
              <w:t>.</w:t>
            </w:r>
            <w:r w:rsidR="00060A44">
              <w:t xml:space="preserve"> </w:t>
            </w:r>
            <w:r w:rsidR="009219B8">
              <w:t xml:space="preserve">Future work </w:t>
            </w:r>
            <w:r w:rsidR="00060A44">
              <w:t>links to</w:t>
            </w:r>
            <w:r w:rsidR="009219B8">
              <w:t xml:space="preserve"> planned expansion of the Sharing Knowledge About Immunisation (SKAI) website </w:t>
            </w:r>
            <w:r w:rsidR="006E6EE2">
              <w:t xml:space="preserve">(initiative 2.3) </w:t>
            </w:r>
            <w:r w:rsidR="009219B8">
              <w:t xml:space="preserve">and </w:t>
            </w:r>
            <w:r w:rsidR="00C7025A">
              <w:t>further research into barriers to uptake of vaccin</w:t>
            </w:r>
            <w:r w:rsidR="000F63E9">
              <w:t>es</w:t>
            </w:r>
            <w:r w:rsidR="006E6EE2">
              <w:t xml:space="preserve"> (initiative 1.1)</w:t>
            </w:r>
            <w:r w:rsidR="00C7025A">
              <w:t>.</w:t>
            </w:r>
          </w:p>
        </w:tc>
        <w:tc>
          <w:tcPr>
            <w:tcW w:w="0" w:type="auto"/>
          </w:tcPr>
          <w:p w14:paraId="71808527" w14:textId="43AA103B"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Improved public access to clear, accurate, and culturally appropriate immunisation information. Strengthened public trust in vaccination.</w:t>
            </w:r>
          </w:p>
          <w:p w14:paraId="6A81294B" w14:textId="276D9AFA"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Health professionals better equipped and more confident in addressing vaccine-related concerns.</w:t>
            </w:r>
          </w:p>
          <w:p w14:paraId="781A1376" w14:textId="793B252C"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Enhanced collaboration with scientific and research bodies to inform future strategies.</w:t>
            </w:r>
          </w:p>
        </w:tc>
        <w:tc>
          <w:tcPr>
            <w:tcW w:w="0" w:type="auto"/>
          </w:tcPr>
          <w:p w14:paraId="1B698151" w14:textId="77777777"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G5 – Engage to build trust/ combat misinformation</w:t>
            </w:r>
          </w:p>
          <w:p w14:paraId="3992C62F" w14:textId="77777777"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 xml:space="preserve">G6 – Strengthen community partnerships for tailored strategies </w:t>
            </w:r>
          </w:p>
          <w:p w14:paraId="304B4591" w14:textId="6D0E14E0" w:rsidR="005F46F4" w:rsidRPr="00DA6361" w:rsidRDefault="005F46F4"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G8 – Strengthen skills of immunisation providers to support vaccination choices</w:t>
            </w:r>
          </w:p>
        </w:tc>
      </w:tr>
      <w:tr w:rsidR="00D466E6" w:rsidRPr="008C1F1C" w14:paraId="4DC9BD50" w14:textId="77777777" w:rsidTr="000F1B4C">
        <w:trPr>
          <w:trHeight w:val="5083"/>
        </w:trPr>
        <w:tc>
          <w:tcPr>
            <w:cnfStyle w:val="001000000000" w:firstRow="0" w:lastRow="0" w:firstColumn="1" w:lastColumn="0" w:oddVBand="0" w:evenVBand="0" w:oddHBand="0" w:evenHBand="0" w:firstRowFirstColumn="0" w:firstRowLastColumn="0" w:lastRowFirstColumn="0" w:lastRowLastColumn="0"/>
            <w:tcW w:w="0" w:type="auto"/>
          </w:tcPr>
          <w:p w14:paraId="42B10BFD" w14:textId="72F2384C" w:rsidR="00D466E6" w:rsidRPr="00A92295" w:rsidRDefault="00D466E6" w:rsidP="000E52E9">
            <w:pPr>
              <w:pStyle w:val="Tabletextleft"/>
            </w:pPr>
            <w:r w:rsidRPr="00A92295">
              <w:t>2.6 Enhanced Childhood Immunisation Campaign</w:t>
            </w:r>
          </w:p>
        </w:tc>
        <w:tc>
          <w:tcPr>
            <w:tcW w:w="0" w:type="auto"/>
          </w:tcPr>
          <w:p w14:paraId="1D25C872" w14:textId="0202C81A" w:rsidR="00D466E6" w:rsidRPr="004131FF" w:rsidRDefault="00D466E6" w:rsidP="000E52E9">
            <w:pPr>
              <w:pStyle w:val="Tabletextleft"/>
              <w:cnfStyle w:val="000000000000" w:firstRow="0" w:lastRow="0" w:firstColumn="0" w:lastColumn="0" w:oddVBand="0" w:evenVBand="0" w:oddHBand="0" w:evenHBand="0" w:firstRowFirstColumn="0" w:firstRowLastColumn="0" w:lastRowFirstColumn="0" w:lastRowLastColumn="0"/>
            </w:pPr>
            <w:r w:rsidRPr="00C23E5B">
              <w:t>Deliver an enhanced</w:t>
            </w:r>
            <w:r w:rsidR="002D673F">
              <w:t xml:space="preserve"> </w:t>
            </w:r>
            <w:r w:rsidRPr="00C23E5B">
              <w:t>childhood immunisation campaign targeting parents and carers of children aged 0-5 years. The campaign will include new materials and strategies to address barriers to timely childhood vaccination, build confidence and support informed decision-making. Tailored approaches will be developed for priority audiences, including First Nations families and culturally and linguistically diverse communities.</w:t>
            </w:r>
          </w:p>
        </w:tc>
        <w:tc>
          <w:tcPr>
            <w:tcW w:w="0" w:type="auto"/>
          </w:tcPr>
          <w:p w14:paraId="18713B34" w14:textId="5043B402" w:rsidR="00D466E6" w:rsidRPr="007843AD" w:rsidRDefault="00D466E6" w:rsidP="000E52E9">
            <w:pPr>
              <w:pStyle w:val="Tabletextleft"/>
              <w:cnfStyle w:val="000000000000" w:firstRow="0" w:lastRow="0" w:firstColumn="0" w:lastColumn="0" w:oddVBand="0" w:evenVBand="0" w:oddHBand="0" w:evenHBand="0" w:firstRowFirstColumn="0" w:firstRowLastColumn="0" w:lastRowFirstColumn="0" w:lastRowLastColumn="0"/>
            </w:pPr>
            <w:r w:rsidRPr="007843AD">
              <w:t>Lead: DHDA</w:t>
            </w:r>
          </w:p>
          <w:p w14:paraId="4D878798" w14:textId="4AF8EEF1" w:rsidR="00D466E6" w:rsidRPr="004131FF" w:rsidRDefault="00D466E6" w:rsidP="000E52E9">
            <w:pPr>
              <w:pStyle w:val="Tabletextleft"/>
              <w:cnfStyle w:val="000000000000" w:firstRow="0" w:lastRow="0" w:firstColumn="0" w:lastColumn="0" w:oddVBand="0" w:evenVBand="0" w:oddHBand="0" w:evenHBand="0" w:firstRowFirstColumn="0" w:firstRowLastColumn="0" w:lastRowFirstColumn="0" w:lastRowLastColumn="0"/>
            </w:pPr>
            <w:r w:rsidRPr="007843AD">
              <w:t>Delivery partners</w:t>
            </w:r>
            <w:r>
              <w:t xml:space="preserve"> </w:t>
            </w:r>
            <w:r w:rsidRPr="004F47F5">
              <w:t>may include creative, media, research and multicultural communication agencies, First Nations and community partners, clinical and behavioural science experts, and state and territory governments.</w:t>
            </w:r>
          </w:p>
        </w:tc>
        <w:tc>
          <w:tcPr>
            <w:tcW w:w="0" w:type="auto"/>
          </w:tcPr>
          <w:p w14:paraId="6369A550" w14:textId="505D9A73" w:rsidR="00D466E6" w:rsidRPr="004131FF" w:rsidRDefault="00D466E6" w:rsidP="000E52E9">
            <w:pPr>
              <w:pStyle w:val="Tabletextleft"/>
              <w:cnfStyle w:val="000000000000" w:firstRow="0" w:lastRow="0" w:firstColumn="0" w:lastColumn="0" w:oddVBand="0" w:evenVBand="0" w:oddHBand="0" w:evenHBand="0" w:firstRowFirstColumn="0" w:firstRowLastColumn="0" w:lastRowFirstColumn="0" w:lastRowLastColumn="0"/>
            </w:pPr>
            <w:r w:rsidRPr="00E42F9D">
              <w:t>2026-27 to 2029-30</w:t>
            </w:r>
          </w:p>
        </w:tc>
        <w:tc>
          <w:tcPr>
            <w:tcW w:w="0" w:type="auto"/>
          </w:tcPr>
          <w:p w14:paraId="66F7D8C2" w14:textId="756E0161" w:rsidR="00D466E6" w:rsidRPr="008C1F1C" w:rsidRDefault="00D466E6" w:rsidP="000E52E9">
            <w:pPr>
              <w:pStyle w:val="Tabletextleft"/>
              <w:cnfStyle w:val="000000000000" w:firstRow="0" w:lastRow="0" w:firstColumn="0" w:lastColumn="0" w:oddVBand="0" w:evenVBand="0" w:oddHBand="0" w:evenHBand="0" w:firstRowFirstColumn="0" w:firstRowLastColumn="0" w:lastRowFirstColumn="0" w:lastRowLastColumn="0"/>
            </w:pPr>
            <w:r>
              <w:t>Planned</w:t>
            </w:r>
          </w:p>
        </w:tc>
        <w:tc>
          <w:tcPr>
            <w:tcW w:w="0" w:type="auto"/>
          </w:tcPr>
          <w:p w14:paraId="4D437D7E" w14:textId="1837E2B2" w:rsidR="00D466E6" w:rsidRPr="008C1F1C" w:rsidRDefault="00D466E6" w:rsidP="000E52E9">
            <w:pPr>
              <w:pStyle w:val="Tabletextleft"/>
              <w:cnfStyle w:val="000000000000" w:firstRow="0" w:lastRow="0" w:firstColumn="0" w:lastColumn="0" w:oddVBand="0" w:evenVBand="0" w:oddHBand="0" w:evenHBand="0" w:firstRowFirstColumn="0" w:firstRowLastColumn="0" w:lastRowFirstColumn="0" w:lastRowLastColumn="0"/>
            </w:pPr>
            <w:r>
              <w:t>New activity a</w:t>
            </w:r>
            <w:r w:rsidRPr="00E42F9D">
              <w:t>nnounced in the 2026-27 Budget.</w:t>
            </w:r>
            <w:r>
              <w:t xml:space="preserve"> </w:t>
            </w:r>
          </w:p>
        </w:tc>
        <w:tc>
          <w:tcPr>
            <w:tcW w:w="0" w:type="auto"/>
          </w:tcPr>
          <w:p w14:paraId="31321DA5" w14:textId="33009544" w:rsidR="00D466E6" w:rsidRPr="004131FF" w:rsidRDefault="00D466E6" w:rsidP="000E52E9">
            <w:pPr>
              <w:pStyle w:val="Tabletextleft"/>
              <w:cnfStyle w:val="000000000000" w:firstRow="0" w:lastRow="0" w:firstColumn="0" w:lastColumn="0" w:oddVBand="0" w:evenVBand="0" w:oddHBand="0" w:evenHBand="0" w:firstRowFirstColumn="0" w:firstRowLastColumn="0" w:lastRowFirstColumn="0" w:lastRowLastColumn="0"/>
            </w:pPr>
            <w:r w:rsidRPr="0013269D">
              <w:t>Increased awareness, confidence and motivation among parents and carers to vaccinate children on time</w:t>
            </w:r>
            <w:r>
              <w:t xml:space="preserve"> according to NIP Schedule</w:t>
            </w:r>
            <w:r w:rsidRPr="0013269D">
              <w:t xml:space="preserve">. Improved access to clear, trusted and tailored information about childhood vaccination. Support for improved childhood immunisation uptake, including among First Nations and </w:t>
            </w:r>
            <w:r>
              <w:t>multicultural</w:t>
            </w:r>
            <w:r w:rsidRPr="0013269D">
              <w:t xml:space="preserve"> communities.</w:t>
            </w:r>
          </w:p>
        </w:tc>
        <w:tc>
          <w:tcPr>
            <w:tcW w:w="0" w:type="auto"/>
          </w:tcPr>
          <w:p w14:paraId="386B19EF" w14:textId="77777777" w:rsidR="00D466E6" w:rsidRDefault="00D466E6" w:rsidP="000E52E9">
            <w:pPr>
              <w:pStyle w:val="Tabletextleft"/>
              <w:cnfStyle w:val="000000000000" w:firstRow="0" w:lastRow="0" w:firstColumn="0" w:lastColumn="0" w:oddVBand="0" w:evenVBand="0" w:oddHBand="0" w:evenHBand="0" w:firstRowFirstColumn="0" w:firstRowLastColumn="0" w:lastRowFirstColumn="0" w:lastRowLastColumn="0"/>
            </w:pPr>
            <w:r w:rsidRPr="00555C60">
              <w:t xml:space="preserve">G1 – Partner with communities to understand barriers.  </w:t>
            </w:r>
          </w:p>
          <w:p w14:paraId="7FCEC38E" w14:textId="77777777" w:rsidR="00D466E6" w:rsidRDefault="00D466E6" w:rsidP="000E52E9">
            <w:pPr>
              <w:pStyle w:val="Tabletextleft"/>
              <w:cnfStyle w:val="000000000000" w:firstRow="0" w:lastRow="0" w:firstColumn="0" w:lastColumn="0" w:oddVBand="0" w:evenVBand="0" w:oddHBand="0" w:evenHBand="0" w:firstRowFirstColumn="0" w:firstRowLastColumn="0" w:lastRowFirstColumn="0" w:lastRowLastColumn="0"/>
            </w:pPr>
            <w:r w:rsidRPr="00555C60">
              <w:t xml:space="preserve">G5 – </w:t>
            </w:r>
            <w:r w:rsidRPr="007843AD">
              <w:t>Engage to build trust/ combat misinformation</w:t>
            </w:r>
            <w:r w:rsidRPr="00555C60">
              <w:t xml:space="preserve">.  </w:t>
            </w:r>
          </w:p>
          <w:p w14:paraId="3A3127B5" w14:textId="77777777" w:rsidR="00D466E6" w:rsidRDefault="00D466E6" w:rsidP="000E52E9">
            <w:pPr>
              <w:pStyle w:val="Tabletextleft"/>
              <w:cnfStyle w:val="000000000000" w:firstRow="0" w:lastRow="0" w:firstColumn="0" w:lastColumn="0" w:oddVBand="0" w:evenVBand="0" w:oddHBand="0" w:evenHBand="0" w:firstRowFirstColumn="0" w:firstRowLastColumn="0" w:lastRowFirstColumn="0" w:lastRowLastColumn="0"/>
            </w:pPr>
            <w:r w:rsidRPr="00555C60">
              <w:t xml:space="preserve">G6 – Strengthen community partnerships for tailored strategies.  </w:t>
            </w:r>
          </w:p>
          <w:p w14:paraId="6AA818BB" w14:textId="0ACD0DD1" w:rsidR="00D466E6" w:rsidRPr="004131FF" w:rsidRDefault="00D466E6" w:rsidP="000E52E9">
            <w:pPr>
              <w:pStyle w:val="Tabletextleft"/>
              <w:cnfStyle w:val="000000000000" w:firstRow="0" w:lastRow="0" w:firstColumn="0" w:lastColumn="0" w:oddVBand="0" w:evenVBand="0" w:oddHBand="0" w:evenHBand="0" w:firstRowFirstColumn="0" w:firstRowLastColumn="0" w:lastRowFirstColumn="0" w:lastRowLastColumn="0"/>
            </w:pPr>
            <w:r w:rsidRPr="00555C60">
              <w:t>G7 – Track community sentiment</w:t>
            </w:r>
            <w:r>
              <w:t>.</w:t>
            </w:r>
          </w:p>
        </w:tc>
      </w:tr>
    </w:tbl>
    <w:p w14:paraId="35821140" w14:textId="7239EFE4" w:rsidR="0063017A" w:rsidRPr="00673BA6" w:rsidRDefault="0063017A" w:rsidP="00673BA6">
      <w:r w:rsidRPr="00673BA6">
        <w:br w:type="page"/>
      </w:r>
    </w:p>
    <w:p w14:paraId="432DCDCF" w14:textId="29EEB4AC" w:rsidR="00744D6F" w:rsidRPr="00A92295" w:rsidRDefault="00744D6F" w:rsidP="00A92295">
      <w:pPr>
        <w:pStyle w:val="Heading1"/>
      </w:pPr>
      <w:bookmarkStart w:id="68" w:name="_Toc215562889"/>
      <w:bookmarkStart w:id="69" w:name="_Toc235031273"/>
      <w:bookmarkStart w:id="70" w:name="_Toc235095157"/>
      <w:bookmarkStart w:id="71" w:name="_Toc237846413"/>
      <w:r w:rsidRPr="00A92295">
        <w:t>Priority 3: Use data more effectively</w:t>
      </w:r>
      <w:bookmarkEnd w:id="68"/>
      <w:bookmarkEnd w:id="69"/>
      <w:bookmarkEnd w:id="70"/>
      <w:bookmarkEnd w:id="71"/>
    </w:p>
    <w:p w14:paraId="6C7E9506" w14:textId="77777777" w:rsidR="00744D6F" w:rsidRPr="00AB7EAF" w:rsidRDefault="00744D6F" w:rsidP="00F27B69">
      <w:pPr>
        <w:pStyle w:val="Heading2"/>
      </w:pPr>
      <w:bookmarkStart w:id="72" w:name="_Toc237846414"/>
      <w:r w:rsidRPr="00AB7EAF">
        <w:t>Strategic focus</w:t>
      </w:r>
      <w:bookmarkEnd w:id="72"/>
    </w:p>
    <w:p w14:paraId="6E0913DF" w14:textId="22B3F6C2" w:rsidR="00744D6F" w:rsidRPr="00A92295" w:rsidRDefault="00F35076" w:rsidP="00A92295">
      <w:r w:rsidRPr="00A92295">
        <w:t>Use data more effectively to target immunisation strategies and monitor performance. </w:t>
      </w:r>
    </w:p>
    <w:p w14:paraId="00F3F776" w14:textId="0AA32A0B" w:rsidR="00744D6F" w:rsidRPr="00AB7EAF" w:rsidRDefault="00E62762" w:rsidP="00F27B69">
      <w:pPr>
        <w:pStyle w:val="Heading2"/>
      </w:pPr>
      <w:bookmarkStart w:id="73" w:name="_Toc237846415"/>
      <w:r>
        <w:t>Context</w:t>
      </w:r>
      <w:bookmarkEnd w:id="73"/>
    </w:p>
    <w:p w14:paraId="1B73C970" w14:textId="326BC625" w:rsidR="00440DE9" w:rsidRPr="00A92295" w:rsidRDefault="00440DE9" w:rsidP="00A92295">
      <w:r w:rsidRPr="00A92295">
        <w:t xml:space="preserve">Data and evidence are essential for a responsive, equitable and high-performing immunisation system. However, data systems are fragmented, with variable capacity across jurisdictions and gaps in access to timely, </w:t>
      </w:r>
      <w:r w:rsidR="00812FCF" w:rsidRPr="00A92295">
        <w:t>linked,</w:t>
      </w:r>
      <w:r w:rsidRPr="00A92295">
        <w:t xml:space="preserve"> and actionable </w:t>
      </w:r>
      <w:r w:rsidR="00C42C5E" w:rsidRPr="00A92295">
        <w:t>information</w:t>
      </w:r>
      <w:r w:rsidRPr="00A92295">
        <w:t>. </w:t>
      </w:r>
    </w:p>
    <w:p w14:paraId="3BDDA878" w14:textId="1A6AA548" w:rsidR="00F35076" w:rsidRPr="00A92295" w:rsidRDefault="00440DE9" w:rsidP="00A92295">
      <w:r w:rsidRPr="00A92295">
        <w:t xml:space="preserve">Improving how immunisation data is collected, shared, and used will enable more effective service planning, </w:t>
      </w:r>
      <w:r w:rsidR="00812FCF" w:rsidRPr="00A92295">
        <w:t>delivery,</w:t>
      </w:r>
      <w:r w:rsidRPr="00A92295">
        <w:t xml:space="preserve"> and evaluation. This includes better integration of data across sectors and the use of linked data to identify under-immunised populations and areas of low coverage.</w:t>
      </w:r>
      <w:r w:rsidR="00B55F5D" w:rsidRPr="00A92295">
        <w:t xml:space="preserve"> </w:t>
      </w:r>
      <w:r w:rsidRPr="00A92295">
        <w:t xml:space="preserve">The </w:t>
      </w:r>
      <w:r w:rsidR="006D10BC" w:rsidRPr="00A92295">
        <w:t>S</w:t>
      </w:r>
      <w:r w:rsidR="00A32B8C" w:rsidRPr="00A92295">
        <w:t xml:space="preserve">trategy </w:t>
      </w:r>
      <w:r w:rsidRPr="00A92295">
        <w:t>calls for nationally coordinated investment in data infrastructure, analytics, and equity monitoring.</w:t>
      </w:r>
    </w:p>
    <w:tbl>
      <w:tblPr>
        <w:tblStyle w:val="ListTable2-Accent5"/>
        <w:tblW w:w="0" w:type="auto"/>
        <w:tblLayout w:type="fixed"/>
        <w:tblLook w:val="04A0" w:firstRow="1" w:lastRow="0" w:firstColumn="1" w:lastColumn="0" w:noHBand="0" w:noVBand="1"/>
      </w:tblPr>
      <w:tblGrid>
        <w:gridCol w:w="1997"/>
        <w:gridCol w:w="3104"/>
        <w:gridCol w:w="1373"/>
        <w:gridCol w:w="1748"/>
        <w:gridCol w:w="1843"/>
        <w:gridCol w:w="4397"/>
        <w:gridCol w:w="2548"/>
        <w:gridCol w:w="3682"/>
      </w:tblGrid>
      <w:tr w:rsidR="0067500A" w:rsidRPr="0067500A" w14:paraId="354519E1" w14:textId="77777777" w:rsidTr="3DFB54AC">
        <w:trPr>
          <w:cnfStyle w:val="100000000000" w:firstRow="1" w:lastRow="0" w:firstColumn="0" w:lastColumn="0" w:oddVBand="0" w:evenVBand="0" w:oddHBand="0" w:evenHBand="0" w:firstRowFirstColumn="0" w:firstRowLastColumn="0" w:lastRowFirstColumn="0" w:lastRowLastColumn="0"/>
          <w:trHeight w:val="702"/>
          <w:tblHeader/>
        </w:trPr>
        <w:tc>
          <w:tcPr>
            <w:cnfStyle w:val="001000000000" w:firstRow="0" w:lastRow="0" w:firstColumn="1" w:lastColumn="0" w:oddVBand="0" w:evenVBand="0" w:oddHBand="0" w:evenHBand="0" w:firstRowFirstColumn="0" w:firstRowLastColumn="0" w:lastRowFirstColumn="0" w:lastRowLastColumn="0"/>
            <w:tcW w:w="1997" w:type="dxa"/>
          </w:tcPr>
          <w:p w14:paraId="6DF2D4C0" w14:textId="77777777" w:rsidR="0067500A" w:rsidRPr="00A92295" w:rsidRDefault="0067500A" w:rsidP="000E52E9">
            <w:pPr>
              <w:pStyle w:val="Tabletextleft"/>
            </w:pPr>
            <w:r w:rsidRPr="00A92295">
              <w:t>Initiative</w:t>
            </w:r>
          </w:p>
        </w:tc>
        <w:tc>
          <w:tcPr>
            <w:tcW w:w="3104" w:type="dxa"/>
          </w:tcPr>
          <w:p w14:paraId="17D8CABE" w14:textId="77777777"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Description</w:t>
            </w:r>
          </w:p>
        </w:tc>
        <w:tc>
          <w:tcPr>
            <w:tcW w:w="1373" w:type="dxa"/>
          </w:tcPr>
          <w:p w14:paraId="72E695FD" w14:textId="77777777"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Lead/ delivery partner(s)</w:t>
            </w:r>
          </w:p>
        </w:tc>
        <w:tc>
          <w:tcPr>
            <w:tcW w:w="1748" w:type="dxa"/>
          </w:tcPr>
          <w:p w14:paraId="1315093E" w14:textId="77777777"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 xml:space="preserve">Timeframe </w:t>
            </w:r>
          </w:p>
        </w:tc>
        <w:tc>
          <w:tcPr>
            <w:tcW w:w="1843" w:type="dxa"/>
          </w:tcPr>
          <w:p w14:paraId="6445F585" w14:textId="39FF68C8"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Implementation status</w:t>
            </w:r>
          </w:p>
        </w:tc>
        <w:tc>
          <w:tcPr>
            <w:tcW w:w="4397" w:type="dxa"/>
          </w:tcPr>
          <w:p w14:paraId="360B7E67" w14:textId="591B1F63"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Progress update</w:t>
            </w:r>
          </w:p>
        </w:tc>
        <w:tc>
          <w:tcPr>
            <w:tcW w:w="2548" w:type="dxa"/>
          </w:tcPr>
          <w:p w14:paraId="29104C97" w14:textId="18880A9A"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Intended outcome(s)</w:t>
            </w:r>
          </w:p>
        </w:tc>
        <w:tc>
          <w:tcPr>
            <w:tcW w:w="3682" w:type="dxa"/>
          </w:tcPr>
          <w:p w14:paraId="7157181E" w14:textId="77777777"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Related Strategic Goal(s)</w:t>
            </w:r>
          </w:p>
        </w:tc>
      </w:tr>
      <w:tr w:rsidR="0067500A" w:rsidRPr="0067500A" w14:paraId="33334C65" w14:textId="77777777" w:rsidTr="3DFB54AC">
        <w:trPr>
          <w:cnfStyle w:val="000000100000" w:firstRow="0" w:lastRow="0" w:firstColumn="0" w:lastColumn="0" w:oddVBand="0" w:evenVBand="0" w:oddHBand="1" w:evenHBand="0" w:firstRowFirstColumn="0" w:firstRowLastColumn="0" w:lastRowFirstColumn="0" w:lastRowLastColumn="0"/>
          <w:trHeight w:val="2856"/>
        </w:trPr>
        <w:tc>
          <w:tcPr>
            <w:cnfStyle w:val="001000000000" w:firstRow="0" w:lastRow="0" w:firstColumn="1" w:lastColumn="0" w:oddVBand="0" w:evenVBand="0" w:oddHBand="0" w:evenHBand="0" w:firstRowFirstColumn="0" w:firstRowLastColumn="0" w:lastRowFirstColumn="0" w:lastRowLastColumn="0"/>
            <w:tcW w:w="1997" w:type="dxa"/>
          </w:tcPr>
          <w:p w14:paraId="36FEA4A1" w14:textId="77777777" w:rsidR="0067500A" w:rsidRPr="00A92295" w:rsidRDefault="0067500A" w:rsidP="000E52E9">
            <w:pPr>
              <w:pStyle w:val="Tabletextleft"/>
            </w:pPr>
            <w:r w:rsidRPr="00A92295">
              <w:t>3.1 Data Governance Review</w:t>
            </w:r>
          </w:p>
        </w:tc>
        <w:tc>
          <w:tcPr>
            <w:tcW w:w="3104" w:type="dxa"/>
          </w:tcPr>
          <w:p w14:paraId="61FE90CC"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Conduct a comprehensive review and update of policies and procedures governing immunisation data access, authorisation, and release. This activity aims to strengthen data governance frameworks to ensure secure, ethical, and efficient use of immunisation data.</w:t>
            </w:r>
          </w:p>
        </w:tc>
        <w:tc>
          <w:tcPr>
            <w:tcW w:w="1373" w:type="dxa"/>
          </w:tcPr>
          <w:p w14:paraId="7E05D9EB" w14:textId="293F49D5"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 xml:space="preserve">DHDA </w:t>
            </w:r>
          </w:p>
        </w:tc>
        <w:tc>
          <w:tcPr>
            <w:tcW w:w="1748" w:type="dxa"/>
          </w:tcPr>
          <w:p w14:paraId="4185F738"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2025-26</w:t>
            </w:r>
          </w:p>
        </w:tc>
        <w:tc>
          <w:tcPr>
            <w:tcW w:w="1843" w:type="dxa"/>
          </w:tcPr>
          <w:p w14:paraId="2064EA90" w14:textId="29A19D62" w:rsidR="0067500A" w:rsidRPr="0067500A" w:rsidRDefault="31848E84" w:rsidP="000E52E9">
            <w:pPr>
              <w:pStyle w:val="Tabletextleft"/>
              <w:cnfStyle w:val="000000100000" w:firstRow="0" w:lastRow="0" w:firstColumn="0" w:lastColumn="0" w:oddVBand="0" w:evenVBand="0" w:oddHBand="1" w:evenHBand="0" w:firstRowFirstColumn="0" w:firstRowLastColumn="0" w:lastRowFirstColumn="0" w:lastRowLastColumn="0"/>
            </w:pPr>
            <w:r w:rsidRPr="78138F0A">
              <w:t>Completed</w:t>
            </w:r>
          </w:p>
        </w:tc>
        <w:tc>
          <w:tcPr>
            <w:tcW w:w="4397" w:type="dxa"/>
          </w:tcPr>
          <w:p w14:paraId="1A7E4310" w14:textId="31FB12EF" w:rsidR="0067500A" w:rsidRPr="0067500A" w:rsidRDefault="31848E84" w:rsidP="000E52E9">
            <w:pPr>
              <w:pStyle w:val="Tabletextleft"/>
              <w:cnfStyle w:val="000000100000" w:firstRow="0" w:lastRow="0" w:firstColumn="0" w:lastColumn="0" w:oddVBand="0" w:evenVBand="0" w:oddHBand="1" w:evenHBand="0" w:firstRowFirstColumn="0" w:firstRowLastColumn="0" w:lastRowFirstColumn="0" w:lastRowLastColumn="0"/>
            </w:pPr>
            <w:r w:rsidRPr="78138F0A">
              <w:t>The AIR Data Governance Review has been completed, identifying opportunities to strengthen data access, release and management processes. Governance documentation and procedures have been enhanced to support more transparent and consistent use of immunisation data.</w:t>
            </w:r>
          </w:p>
        </w:tc>
        <w:tc>
          <w:tcPr>
            <w:tcW w:w="2548" w:type="dxa"/>
          </w:tcPr>
          <w:p w14:paraId="4B69FA15" w14:textId="5E3E638F"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Improved transparency, stakeholder confidence, and alignment with national privacy and data-sharing standards.</w:t>
            </w:r>
          </w:p>
        </w:tc>
        <w:tc>
          <w:tcPr>
            <w:tcW w:w="3682" w:type="dxa"/>
          </w:tcPr>
          <w:p w14:paraId="3BABD032"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G9 – Improve completeness and transparency of AIR data for optimal quality and utility</w:t>
            </w:r>
          </w:p>
          <w:p w14:paraId="495EDC77"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G11 – Expand data linkage for better program monitoring</w:t>
            </w:r>
          </w:p>
          <w:p w14:paraId="573C93F3"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G12 – Integrate/report timely data on diseases, coverage, safety, social/behavioural insights</w:t>
            </w:r>
          </w:p>
          <w:p w14:paraId="4A04BF7F"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G25 – Standardise M&amp;E of vaccine programs to improve outcomes</w:t>
            </w:r>
          </w:p>
        </w:tc>
      </w:tr>
      <w:tr w:rsidR="0067500A" w:rsidRPr="0067500A" w14:paraId="48B898BF" w14:textId="77777777" w:rsidTr="3DFB54AC">
        <w:trPr>
          <w:trHeight w:val="2867"/>
        </w:trPr>
        <w:tc>
          <w:tcPr>
            <w:cnfStyle w:val="001000000000" w:firstRow="0" w:lastRow="0" w:firstColumn="1" w:lastColumn="0" w:oddVBand="0" w:evenVBand="0" w:oddHBand="0" w:evenHBand="0" w:firstRowFirstColumn="0" w:firstRowLastColumn="0" w:lastRowFirstColumn="0" w:lastRowLastColumn="0"/>
            <w:tcW w:w="1997" w:type="dxa"/>
          </w:tcPr>
          <w:p w14:paraId="52068FB0" w14:textId="77777777" w:rsidR="0067500A" w:rsidRPr="00A92295" w:rsidRDefault="0067500A" w:rsidP="000E52E9">
            <w:pPr>
              <w:pStyle w:val="Tabletextleft"/>
            </w:pPr>
            <w:r w:rsidRPr="00A92295">
              <w:t>3.2 Data Modernisation Project</w:t>
            </w:r>
          </w:p>
        </w:tc>
        <w:tc>
          <w:tcPr>
            <w:tcW w:w="3104" w:type="dxa"/>
          </w:tcPr>
          <w:p w14:paraId="60C33A56" w14:textId="77777777"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 xml:space="preserve">Upgrade and modernise immunisation data systems to enhance the accuracy, accessibility, and integration of vaccination data across platforms. </w:t>
            </w:r>
          </w:p>
        </w:tc>
        <w:tc>
          <w:tcPr>
            <w:tcW w:w="1373" w:type="dxa"/>
          </w:tcPr>
          <w:p w14:paraId="3CA1E88F" w14:textId="7C003755"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 xml:space="preserve">DHDA </w:t>
            </w:r>
          </w:p>
        </w:tc>
        <w:tc>
          <w:tcPr>
            <w:tcW w:w="1748" w:type="dxa"/>
          </w:tcPr>
          <w:p w14:paraId="2A637E55" w14:textId="77777777"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Oct 25 – Feb 26</w:t>
            </w:r>
          </w:p>
        </w:tc>
        <w:tc>
          <w:tcPr>
            <w:tcW w:w="1843" w:type="dxa"/>
          </w:tcPr>
          <w:p w14:paraId="4D1026C2" w14:textId="7A5C5B9E" w:rsidR="0067500A" w:rsidRPr="0067500A" w:rsidRDefault="7CCFD6DE" w:rsidP="000E52E9">
            <w:pPr>
              <w:pStyle w:val="Tabletextleft"/>
              <w:cnfStyle w:val="000000000000" w:firstRow="0" w:lastRow="0" w:firstColumn="0" w:lastColumn="0" w:oddVBand="0" w:evenVBand="0" w:oddHBand="0" w:evenHBand="0" w:firstRowFirstColumn="0" w:firstRowLastColumn="0" w:lastRowFirstColumn="0" w:lastRowLastColumn="0"/>
            </w:pPr>
            <w:r w:rsidRPr="411A06E7">
              <w:t>Completed</w:t>
            </w:r>
          </w:p>
        </w:tc>
        <w:tc>
          <w:tcPr>
            <w:tcW w:w="4397" w:type="dxa"/>
          </w:tcPr>
          <w:p w14:paraId="34BE8B63" w14:textId="7E2FB4A4" w:rsidR="0067500A" w:rsidRPr="0067500A" w:rsidRDefault="7CCFD6DE" w:rsidP="000E52E9">
            <w:pPr>
              <w:pStyle w:val="Tabletextleft"/>
              <w:cnfStyle w:val="000000000000" w:firstRow="0" w:lastRow="0" w:firstColumn="0" w:lastColumn="0" w:oddVBand="0" w:evenVBand="0" w:oddHBand="0" w:evenHBand="0" w:firstRowFirstColumn="0" w:firstRowLastColumn="0" w:lastRowFirstColumn="0" w:lastRowLastColumn="0"/>
            </w:pPr>
            <w:r w:rsidRPr="00021241">
              <w:t xml:space="preserve">The Immunisation Data Modernisation Program delivered a suite of public immunisation dashboards, improving access to AIR data and increasing transparency of immunisation information to support evidence-informed decision-making. </w:t>
            </w:r>
            <w:r w:rsidR="00A448AC">
              <w:t xml:space="preserve">Access the </w:t>
            </w:r>
            <w:r w:rsidR="00A448AC" w:rsidRPr="00A92295">
              <w:t xml:space="preserve">dashboards at: </w:t>
            </w:r>
            <w:hyperlink r:id="rId27" w:history="1">
              <w:r w:rsidR="00F11E8E" w:rsidRPr="00FA4607">
                <w:rPr>
                  <w:rStyle w:val="Hyperlink"/>
                </w:rPr>
                <w:t>health.gov.au/topics/immunisation/immunisation-dashboards</w:t>
              </w:r>
            </w:hyperlink>
          </w:p>
        </w:tc>
        <w:tc>
          <w:tcPr>
            <w:tcW w:w="2548" w:type="dxa"/>
          </w:tcPr>
          <w:p w14:paraId="45F24830" w14:textId="702E2140"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 xml:space="preserve">Improved data quality and accessibility for more accurate targeting and monitoring of immunisation efforts. </w:t>
            </w:r>
          </w:p>
        </w:tc>
        <w:tc>
          <w:tcPr>
            <w:tcW w:w="3682" w:type="dxa"/>
          </w:tcPr>
          <w:p w14:paraId="7AC833F3" w14:textId="77777777"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G9 – Improve completeness and transparency of AIR data for optimal quality and utility</w:t>
            </w:r>
          </w:p>
          <w:p w14:paraId="6D7DDB4C" w14:textId="77777777"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G10 – Creation of comprehensive dashboard of coverage data</w:t>
            </w:r>
          </w:p>
          <w:p w14:paraId="1052F3B7" w14:textId="77777777"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G11 – Expand data linkage for better program monitoring</w:t>
            </w:r>
          </w:p>
          <w:p w14:paraId="595C65C2" w14:textId="77777777"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G12 – Integrate/report timely data on diseases, coverage, safety, social/behavioural insights</w:t>
            </w:r>
          </w:p>
        </w:tc>
      </w:tr>
      <w:tr w:rsidR="0067500A" w:rsidRPr="0067500A" w14:paraId="4DA0C7F5" w14:textId="77777777" w:rsidTr="3DFB54AC">
        <w:trPr>
          <w:cnfStyle w:val="000000100000" w:firstRow="0" w:lastRow="0" w:firstColumn="0" w:lastColumn="0" w:oddVBand="0" w:evenVBand="0" w:oddHBand="1" w:evenHBand="0" w:firstRowFirstColumn="0" w:firstRowLastColumn="0" w:lastRowFirstColumn="0" w:lastRowLastColumn="0"/>
          <w:trHeight w:val="2394"/>
        </w:trPr>
        <w:tc>
          <w:tcPr>
            <w:cnfStyle w:val="001000000000" w:firstRow="0" w:lastRow="0" w:firstColumn="1" w:lastColumn="0" w:oddVBand="0" w:evenVBand="0" w:oddHBand="0" w:evenHBand="0" w:firstRowFirstColumn="0" w:firstRowLastColumn="0" w:lastRowFirstColumn="0" w:lastRowLastColumn="0"/>
            <w:tcW w:w="1997" w:type="dxa"/>
          </w:tcPr>
          <w:p w14:paraId="6CC8A5FC" w14:textId="77777777" w:rsidR="0067500A" w:rsidRPr="00A92295" w:rsidRDefault="0067500A" w:rsidP="000E52E9">
            <w:pPr>
              <w:pStyle w:val="Tabletextleft"/>
            </w:pPr>
            <w:r w:rsidRPr="00A92295">
              <w:t>3.3 Integrated National Forecasting Model</w:t>
            </w:r>
          </w:p>
        </w:tc>
        <w:tc>
          <w:tcPr>
            <w:tcW w:w="3104" w:type="dxa"/>
          </w:tcPr>
          <w:p w14:paraId="6894A324" w14:textId="2F57B89B"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 xml:space="preserve">Integrate a national forecasting model with current AIR data, digital tools (e.g. the VAS), and predictive analytics to support vaccine procurement, distribution, and program planning. </w:t>
            </w:r>
          </w:p>
        </w:tc>
        <w:tc>
          <w:tcPr>
            <w:tcW w:w="1373" w:type="dxa"/>
          </w:tcPr>
          <w:p w14:paraId="294379D1" w14:textId="5351EE8B"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DHDA</w:t>
            </w:r>
          </w:p>
        </w:tc>
        <w:tc>
          <w:tcPr>
            <w:tcW w:w="1748" w:type="dxa"/>
          </w:tcPr>
          <w:p w14:paraId="1CA50352" w14:textId="133CC88F"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2025-26</w:t>
            </w:r>
            <w:r w:rsidR="00602E4F">
              <w:t xml:space="preserve"> to 2026</w:t>
            </w:r>
            <w:r w:rsidR="00602E4F">
              <w:noBreakHyphen/>
              <w:t>27</w:t>
            </w:r>
          </w:p>
        </w:tc>
        <w:tc>
          <w:tcPr>
            <w:tcW w:w="1843" w:type="dxa"/>
          </w:tcPr>
          <w:p w14:paraId="1CD62B0E" w14:textId="69FB239D" w:rsidR="0067500A" w:rsidRPr="0067500A" w:rsidRDefault="00575133" w:rsidP="000E52E9">
            <w:pPr>
              <w:pStyle w:val="Tabletextleft"/>
              <w:cnfStyle w:val="000000100000" w:firstRow="0" w:lastRow="0" w:firstColumn="0" w:lastColumn="0" w:oddVBand="0" w:evenVBand="0" w:oddHBand="1" w:evenHBand="0" w:firstRowFirstColumn="0" w:firstRowLastColumn="0" w:lastRowFirstColumn="0" w:lastRowLastColumn="0"/>
            </w:pPr>
            <w:r>
              <w:t xml:space="preserve">In </w:t>
            </w:r>
            <w:r w:rsidR="00602E4F">
              <w:t>p</w:t>
            </w:r>
            <w:r>
              <w:t>rogress</w:t>
            </w:r>
          </w:p>
        </w:tc>
        <w:tc>
          <w:tcPr>
            <w:tcW w:w="4397" w:type="dxa"/>
          </w:tcPr>
          <w:p w14:paraId="6AB90228" w14:textId="30738F83" w:rsidR="0067500A" w:rsidRPr="0067500A" w:rsidRDefault="00DA0104" w:rsidP="000E52E9">
            <w:pPr>
              <w:pStyle w:val="Tabletextleft"/>
              <w:cnfStyle w:val="000000100000" w:firstRow="0" w:lastRow="0" w:firstColumn="0" w:lastColumn="0" w:oddVBand="0" w:evenVBand="0" w:oddHBand="1" w:evenHBand="0" w:firstRowFirstColumn="0" w:firstRowLastColumn="0" w:lastRowFirstColumn="0" w:lastRowLastColumn="0"/>
            </w:pPr>
            <w:r>
              <w:t>Project</w:t>
            </w:r>
            <w:r w:rsidR="00EB1635">
              <w:t xml:space="preserve"> build</w:t>
            </w:r>
            <w:r w:rsidR="006D2B99" w:rsidRPr="006D2B99">
              <w:t xml:space="preserve"> commenced in 2025-26</w:t>
            </w:r>
            <w:r w:rsidR="00924C01">
              <w:t>, with</w:t>
            </w:r>
            <w:r w:rsidR="006D2B99" w:rsidRPr="006D2B99">
              <w:t xml:space="preserve"> </w:t>
            </w:r>
            <w:r w:rsidR="0092060E">
              <w:t xml:space="preserve">testing </w:t>
            </w:r>
            <w:r w:rsidR="004810FA">
              <w:t xml:space="preserve">and </w:t>
            </w:r>
            <w:r w:rsidR="0041470A">
              <w:t xml:space="preserve">final </w:t>
            </w:r>
            <w:r w:rsidR="004C694E">
              <w:t>integra</w:t>
            </w:r>
            <w:r w:rsidR="00E476D9">
              <w:t xml:space="preserve">tion </w:t>
            </w:r>
            <w:r w:rsidR="0041470A">
              <w:t>into</w:t>
            </w:r>
            <w:r w:rsidR="00DA0890">
              <w:t xml:space="preserve"> the VAS</w:t>
            </w:r>
            <w:r w:rsidR="004C694E" w:rsidRPr="006D2B99">
              <w:t xml:space="preserve"> </w:t>
            </w:r>
            <w:r w:rsidR="00924C01">
              <w:t>to</w:t>
            </w:r>
            <w:r w:rsidR="0041470A">
              <w:t xml:space="preserve"> </w:t>
            </w:r>
            <w:r w:rsidR="006D2B99" w:rsidRPr="006D2B99">
              <w:t>continu</w:t>
            </w:r>
            <w:r w:rsidR="0041470A">
              <w:t>e</w:t>
            </w:r>
            <w:r w:rsidR="006D2B99" w:rsidRPr="006D2B99">
              <w:t xml:space="preserve"> in 2026-27.</w:t>
            </w:r>
          </w:p>
        </w:tc>
        <w:tc>
          <w:tcPr>
            <w:tcW w:w="2548" w:type="dxa"/>
          </w:tcPr>
          <w:p w14:paraId="017D23B4" w14:textId="5AF7AD1C"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Improved responsiveness to demand fluctuations, seasonal trends, and emergency scenarios.</w:t>
            </w:r>
          </w:p>
        </w:tc>
        <w:tc>
          <w:tcPr>
            <w:tcW w:w="3682" w:type="dxa"/>
          </w:tcPr>
          <w:p w14:paraId="38CF6BBC"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G11 – Expand data linkage for better program monitoring</w:t>
            </w:r>
          </w:p>
          <w:p w14:paraId="0864DFBF"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G19 – Strengthen program preparedness for new vaccines and technologies</w:t>
            </w:r>
          </w:p>
          <w:p w14:paraId="0C3E5071" w14:textId="775D2EF2"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G23 – Strengthen collaboration between governments to deliver immunisation programs</w:t>
            </w:r>
          </w:p>
        </w:tc>
      </w:tr>
      <w:tr w:rsidR="00142E54" w:rsidRPr="0067500A" w14:paraId="44C3C961" w14:textId="77777777" w:rsidTr="3DFB54AC">
        <w:trPr>
          <w:trHeight w:val="1321"/>
        </w:trPr>
        <w:tc>
          <w:tcPr>
            <w:cnfStyle w:val="001000000000" w:firstRow="0" w:lastRow="0" w:firstColumn="1" w:lastColumn="0" w:oddVBand="0" w:evenVBand="0" w:oddHBand="0" w:evenHBand="0" w:firstRowFirstColumn="0" w:firstRowLastColumn="0" w:lastRowFirstColumn="0" w:lastRowLastColumn="0"/>
            <w:tcW w:w="1997" w:type="dxa"/>
          </w:tcPr>
          <w:p w14:paraId="2C23D1BB" w14:textId="234A90EB" w:rsidR="00142E54" w:rsidRPr="00A92295" w:rsidRDefault="00142E54" w:rsidP="000E52E9">
            <w:pPr>
              <w:pStyle w:val="Tabletextleft"/>
            </w:pPr>
            <w:r w:rsidRPr="00A92295">
              <w:t>3.4 Public Health Data Network</w:t>
            </w:r>
          </w:p>
        </w:tc>
        <w:tc>
          <w:tcPr>
            <w:tcW w:w="3104" w:type="dxa"/>
          </w:tcPr>
          <w:p w14:paraId="7EA65D89" w14:textId="77777777" w:rsidR="00142E54" w:rsidRPr="00DA6361"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 xml:space="preserve">The Public Health Data Network </w:t>
            </w:r>
            <w:r>
              <w:t>is</w:t>
            </w:r>
            <w:r w:rsidRPr="00DA6361">
              <w:t xml:space="preserve"> </w:t>
            </w:r>
            <w:r>
              <w:t>the</w:t>
            </w:r>
            <w:r w:rsidRPr="00DA6361">
              <w:t xml:space="preserve"> federated data ecosystem of linkage-ready datasets.</w:t>
            </w:r>
          </w:p>
          <w:p w14:paraId="4F5F4CA0" w14:textId="77777777" w:rsidR="00142E54" w:rsidRPr="00DA6361"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rsidRPr="00DA6361">
              <w:br/>
              <w:t>The</w:t>
            </w:r>
            <w:r>
              <w:t xml:space="preserve"> Australian CDC is focused on stewardship of the</w:t>
            </w:r>
            <w:r w:rsidRPr="00DA6361">
              <w:t xml:space="preserve"> foundational analytical architecture </w:t>
            </w:r>
            <w:r>
              <w:t>that</w:t>
            </w:r>
            <w:r w:rsidRPr="00DA6361">
              <w:t xml:space="preserve"> enable</w:t>
            </w:r>
            <w:r>
              <w:t>s</w:t>
            </w:r>
            <w:r w:rsidRPr="00DA6361">
              <w:t xml:space="preserve"> the Australian CDC </w:t>
            </w:r>
            <w:r>
              <w:t xml:space="preserve">and partners </w:t>
            </w:r>
            <w:r w:rsidRPr="00DA6361">
              <w:t xml:space="preserve">to use linked data to evaluate priority vaccination projects. </w:t>
            </w:r>
          </w:p>
          <w:p w14:paraId="4C6AFB98" w14:textId="77777777" w:rsidR="00142E54" w:rsidRPr="00DA6361" w:rsidRDefault="00142E54" w:rsidP="00142E54">
            <w:pPr>
              <w:cnfStyle w:val="000000000000" w:firstRow="0" w:lastRow="0" w:firstColumn="0" w:lastColumn="0" w:oddVBand="0" w:evenVBand="0" w:oddHBand="0" w:evenHBand="0" w:firstRowFirstColumn="0" w:firstRowLastColumn="0" w:lastRowFirstColumn="0" w:lastRowLastColumn="0"/>
              <w:rPr>
                <w:sz w:val="20"/>
                <w:szCs w:val="20"/>
              </w:rPr>
            </w:pPr>
          </w:p>
        </w:tc>
        <w:tc>
          <w:tcPr>
            <w:tcW w:w="1373" w:type="dxa"/>
          </w:tcPr>
          <w:p w14:paraId="160B79B5" w14:textId="77777777" w:rsidR="00142E54" w:rsidRPr="00DA6361"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 xml:space="preserve">Australian CDC </w:t>
            </w:r>
          </w:p>
          <w:p w14:paraId="5148D797" w14:textId="77777777" w:rsidR="00142E54" w:rsidRPr="00DA6361"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rsidRPr="00DA6361">
              <w:br/>
              <w:t>Australian Bureau of Statistics (ABS)</w:t>
            </w:r>
            <w:r w:rsidRPr="00DA6361">
              <w:br/>
            </w:r>
            <w:r w:rsidRPr="00DA6361">
              <w:br/>
              <w:t>Australian Institute of Health and Welfare (AIHW)</w:t>
            </w:r>
          </w:p>
          <w:p w14:paraId="13D24BE5" w14:textId="77777777" w:rsidR="00142E54" w:rsidRPr="00DA6361" w:rsidRDefault="00142E54" w:rsidP="00142E54">
            <w:pPr>
              <w:cnfStyle w:val="000000000000" w:firstRow="0" w:lastRow="0" w:firstColumn="0" w:lastColumn="0" w:oddVBand="0" w:evenVBand="0" w:oddHBand="0" w:evenHBand="0" w:firstRowFirstColumn="0" w:firstRowLastColumn="0" w:lastRowFirstColumn="0" w:lastRowLastColumn="0"/>
              <w:rPr>
                <w:sz w:val="20"/>
                <w:szCs w:val="20"/>
              </w:rPr>
            </w:pPr>
          </w:p>
        </w:tc>
        <w:tc>
          <w:tcPr>
            <w:tcW w:w="1748" w:type="dxa"/>
          </w:tcPr>
          <w:p w14:paraId="3D351DC9" w14:textId="38F7A36B" w:rsidR="00142E54" w:rsidRPr="00DA6361"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Implementation of Data Network Phase 1: 2025</w:t>
            </w:r>
            <w:r>
              <w:noBreakHyphen/>
            </w:r>
            <w:r w:rsidRPr="00DA6361">
              <w:t>26</w:t>
            </w:r>
          </w:p>
          <w:p w14:paraId="39C47678" w14:textId="77777777" w:rsidR="00142E54" w:rsidRPr="00C74B45"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Phase 2 and Phase 3 delivered incrementally over the next 3</w:t>
            </w:r>
            <w:r>
              <w:noBreakHyphen/>
            </w:r>
            <w:r w:rsidRPr="00C74B45">
              <w:t>5 years.</w:t>
            </w:r>
          </w:p>
          <w:p w14:paraId="5B51E872" w14:textId="77777777" w:rsidR="00142E54" w:rsidRPr="00C74B45" w:rsidRDefault="00142E54" w:rsidP="00142E54">
            <w:pPr>
              <w:cnfStyle w:val="000000000000" w:firstRow="0" w:lastRow="0" w:firstColumn="0" w:lastColumn="0" w:oddVBand="0" w:evenVBand="0" w:oddHBand="0" w:evenHBand="0" w:firstRowFirstColumn="0" w:firstRowLastColumn="0" w:lastRowFirstColumn="0" w:lastRowLastColumn="0"/>
              <w:rPr>
                <w:sz w:val="20"/>
                <w:szCs w:val="20"/>
              </w:rPr>
            </w:pPr>
          </w:p>
        </w:tc>
        <w:tc>
          <w:tcPr>
            <w:tcW w:w="1843" w:type="dxa"/>
          </w:tcPr>
          <w:p w14:paraId="67AC54B1" w14:textId="681CBA43" w:rsidR="00142E54" w:rsidRPr="0067500A"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t>In progress</w:t>
            </w:r>
          </w:p>
        </w:tc>
        <w:tc>
          <w:tcPr>
            <w:tcW w:w="4397" w:type="dxa"/>
          </w:tcPr>
          <w:p w14:paraId="3401F739" w14:textId="0812168C" w:rsidR="00142E54"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rsidRPr="00A92295">
              <w:t>The</w:t>
            </w:r>
            <w:r w:rsidRPr="00A92295">
              <w:rPr>
                <w:rStyle w:val="Emphasis"/>
              </w:rPr>
              <w:t xml:space="preserve"> Australian Centre for Disease Control Act 2025 </w:t>
            </w:r>
            <w:r>
              <w:t>came into effect on 1 January 2026. This includes a range of authorisations to optimise the coherence and effectiveness of data for public health purposes.</w:t>
            </w:r>
          </w:p>
          <w:p w14:paraId="21B2BDB0" w14:textId="4F00DA3D" w:rsidR="00142E54" w:rsidRPr="0067500A"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t>A Public Health Data Network Pilot is underway in collaboration with the Australian Institute of Health and Welfare to progress linkage of notifiable disease case data to the National Health Data Hub.</w:t>
            </w:r>
          </w:p>
        </w:tc>
        <w:tc>
          <w:tcPr>
            <w:tcW w:w="2548" w:type="dxa"/>
          </w:tcPr>
          <w:p w14:paraId="7007C6C1" w14:textId="53D30C24" w:rsidR="00142E54" w:rsidRPr="00DA6361"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Improved data accessibility and vaccine policy decision-making.</w:t>
            </w:r>
          </w:p>
        </w:tc>
        <w:tc>
          <w:tcPr>
            <w:tcW w:w="3682" w:type="dxa"/>
          </w:tcPr>
          <w:p w14:paraId="3B1EF4D6" w14:textId="77777777" w:rsidR="00142E54" w:rsidRPr="00DA6361"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G11 – Expand data linkage for better program monitoring</w:t>
            </w:r>
          </w:p>
          <w:p w14:paraId="2DA38924" w14:textId="77777777" w:rsidR="00142E54" w:rsidRPr="00DA6361"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G12 – Integrate/report timely data on diseases, coverage, safety, social/behavioural insights</w:t>
            </w:r>
          </w:p>
          <w:p w14:paraId="75D0E3EB" w14:textId="77777777" w:rsidR="00142E54"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G18 – Build expertise across the immunisation workforce in all areas, including communications.</w:t>
            </w:r>
          </w:p>
          <w:p w14:paraId="64204354" w14:textId="69C4B743" w:rsidR="00142E54" w:rsidRPr="00DA6361" w:rsidRDefault="00142E54"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G23 – Strengthen collaboration between governments to deliver immunisation programs</w:t>
            </w:r>
          </w:p>
        </w:tc>
      </w:tr>
      <w:tr w:rsidR="0067500A" w:rsidRPr="0067500A" w14:paraId="47400F9B" w14:textId="77777777" w:rsidTr="3DFB54AC">
        <w:trPr>
          <w:cnfStyle w:val="000000100000" w:firstRow="0" w:lastRow="0" w:firstColumn="0" w:lastColumn="0" w:oddVBand="0" w:evenVBand="0" w:oddHBand="1" w:evenHBand="0" w:firstRowFirstColumn="0" w:firstRowLastColumn="0" w:lastRowFirstColumn="0" w:lastRowLastColumn="0"/>
          <w:trHeight w:val="2711"/>
        </w:trPr>
        <w:tc>
          <w:tcPr>
            <w:cnfStyle w:val="001000000000" w:firstRow="0" w:lastRow="0" w:firstColumn="1" w:lastColumn="0" w:oddVBand="0" w:evenVBand="0" w:oddHBand="0" w:evenHBand="0" w:firstRowFirstColumn="0" w:firstRowLastColumn="0" w:lastRowFirstColumn="0" w:lastRowLastColumn="0"/>
            <w:tcW w:w="1997" w:type="dxa"/>
          </w:tcPr>
          <w:p w14:paraId="26115C3E" w14:textId="77777777" w:rsidR="0067500A" w:rsidRPr="00A92295" w:rsidRDefault="0067500A" w:rsidP="000E52E9">
            <w:pPr>
              <w:pStyle w:val="Tabletextleft"/>
            </w:pPr>
            <w:r w:rsidRPr="00A92295">
              <w:t>3.5 Systems for monitoring coverage and access – Aged Care and other groups</w:t>
            </w:r>
          </w:p>
        </w:tc>
        <w:tc>
          <w:tcPr>
            <w:tcW w:w="3104" w:type="dxa"/>
          </w:tcPr>
          <w:p w14:paraId="030C6D60"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Establish systems to monitor coverage and access (including barriers) in Aged Care settings and for other priority groups, as required. This activity aims to improve vaccination program implementation in aged care settings and for vulnerable populations.</w:t>
            </w:r>
          </w:p>
        </w:tc>
        <w:tc>
          <w:tcPr>
            <w:tcW w:w="1373" w:type="dxa"/>
          </w:tcPr>
          <w:p w14:paraId="0ECCADDB" w14:textId="5070A5DF"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 xml:space="preserve">DHDA </w:t>
            </w:r>
          </w:p>
        </w:tc>
        <w:tc>
          <w:tcPr>
            <w:tcW w:w="1748" w:type="dxa"/>
          </w:tcPr>
          <w:p w14:paraId="5D3663F4" w14:textId="7C6E778B"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2025-26</w:t>
            </w:r>
            <w:r w:rsidR="009F473F">
              <w:t xml:space="preserve"> to 2026</w:t>
            </w:r>
            <w:r w:rsidR="009F473F">
              <w:noBreakHyphen/>
              <w:t>27</w:t>
            </w:r>
          </w:p>
        </w:tc>
        <w:tc>
          <w:tcPr>
            <w:tcW w:w="1843" w:type="dxa"/>
          </w:tcPr>
          <w:p w14:paraId="6A318D26" w14:textId="026A14A4" w:rsidR="0067500A" w:rsidRPr="0067500A" w:rsidRDefault="6CC58853" w:rsidP="000E52E9">
            <w:pPr>
              <w:pStyle w:val="Tabletextleft"/>
              <w:cnfStyle w:val="000000100000" w:firstRow="0" w:lastRow="0" w:firstColumn="0" w:lastColumn="0" w:oddVBand="0" w:evenVBand="0" w:oddHBand="1" w:evenHBand="0" w:firstRowFirstColumn="0" w:firstRowLastColumn="0" w:lastRowFirstColumn="0" w:lastRowLastColumn="0"/>
            </w:pPr>
            <w:r w:rsidRPr="3DFB54AC">
              <w:t xml:space="preserve">In </w:t>
            </w:r>
            <w:r w:rsidR="00602E4F">
              <w:t>p</w:t>
            </w:r>
            <w:r w:rsidRPr="3DFB54AC">
              <w:t>rogress</w:t>
            </w:r>
          </w:p>
        </w:tc>
        <w:tc>
          <w:tcPr>
            <w:tcW w:w="4397" w:type="dxa"/>
          </w:tcPr>
          <w:p w14:paraId="0DC182AB" w14:textId="0DA20B82" w:rsidR="0067500A" w:rsidRPr="0067500A" w:rsidRDefault="3B21E7A4" w:rsidP="000E52E9">
            <w:pPr>
              <w:pStyle w:val="Tabletextleft"/>
              <w:cnfStyle w:val="000000100000" w:firstRow="0" w:lastRow="0" w:firstColumn="0" w:lastColumn="0" w:oddVBand="0" w:evenVBand="0" w:oddHBand="1" w:evenHBand="0" w:firstRowFirstColumn="0" w:firstRowLastColumn="0" w:lastRowFirstColumn="0" w:lastRowLastColumn="0"/>
            </w:pPr>
            <w:r w:rsidRPr="3DFB54AC">
              <w:t xml:space="preserve">A </w:t>
            </w:r>
            <w:r w:rsidR="003B72C2">
              <w:t xml:space="preserve">public </w:t>
            </w:r>
            <w:r w:rsidRPr="3DFB54AC">
              <w:t xml:space="preserve">dashboard is </w:t>
            </w:r>
            <w:r w:rsidR="00E62A53">
              <w:t>under development</w:t>
            </w:r>
            <w:r w:rsidRPr="3DFB54AC">
              <w:t xml:space="preserve"> to monitor coverage and access to vaccinations in each residential aged care facility. </w:t>
            </w:r>
            <w:r w:rsidR="47758C47" w:rsidRPr="3DFB54AC">
              <w:t xml:space="preserve">Further exploration for monitoring other priority groups is also </w:t>
            </w:r>
            <w:r w:rsidR="001A57F7">
              <w:t>underway</w:t>
            </w:r>
            <w:r w:rsidR="47758C47" w:rsidRPr="3DFB54AC">
              <w:t>.</w:t>
            </w:r>
          </w:p>
        </w:tc>
        <w:tc>
          <w:tcPr>
            <w:tcW w:w="2548" w:type="dxa"/>
          </w:tcPr>
          <w:p w14:paraId="0AA57DBB" w14:textId="6BD1C763" w:rsidR="0067500A" w:rsidRPr="00DA6361" w:rsidRDefault="2429BCF0" w:rsidP="000E52E9">
            <w:pPr>
              <w:pStyle w:val="Tabletextleft"/>
              <w:cnfStyle w:val="000000100000" w:firstRow="0" w:lastRow="0" w:firstColumn="0" w:lastColumn="0" w:oddVBand="0" w:evenVBand="0" w:oddHBand="1" w:evenHBand="0" w:firstRowFirstColumn="0" w:firstRowLastColumn="0" w:lastRowFirstColumn="0" w:lastRowLastColumn="0"/>
            </w:pPr>
            <w:r w:rsidRPr="3DFB54AC">
              <w:t>Improved program monitoring to support access for priority groups.</w:t>
            </w:r>
          </w:p>
        </w:tc>
        <w:tc>
          <w:tcPr>
            <w:tcW w:w="3682" w:type="dxa"/>
          </w:tcPr>
          <w:p w14:paraId="09D52C9A"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G3 – Ensure vaccine access and uptake to reach national targets</w:t>
            </w:r>
          </w:p>
          <w:p w14:paraId="521CD63A"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G9 – Improve AIR data to ensure quality and utility</w:t>
            </w:r>
          </w:p>
          <w:p w14:paraId="37535772"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G11 – Expand data analysis and reporting for program monitoring</w:t>
            </w:r>
          </w:p>
          <w:p w14:paraId="134E8B3B"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G12 – Integrate/report timely data on diseases, coverage, safety, social/behavioural insights</w:t>
            </w:r>
          </w:p>
        </w:tc>
      </w:tr>
      <w:tr w:rsidR="00700539" w:rsidRPr="0067500A" w14:paraId="7F1876B6" w14:textId="77777777" w:rsidTr="3DFB54AC">
        <w:trPr>
          <w:trHeight w:val="2711"/>
        </w:trPr>
        <w:tc>
          <w:tcPr>
            <w:cnfStyle w:val="001000000000" w:firstRow="0" w:lastRow="0" w:firstColumn="1" w:lastColumn="0" w:oddVBand="0" w:evenVBand="0" w:oddHBand="0" w:evenHBand="0" w:firstRowFirstColumn="0" w:firstRowLastColumn="0" w:lastRowFirstColumn="0" w:lastRowLastColumn="0"/>
            <w:tcW w:w="1997" w:type="dxa"/>
          </w:tcPr>
          <w:p w14:paraId="69E86C6E" w14:textId="0BDBF608" w:rsidR="00700539" w:rsidRPr="00A92295" w:rsidRDefault="00700539" w:rsidP="000E52E9">
            <w:pPr>
              <w:pStyle w:val="Tabletextleft"/>
            </w:pPr>
            <w:r w:rsidRPr="00A92295">
              <w:t>3.6 AIR SMS reminders for</w:t>
            </w:r>
            <w:r w:rsidR="007B564F" w:rsidRPr="00A92295">
              <w:t xml:space="preserve"> </w:t>
            </w:r>
            <w:r w:rsidRPr="00A92295">
              <w:t>childhood vaccinations</w:t>
            </w:r>
          </w:p>
        </w:tc>
        <w:tc>
          <w:tcPr>
            <w:tcW w:w="3104" w:type="dxa"/>
          </w:tcPr>
          <w:p w14:paraId="1494AF06" w14:textId="4EA7FD26" w:rsidR="00700539" w:rsidRPr="004B51E5" w:rsidRDefault="00700539" w:rsidP="000E52E9">
            <w:pPr>
              <w:pStyle w:val="Tabletextleft"/>
              <w:cnfStyle w:val="000000000000" w:firstRow="0" w:lastRow="0" w:firstColumn="0" w:lastColumn="0" w:oddVBand="0" w:evenVBand="0" w:oddHBand="0" w:evenHBand="0" w:firstRowFirstColumn="0" w:firstRowLastColumn="0" w:lastRowFirstColumn="0" w:lastRowLastColumn="0"/>
            </w:pPr>
            <w:r w:rsidRPr="00C74337">
              <w:t xml:space="preserve">Implement </w:t>
            </w:r>
            <w:r>
              <w:t>AIR</w:t>
            </w:r>
            <w:r w:rsidRPr="00C74337">
              <w:t xml:space="preserve"> SMS reminders to parents and carers </w:t>
            </w:r>
            <w:r w:rsidR="389327A9" w:rsidRPr="29F4F7FB">
              <w:t xml:space="preserve">for </w:t>
            </w:r>
            <w:r w:rsidRPr="00C74337">
              <w:t>childhood vaccinations</w:t>
            </w:r>
            <w:r w:rsidR="1E62FF4C" w:rsidRPr="29F4F7FB">
              <w:t xml:space="preserve">. </w:t>
            </w:r>
            <w:r w:rsidRPr="00C74337">
              <w:t>The measure will use AIR data to support nationally consistent, data-informed reminder activity and prompt timely follow-up for childhood immunisation.</w:t>
            </w:r>
          </w:p>
        </w:tc>
        <w:tc>
          <w:tcPr>
            <w:tcW w:w="1373" w:type="dxa"/>
          </w:tcPr>
          <w:p w14:paraId="71D5AD85" w14:textId="77777777" w:rsidR="00700539" w:rsidRDefault="00700539" w:rsidP="000E52E9">
            <w:pPr>
              <w:pStyle w:val="Tabletextleft"/>
              <w:cnfStyle w:val="000000000000" w:firstRow="0" w:lastRow="0" w:firstColumn="0" w:lastColumn="0" w:oddVBand="0" w:evenVBand="0" w:oddHBand="0" w:evenHBand="0" w:firstRowFirstColumn="0" w:firstRowLastColumn="0" w:lastRowFirstColumn="0" w:lastRowLastColumn="0"/>
            </w:pPr>
            <w:r>
              <w:t>Lead: DHDA</w:t>
            </w:r>
          </w:p>
          <w:p w14:paraId="3EE306A9" w14:textId="77777777" w:rsidR="007B564F" w:rsidRDefault="007B564F" w:rsidP="000E52E9">
            <w:pPr>
              <w:pStyle w:val="Tabletextleft"/>
              <w:cnfStyle w:val="000000000000" w:firstRow="0" w:lastRow="0" w:firstColumn="0" w:lastColumn="0" w:oddVBand="0" w:evenVBand="0" w:oddHBand="0" w:evenHBand="0" w:firstRowFirstColumn="0" w:firstRowLastColumn="0" w:lastRowFirstColumn="0" w:lastRowLastColumn="0"/>
            </w:pPr>
          </w:p>
          <w:p w14:paraId="270B44B6" w14:textId="2D6EC02D" w:rsidR="00700539" w:rsidRPr="004B51E5" w:rsidRDefault="00700539" w:rsidP="000E52E9">
            <w:pPr>
              <w:pStyle w:val="Tabletextleft"/>
              <w:cnfStyle w:val="000000000000" w:firstRow="0" w:lastRow="0" w:firstColumn="0" w:lastColumn="0" w:oddVBand="0" w:evenVBand="0" w:oddHBand="0" w:evenHBand="0" w:firstRowFirstColumn="0" w:firstRowLastColumn="0" w:lastRowFirstColumn="0" w:lastRowLastColumn="0"/>
            </w:pPr>
            <w:r>
              <w:t>Delivery partner: Services Australia</w:t>
            </w:r>
          </w:p>
        </w:tc>
        <w:tc>
          <w:tcPr>
            <w:tcW w:w="1748" w:type="dxa"/>
          </w:tcPr>
          <w:p w14:paraId="7657B130" w14:textId="039C0199" w:rsidR="00700539" w:rsidRPr="004B51E5" w:rsidRDefault="00700539" w:rsidP="000E52E9">
            <w:pPr>
              <w:pStyle w:val="Tabletextleft"/>
              <w:cnfStyle w:val="000000000000" w:firstRow="0" w:lastRow="0" w:firstColumn="0" w:lastColumn="0" w:oddVBand="0" w:evenVBand="0" w:oddHBand="0" w:evenHBand="0" w:firstRowFirstColumn="0" w:firstRowLastColumn="0" w:lastRowFirstColumn="0" w:lastRowLastColumn="0"/>
            </w:pPr>
            <w:r w:rsidRPr="00033C6D">
              <w:t>2026-27 to 2029</w:t>
            </w:r>
            <w:r w:rsidR="007B564F">
              <w:noBreakHyphen/>
            </w:r>
            <w:r w:rsidRPr="00033C6D">
              <w:t xml:space="preserve">30 </w:t>
            </w:r>
          </w:p>
        </w:tc>
        <w:tc>
          <w:tcPr>
            <w:tcW w:w="1843" w:type="dxa"/>
          </w:tcPr>
          <w:p w14:paraId="1D356BAF" w14:textId="0965BBE4" w:rsidR="00700539" w:rsidRPr="0067500A" w:rsidRDefault="00700539" w:rsidP="000E52E9">
            <w:pPr>
              <w:pStyle w:val="Tabletextleft"/>
              <w:cnfStyle w:val="000000000000" w:firstRow="0" w:lastRow="0" w:firstColumn="0" w:lastColumn="0" w:oddVBand="0" w:evenVBand="0" w:oddHBand="0" w:evenHBand="0" w:firstRowFirstColumn="0" w:firstRowLastColumn="0" w:lastRowFirstColumn="0" w:lastRowLastColumn="0"/>
            </w:pPr>
            <w:r>
              <w:t>Planned i</w:t>
            </w:r>
            <w:r w:rsidRPr="00033C6D">
              <w:t>mplementation</w:t>
            </w:r>
            <w:r>
              <w:t xml:space="preserve"> </w:t>
            </w:r>
            <w:r w:rsidRPr="00033C6D">
              <w:t>from 1 March 2027.</w:t>
            </w:r>
          </w:p>
        </w:tc>
        <w:tc>
          <w:tcPr>
            <w:tcW w:w="4397" w:type="dxa"/>
          </w:tcPr>
          <w:p w14:paraId="2570EC1F" w14:textId="03AEF9AE" w:rsidR="00700539" w:rsidRPr="0067500A" w:rsidRDefault="00700539" w:rsidP="000E52E9">
            <w:pPr>
              <w:pStyle w:val="Tabletextleft"/>
              <w:cnfStyle w:val="000000000000" w:firstRow="0" w:lastRow="0" w:firstColumn="0" w:lastColumn="0" w:oddVBand="0" w:evenVBand="0" w:oddHBand="0" w:evenHBand="0" w:firstRowFirstColumn="0" w:firstRowLastColumn="0" w:lastRowFirstColumn="0" w:lastRowLastColumn="0"/>
            </w:pPr>
            <w:r w:rsidRPr="001F044C">
              <w:t>New activity announced in the 2026-27 Budget.</w:t>
            </w:r>
          </w:p>
        </w:tc>
        <w:tc>
          <w:tcPr>
            <w:tcW w:w="2548" w:type="dxa"/>
          </w:tcPr>
          <w:p w14:paraId="781F290A" w14:textId="785191AB" w:rsidR="00700539" w:rsidRPr="004B51E5" w:rsidRDefault="00700539" w:rsidP="000E52E9">
            <w:pPr>
              <w:pStyle w:val="Tabletextleft"/>
              <w:cnfStyle w:val="000000000000" w:firstRow="0" w:lastRow="0" w:firstColumn="0" w:lastColumn="0" w:oddVBand="0" w:evenVBand="0" w:oddHBand="0" w:evenHBand="0" w:firstRowFirstColumn="0" w:firstRowLastColumn="0" w:lastRowFirstColumn="0" w:lastRowLastColumn="0"/>
            </w:pPr>
            <w:r w:rsidRPr="002E02FB">
              <w:t>Strengthened practical use of AIR data to support targeted reminder activity, reduce missed or delayed vaccinations, and contribute to improved childhood immunisation coverage.</w:t>
            </w:r>
          </w:p>
        </w:tc>
        <w:tc>
          <w:tcPr>
            <w:tcW w:w="3682" w:type="dxa"/>
          </w:tcPr>
          <w:p w14:paraId="6C4E4813" w14:textId="77777777" w:rsidR="00700539" w:rsidRPr="007843AD" w:rsidRDefault="00700539" w:rsidP="000E52E9">
            <w:pPr>
              <w:pStyle w:val="Tabletextleft"/>
              <w:cnfStyle w:val="000000000000" w:firstRow="0" w:lastRow="0" w:firstColumn="0" w:lastColumn="0" w:oddVBand="0" w:evenVBand="0" w:oddHBand="0" w:evenHBand="0" w:firstRowFirstColumn="0" w:firstRowLastColumn="0" w:lastRowFirstColumn="0" w:lastRowLastColumn="0"/>
            </w:pPr>
            <w:r w:rsidRPr="007843AD">
              <w:t>G3 – Ensure vaccine access and uptake to reach national targets</w:t>
            </w:r>
          </w:p>
          <w:p w14:paraId="5E766548" w14:textId="123003F4" w:rsidR="00700539" w:rsidRPr="004B51E5" w:rsidRDefault="00700539" w:rsidP="000E52E9">
            <w:pPr>
              <w:pStyle w:val="Tabletextleft"/>
              <w:cnfStyle w:val="000000000000" w:firstRow="0" w:lastRow="0" w:firstColumn="0" w:lastColumn="0" w:oddVBand="0" w:evenVBand="0" w:oddHBand="0" w:evenHBand="0" w:firstRowFirstColumn="0" w:firstRowLastColumn="0" w:lastRowFirstColumn="0" w:lastRowLastColumn="0"/>
            </w:pPr>
            <w:r w:rsidRPr="007843AD">
              <w:t>G9 – Improve AIR data to ensure quality and utility</w:t>
            </w:r>
          </w:p>
        </w:tc>
      </w:tr>
    </w:tbl>
    <w:p w14:paraId="046707E2" w14:textId="7A3D15D0" w:rsidR="00156392" w:rsidRPr="00673BA6" w:rsidRDefault="00156392" w:rsidP="00673BA6">
      <w:r w:rsidRPr="00673BA6">
        <w:br w:type="page"/>
      </w:r>
    </w:p>
    <w:p w14:paraId="5590AFC7" w14:textId="650FCA3E" w:rsidR="009411FC" w:rsidRPr="00A92295" w:rsidRDefault="0079143F" w:rsidP="00A92295">
      <w:pPr>
        <w:pStyle w:val="Heading1"/>
      </w:pPr>
      <w:bookmarkStart w:id="74" w:name="_Toc215562890"/>
      <w:bookmarkStart w:id="75" w:name="_Toc235031274"/>
      <w:bookmarkStart w:id="76" w:name="_Toc235095158"/>
      <w:bookmarkStart w:id="77" w:name="_Toc237846416"/>
      <w:r w:rsidRPr="00A92295">
        <w:t xml:space="preserve">Priority 4: Strengthen the </w:t>
      </w:r>
      <w:r w:rsidR="00AB1044" w:rsidRPr="00A92295">
        <w:t>i</w:t>
      </w:r>
      <w:r w:rsidRPr="00A92295">
        <w:t xml:space="preserve">mmunisation </w:t>
      </w:r>
      <w:r w:rsidR="00AB1044" w:rsidRPr="00A92295">
        <w:t>w</w:t>
      </w:r>
      <w:r w:rsidRPr="00A92295">
        <w:t>orkforce</w:t>
      </w:r>
      <w:bookmarkEnd w:id="74"/>
      <w:bookmarkEnd w:id="75"/>
      <w:bookmarkEnd w:id="76"/>
      <w:bookmarkEnd w:id="77"/>
    </w:p>
    <w:p w14:paraId="627D1D9B" w14:textId="6B23C02F" w:rsidR="009411FC" w:rsidRPr="00AB7EAF" w:rsidRDefault="009411FC" w:rsidP="00F27B69">
      <w:pPr>
        <w:pStyle w:val="Heading2"/>
      </w:pPr>
      <w:bookmarkStart w:id="78" w:name="_Toc237846417"/>
      <w:r w:rsidRPr="00AB7EAF">
        <w:t>Strategic focus</w:t>
      </w:r>
      <w:bookmarkEnd w:id="78"/>
    </w:p>
    <w:p w14:paraId="000492BF" w14:textId="6FCBB882" w:rsidR="0043722C" w:rsidRPr="00A92295" w:rsidRDefault="0043722C" w:rsidP="00A92295">
      <w:r w:rsidRPr="00A92295">
        <w:t>Strengthen the immunisation workforce. </w:t>
      </w:r>
    </w:p>
    <w:p w14:paraId="55B4CC15" w14:textId="18C9F72F" w:rsidR="00105B91" w:rsidRPr="00AB7EAF" w:rsidRDefault="00E62762" w:rsidP="00F27B69">
      <w:pPr>
        <w:pStyle w:val="Heading2"/>
      </w:pPr>
      <w:bookmarkStart w:id="79" w:name="_Toc237846418"/>
      <w:r>
        <w:t>Context</w:t>
      </w:r>
      <w:bookmarkEnd w:id="79"/>
    </w:p>
    <w:p w14:paraId="5F11397E" w14:textId="60092826" w:rsidR="00804ACF" w:rsidRPr="00A92295" w:rsidRDefault="00804ACF" w:rsidP="00A92295">
      <w:r w:rsidRPr="00A92295">
        <w:t xml:space="preserve">Australia’s immunisation workforce includes nurses, general practitioners, Aboriginal and Torres Strait Islander </w:t>
      </w:r>
      <w:r w:rsidR="00B55F5D" w:rsidRPr="00A92295">
        <w:t>H</w:t>
      </w:r>
      <w:r w:rsidRPr="00A92295">
        <w:t xml:space="preserve">ealth </w:t>
      </w:r>
      <w:r w:rsidR="00B55F5D" w:rsidRPr="00A92295">
        <w:t>W</w:t>
      </w:r>
      <w:r w:rsidRPr="00A92295">
        <w:t>orkers</w:t>
      </w:r>
      <w:r w:rsidR="00B55F5D" w:rsidRPr="00A92295">
        <w:t xml:space="preserve"> and Practitioners</w:t>
      </w:r>
      <w:r w:rsidRPr="00A92295">
        <w:t xml:space="preserve">, pharmacists, public health professionals, and others. While </w:t>
      </w:r>
      <w:r w:rsidR="00DE11B4" w:rsidRPr="00A92295">
        <w:t>established</w:t>
      </w:r>
      <w:r w:rsidRPr="00A92295">
        <w:t>, the workforce faces increasing pressures due to complexity, demand, and evolving technologies. </w:t>
      </w:r>
    </w:p>
    <w:p w14:paraId="6185F7EE" w14:textId="36C02A23" w:rsidR="00893EF8" w:rsidRPr="00A92295" w:rsidRDefault="00804ACF" w:rsidP="00A92295">
      <w:r w:rsidRPr="00A92295">
        <w:t xml:space="preserve">The </w:t>
      </w:r>
      <w:r w:rsidR="006D10BC" w:rsidRPr="00A92295">
        <w:t>S</w:t>
      </w:r>
      <w:r w:rsidR="004A4356" w:rsidRPr="00A92295">
        <w:t xml:space="preserve">trategy </w:t>
      </w:r>
      <w:r w:rsidRPr="00A92295">
        <w:t xml:space="preserve">recognises the need to build workforce capacity, capability, and confidence to deliver safe, </w:t>
      </w:r>
      <w:r w:rsidR="00812FCF" w:rsidRPr="00A92295">
        <w:t>accessible,</w:t>
      </w:r>
      <w:r w:rsidRPr="00A92295">
        <w:t xml:space="preserve"> and culturally appropriate immunisation services. Investment in training, support, and innovative models of care is </w:t>
      </w:r>
      <w:r w:rsidR="004A4356" w:rsidRPr="00A92295">
        <w:t xml:space="preserve">required </w:t>
      </w:r>
      <w:r w:rsidRPr="00A92295">
        <w:t xml:space="preserve">to </w:t>
      </w:r>
      <w:r w:rsidR="000C596B" w:rsidRPr="00A92295">
        <w:t>strengthen</w:t>
      </w:r>
      <w:r w:rsidRPr="00A92295">
        <w:t xml:space="preserve"> and sustain the immunisation workforce.</w:t>
      </w:r>
    </w:p>
    <w:tbl>
      <w:tblPr>
        <w:tblStyle w:val="ListTable2-Accent5"/>
        <w:tblW w:w="0" w:type="auto"/>
        <w:tblLook w:val="04A0" w:firstRow="1" w:lastRow="0" w:firstColumn="1" w:lastColumn="0" w:noHBand="0" w:noVBand="1"/>
      </w:tblPr>
      <w:tblGrid>
        <w:gridCol w:w="2127"/>
        <w:gridCol w:w="3118"/>
        <w:gridCol w:w="1985"/>
        <w:gridCol w:w="1417"/>
        <w:gridCol w:w="1701"/>
        <w:gridCol w:w="3969"/>
        <w:gridCol w:w="2835"/>
        <w:gridCol w:w="3540"/>
      </w:tblGrid>
      <w:tr w:rsidR="0067500A" w:rsidRPr="0067500A" w14:paraId="48E3F629" w14:textId="77777777" w:rsidTr="3DFB54AC">
        <w:trPr>
          <w:cnfStyle w:val="100000000000" w:firstRow="1" w:lastRow="0" w:firstColumn="0" w:lastColumn="0" w:oddVBand="0" w:evenVBand="0" w:oddHBand="0" w:evenHBand="0" w:firstRowFirstColumn="0" w:firstRowLastColumn="0" w:lastRowFirstColumn="0" w:lastRowLastColumn="0"/>
          <w:trHeight w:val="742"/>
          <w:tblHeader/>
        </w:trPr>
        <w:tc>
          <w:tcPr>
            <w:cnfStyle w:val="001000000000" w:firstRow="0" w:lastRow="0" w:firstColumn="1" w:lastColumn="0" w:oddVBand="0" w:evenVBand="0" w:oddHBand="0" w:evenHBand="0" w:firstRowFirstColumn="0" w:firstRowLastColumn="0" w:lastRowFirstColumn="0" w:lastRowLastColumn="0"/>
            <w:tcW w:w="2127" w:type="dxa"/>
          </w:tcPr>
          <w:p w14:paraId="6B856224" w14:textId="77777777" w:rsidR="0067500A" w:rsidRPr="00A92295" w:rsidRDefault="0067500A" w:rsidP="000E52E9">
            <w:pPr>
              <w:pStyle w:val="Tabletextleft"/>
            </w:pPr>
            <w:r w:rsidRPr="00A92295">
              <w:t>Initiative</w:t>
            </w:r>
          </w:p>
        </w:tc>
        <w:tc>
          <w:tcPr>
            <w:tcW w:w="3118" w:type="dxa"/>
          </w:tcPr>
          <w:p w14:paraId="7712E281" w14:textId="77777777"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Description</w:t>
            </w:r>
          </w:p>
        </w:tc>
        <w:tc>
          <w:tcPr>
            <w:tcW w:w="1985" w:type="dxa"/>
          </w:tcPr>
          <w:p w14:paraId="2A887091" w14:textId="77777777"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Lead/ delivery partner(s)</w:t>
            </w:r>
          </w:p>
        </w:tc>
        <w:tc>
          <w:tcPr>
            <w:tcW w:w="1417" w:type="dxa"/>
          </w:tcPr>
          <w:p w14:paraId="4F532E56" w14:textId="77777777"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 xml:space="preserve">Timeframe </w:t>
            </w:r>
          </w:p>
        </w:tc>
        <w:tc>
          <w:tcPr>
            <w:tcW w:w="1701" w:type="dxa"/>
          </w:tcPr>
          <w:p w14:paraId="018D4813" w14:textId="5A435819"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Implementation status</w:t>
            </w:r>
          </w:p>
        </w:tc>
        <w:tc>
          <w:tcPr>
            <w:tcW w:w="3969" w:type="dxa"/>
          </w:tcPr>
          <w:p w14:paraId="5E9D5A9B" w14:textId="74287BF5"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Progress update</w:t>
            </w:r>
          </w:p>
        </w:tc>
        <w:tc>
          <w:tcPr>
            <w:tcW w:w="2835" w:type="dxa"/>
          </w:tcPr>
          <w:p w14:paraId="452573E8" w14:textId="29092356"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Intended outcome(s)</w:t>
            </w:r>
          </w:p>
        </w:tc>
        <w:tc>
          <w:tcPr>
            <w:tcW w:w="3540" w:type="dxa"/>
          </w:tcPr>
          <w:p w14:paraId="48DC5CE1" w14:textId="77777777"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Related Strategic Goal(s)</w:t>
            </w:r>
          </w:p>
        </w:tc>
      </w:tr>
      <w:tr w:rsidR="0067500A" w:rsidRPr="0067500A" w14:paraId="45393522" w14:textId="77777777" w:rsidTr="00263D41">
        <w:trPr>
          <w:cnfStyle w:val="000000100000" w:firstRow="0" w:lastRow="0" w:firstColumn="0" w:lastColumn="0" w:oddVBand="0" w:evenVBand="0" w:oddHBand="1" w:evenHBand="0" w:firstRowFirstColumn="0" w:firstRowLastColumn="0" w:lastRowFirstColumn="0" w:lastRowLastColumn="0"/>
          <w:trHeight w:val="5861"/>
        </w:trPr>
        <w:tc>
          <w:tcPr>
            <w:cnfStyle w:val="001000000000" w:firstRow="0" w:lastRow="0" w:firstColumn="1" w:lastColumn="0" w:oddVBand="0" w:evenVBand="0" w:oddHBand="0" w:evenHBand="0" w:firstRowFirstColumn="0" w:firstRowLastColumn="0" w:lastRowFirstColumn="0" w:lastRowLastColumn="0"/>
            <w:tcW w:w="2127" w:type="dxa"/>
          </w:tcPr>
          <w:p w14:paraId="6C67553D" w14:textId="77777777" w:rsidR="0067500A" w:rsidRPr="00A92295" w:rsidRDefault="0067500A" w:rsidP="000E52E9">
            <w:pPr>
              <w:pStyle w:val="Tabletextleft"/>
            </w:pPr>
            <w:r w:rsidRPr="00A92295">
              <w:t>4.1 SKAI for Health Professionals</w:t>
            </w:r>
          </w:p>
        </w:tc>
        <w:tc>
          <w:tcPr>
            <w:tcW w:w="3118" w:type="dxa"/>
          </w:tcPr>
          <w:p w14:paraId="3084BD44" w14:textId="1E1934A3" w:rsidR="008358F7"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Deliver and enhance the SKAI platform for health professionals, including CPD-accredited eLearning modules</w:t>
            </w:r>
            <w:r w:rsidR="002B27A8">
              <w:t>. A</w:t>
            </w:r>
            <w:r w:rsidR="00AE7DA2">
              <w:t xml:space="preserve">ccess at </w:t>
            </w:r>
            <w:hyperlink r:id="rId28" w:history="1">
              <w:r w:rsidR="00AE7DA2" w:rsidRPr="00FA4607">
                <w:rPr>
                  <w:rStyle w:val="Hyperlink"/>
                </w:rPr>
                <w:t>skai.org.au/healthcare-professionals</w:t>
              </w:r>
            </w:hyperlink>
            <w:r w:rsidRPr="00A92295">
              <w:t xml:space="preserve">. </w:t>
            </w:r>
          </w:p>
          <w:p w14:paraId="533DF6E7" w14:textId="3A515909" w:rsidR="0067500A" w:rsidRPr="00DA6361" w:rsidRDefault="002B27A8" w:rsidP="00866ED9">
            <w:pPr>
              <w:pStyle w:val="Tabletextleft"/>
              <w:cnfStyle w:val="000000100000" w:firstRow="0" w:lastRow="0" w:firstColumn="0" w:lastColumn="0" w:oddVBand="0" w:evenVBand="0" w:oddHBand="1" w:evenHBand="0" w:firstRowFirstColumn="0" w:firstRowLastColumn="0" w:lastRowFirstColumn="0" w:lastRowLastColumn="0"/>
            </w:pPr>
            <w:r>
              <w:t>The</w:t>
            </w:r>
            <w:r w:rsidR="0067500A" w:rsidRPr="00DA6361">
              <w:t xml:space="preserve"> platform aims to strengthen provider confidence, communication skills, and capacity to support informed vaccination decisions across diverse populations.</w:t>
            </w:r>
          </w:p>
        </w:tc>
        <w:tc>
          <w:tcPr>
            <w:tcW w:w="1985" w:type="dxa"/>
          </w:tcPr>
          <w:p w14:paraId="22829767" w14:textId="44E2FF00" w:rsidR="00392849" w:rsidRDefault="00392849" w:rsidP="000E52E9">
            <w:pPr>
              <w:pStyle w:val="Tabletextleft"/>
              <w:cnfStyle w:val="000000100000" w:firstRow="0" w:lastRow="0" w:firstColumn="0" w:lastColumn="0" w:oddVBand="0" w:evenVBand="0" w:oddHBand="1" w:evenHBand="0" w:firstRowFirstColumn="0" w:firstRowLastColumn="0" w:lastRowFirstColumn="0" w:lastRowLastColumn="0"/>
            </w:pPr>
            <w:r>
              <w:t>Lead: DHDA</w:t>
            </w:r>
          </w:p>
          <w:p w14:paraId="4403FBDB" w14:textId="77777777" w:rsidR="00392849" w:rsidRDefault="00392849" w:rsidP="000E52E9">
            <w:pPr>
              <w:pStyle w:val="Tabletextleft"/>
              <w:cnfStyle w:val="000000100000" w:firstRow="0" w:lastRow="0" w:firstColumn="0" w:lastColumn="0" w:oddVBand="0" w:evenVBand="0" w:oddHBand="1" w:evenHBand="0" w:firstRowFirstColumn="0" w:firstRowLastColumn="0" w:lastRowFirstColumn="0" w:lastRowLastColumn="0"/>
            </w:pPr>
          </w:p>
          <w:p w14:paraId="35A42047" w14:textId="48051CBE" w:rsidR="00353255"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 xml:space="preserve">Delivery partner (contract manager): Australian CDC </w:t>
            </w:r>
          </w:p>
          <w:p w14:paraId="123F5B11" w14:textId="2EF08349"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Delivery partner: NCIRS – Social Science Unit</w:t>
            </w:r>
          </w:p>
        </w:tc>
        <w:tc>
          <w:tcPr>
            <w:tcW w:w="1417" w:type="dxa"/>
          </w:tcPr>
          <w:p w14:paraId="23955CD1" w14:textId="555156EF"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2025-26</w:t>
            </w:r>
            <w:r w:rsidR="00C17EFE">
              <w:t xml:space="preserve"> to 2026-27</w:t>
            </w:r>
          </w:p>
        </w:tc>
        <w:tc>
          <w:tcPr>
            <w:tcW w:w="1701" w:type="dxa"/>
          </w:tcPr>
          <w:p w14:paraId="01527724" w14:textId="0273DBD5" w:rsidR="0067500A" w:rsidRPr="0067500A" w:rsidRDefault="00C17EFE" w:rsidP="000E52E9">
            <w:pPr>
              <w:pStyle w:val="Tabletextleft"/>
              <w:cnfStyle w:val="000000100000" w:firstRow="0" w:lastRow="0" w:firstColumn="0" w:lastColumn="0" w:oddVBand="0" w:evenVBand="0" w:oddHBand="1" w:evenHBand="0" w:firstRowFirstColumn="0" w:firstRowLastColumn="0" w:lastRowFirstColumn="0" w:lastRowLastColumn="0"/>
            </w:pPr>
            <w:r>
              <w:t>In progress</w:t>
            </w:r>
          </w:p>
        </w:tc>
        <w:tc>
          <w:tcPr>
            <w:tcW w:w="3969" w:type="dxa"/>
          </w:tcPr>
          <w:p w14:paraId="70167D62" w14:textId="3CE976C3" w:rsidR="0067500A" w:rsidRPr="0067500A" w:rsidRDefault="00C17EFE" w:rsidP="000E52E9">
            <w:pPr>
              <w:pStyle w:val="Tabletextleft"/>
              <w:cnfStyle w:val="000000100000" w:firstRow="0" w:lastRow="0" w:firstColumn="0" w:lastColumn="0" w:oddVBand="0" w:evenVBand="0" w:oddHBand="1" w:evenHBand="0" w:firstRowFirstColumn="0" w:firstRowLastColumn="0" w:lastRowFirstColumn="0" w:lastRowLastColumn="0"/>
            </w:pPr>
            <w:r w:rsidRPr="00C17EFE">
              <w:t>SKAI continues to provide healthcare professionals with evidence-based communication tools, conversation guides, multilingual consumer resources and accredited eLearning to support respectful vaccination discussions across pregnancy, childhood and adolescence, including with Aboriginal and Torres Strait Islander families. New guidance on adolescent HPV vaccination has been published, adult vaccination resources are being developed, and planning is underway to support immunisers and staff in aged care settings. Training and promotion through professional and sector forums continue to strengthen awareness and use of the resources.</w:t>
            </w:r>
            <w:r w:rsidR="00AE7DA2">
              <w:t xml:space="preserve"> </w:t>
            </w:r>
          </w:p>
        </w:tc>
        <w:tc>
          <w:tcPr>
            <w:tcW w:w="2835" w:type="dxa"/>
          </w:tcPr>
          <w:p w14:paraId="341675E6" w14:textId="79E56311"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A confident immunisation workforce equipped with evidence-based communication tools and accredited training to support informed vaccine decisions and improve uptake.</w:t>
            </w:r>
          </w:p>
        </w:tc>
        <w:tc>
          <w:tcPr>
            <w:tcW w:w="3540" w:type="dxa"/>
          </w:tcPr>
          <w:p w14:paraId="5CB5C654"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G8 – Strengthen skills of immunisation providers to support vaccination choices</w:t>
            </w:r>
          </w:p>
          <w:p w14:paraId="4486732F"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G15 – Enable providers full scope of practice and harmonise workforce requirements nationally</w:t>
            </w:r>
          </w:p>
          <w:p w14:paraId="74FDB6C6"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G16 – Support First Nations health workforce contributions</w:t>
            </w:r>
          </w:p>
          <w:p w14:paraId="558AB471" w14:textId="28B5FEAF"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G18 – Build expertise across the immunisation workforce in all areas, including communications</w:t>
            </w:r>
          </w:p>
        </w:tc>
      </w:tr>
      <w:tr w:rsidR="0067500A" w:rsidRPr="0067500A" w14:paraId="3A51EFAA" w14:textId="77777777" w:rsidTr="3DFB54AC">
        <w:trPr>
          <w:trHeight w:val="1970"/>
        </w:trPr>
        <w:tc>
          <w:tcPr>
            <w:cnfStyle w:val="001000000000" w:firstRow="0" w:lastRow="0" w:firstColumn="1" w:lastColumn="0" w:oddVBand="0" w:evenVBand="0" w:oddHBand="0" w:evenHBand="0" w:firstRowFirstColumn="0" w:firstRowLastColumn="0" w:lastRowFirstColumn="0" w:lastRowLastColumn="0"/>
            <w:tcW w:w="2127" w:type="dxa"/>
          </w:tcPr>
          <w:p w14:paraId="3EB82A46" w14:textId="77777777" w:rsidR="0067500A" w:rsidRPr="00A92295" w:rsidRDefault="0067500A" w:rsidP="000E52E9">
            <w:pPr>
              <w:pStyle w:val="Tabletextleft"/>
            </w:pPr>
            <w:r w:rsidRPr="00A92295">
              <w:t xml:space="preserve">4.2 First Nations primary health care service vaccination delivery </w:t>
            </w:r>
          </w:p>
        </w:tc>
        <w:tc>
          <w:tcPr>
            <w:tcW w:w="3118" w:type="dxa"/>
          </w:tcPr>
          <w:p w14:paraId="3A3A9FDD" w14:textId="5BE951EC"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Train and support First Nations health sector staff to deliver vaccinations confidently.</w:t>
            </w:r>
          </w:p>
        </w:tc>
        <w:tc>
          <w:tcPr>
            <w:tcW w:w="1985" w:type="dxa"/>
          </w:tcPr>
          <w:p w14:paraId="6CAE3B6D" w14:textId="5AE339FC"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 xml:space="preserve">DHDA </w:t>
            </w:r>
          </w:p>
          <w:p w14:paraId="732AB3DD" w14:textId="77777777"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Delivery partner: NACCHO</w:t>
            </w:r>
          </w:p>
        </w:tc>
        <w:tc>
          <w:tcPr>
            <w:tcW w:w="1417" w:type="dxa"/>
          </w:tcPr>
          <w:p w14:paraId="5180CF7C" w14:textId="4FFCFF2F"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2025-26</w:t>
            </w:r>
          </w:p>
        </w:tc>
        <w:tc>
          <w:tcPr>
            <w:tcW w:w="1701" w:type="dxa"/>
          </w:tcPr>
          <w:p w14:paraId="1E16B2B7" w14:textId="1A4A2203" w:rsidR="0067500A" w:rsidRPr="0067500A" w:rsidRDefault="00AD5E83" w:rsidP="000E52E9">
            <w:pPr>
              <w:pStyle w:val="Tabletextleft"/>
              <w:cnfStyle w:val="000000000000" w:firstRow="0" w:lastRow="0" w:firstColumn="0" w:lastColumn="0" w:oddVBand="0" w:evenVBand="0" w:oddHBand="0" w:evenHBand="0" w:firstRowFirstColumn="0" w:firstRowLastColumn="0" w:lastRowFirstColumn="0" w:lastRowLastColumn="0"/>
            </w:pPr>
            <w:r>
              <w:t>In delivery</w:t>
            </w:r>
          </w:p>
        </w:tc>
        <w:tc>
          <w:tcPr>
            <w:tcW w:w="3969" w:type="dxa"/>
          </w:tcPr>
          <w:p w14:paraId="4581049D" w14:textId="1BD9177C" w:rsidR="0067500A" w:rsidRPr="0067500A" w:rsidRDefault="00EF3B96" w:rsidP="000E52E9">
            <w:pPr>
              <w:pStyle w:val="Tabletextleft"/>
              <w:cnfStyle w:val="000000000000" w:firstRow="0" w:lastRow="0" w:firstColumn="0" w:lastColumn="0" w:oddVBand="0" w:evenVBand="0" w:oddHBand="0" w:evenHBand="0" w:firstRowFirstColumn="0" w:firstRowLastColumn="0" w:lastRowFirstColumn="0" w:lastRowLastColumn="0"/>
            </w:pPr>
            <w:r>
              <w:t>I</w:t>
            </w:r>
            <w:r w:rsidR="004C4164">
              <w:t>nitiative 1.4</w:t>
            </w:r>
            <w:r>
              <w:t xml:space="preserve"> refers</w:t>
            </w:r>
            <w:r w:rsidR="004C4164">
              <w:t xml:space="preserve">. </w:t>
            </w:r>
          </w:p>
        </w:tc>
        <w:tc>
          <w:tcPr>
            <w:tcW w:w="2835" w:type="dxa"/>
          </w:tcPr>
          <w:p w14:paraId="55A4B78A" w14:textId="58A4CE09"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A confident immunisation workforce supporting First Nations communities to access vaccinations in culturally safe settings.</w:t>
            </w:r>
          </w:p>
        </w:tc>
        <w:tc>
          <w:tcPr>
            <w:tcW w:w="3540" w:type="dxa"/>
          </w:tcPr>
          <w:p w14:paraId="2B220DC3" w14:textId="77777777"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G14 – Embed immunisation in preventive healthcare</w:t>
            </w:r>
          </w:p>
          <w:p w14:paraId="6C1D47A2" w14:textId="68F84C86" w:rsidR="0067500A" w:rsidRPr="00DA6361" w:rsidRDefault="0067500A" w:rsidP="000E52E9">
            <w:pPr>
              <w:pStyle w:val="Tabletextleft"/>
              <w:cnfStyle w:val="000000000000" w:firstRow="0" w:lastRow="0" w:firstColumn="0" w:lastColumn="0" w:oddVBand="0" w:evenVBand="0" w:oddHBand="0" w:evenHBand="0" w:firstRowFirstColumn="0" w:firstRowLastColumn="0" w:lastRowFirstColumn="0" w:lastRowLastColumn="0"/>
            </w:pPr>
            <w:r w:rsidRPr="00DA6361">
              <w:t>G16 – Support First Nations health workforce contributions</w:t>
            </w:r>
          </w:p>
        </w:tc>
      </w:tr>
      <w:tr w:rsidR="0067500A" w:rsidRPr="0067500A" w14:paraId="36B1E638" w14:textId="77777777" w:rsidTr="3DFB54AC">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2127" w:type="dxa"/>
          </w:tcPr>
          <w:p w14:paraId="7464101E" w14:textId="77777777" w:rsidR="0067500A" w:rsidRPr="00A92295" w:rsidRDefault="0067500A" w:rsidP="000E52E9">
            <w:pPr>
              <w:pStyle w:val="Tabletextleft"/>
            </w:pPr>
            <w:r w:rsidRPr="00A92295">
              <w:t>4.3 Primary Health Network (PHN) Immunisation Support Program (ISP)</w:t>
            </w:r>
          </w:p>
        </w:tc>
        <w:tc>
          <w:tcPr>
            <w:tcW w:w="3118" w:type="dxa"/>
          </w:tcPr>
          <w:p w14:paraId="500617F6" w14:textId="463157EC"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Maintain and enhance the PH</w:t>
            </w:r>
            <w:r w:rsidR="00EF04CB">
              <w:t>N</w:t>
            </w:r>
            <w:r w:rsidR="00EF04CB">
              <w:noBreakHyphen/>
            </w:r>
            <w:r w:rsidRPr="00DA6361">
              <w:t xml:space="preserve">ISP, a community of practice enabling sharing of immunisation knowledge between PHNs and other key stakeholders including public health units. The program provides: </w:t>
            </w:r>
          </w:p>
          <w:p w14:paraId="07710DAA" w14:textId="7FEDB4A1" w:rsidR="0067500A" w:rsidRPr="00A92295" w:rsidRDefault="0067500A" w:rsidP="000E52E9">
            <w:pPr>
              <w:pStyle w:val="Tablelistbullet"/>
              <w:cnfStyle w:val="000000100000" w:firstRow="0" w:lastRow="0" w:firstColumn="0" w:lastColumn="0" w:oddVBand="0" w:evenVBand="0" w:oddHBand="1" w:evenHBand="0" w:firstRowFirstColumn="0" w:firstRowLastColumn="0" w:lastRowFirstColumn="0" w:lastRowLastColumn="0"/>
            </w:pPr>
            <w:r w:rsidRPr="00A92295">
              <w:t>access to an online platform of high-quality resources, education, news and updates, and network directories</w:t>
            </w:r>
          </w:p>
          <w:p w14:paraId="28FCC711" w14:textId="1E2E9032" w:rsidR="0067500A" w:rsidRPr="00A92295" w:rsidRDefault="0067500A" w:rsidP="000E52E9">
            <w:pPr>
              <w:pStyle w:val="Tablelistbullet"/>
              <w:cnfStyle w:val="000000100000" w:firstRow="0" w:lastRow="0" w:firstColumn="0" w:lastColumn="0" w:oddVBand="0" w:evenVBand="0" w:oddHBand="1" w:evenHBand="0" w:firstRowFirstColumn="0" w:firstRowLastColumn="0" w:lastRowFirstColumn="0" w:lastRowLastColumn="0"/>
            </w:pPr>
            <w:r w:rsidRPr="00A92295">
              <w:t>development of resources and education to address knowledge gaps</w:t>
            </w:r>
          </w:p>
          <w:p w14:paraId="3DCB340D" w14:textId="11DB66A0" w:rsidR="0067500A" w:rsidRPr="00DA6361" w:rsidRDefault="0067500A" w:rsidP="000E52E9">
            <w:pPr>
              <w:pStyle w:val="Tablelistbullet"/>
              <w:cnfStyle w:val="000000100000" w:firstRow="0" w:lastRow="0" w:firstColumn="0" w:lastColumn="0" w:oddVBand="0" w:evenVBand="0" w:oddHBand="1" w:evenHBand="0" w:firstRowFirstColumn="0" w:firstRowLastColumn="0" w:lastRowFirstColumn="0" w:lastRowLastColumn="0"/>
            </w:pPr>
            <w:r w:rsidRPr="00A92295">
              <w:t>networking opportunities.</w:t>
            </w:r>
          </w:p>
        </w:tc>
        <w:tc>
          <w:tcPr>
            <w:tcW w:w="1985" w:type="dxa"/>
          </w:tcPr>
          <w:p w14:paraId="78FC477F" w14:textId="5A346FE8"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 xml:space="preserve">DHDA </w:t>
            </w:r>
          </w:p>
          <w:p w14:paraId="014FD1B2" w14:textId="731C0832"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Delivery partner: NCIRS</w:t>
            </w:r>
          </w:p>
        </w:tc>
        <w:tc>
          <w:tcPr>
            <w:tcW w:w="1417" w:type="dxa"/>
          </w:tcPr>
          <w:p w14:paraId="33677D76" w14:textId="1F85C8E3"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2025-26</w:t>
            </w:r>
            <w:r w:rsidR="00096FEE">
              <w:t xml:space="preserve"> to 2026-27</w:t>
            </w:r>
          </w:p>
        </w:tc>
        <w:tc>
          <w:tcPr>
            <w:tcW w:w="1701" w:type="dxa"/>
          </w:tcPr>
          <w:p w14:paraId="72BCDCAF" w14:textId="63D5DC80" w:rsidR="0067500A" w:rsidRPr="0067500A" w:rsidRDefault="644E19F9" w:rsidP="000E52E9">
            <w:pPr>
              <w:pStyle w:val="Tabletextleft"/>
              <w:cnfStyle w:val="000000100000" w:firstRow="0" w:lastRow="0" w:firstColumn="0" w:lastColumn="0" w:oddVBand="0" w:evenVBand="0" w:oddHBand="1" w:evenHBand="0" w:firstRowFirstColumn="0" w:firstRowLastColumn="0" w:lastRowFirstColumn="0" w:lastRowLastColumn="0"/>
            </w:pPr>
            <w:r w:rsidRPr="29F4F7FB">
              <w:t xml:space="preserve">In </w:t>
            </w:r>
            <w:r w:rsidR="00E416C7">
              <w:t>delivery</w:t>
            </w:r>
          </w:p>
        </w:tc>
        <w:tc>
          <w:tcPr>
            <w:tcW w:w="3969" w:type="dxa"/>
          </w:tcPr>
          <w:p w14:paraId="0D2493EC" w14:textId="613AC2CB" w:rsidR="0067500A" w:rsidRPr="0067500A" w:rsidRDefault="11877C99" w:rsidP="000E52E9">
            <w:pPr>
              <w:pStyle w:val="Tabletextleft"/>
              <w:cnfStyle w:val="000000100000" w:firstRow="0" w:lastRow="0" w:firstColumn="0" w:lastColumn="0" w:oddVBand="0" w:evenVBand="0" w:oddHBand="1" w:evenHBand="0" w:firstRowFirstColumn="0" w:firstRowLastColumn="0" w:lastRowFirstColumn="0" w:lastRowLastColumn="0"/>
            </w:pPr>
            <w:r w:rsidRPr="3DFB54AC">
              <w:t>The PHN</w:t>
            </w:r>
            <w:r w:rsidR="00EF04CB">
              <w:t>-</w:t>
            </w:r>
            <w:r w:rsidRPr="3DFB54AC">
              <w:t>ISP</w:t>
            </w:r>
            <w:r w:rsidR="6093B342" w:rsidRPr="3DFB54AC">
              <w:t xml:space="preserve"> continues to deliver a national and coordinated approach to assist PHNs in delivering immunisation programs to support a range of immunisation providers, consistent with the NIP.</w:t>
            </w:r>
            <w:r w:rsidR="4EBD4EEB" w:rsidRPr="3DFB54AC">
              <w:t xml:space="preserve"> </w:t>
            </w:r>
            <w:r w:rsidR="57944EF5" w:rsidRPr="3DFB54AC">
              <w:t>An e</w:t>
            </w:r>
            <w:r w:rsidR="176FFB17" w:rsidRPr="3DFB54AC">
              <w:t>nhance</w:t>
            </w:r>
            <w:r w:rsidR="66A4F126" w:rsidRPr="3DFB54AC">
              <w:t>d</w:t>
            </w:r>
            <w:r w:rsidR="176FFB17" w:rsidRPr="3DFB54AC">
              <w:t xml:space="preserve"> </w:t>
            </w:r>
            <w:r w:rsidR="4EBD4EEB" w:rsidRPr="3DFB54AC">
              <w:t>PHN</w:t>
            </w:r>
            <w:r w:rsidR="00EF04CB">
              <w:t>-</w:t>
            </w:r>
            <w:r w:rsidR="4EBD4EEB" w:rsidRPr="3DFB54AC">
              <w:t xml:space="preserve">ISP online platform </w:t>
            </w:r>
            <w:r w:rsidR="08FD3B25" w:rsidRPr="3DFB54AC">
              <w:t>with</w:t>
            </w:r>
            <w:r w:rsidR="4E33DA03" w:rsidRPr="3DFB54AC">
              <w:t xml:space="preserve"> more vaccination resources</w:t>
            </w:r>
            <w:r w:rsidR="46A7CA92" w:rsidRPr="3DFB54AC">
              <w:t xml:space="preserve"> is available </w:t>
            </w:r>
            <w:r w:rsidR="4E33DA03" w:rsidRPr="3DFB54AC">
              <w:t>to registered immunisation providers.</w:t>
            </w:r>
            <w:r w:rsidR="4EBD4EEB" w:rsidRPr="3DFB54AC">
              <w:t xml:space="preserve"> </w:t>
            </w:r>
            <w:r w:rsidR="767C03C0" w:rsidRPr="3DFB54AC">
              <w:t>V</w:t>
            </w:r>
            <w:r w:rsidR="01A50C0F" w:rsidRPr="3DFB54AC">
              <w:t xml:space="preserve">irtual and in-person seminars and education sessions </w:t>
            </w:r>
            <w:r w:rsidR="00EF04CB">
              <w:t xml:space="preserve">have been </w:t>
            </w:r>
            <w:r w:rsidR="01A50C0F" w:rsidRPr="3DFB54AC">
              <w:t xml:space="preserve">delivered </w:t>
            </w:r>
            <w:r w:rsidR="7E088EE3" w:rsidRPr="3DFB54AC">
              <w:t>for</w:t>
            </w:r>
            <w:r w:rsidR="01A50C0F" w:rsidRPr="3DFB54AC">
              <w:t xml:space="preserve"> </w:t>
            </w:r>
            <w:r w:rsidR="4766D73F" w:rsidRPr="3DFB54AC">
              <w:t>immunisation providers cover</w:t>
            </w:r>
            <w:r w:rsidR="7D6BC955" w:rsidRPr="3DFB54AC">
              <w:t>ing</w:t>
            </w:r>
            <w:r w:rsidR="4766D73F" w:rsidRPr="3DFB54AC">
              <w:t xml:space="preserve"> influenza and COVID-19 vaccination</w:t>
            </w:r>
            <w:r w:rsidR="09DAE550" w:rsidRPr="3DFB54AC">
              <w:t>, and NIP program changes.</w:t>
            </w:r>
            <w:r w:rsidR="7708A1F3" w:rsidRPr="3DFB54AC">
              <w:t xml:space="preserve"> Planning for further phases of the PHN</w:t>
            </w:r>
            <w:r w:rsidR="00EF04CB">
              <w:noBreakHyphen/>
            </w:r>
            <w:r w:rsidR="7708A1F3" w:rsidRPr="3DFB54AC">
              <w:t>ISP are underway.</w:t>
            </w:r>
          </w:p>
        </w:tc>
        <w:tc>
          <w:tcPr>
            <w:tcW w:w="2835" w:type="dxa"/>
          </w:tcPr>
          <w:p w14:paraId="2444E545" w14:textId="0D017CFC"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A confident and informed immunisation workforce enabling consistent practice and strengthened collaboration across PHNs and public health stakeholders.</w:t>
            </w:r>
          </w:p>
        </w:tc>
        <w:tc>
          <w:tcPr>
            <w:tcW w:w="3540" w:type="dxa"/>
          </w:tcPr>
          <w:p w14:paraId="021C53E6" w14:textId="77777777"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G14 – Embed immunisation in preventive healthcare</w:t>
            </w:r>
          </w:p>
          <w:p w14:paraId="790E5A7A" w14:textId="189C9F6D" w:rsidR="0067500A" w:rsidRPr="00DA6361"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DA6361">
              <w:t>G18 – Build expertise across the immunisation workforce in all areas, including communications</w:t>
            </w:r>
          </w:p>
        </w:tc>
      </w:tr>
    </w:tbl>
    <w:p w14:paraId="124BC656" w14:textId="77777777" w:rsidR="00F563CD" w:rsidRPr="00673BA6" w:rsidRDefault="00F563CD" w:rsidP="00673BA6">
      <w:r w:rsidRPr="00673BA6">
        <w:br w:type="page"/>
      </w:r>
    </w:p>
    <w:p w14:paraId="037CFE9B" w14:textId="62A4907B" w:rsidR="00173FA4" w:rsidRPr="00A92295" w:rsidRDefault="00F049B3" w:rsidP="00A92295">
      <w:pPr>
        <w:pStyle w:val="Heading1"/>
      </w:pPr>
      <w:bookmarkStart w:id="80" w:name="_Toc215562891"/>
      <w:bookmarkStart w:id="81" w:name="_Toc235031275"/>
      <w:bookmarkStart w:id="82" w:name="_Toc235095159"/>
      <w:bookmarkStart w:id="83" w:name="_Toc237846419"/>
      <w:r w:rsidRPr="00A92295">
        <w:t>Priority 5: Harness new technologies</w:t>
      </w:r>
      <w:bookmarkEnd w:id="80"/>
      <w:bookmarkEnd w:id="81"/>
      <w:bookmarkEnd w:id="82"/>
      <w:bookmarkEnd w:id="83"/>
    </w:p>
    <w:p w14:paraId="57FB21E8" w14:textId="7C9F39E5" w:rsidR="00173FA4" w:rsidRPr="00AB7EAF" w:rsidRDefault="00173FA4" w:rsidP="00F27B69">
      <w:pPr>
        <w:pStyle w:val="Heading2"/>
      </w:pPr>
      <w:bookmarkStart w:id="84" w:name="_Toc237846420"/>
      <w:r w:rsidRPr="00AB7EAF">
        <w:t>Strategic focus</w:t>
      </w:r>
      <w:bookmarkEnd w:id="84"/>
    </w:p>
    <w:p w14:paraId="0F071683" w14:textId="2386EAEC" w:rsidR="00D32F9D" w:rsidRPr="00A92295" w:rsidRDefault="00D32F9D" w:rsidP="00A92295">
      <w:r w:rsidRPr="00A92295">
        <w:t>Harness new technologies to respond to the evolving communicable disease and vaccine landscape. </w:t>
      </w:r>
    </w:p>
    <w:p w14:paraId="37903E70" w14:textId="051D4235" w:rsidR="00D32F9D" w:rsidRPr="00AB7EAF" w:rsidRDefault="00E62762" w:rsidP="00F27B69">
      <w:pPr>
        <w:pStyle w:val="Heading2"/>
      </w:pPr>
      <w:bookmarkStart w:id="85" w:name="_Toc237846421"/>
      <w:r>
        <w:t>Context</w:t>
      </w:r>
      <w:bookmarkEnd w:id="85"/>
    </w:p>
    <w:p w14:paraId="30B78B86" w14:textId="157363AC" w:rsidR="00AA44A9" w:rsidRPr="00A92295" w:rsidRDefault="00AA44A9" w:rsidP="00A92295">
      <w:r w:rsidRPr="00A92295">
        <w:t xml:space="preserve">The COVID-19 pandemic demonstrated the critical role of vaccines and the importance of being able to rapidly develop, approve, </w:t>
      </w:r>
      <w:r w:rsidR="00812FCF" w:rsidRPr="00A92295">
        <w:t>procure,</w:t>
      </w:r>
      <w:r w:rsidRPr="00A92295">
        <w:t xml:space="preserve"> and deliver new vaccines. To remain responsive and resilient, Australia must be prepared to adopt and integrate new vaccine products and technologies as they emerge. </w:t>
      </w:r>
    </w:p>
    <w:p w14:paraId="0C705D90" w14:textId="4E81954A" w:rsidR="00AA44A9" w:rsidRPr="00A92295" w:rsidRDefault="00AA44A9" w:rsidP="00A92295">
      <w:r w:rsidRPr="00A92295">
        <w:t xml:space="preserve">The </w:t>
      </w:r>
      <w:r w:rsidR="006D10BC" w:rsidRPr="00A92295">
        <w:t>S</w:t>
      </w:r>
      <w:r w:rsidR="00720978" w:rsidRPr="00A92295">
        <w:t xml:space="preserve">trategy </w:t>
      </w:r>
      <w:r w:rsidRPr="00A92295">
        <w:t>aims to support rapid development, approval, and rollout of new vaccines; strengthen local manufacturing and supply chain resilience; use digital tools to enhance service delivery and data integration; leverage innovation to improve public engagement and combat misinformation; and systematically scan for new technologies and disease threats.</w:t>
      </w:r>
    </w:p>
    <w:p w14:paraId="44C4F708" w14:textId="5C490DE6" w:rsidR="00E966E2" w:rsidRPr="00A92295" w:rsidRDefault="00AA44A9" w:rsidP="00A92295">
      <w:r w:rsidRPr="00A92295">
        <w:t>This priority ensures the immunisation system remains agile</w:t>
      </w:r>
      <w:r w:rsidR="00D91B49" w:rsidRPr="00A92295">
        <w:t xml:space="preserve"> </w:t>
      </w:r>
      <w:r w:rsidRPr="00A92295">
        <w:t>and responsive to evolving health challenges.</w:t>
      </w:r>
    </w:p>
    <w:tbl>
      <w:tblPr>
        <w:tblStyle w:val="ListTable2-Accent5"/>
        <w:tblW w:w="0" w:type="auto"/>
        <w:tblLook w:val="04A0" w:firstRow="1" w:lastRow="0" w:firstColumn="1" w:lastColumn="0" w:noHBand="0" w:noVBand="1"/>
      </w:tblPr>
      <w:tblGrid>
        <w:gridCol w:w="2034"/>
        <w:gridCol w:w="3511"/>
        <w:gridCol w:w="1949"/>
        <w:gridCol w:w="1619"/>
        <w:gridCol w:w="1697"/>
        <w:gridCol w:w="3176"/>
        <w:gridCol w:w="2805"/>
        <w:gridCol w:w="3901"/>
      </w:tblGrid>
      <w:tr w:rsidR="0067500A" w:rsidRPr="0067500A" w14:paraId="542699AB" w14:textId="77777777" w:rsidTr="70D32D19">
        <w:trPr>
          <w:cnfStyle w:val="100000000000" w:firstRow="1" w:lastRow="0" w:firstColumn="0" w:lastColumn="0" w:oddVBand="0" w:evenVBand="0" w:oddHBand="0" w:evenHBand="0" w:firstRowFirstColumn="0" w:firstRowLastColumn="0" w:lastRowFirstColumn="0" w:lastRowLastColumn="0"/>
          <w:trHeight w:val="720"/>
          <w:tblHeader/>
        </w:trPr>
        <w:tc>
          <w:tcPr>
            <w:cnfStyle w:val="001000000000" w:firstRow="0" w:lastRow="0" w:firstColumn="1" w:lastColumn="0" w:oddVBand="0" w:evenVBand="0" w:oddHBand="0" w:evenHBand="0" w:firstRowFirstColumn="0" w:firstRowLastColumn="0" w:lastRowFirstColumn="0" w:lastRowLastColumn="0"/>
            <w:tcW w:w="2034" w:type="dxa"/>
          </w:tcPr>
          <w:p w14:paraId="21EDF6B2" w14:textId="77777777" w:rsidR="0067500A" w:rsidRPr="00A92295" w:rsidRDefault="0067500A" w:rsidP="000E52E9">
            <w:pPr>
              <w:pStyle w:val="Tabletextleft"/>
            </w:pPr>
            <w:r w:rsidRPr="00A92295">
              <w:t>Initiative</w:t>
            </w:r>
          </w:p>
        </w:tc>
        <w:tc>
          <w:tcPr>
            <w:tcW w:w="3511" w:type="dxa"/>
          </w:tcPr>
          <w:p w14:paraId="411DE04F" w14:textId="77777777"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Description</w:t>
            </w:r>
          </w:p>
        </w:tc>
        <w:tc>
          <w:tcPr>
            <w:tcW w:w="1949" w:type="dxa"/>
          </w:tcPr>
          <w:p w14:paraId="323301C7" w14:textId="77777777"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Lead/ delivery partner(s)</w:t>
            </w:r>
          </w:p>
        </w:tc>
        <w:tc>
          <w:tcPr>
            <w:tcW w:w="1619" w:type="dxa"/>
          </w:tcPr>
          <w:p w14:paraId="69D80948" w14:textId="77777777"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 xml:space="preserve">Timeframe </w:t>
            </w:r>
          </w:p>
        </w:tc>
        <w:tc>
          <w:tcPr>
            <w:tcW w:w="1697" w:type="dxa"/>
          </w:tcPr>
          <w:p w14:paraId="1CE09C82" w14:textId="17DF3A20"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Implementation status</w:t>
            </w:r>
          </w:p>
        </w:tc>
        <w:tc>
          <w:tcPr>
            <w:tcW w:w="3176" w:type="dxa"/>
          </w:tcPr>
          <w:p w14:paraId="38DA8FFD" w14:textId="7FBA3FA1"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Progress update</w:t>
            </w:r>
          </w:p>
        </w:tc>
        <w:tc>
          <w:tcPr>
            <w:tcW w:w="2805" w:type="dxa"/>
          </w:tcPr>
          <w:p w14:paraId="1FE8EEC4" w14:textId="273BB6A5"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Intended outcome(s)</w:t>
            </w:r>
          </w:p>
        </w:tc>
        <w:tc>
          <w:tcPr>
            <w:tcW w:w="3901" w:type="dxa"/>
          </w:tcPr>
          <w:p w14:paraId="461CA65A" w14:textId="77777777" w:rsidR="0067500A" w:rsidRPr="00A92295" w:rsidRDefault="0067500A" w:rsidP="000E52E9">
            <w:pPr>
              <w:pStyle w:val="Tabletextleft"/>
              <w:cnfStyle w:val="100000000000" w:firstRow="1" w:lastRow="0" w:firstColumn="0" w:lastColumn="0" w:oddVBand="0" w:evenVBand="0" w:oddHBand="0" w:evenHBand="0" w:firstRowFirstColumn="0" w:firstRowLastColumn="0" w:lastRowFirstColumn="0" w:lastRowLastColumn="0"/>
            </w:pPr>
            <w:r w:rsidRPr="00A92295">
              <w:t>Related Strategic Goal(s)</w:t>
            </w:r>
          </w:p>
        </w:tc>
      </w:tr>
      <w:tr w:rsidR="0067500A" w:rsidRPr="0067500A" w14:paraId="7AED6836" w14:textId="77777777" w:rsidTr="70D32D19">
        <w:trPr>
          <w:cnfStyle w:val="000000100000" w:firstRow="0" w:lastRow="0" w:firstColumn="0" w:lastColumn="0" w:oddVBand="0" w:evenVBand="0" w:oddHBand="1" w:evenHBand="0" w:firstRowFirstColumn="0" w:firstRowLastColumn="0" w:lastRowFirstColumn="0" w:lastRowLastColumn="0"/>
          <w:trHeight w:val="2978"/>
        </w:trPr>
        <w:tc>
          <w:tcPr>
            <w:cnfStyle w:val="001000000000" w:firstRow="0" w:lastRow="0" w:firstColumn="1" w:lastColumn="0" w:oddVBand="0" w:evenVBand="0" w:oddHBand="0" w:evenHBand="0" w:firstRowFirstColumn="0" w:firstRowLastColumn="0" w:lastRowFirstColumn="0" w:lastRowLastColumn="0"/>
            <w:tcW w:w="2034" w:type="dxa"/>
          </w:tcPr>
          <w:p w14:paraId="67E22031" w14:textId="77777777" w:rsidR="0067500A" w:rsidRPr="00A92295" w:rsidRDefault="0067500A" w:rsidP="000E52E9">
            <w:pPr>
              <w:pStyle w:val="Tabletextleft"/>
            </w:pPr>
            <w:r w:rsidRPr="00A92295">
              <w:t>5.1 Vaccine Pipeline Planning Framework</w:t>
            </w:r>
          </w:p>
        </w:tc>
        <w:tc>
          <w:tcPr>
            <w:tcW w:w="3511" w:type="dxa"/>
          </w:tcPr>
          <w:p w14:paraId="68F9E74B" w14:textId="77777777" w:rsidR="0067500A" w:rsidRPr="00F636F0"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F636F0">
              <w:t>Develop a proactive framework to support early planning for new vaccines entering the pipeline. This may include horizon scanning, procurement planning, and communication strategies to ensure readiness for future vaccine introductions.</w:t>
            </w:r>
          </w:p>
        </w:tc>
        <w:tc>
          <w:tcPr>
            <w:tcW w:w="1949" w:type="dxa"/>
          </w:tcPr>
          <w:p w14:paraId="562B0CE0" w14:textId="14414E7D" w:rsidR="0067500A" w:rsidRPr="00F636F0"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F636F0">
              <w:t>DHDA</w:t>
            </w:r>
          </w:p>
        </w:tc>
        <w:tc>
          <w:tcPr>
            <w:tcW w:w="1619" w:type="dxa"/>
          </w:tcPr>
          <w:p w14:paraId="4C99C50A" w14:textId="42B796B1" w:rsidR="0067500A" w:rsidRPr="00F636F0" w:rsidRDefault="007A2EF3" w:rsidP="000E52E9">
            <w:pPr>
              <w:pStyle w:val="Tabletextleft"/>
              <w:cnfStyle w:val="000000100000" w:firstRow="0" w:lastRow="0" w:firstColumn="0" w:lastColumn="0" w:oddVBand="0" w:evenVBand="0" w:oddHBand="1" w:evenHBand="0" w:firstRowFirstColumn="0" w:firstRowLastColumn="0" w:lastRowFirstColumn="0" w:lastRowLastColumn="0"/>
            </w:pPr>
            <w:r>
              <w:t>2025-26 to 2026-27</w:t>
            </w:r>
          </w:p>
        </w:tc>
        <w:tc>
          <w:tcPr>
            <w:tcW w:w="1697" w:type="dxa"/>
          </w:tcPr>
          <w:p w14:paraId="096A1A30" w14:textId="5DFC26D0" w:rsidR="0067500A" w:rsidRPr="0067500A" w:rsidRDefault="0D589F00" w:rsidP="000E52E9">
            <w:pPr>
              <w:pStyle w:val="Tabletextleft"/>
              <w:cnfStyle w:val="000000100000" w:firstRow="0" w:lastRow="0" w:firstColumn="0" w:lastColumn="0" w:oddVBand="0" w:evenVBand="0" w:oddHBand="1" w:evenHBand="0" w:firstRowFirstColumn="0" w:firstRowLastColumn="0" w:lastRowFirstColumn="0" w:lastRowLastColumn="0"/>
            </w:pPr>
            <w:r w:rsidRPr="642399EB">
              <w:t>In progress</w:t>
            </w:r>
          </w:p>
        </w:tc>
        <w:tc>
          <w:tcPr>
            <w:tcW w:w="3176" w:type="dxa"/>
          </w:tcPr>
          <w:p w14:paraId="380B7F90" w14:textId="31B16CA1" w:rsidR="0067500A" w:rsidRPr="0067500A" w:rsidRDefault="2B723AB1" w:rsidP="000E52E9">
            <w:pPr>
              <w:pStyle w:val="Tabletextleft"/>
              <w:cnfStyle w:val="000000100000" w:firstRow="0" w:lastRow="0" w:firstColumn="0" w:lastColumn="0" w:oddVBand="0" w:evenVBand="0" w:oddHBand="1" w:evenHBand="0" w:firstRowFirstColumn="0" w:firstRowLastColumn="0" w:lastRowFirstColumn="0" w:lastRowLastColumn="0"/>
            </w:pPr>
            <w:r w:rsidRPr="3DFB54AC">
              <w:t xml:space="preserve">The Department has established regular </w:t>
            </w:r>
            <w:r w:rsidR="73649762" w:rsidRPr="3DFB54AC">
              <w:t xml:space="preserve">horizon scanning </w:t>
            </w:r>
            <w:r w:rsidRPr="3DFB54AC">
              <w:t xml:space="preserve">meetings with vaccine sponsors. Information </w:t>
            </w:r>
            <w:r w:rsidR="0E83CB22" w:rsidRPr="0819C785">
              <w:t xml:space="preserve">from these </w:t>
            </w:r>
            <w:r w:rsidR="303B0325" w:rsidRPr="0819C785">
              <w:t>meeting</w:t>
            </w:r>
            <w:r w:rsidR="6E8EF038" w:rsidRPr="0819C785">
              <w:t xml:space="preserve">s </w:t>
            </w:r>
            <w:r w:rsidR="26A38158" w:rsidRPr="64DE2B1D">
              <w:t>is</w:t>
            </w:r>
            <w:r w:rsidRPr="3DFB54AC">
              <w:t xml:space="preserve"> shared with ATAGI members </w:t>
            </w:r>
            <w:r w:rsidR="7BDA99AE" w:rsidRPr="3DFB54AC">
              <w:t xml:space="preserve">to inform </w:t>
            </w:r>
            <w:r w:rsidRPr="3DFB54AC">
              <w:t>their work plan.</w:t>
            </w:r>
            <w:r w:rsidR="00A40063">
              <w:t xml:space="preserve"> A plan for connecting the NIP pipeline end-to-end is currently in development.</w:t>
            </w:r>
          </w:p>
        </w:tc>
        <w:tc>
          <w:tcPr>
            <w:tcW w:w="2805" w:type="dxa"/>
          </w:tcPr>
          <w:p w14:paraId="4228FE67" w14:textId="65BDA90F" w:rsidR="0067500A" w:rsidRPr="00F636F0"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F636F0">
              <w:t>Improved preparedness for emerging vaccine technologies and delivery needs.</w:t>
            </w:r>
          </w:p>
        </w:tc>
        <w:tc>
          <w:tcPr>
            <w:tcW w:w="3901" w:type="dxa"/>
          </w:tcPr>
          <w:p w14:paraId="39B4933B" w14:textId="77777777" w:rsidR="0067500A" w:rsidRPr="00F636F0"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F636F0">
              <w:t>G19 – Strengthen program preparedness for new vaccines and technologies</w:t>
            </w:r>
          </w:p>
          <w:p w14:paraId="5F8101CB" w14:textId="77777777" w:rsidR="0067500A" w:rsidRPr="00F636F0"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F636F0">
              <w:t>G20 – Systematise horizon scanning for emerging and new VPDs and vaccines</w:t>
            </w:r>
          </w:p>
          <w:p w14:paraId="60D232A2" w14:textId="6D684695" w:rsidR="0067500A" w:rsidRPr="00F636F0" w:rsidRDefault="0067500A" w:rsidP="000E52E9">
            <w:pPr>
              <w:pStyle w:val="Tabletextleft"/>
              <w:cnfStyle w:val="000000100000" w:firstRow="0" w:lastRow="0" w:firstColumn="0" w:lastColumn="0" w:oddVBand="0" w:evenVBand="0" w:oddHBand="1" w:evenHBand="0" w:firstRowFirstColumn="0" w:firstRowLastColumn="0" w:lastRowFirstColumn="0" w:lastRowLastColumn="0"/>
            </w:pPr>
            <w:r w:rsidRPr="00F636F0">
              <w:t>G21 – Champion vaccine development and support commercialisation pathways</w:t>
            </w:r>
          </w:p>
        </w:tc>
      </w:tr>
      <w:tr w:rsidR="00F36C1F" w:rsidRPr="0067500A" w14:paraId="05C92789" w14:textId="77777777" w:rsidTr="00065678">
        <w:trPr>
          <w:trHeight w:val="284"/>
        </w:trPr>
        <w:tc>
          <w:tcPr>
            <w:cnfStyle w:val="001000000000" w:firstRow="0" w:lastRow="0" w:firstColumn="1" w:lastColumn="0" w:oddVBand="0" w:evenVBand="0" w:oddHBand="0" w:evenHBand="0" w:firstRowFirstColumn="0" w:firstRowLastColumn="0" w:lastRowFirstColumn="0" w:lastRowLastColumn="0"/>
            <w:tcW w:w="2034" w:type="dxa"/>
          </w:tcPr>
          <w:p w14:paraId="18A92B63" w14:textId="47A1A00B" w:rsidR="00F36C1F" w:rsidRPr="00A92295" w:rsidRDefault="00F36C1F" w:rsidP="000E52E9">
            <w:pPr>
              <w:pStyle w:val="Tabletextleft"/>
            </w:pPr>
            <w:r w:rsidRPr="00A92295">
              <w:t>5.2 Update legislation for emerging technologies</w:t>
            </w:r>
          </w:p>
        </w:tc>
        <w:tc>
          <w:tcPr>
            <w:tcW w:w="3511" w:type="dxa"/>
          </w:tcPr>
          <w:p w14:paraId="2CF245D0" w14:textId="511C3EBA" w:rsidR="00F36C1F" w:rsidRPr="00F636F0" w:rsidRDefault="00F36C1F" w:rsidP="000E52E9">
            <w:pPr>
              <w:pStyle w:val="Tabletextleft"/>
              <w:cnfStyle w:val="000000000000" w:firstRow="0" w:lastRow="0" w:firstColumn="0" w:lastColumn="0" w:oddVBand="0" w:evenVBand="0" w:oddHBand="0" w:evenHBand="0" w:firstRowFirstColumn="0" w:firstRowLastColumn="0" w:lastRowFirstColumn="0" w:lastRowLastColumn="0"/>
            </w:pPr>
            <w:r w:rsidRPr="00A92295">
              <w:t xml:space="preserve">Seek legislative amendments to expand the definition of ‘vaccine’ under the </w:t>
            </w:r>
            <w:r w:rsidRPr="00A92295">
              <w:rPr>
                <w:rStyle w:val="Emphasis"/>
              </w:rPr>
              <w:t>National Health Act</w:t>
            </w:r>
            <w:r w:rsidR="009F462A" w:rsidRPr="00A92295">
              <w:rPr>
                <w:rStyle w:val="Emphasis"/>
              </w:rPr>
              <w:t xml:space="preserve"> 1953</w:t>
            </w:r>
            <w:r w:rsidRPr="00CA5433">
              <w:t>, enabling emerging technologies such as immunising monoclonal antibodies, and other novel products</w:t>
            </w:r>
            <w:r w:rsidR="00F26346">
              <w:t xml:space="preserve"> to be considered for </w:t>
            </w:r>
            <w:r w:rsidR="00DB5EF3">
              <w:t>National Immunisation Program (NIP)</w:t>
            </w:r>
            <w:r w:rsidR="003041F0">
              <w:t xml:space="preserve"> listing</w:t>
            </w:r>
            <w:r w:rsidRPr="00CA5433">
              <w:t>.</w:t>
            </w:r>
          </w:p>
        </w:tc>
        <w:tc>
          <w:tcPr>
            <w:tcW w:w="1949" w:type="dxa"/>
          </w:tcPr>
          <w:p w14:paraId="656D1606" w14:textId="75AD2CBF" w:rsidR="00F36C1F" w:rsidRPr="00F636F0" w:rsidRDefault="00F36C1F" w:rsidP="000E52E9">
            <w:pPr>
              <w:pStyle w:val="Tabletextleft"/>
              <w:cnfStyle w:val="000000000000" w:firstRow="0" w:lastRow="0" w:firstColumn="0" w:lastColumn="0" w:oddVBand="0" w:evenVBand="0" w:oddHBand="0" w:evenHBand="0" w:firstRowFirstColumn="0" w:firstRowLastColumn="0" w:lastRowFirstColumn="0" w:lastRowLastColumn="0"/>
            </w:pPr>
            <w:r>
              <w:t>DHDA</w:t>
            </w:r>
          </w:p>
        </w:tc>
        <w:tc>
          <w:tcPr>
            <w:tcW w:w="1619" w:type="dxa"/>
          </w:tcPr>
          <w:p w14:paraId="24F2DFBD" w14:textId="0F9A996B" w:rsidR="00F36C1F" w:rsidRPr="00F636F0" w:rsidRDefault="00F36C1F" w:rsidP="000E52E9">
            <w:pPr>
              <w:pStyle w:val="Tabletextleft"/>
              <w:cnfStyle w:val="000000000000" w:firstRow="0" w:lastRow="0" w:firstColumn="0" w:lastColumn="0" w:oddVBand="0" w:evenVBand="0" w:oddHBand="0" w:evenHBand="0" w:firstRowFirstColumn="0" w:firstRowLastColumn="0" w:lastRowFirstColumn="0" w:lastRowLastColumn="0"/>
            </w:pPr>
            <w:r>
              <w:t>2025-26</w:t>
            </w:r>
          </w:p>
        </w:tc>
        <w:tc>
          <w:tcPr>
            <w:tcW w:w="1697" w:type="dxa"/>
          </w:tcPr>
          <w:p w14:paraId="147E1D4B" w14:textId="2A2AFE35" w:rsidR="00F36C1F" w:rsidRPr="0067500A" w:rsidRDefault="00F36C1F" w:rsidP="000E52E9">
            <w:pPr>
              <w:pStyle w:val="Tabletextleft"/>
              <w:cnfStyle w:val="000000000000" w:firstRow="0" w:lastRow="0" w:firstColumn="0" w:lastColumn="0" w:oddVBand="0" w:evenVBand="0" w:oddHBand="0" w:evenHBand="0" w:firstRowFirstColumn="0" w:firstRowLastColumn="0" w:lastRowFirstColumn="0" w:lastRowLastColumn="0"/>
            </w:pPr>
            <w:r>
              <w:t>Complete</w:t>
            </w:r>
            <w:r w:rsidR="004F082E">
              <w:t>d</w:t>
            </w:r>
          </w:p>
        </w:tc>
        <w:tc>
          <w:tcPr>
            <w:tcW w:w="3176" w:type="dxa"/>
          </w:tcPr>
          <w:p w14:paraId="45369299" w14:textId="62BE24B4" w:rsidR="00F36C1F" w:rsidRPr="0067500A" w:rsidRDefault="00A31071" w:rsidP="000E52E9">
            <w:pPr>
              <w:pStyle w:val="Tabletextleft"/>
              <w:cnfStyle w:val="000000000000" w:firstRow="0" w:lastRow="0" w:firstColumn="0" w:lastColumn="0" w:oddVBand="0" w:evenVBand="0" w:oddHBand="0" w:evenHBand="0" w:firstRowFirstColumn="0" w:firstRowLastColumn="0" w:lastRowFirstColumn="0" w:lastRowLastColumn="0"/>
            </w:pPr>
            <w:r w:rsidRPr="00A92295">
              <w:t xml:space="preserve">The </w:t>
            </w:r>
            <w:r w:rsidRPr="00A92295">
              <w:rPr>
                <w:rStyle w:val="Emphasis"/>
              </w:rPr>
              <w:t>National Health Amendment (passive immunological products) Bill 2026</w:t>
            </w:r>
            <w:r w:rsidRPr="00A92295">
              <w:t xml:space="preserve"> </w:t>
            </w:r>
            <w:r w:rsidR="00933942" w:rsidRPr="00A92295">
              <w:t xml:space="preserve">received Royal </w:t>
            </w:r>
            <w:r w:rsidR="00E5263E" w:rsidRPr="00A92295">
              <w:t>Ass</w:t>
            </w:r>
            <w:r w:rsidR="00933942" w:rsidRPr="00A92295">
              <w:t>ent</w:t>
            </w:r>
            <w:r w:rsidRPr="00A92295">
              <w:t xml:space="preserve"> in April 2026, </w:t>
            </w:r>
            <w:r w:rsidR="002A5EC9" w:rsidRPr="00A92295">
              <w:t xml:space="preserve">amending the </w:t>
            </w:r>
            <w:r w:rsidR="00DE486A" w:rsidRPr="00A92295">
              <w:t>de</w:t>
            </w:r>
            <w:r w:rsidR="009F462A" w:rsidRPr="00A92295">
              <w:t xml:space="preserve">finition of ‘vaccine’ under the </w:t>
            </w:r>
            <w:r w:rsidR="009F462A" w:rsidRPr="00A92295">
              <w:rPr>
                <w:rStyle w:val="Emphasis"/>
              </w:rPr>
              <w:t>National Health Act 1953</w:t>
            </w:r>
            <w:r w:rsidRPr="00A31071">
              <w:t xml:space="preserve"> </w:t>
            </w:r>
            <w:r w:rsidR="006D7CF0">
              <w:t xml:space="preserve">to allow both </w:t>
            </w:r>
            <w:r w:rsidR="00D44D60">
              <w:t xml:space="preserve">active and </w:t>
            </w:r>
            <w:r w:rsidRPr="00A31071">
              <w:t>passive immunisation products (immunising agents)</w:t>
            </w:r>
            <w:r w:rsidR="006D7CF0">
              <w:t xml:space="preserve"> to be considered for </w:t>
            </w:r>
            <w:r w:rsidR="009E5B98">
              <w:t>listing on the NIP</w:t>
            </w:r>
            <w:r w:rsidRPr="00A31071">
              <w:t>, subject to usual assessment, policy and implementation processes.</w:t>
            </w:r>
          </w:p>
        </w:tc>
        <w:tc>
          <w:tcPr>
            <w:tcW w:w="2805" w:type="dxa"/>
          </w:tcPr>
          <w:p w14:paraId="59A2D4F1" w14:textId="47D17FB1" w:rsidR="00F36C1F" w:rsidRPr="00F636F0" w:rsidRDefault="00F36C1F" w:rsidP="000E52E9">
            <w:pPr>
              <w:pStyle w:val="Tabletextleft"/>
              <w:cnfStyle w:val="000000000000" w:firstRow="0" w:lastRow="0" w:firstColumn="0" w:lastColumn="0" w:oddVBand="0" w:evenVBand="0" w:oddHBand="0" w:evenHBand="0" w:firstRowFirstColumn="0" w:firstRowLastColumn="0" w:lastRowFirstColumn="0" w:lastRowLastColumn="0"/>
            </w:pPr>
            <w:r w:rsidRPr="009736E8">
              <w:t xml:space="preserve">Legislative settings support the timely assessment and potential inclusion of emerging immunisation technologies </w:t>
            </w:r>
            <w:r w:rsidR="00DB5EF3">
              <w:t>on</w:t>
            </w:r>
            <w:r w:rsidRPr="009736E8">
              <w:t xml:space="preserve"> the </w:t>
            </w:r>
            <w:r w:rsidR="00DB5EF3">
              <w:t>NIP</w:t>
            </w:r>
            <w:r w:rsidRPr="009736E8">
              <w:t>.</w:t>
            </w:r>
          </w:p>
        </w:tc>
        <w:tc>
          <w:tcPr>
            <w:tcW w:w="3901" w:type="dxa"/>
          </w:tcPr>
          <w:p w14:paraId="3C1CFB73" w14:textId="77777777" w:rsidR="00F36C1F" w:rsidRPr="00F636F0" w:rsidRDefault="00F36C1F" w:rsidP="000E52E9">
            <w:pPr>
              <w:pStyle w:val="Tabletextleft"/>
              <w:cnfStyle w:val="000000000000" w:firstRow="0" w:lastRow="0" w:firstColumn="0" w:lastColumn="0" w:oddVBand="0" w:evenVBand="0" w:oddHBand="0" w:evenHBand="0" w:firstRowFirstColumn="0" w:firstRowLastColumn="0" w:lastRowFirstColumn="0" w:lastRowLastColumn="0"/>
            </w:pPr>
            <w:r w:rsidRPr="00F636F0">
              <w:t>G19 – Strengthen program preparedness for new vaccines and technologies</w:t>
            </w:r>
          </w:p>
          <w:p w14:paraId="3EE750AE" w14:textId="77777777" w:rsidR="00F36C1F" w:rsidRPr="00F636F0" w:rsidRDefault="00F36C1F" w:rsidP="000E52E9">
            <w:pPr>
              <w:pStyle w:val="Tabletextleft"/>
              <w:cnfStyle w:val="000000000000" w:firstRow="0" w:lastRow="0" w:firstColumn="0" w:lastColumn="0" w:oddVBand="0" w:evenVBand="0" w:oddHBand="0" w:evenHBand="0" w:firstRowFirstColumn="0" w:firstRowLastColumn="0" w:lastRowFirstColumn="0" w:lastRowLastColumn="0"/>
            </w:pPr>
            <w:r w:rsidRPr="00F636F0">
              <w:t>G20 – Systematise horizon scanning for emerging and new VPDs and vaccines</w:t>
            </w:r>
          </w:p>
          <w:p w14:paraId="56D007D4" w14:textId="77777777" w:rsidR="00F36C1F" w:rsidRPr="00F636F0" w:rsidRDefault="00F36C1F" w:rsidP="00F36C1F">
            <w:pPr>
              <w:cnfStyle w:val="000000000000" w:firstRow="0" w:lastRow="0" w:firstColumn="0" w:lastColumn="0" w:oddVBand="0" w:evenVBand="0" w:oddHBand="0" w:evenHBand="0" w:firstRowFirstColumn="0" w:firstRowLastColumn="0" w:lastRowFirstColumn="0" w:lastRowLastColumn="0"/>
              <w:rPr>
                <w:sz w:val="20"/>
                <w:szCs w:val="20"/>
              </w:rPr>
            </w:pPr>
          </w:p>
        </w:tc>
      </w:tr>
      <w:tr w:rsidR="00F36C1F" w:rsidRPr="0067500A" w14:paraId="7659BBA9" w14:textId="77777777" w:rsidTr="70D32D19">
        <w:trPr>
          <w:cnfStyle w:val="000000100000" w:firstRow="0" w:lastRow="0" w:firstColumn="0" w:lastColumn="0" w:oddVBand="0" w:evenVBand="0" w:oddHBand="1" w:evenHBand="0" w:firstRowFirstColumn="0" w:firstRowLastColumn="0" w:lastRowFirstColumn="0" w:lastRowLastColumn="0"/>
          <w:trHeight w:val="2654"/>
        </w:trPr>
        <w:tc>
          <w:tcPr>
            <w:cnfStyle w:val="001000000000" w:firstRow="0" w:lastRow="0" w:firstColumn="1" w:lastColumn="0" w:oddVBand="0" w:evenVBand="0" w:oddHBand="0" w:evenHBand="0" w:firstRowFirstColumn="0" w:firstRowLastColumn="0" w:lastRowFirstColumn="0" w:lastRowLastColumn="0"/>
            <w:tcW w:w="2034" w:type="dxa"/>
          </w:tcPr>
          <w:p w14:paraId="7DA4F4B8" w14:textId="0CA7AE9E" w:rsidR="00F36C1F" w:rsidRPr="00A92295" w:rsidRDefault="25ED0A05" w:rsidP="000E52E9">
            <w:pPr>
              <w:pStyle w:val="Tabletextleft"/>
            </w:pPr>
            <w:r w:rsidRPr="00A92295">
              <w:t>5.</w:t>
            </w:r>
            <w:r w:rsidR="41A14771" w:rsidRPr="00A92295">
              <w:t>3</w:t>
            </w:r>
            <w:r w:rsidRPr="00A92295">
              <w:t xml:space="preserve"> Moderna onshore arrangements</w:t>
            </w:r>
          </w:p>
        </w:tc>
        <w:tc>
          <w:tcPr>
            <w:tcW w:w="3511" w:type="dxa"/>
          </w:tcPr>
          <w:p w14:paraId="3C4D2810" w14:textId="5174786A" w:rsidR="00F36C1F" w:rsidRPr="00F636F0" w:rsidRDefault="2F337D25" w:rsidP="00065678">
            <w:pPr>
              <w:pStyle w:val="Tabletextleft"/>
              <w:cnfStyle w:val="000000100000" w:firstRow="0" w:lastRow="0" w:firstColumn="0" w:lastColumn="0" w:oddVBand="0" w:evenVBand="0" w:oddHBand="1" w:evenHBand="0" w:firstRowFirstColumn="0" w:firstRowLastColumn="0" w:lastRowFirstColumn="0" w:lastRowLastColumn="0"/>
            </w:pPr>
            <w:r w:rsidRPr="01B5B317">
              <w:t xml:space="preserve">Establish domestic </w:t>
            </w:r>
            <w:r w:rsidR="58391F3A" w:rsidRPr="01B5B317">
              <w:t xml:space="preserve">mRNA vaccine </w:t>
            </w:r>
            <w:r w:rsidRPr="01B5B317">
              <w:t>manufacturing capability to support sovereign capabilit</w:t>
            </w:r>
            <w:r w:rsidR="7693147A" w:rsidRPr="01B5B317">
              <w:t>y</w:t>
            </w:r>
            <w:r w:rsidRPr="01B5B317">
              <w:t>, pandemic preparedness and resilience, use of vaccines utilising mRNA technology, a technology which proved successful in responding to a novel pandemic for COVID-19</w:t>
            </w:r>
            <w:r w:rsidR="003F67CF">
              <w:t>,</w:t>
            </w:r>
            <w:r w:rsidRPr="01B5B317">
              <w:t xml:space="preserve"> and enhancement of the </w:t>
            </w:r>
            <w:r w:rsidR="30A8987E" w:rsidRPr="2E60A6EE">
              <w:t xml:space="preserve">mRNA </w:t>
            </w:r>
            <w:r w:rsidR="3D0E7304" w:rsidRPr="2E60A6EE">
              <w:t>research</w:t>
            </w:r>
            <w:r w:rsidRPr="01B5B317">
              <w:t xml:space="preserve"> and manufacturing ecosystem and workforce in Australia.</w:t>
            </w:r>
          </w:p>
        </w:tc>
        <w:tc>
          <w:tcPr>
            <w:tcW w:w="1949" w:type="dxa"/>
          </w:tcPr>
          <w:p w14:paraId="7706B2F8" w14:textId="5F4E8217" w:rsidR="00F36C1F" w:rsidRPr="00F636F0" w:rsidRDefault="14D0B05D" w:rsidP="000E52E9">
            <w:pPr>
              <w:pStyle w:val="Tabletextleft"/>
              <w:cnfStyle w:val="000000100000" w:firstRow="0" w:lastRow="0" w:firstColumn="0" w:lastColumn="0" w:oddVBand="0" w:evenVBand="0" w:oddHBand="1" w:evenHBand="0" w:firstRowFirstColumn="0" w:firstRowLastColumn="0" w:lastRowFirstColumn="0" w:lastRowLastColumn="0"/>
            </w:pPr>
            <w:r w:rsidRPr="54303DEF">
              <w:t>DHDA</w:t>
            </w:r>
          </w:p>
        </w:tc>
        <w:tc>
          <w:tcPr>
            <w:tcW w:w="1619" w:type="dxa"/>
          </w:tcPr>
          <w:p w14:paraId="570CC708" w14:textId="494A7534" w:rsidR="00F36C1F" w:rsidRPr="00F636F0" w:rsidRDefault="14D0B05D" w:rsidP="000E52E9">
            <w:pPr>
              <w:pStyle w:val="Tabletextleft"/>
              <w:cnfStyle w:val="000000100000" w:firstRow="0" w:lastRow="0" w:firstColumn="0" w:lastColumn="0" w:oddVBand="0" w:evenVBand="0" w:oddHBand="1" w:evenHBand="0" w:firstRowFirstColumn="0" w:firstRowLastColumn="0" w:lastRowFirstColumn="0" w:lastRowLastColumn="0"/>
            </w:pPr>
            <w:r w:rsidRPr="047593C4">
              <w:t>2022-32</w:t>
            </w:r>
          </w:p>
        </w:tc>
        <w:tc>
          <w:tcPr>
            <w:tcW w:w="1697" w:type="dxa"/>
          </w:tcPr>
          <w:p w14:paraId="203C7053" w14:textId="564DACC8" w:rsidR="00F36C1F" w:rsidRPr="0067500A" w:rsidRDefault="14D0B05D" w:rsidP="000E52E9">
            <w:pPr>
              <w:pStyle w:val="Tabletextleft"/>
              <w:cnfStyle w:val="000000100000" w:firstRow="0" w:lastRow="0" w:firstColumn="0" w:lastColumn="0" w:oddVBand="0" w:evenVBand="0" w:oddHBand="1" w:evenHBand="0" w:firstRowFirstColumn="0" w:firstRowLastColumn="0" w:lastRowFirstColumn="0" w:lastRowLastColumn="0"/>
            </w:pPr>
            <w:r w:rsidRPr="2974F364">
              <w:t>In progress</w:t>
            </w:r>
          </w:p>
        </w:tc>
        <w:tc>
          <w:tcPr>
            <w:tcW w:w="3176" w:type="dxa"/>
          </w:tcPr>
          <w:p w14:paraId="49ADE1A4" w14:textId="7F0176B4" w:rsidR="00F36C1F" w:rsidRPr="0067500A" w:rsidRDefault="5343B8C1" w:rsidP="000E52E9">
            <w:pPr>
              <w:pStyle w:val="Tabletextleft"/>
              <w:cnfStyle w:val="000000100000" w:firstRow="0" w:lastRow="0" w:firstColumn="0" w:lastColumn="0" w:oddVBand="0" w:evenVBand="0" w:oddHBand="1" w:evenHBand="0" w:firstRowFirstColumn="0" w:firstRowLastColumn="0" w:lastRowFirstColumn="0" w:lastRowLastColumn="0"/>
            </w:pPr>
            <w:r w:rsidRPr="01B5B317">
              <w:t>The Australian Moderna mRNA Vaccine Manufacturing Facility was operationally complete</w:t>
            </w:r>
            <w:r w:rsidR="2F170A49" w:rsidRPr="01B5B317">
              <w:t xml:space="preserve">d in December </w:t>
            </w:r>
            <w:r w:rsidRPr="01B5B317">
              <w:t>2024</w:t>
            </w:r>
            <w:r w:rsidR="3B5BF75C" w:rsidRPr="01B5B317">
              <w:t xml:space="preserve"> and received </w:t>
            </w:r>
            <w:r w:rsidR="3182E7C6" w:rsidRPr="01B5B317">
              <w:t>a</w:t>
            </w:r>
            <w:r w:rsidR="3B5BF75C" w:rsidRPr="01B5B317">
              <w:t xml:space="preserve"> </w:t>
            </w:r>
            <w:r w:rsidR="5D2900AA" w:rsidRPr="78B5FED8">
              <w:t xml:space="preserve">GMP </w:t>
            </w:r>
            <w:r w:rsidR="4CD7CE0D" w:rsidRPr="78B5FED8">
              <w:t>licence</w:t>
            </w:r>
            <w:r w:rsidR="3B5BF75C" w:rsidRPr="01B5B317">
              <w:t xml:space="preserve"> to manufacture </w:t>
            </w:r>
            <w:r w:rsidR="6271CE30" w:rsidRPr="01B5B317">
              <w:t>T</w:t>
            </w:r>
            <w:r w:rsidR="3B5BF75C" w:rsidRPr="01B5B317">
              <w:t xml:space="preserve">herapeutic </w:t>
            </w:r>
            <w:r w:rsidR="32BA73A7" w:rsidRPr="01B5B317">
              <w:t>G</w:t>
            </w:r>
            <w:r w:rsidR="3B5BF75C" w:rsidRPr="01B5B317">
              <w:t xml:space="preserve">oods in August 2025. Other </w:t>
            </w:r>
            <w:r w:rsidRPr="01B5B317">
              <w:t xml:space="preserve">regulatory </w:t>
            </w:r>
            <w:r w:rsidR="1D73FE4C" w:rsidRPr="60E41146">
              <w:t>milestones</w:t>
            </w:r>
            <w:r w:rsidRPr="01B5B317">
              <w:t xml:space="preserve"> are </w:t>
            </w:r>
            <w:r w:rsidR="38E7AC0D" w:rsidRPr="01B5B317">
              <w:t>currently</w:t>
            </w:r>
            <w:r w:rsidRPr="01B5B317">
              <w:t xml:space="preserve"> underway </w:t>
            </w:r>
            <w:r w:rsidR="0E979BBE" w:rsidRPr="01B5B317">
              <w:t>to allow</w:t>
            </w:r>
            <w:r w:rsidRPr="01B5B317">
              <w:t xml:space="preserve"> for</w:t>
            </w:r>
            <w:r w:rsidR="73E837E3" w:rsidRPr="01B5B317">
              <w:t xml:space="preserve"> supply of</w:t>
            </w:r>
            <w:r w:rsidRPr="01B5B317">
              <w:t xml:space="preserve"> </w:t>
            </w:r>
            <w:r w:rsidR="075664F9" w:rsidRPr="01B5B317">
              <w:t xml:space="preserve">locally </w:t>
            </w:r>
            <w:r w:rsidR="29335263" w:rsidRPr="01B5B317">
              <w:t>made Moderna vaccine</w:t>
            </w:r>
            <w:r w:rsidR="5AF5A301" w:rsidRPr="01B5B317">
              <w:t xml:space="preserve">s </w:t>
            </w:r>
            <w:r w:rsidR="08C064D7" w:rsidRPr="01B5B317">
              <w:t>in Australia</w:t>
            </w:r>
            <w:r w:rsidRPr="01B5B317">
              <w:t>.</w:t>
            </w:r>
          </w:p>
        </w:tc>
        <w:tc>
          <w:tcPr>
            <w:tcW w:w="2805" w:type="dxa"/>
          </w:tcPr>
          <w:p w14:paraId="2EB620FA" w14:textId="4CB2C771" w:rsidR="00F36C1F" w:rsidRPr="00F636F0" w:rsidRDefault="49556183" w:rsidP="000E52E9">
            <w:pPr>
              <w:pStyle w:val="Tabletextleft"/>
              <w:cnfStyle w:val="000000100000" w:firstRow="0" w:lastRow="0" w:firstColumn="0" w:lastColumn="0" w:oddVBand="0" w:evenVBand="0" w:oddHBand="1" w:evenHBand="0" w:firstRowFirstColumn="0" w:firstRowLastColumn="0" w:lastRowFirstColumn="0" w:lastRowLastColumn="0"/>
            </w:pPr>
            <w:r w:rsidRPr="01B5B317">
              <w:t>Sovereign capability providing s</w:t>
            </w:r>
            <w:r w:rsidR="12701564" w:rsidRPr="01B5B317">
              <w:t xml:space="preserve">upply of </w:t>
            </w:r>
            <w:r w:rsidR="73BE95B5" w:rsidRPr="01B5B317">
              <w:t>Australian</w:t>
            </w:r>
            <w:r w:rsidR="6A178781" w:rsidRPr="01B5B317">
              <w:t xml:space="preserve"> </w:t>
            </w:r>
            <w:r w:rsidR="73BE95B5" w:rsidRPr="01B5B317">
              <w:t>ma</w:t>
            </w:r>
            <w:r w:rsidR="5F3F8C53" w:rsidRPr="01B5B317">
              <w:t>d</w:t>
            </w:r>
            <w:r w:rsidR="73BE95B5" w:rsidRPr="01B5B317">
              <w:t xml:space="preserve">e </w:t>
            </w:r>
            <w:r w:rsidR="12701564" w:rsidRPr="01B5B317">
              <w:t>mRNA respiratory vaccines in non-pandemic setting</w:t>
            </w:r>
            <w:r w:rsidR="500F9FF7" w:rsidRPr="01B5B317">
              <w:t>s</w:t>
            </w:r>
            <w:r w:rsidR="2A76E20C" w:rsidRPr="01B5B317">
              <w:t xml:space="preserve">, pandemic preparedness and resilience </w:t>
            </w:r>
            <w:r w:rsidR="6A4FBC29" w:rsidRPr="01B5B317">
              <w:t>including</w:t>
            </w:r>
            <w:r w:rsidR="7F77A542" w:rsidRPr="01B5B317">
              <w:t xml:space="preserve"> priority access and</w:t>
            </w:r>
            <w:r w:rsidR="2A76E20C" w:rsidRPr="01B5B317">
              <w:t xml:space="preserve"> supply of </w:t>
            </w:r>
            <w:r w:rsidR="12701564" w:rsidRPr="01B5B317">
              <w:t>m</w:t>
            </w:r>
            <w:r w:rsidR="3FE172D5" w:rsidRPr="01B5B317">
              <w:t xml:space="preserve">RNA vaccines in a </w:t>
            </w:r>
            <w:r w:rsidR="370DDDF2" w:rsidRPr="01B5B317">
              <w:t xml:space="preserve">global </w:t>
            </w:r>
            <w:r w:rsidR="3FE172D5" w:rsidRPr="01B5B317">
              <w:t xml:space="preserve">pandemic or </w:t>
            </w:r>
            <w:r w:rsidR="456F1BE3" w:rsidRPr="01B5B317">
              <w:t xml:space="preserve">national public health </w:t>
            </w:r>
            <w:r w:rsidR="0672B372" w:rsidRPr="01B5B317">
              <w:t>emergency, and</w:t>
            </w:r>
            <w:r w:rsidR="44A28E29" w:rsidRPr="01B5B317">
              <w:t xml:space="preserve"> enhancement of the </w:t>
            </w:r>
            <w:r w:rsidR="0B7E3AAA" w:rsidRPr="28F42C97">
              <w:t>mRNA</w:t>
            </w:r>
            <w:r w:rsidR="322FABE0" w:rsidRPr="42E9593B">
              <w:t xml:space="preserve"> </w:t>
            </w:r>
            <w:r w:rsidR="44A28E29" w:rsidRPr="01B5B317">
              <w:t>research and manufacturing ecosystem and workforce in Australia</w:t>
            </w:r>
            <w:r w:rsidR="57E64AE8" w:rsidRPr="01B5B317">
              <w:t xml:space="preserve">. </w:t>
            </w:r>
          </w:p>
        </w:tc>
        <w:tc>
          <w:tcPr>
            <w:tcW w:w="3901" w:type="dxa"/>
          </w:tcPr>
          <w:p w14:paraId="703B36A1" w14:textId="77777777" w:rsidR="00F36C1F" w:rsidRPr="00F636F0" w:rsidRDefault="27F283A1" w:rsidP="000E52E9">
            <w:pPr>
              <w:pStyle w:val="Tabletextleft"/>
              <w:cnfStyle w:val="000000100000" w:firstRow="0" w:lastRow="0" w:firstColumn="0" w:lastColumn="0" w:oddVBand="0" w:evenVBand="0" w:oddHBand="1" w:evenHBand="0" w:firstRowFirstColumn="0" w:firstRowLastColumn="0" w:lastRowFirstColumn="0" w:lastRowLastColumn="0"/>
            </w:pPr>
            <w:r w:rsidRPr="01B5B317">
              <w:t>G19 – Strengthen program preparedness for new vaccines and technologies</w:t>
            </w:r>
          </w:p>
          <w:p w14:paraId="1C1BECD7" w14:textId="147A90CB" w:rsidR="00F36C1F" w:rsidRPr="00F636F0" w:rsidRDefault="27F283A1" w:rsidP="000E52E9">
            <w:pPr>
              <w:pStyle w:val="Tabletextleft"/>
              <w:cnfStyle w:val="000000100000" w:firstRow="0" w:lastRow="0" w:firstColumn="0" w:lastColumn="0" w:oddVBand="0" w:evenVBand="0" w:oddHBand="1" w:evenHBand="0" w:firstRowFirstColumn="0" w:firstRowLastColumn="0" w:lastRowFirstColumn="0" w:lastRowLastColumn="0"/>
            </w:pPr>
            <w:r w:rsidRPr="01B5B317">
              <w:t>G21 – Champion vaccine development and support commercialisation pathways G23 – Strengthen collaboration between governments to deliver immunisation programs</w:t>
            </w:r>
          </w:p>
        </w:tc>
      </w:tr>
    </w:tbl>
    <w:p w14:paraId="45822590" w14:textId="77777777" w:rsidR="001E003D" w:rsidRPr="00673BA6" w:rsidRDefault="001E003D" w:rsidP="00673BA6">
      <w:r w:rsidRPr="00673BA6">
        <w:br w:type="page"/>
      </w:r>
    </w:p>
    <w:p w14:paraId="12C37829" w14:textId="71575AAF" w:rsidR="00832F2B" w:rsidRPr="00A92295" w:rsidRDefault="00832F2B" w:rsidP="00A92295">
      <w:pPr>
        <w:pStyle w:val="Heading1"/>
      </w:pPr>
      <w:bookmarkStart w:id="86" w:name="_Toc215562892"/>
      <w:bookmarkStart w:id="87" w:name="_Toc235031276"/>
      <w:bookmarkStart w:id="88" w:name="_Toc235095160"/>
      <w:bookmarkStart w:id="89" w:name="_Toc237846422"/>
      <w:r w:rsidRPr="00A92295">
        <w:t>Priority 6: Reform governance and delivery</w:t>
      </w:r>
      <w:bookmarkEnd w:id="86"/>
      <w:bookmarkEnd w:id="87"/>
      <w:bookmarkEnd w:id="88"/>
      <w:bookmarkEnd w:id="89"/>
    </w:p>
    <w:p w14:paraId="1DDB2B6D" w14:textId="77777777" w:rsidR="00C00A62" w:rsidRPr="00AB7EAF" w:rsidRDefault="00C00A62" w:rsidP="00F27B69">
      <w:pPr>
        <w:pStyle w:val="Heading2"/>
      </w:pPr>
      <w:bookmarkStart w:id="90" w:name="_Toc237846423"/>
      <w:r w:rsidRPr="00AB7EAF">
        <w:t>Strategic focus</w:t>
      </w:r>
      <w:bookmarkEnd w:id="90"/>
    </w:p>
    <w:p w14:paraId="3C43AF50" w14:textId="286CCE07" w:rsidR="00007A61" w:rsidRPr="00A92295" w:rsidRDefault="00007A61" w:rsidP="00A92295">
      <w:r w:rsidRPr="00A92295">
        <w:t xml:space="preserve">Implement sustainable reform in vaccine program governance, program </w:t>
      </w:r>
      <w:r w:rsidR="00812FCF" w:rsidRPr="00A92295">
        <w:t>delivery,</w:t>
      </w:r>
      <w:r w:rsidRPr="00A92295">
        <w:t xml:space="preserve"> and accountability. </w:t>
      </w:r>
    </w:p>
    <w:p w14:paraId="7F531D70" w14:textId="79A71E79" w:rsidR="00007A61" w:rsidRPr="00AB7EAF" w:rsidRDefault="00E62762" w:rsidP="00F27B69">
      <w:pPr>
        <w:pStyle w:val="Heading2"/>
      </w:pPr>
      <w:bookmarkStart w:id="91" w:name="_Toc237846424"/>
      <w:r>
        <w:t>Context</w:t>
      </w:r>
      <w:bookmarkEnd w:id="91"/>
    </w:p>
    <w:p w14:paraId="0AE16ED6" w14:textId="40B8CB86" w:rsidR="00C20F3B" w:rsidRPr="00A92295" w:rsidRDefault="00150F69" w:rsidP="00A92295">
      <w:r w:rsidRPr="00A92295">
        <w:t xml:space="preserve">The </w:t>
      </w:r>
      <w:r w:rsidR="009F2A62" w:rsidRPr="00A92295">
        <w:t xml:space="preserve">Australian </w:t>
      </w:r>
      <w:r w:rsidRPr="00A92295">
        <w:t xml:space="preserve">immunisation system is a shared responsibility across governments, </w:t>
      </w:r>
      <w:r w:rsidR="00812FCF" w:rsidRPr="00A92295">
        <w:t>providers,</w:t>
      </w:r>
      <w:r w:rsidRPr="00A92295">
        <w:t xml:space="preserve"> and communities. Reform is </w:t>
      </w:r>
      <w:r w:rsidR="005D1E42" w:rsidRPr="00A92295">
        <w:t xml:space="preserve">required </w:t>
      </w:r>
      <w:r w:rsidRPr="00A92295">
        <w:t>to strengthen national coordination, ensure accountability, and support innovation. </w:t>
      </w:r>
      <w:r w:rsidR="0006148A" w:rsidRPr="00A92295">
        <w:t>This includes</w:t>
      </w:r>
      <w:r w:rsidRPr="00A92295">
        <w:t xml:space="preserve"> more agile, transparent, and inclusive governance arrangements that reflect contemporary challenges and delivery models. </w:t>
      </w:r>
    </w:p>
    <w:p w14:paraId="3FF7E921" w14:textId="1B48F3B5" w:rsidR="001C6D9C" w:rsidRPr="00A92295" w:rsidRDefault="00150F69" w:rsidP="00A92295">
      <w:r w:rsidRPr="00A92295">
        <w:t xml:space="preserve">The </w:t>
      </w:r>
      <w:r w:rsidR="006D10BC" w:rsidRPr="00A92295">
        <w:t>S</w:t>
      </w:r>
      <w:r w:rsidR="0006148A" w:rsidRPr="00A92295">
        <w:t xml:space="preserve">trategy </w:t>
      </w:r>
      <w:r w:rsidRPr="00A92295">
        <w:t>calls for updated program architecture, shared accountability, and a culture of continuous improvement.</w:t>
      </w:r>
    </w:p>
    <w:tbl>
      <w:tblPr>
        <w:tblStyle w:val="ListTable2-Accent5"/>
        <w:tblW w:w="0" w:type="auto"/>
        <w:tblLook w:val="04A0" w:firstRow="1" w:lastRow="0" w:firstColumn="1" w:lastColumn="0" w:noHBand="0" w:noVBand="1"/>
      </w:tblPr>
      <w:tblGrid>
        <w:gridCol w:w="2486"/>
        <w:gridCol w:w="3119"/>
        <w:gridCol w:w="1828"/>
        <w:gridCol w:w="1412"/>
        <w:gridCol w:w="1940"/>
        <w:gridCol w:w="3452"/>
        <w:gridCol w:w="2787"/>
        <w:gridCol w:w="3668"/>
      </w:tblGrid>
      <w:tr w:rsidR="00BB3A88" w:rsidRPr="00BB3A88" w14:paraId="019FB2FA" w14:textId="77777777" w:rsidTr="70D32D19">
        <w:trPr>
          <w:cnfStyle w:val="100000000000" w:firstRow="1" w:lastRow="0" w:firstColumn="0" w:lastColumn="0" w:oddVBand="0" w:evenVBand="0" w:oddHBand="0" w:evenHBand="0" w:firstRowFirstColumn="0" w:firstRowLastColumn="0" w:lastRowFirstColumn="0" w:lastRowLastColumn="0"/>
          <w:trHeight w:val="720"/>
          <w:tblHeader/>
        </w:trPr>
        <w:tc>
          <w:tcPr>
            <w:cnfStyle w:val="001000000000" w:firstRow="0" w:lastRow="0" w:firstColumn="1" w:lastColumn="0" w:oddVBand="0" w:evenVBand="0" w:oddHBand="0" w:evenHBand="0" w:firstRowFirstColumn="0" w:firstRowLastColumn="0" w:lastRowFirstColumn="0" w:lastRowLastColumn="0"/>
            <w:tcW w:w="2486" w:type="dxa"/>
          </w:tcPr>
          <w:p w14:paraId="64EC52F1" w14:textId="77777777" w:rsidR="00BB3A88" w:rsidRPr="00A92295" w:rsidRDefault="00BB3A88" w:rsidP="000E52E9">
            <w:pPr>
              <w:pStyle w:val="Tabletextleft"/>
            </w:pPr>
            <w:r w:rsidRPr="00A92295">
              <w:t>Initiative</w:t>
            </w:r>
          </w:p>
        </w:tc>
        <w:tc>
          <w:tcPr>
            <w:tcW w:w="3119" w:type="dxa"/>
          </w:tcPr>
          <w:p w14:paraId="5936E282" w14:textId="77777777" w:rsidR="00BB3A88" w:rsidRPr="00A92295" w:rsidRDefault="00BB3A88" w:rsidP="000E52E9">
            <w:pPr>
              <w:pStyle w:val="Tabletextleft"/>
              <w:cnfStyle w:val="100000000000" w:firstRow="1" w:lastRow="0" w:firstColumn="0" w:lastColumn="0" w:oddVBand="0" w:evenVBand="0" w:oddHBand="0" w:evenHBand="0" w:firstRowFirstColumn="0" w:firstRowLastColumn="0" w:lastRowFirstColumn="0" w:lastRowLastColumn="0"/>
            </w:pPr>
            <w:r w:rsidRPr="00A92295">
              <w:t>Description</w:t>
            </w:r>
          </w:p>
        </w:tc>
        <w:tc>
          <w:tcPr>
            <w:tcW w:w="1828" w:type="dxa"/>
          </w:tcPr>
          <w:p w14:paraId="299C71D7" w14:textId="77777777" w:rsidR="00BB3A88" w:rsidRPr="00A92295" w:rsidRDefault="00BB3A88" w:rsidP="000E52E9">
            <w:pPr>
              <w:pStyle w:val="Tabletextleft"/>
              <w:cnfStyle w:val="100000000000" w:firstRow="1" w:lastRow="0" w:firstColumn="0" w:lastColumn="0" w:oddVBand="0" w:evenVBand="0" w:oddHBand="0" w:evenHBand="0" w:firstRowFirstColumn="0" w:firstRowLastColumn="0" w:lastRowFirstColumn="0" w:lastRowLastColumn="0"/>
            </w:pPr>
            <w:r w:rsidRPr="00A92295">
              <w:t>Lead/ delivery partner(s)</w:t>
            </w:r>
          </w:p>
        </w:tc>
        <w:tc>
          <w:tcPr>
            <w:tcW w:w="1412" w:type="dxa"/>
          </w:tcPr>
          <w:p w14:paraId="71C80C0F" w14:textId="77777777" w:rsidR="00BB3A88" w:rsidRPr="00A92295" w:rsidRDefault="00BB3A88" w:rsidP="000E52E9">
            <w:pPr>
              <w:pStyle w:val="Tabletextleft"/>
              <w:cnfStyle w:val="100000000000" w:firstRow="1" w:lastRow="0" w:firstColumn="0" w:lastColumn="0" w:oddVBand="0" w:evenVBand="0" w:oddHBand="0" w:evenHBand="0" w:firstRowFirstColumn="0" w:firstRowLastColumn="0" w:lastRowFirstColumn="0" w:lastRowLastColumn="0"/>
            </w:pPr>
            <w:r w:rsidRPr="00A92295">
              <w:t xml:space="preserve">Timeframe </w:t>
            </w:r>
          </w:p>
        </w:tc>
        <w:tc>
          <w:tcPr>
            <w:tcW w:w="1940" w:type="dxa"/>
          </w:tcPr>
          <w:p w14:paraId="19C70366" w14:textId="2B44C38B" w:rsidR="00BB3A88" w:rsidRPr="00A92295" w:rsidRDefault="00BB3A88" w:rsidP="000E52E9">
            <w:pPr>
              <w:pStyle w:val="Tabletextleft"/>
              <w:cnfStyle w:val="100000000000" w:firstRow="1" w:lastRow="0" w:firstColumn="0" w:lastColumn="0" w:oddVBand="0" w:evenVBand="0" w:oddHBand="0" w:evenHBand="0" w:firstRowFirstColumn="0" w:firstRowLastColumn="0" w:lastRowFirstColumn="0" w:lastRowLastColumn="0"/>
            </w:pPr>
            <w:r w:rsidRPr="00A92295">
              <w:t>Implementation status</w:t>
            </w:r>
          </w:p>
        </w:tc>
        <w:tc>
          <w:tcPr>
            <w:tcW w:w="3452" w:type="dxa"/>
          </w:tcPr>
          <w:p w14:paraId="33F03956" w14:textId="60FAB66D" w:rsidR="00BB3A88" w:rsidRPr="00A92295" w:rsidRDefault="00BB3A88" w:rsidP="000E52E9">
            <w:pPr>
              <w:pStyle w:val="Tabletextleft"/>
              <w:cnfStyle w:val="100000000000" w:firstRow="1" w:lastRow="0" w:firstColumn="0" w:lastColumn="0" w:oddVBand="0" w:evenVBand="0" w:oddHBand="0" w:evenHBand="0" w:firstRowFirstColumn="0" w:firstRowLastColumn="0" w:lastRowFirstColumn="0" w:lastRowLastColumn="0"/>
            </w:pPr>
            <w:r w:rsidRPr="00A92295">
              <w:t>Progress update</w:t>
            </w:r>
          </w:p>
        </w:tc>
        <w:tc>
          <w:tcPr>
            <w:tcW w:w="2787" w:type="dxa"/>
          </w:tcPr>
          <w:p w14:paraId="22839C2E" w14:textId="0C445151" w:rsidR="00BB3A88" w:rsidRPr="00A92295" w:rsidRDefault="00BB3A88" w:rsidP="000E52E9">
            <w:pPr>
              <w:pStyle w:val="Tabletextleft"/>
              <w:cnfStyle w:val="100000000000" w:firstRow="1" w:lastRow="0" w:firstColumn="0" w:lastColumn="0" w:oddVBand="0" w:evenVBand="0" w:oddHBand="0" w:evenHBand="0" w:firstRowFirstColumn="0" w:firstRowLastColumn="0" w:lastRowFirstColumn="0" w:lastRowLastColumn="0"/>
            </w:pPr>
            <w:r w:rsidRPr="00A92295">
              <w:t>Intended outcome(s)</w:t>
            </w:r>
          </w:p>
        </w:tc>
        <w:tc>
          <w:tcPr>
            <w:tcW w:w="3668" w:type="dxa"/>
          </w:tcPr>
          <w:p w14:paraId="2E0B4696" w14:textId="77777777" w:rsidR="00BB3A88" w:rsidRPr="00A92295" w:rsidRDefault="00BB3A88" w:rsidP="000E52E9">
            <w:pPr>
              <w:pStyle w:val="Tabletextleft"/>
              <w:cnfStyle w:val="100000000000" w:firstRow="1" w:lastRow="0" w:firstColumn="0" w:lastColumn="0" w:oddVBand="0" w:evenVBand="0" w:oddHBand="0" w:evenHBand="0" w:firstRowFirstColumn="0" w:firstRowLastColumn="0" w:lastRowFirstColumn="0" w:lastRowLastColumn="0"/>
            </w:pPr>
            <w:r w:rsidRPr="00A92295">
              <w:t>Related Strategic Goal(s)</w:t>
            </w:r>
          </w:p>
        </w:tc>
      </w:tr>
      <w:tr w:rsidR="00DD5321" w:rsidRPr="00BB3A88" w14:paraId="334DCA6E" w14:textId="77777777" w:rsidTr="70D32D19">
        <w:trPr>
          <w:cnfStyle w:val="000000100000" w:firstRow="0" w:lastRow="0" w:firstColumn="0" w:lastColumn="0" w:oddVBand="0" w:evenVBand="0" w:oddHBand="1" w:evenHBand="0" w:firstRowFirstColumn="0" w:firstRowLastColumn="0" w:lastRowFirstColumn="0" w:lastRowLastColumn="0"/>
          <w:trHeight w:val="3105"/>
        </w:trPr>
        <w:tc>
          <w:tcPr>
            <w:cnfStyle w:val="001000000000" w:firstRow="0" w:lastRow="0" w:firstColumn="1" w:lastColumn="0" w:oddVBand="0" w:evenVBand="0" w:oddHBand="0" w:evenHBand="0" w:firstRowFirstColumn="0" w:firstRowLastColumn="0" w:lastRowFirstColumn="0" w:lastRowLastColumn="0"/>
            <w:tcW w:w="2486" w:type="dxa"/>
          </w:tcPr>
          <w:p w14:paraId="66A1C30F" w14:textId="606C4D2F" w:rsidR="00DD5321" w:rsidRPr="00A92295" w:rsidRDefault="00DD5321" w:rsidP="000E52E9">
            <w:pPr>
              <w:pStyle w:val="Tabletextleft"/>
            </w:pPr>
            <w:r w:rsidRPr="00A92295">
              <w:t>6.1 Develop and maintain a NIS Implementation Plan</w:t>
            </w:r>
          </w:p>
        </w:tc>
        <w:tc>
          <w:tcPr>
            <w:tcW w:w="3119" w:type="dxa"/>
          </w:tcPr>
          <w:p w14:paraId="66C51706" w14:textId="58BA2205" w:rsidR="00DD5321" w:rsidRPr="00115097" w:rsidRDefault="00DD5321" w:rsidP="000E52E9">
            <w:pPr>
              <w:pStyle w:val="Tabletextleft"/>
              <w:cnfStyle w:val="000000100000" w:firstRow="0" w:lastRow="0" w:firstColumn="0" w:lastColumn="0" w:oddVBand="0" w:evenVBand="0" w:oddHBand="1" w:evenHBand="0" w:firstRowFirstColumn="0" w:firstRowLastColumn="0" w:lastRowFirstColumn="0" w:lastRowLastColumn="0"/>
            </w:pPr>
            <w:r w:rsidRPr="00115097">
              <w:t>Document and publish a clear, transparent plan outlining national-level immunisation actions funded, legislated, or in delivery. This plan will serve as a foundational tool for national coordination, accountability, and tracking progress against the Strategy.</w:t>
            </w:r>
          </w:p>
        </w:tc>
        <w:tc>
          <w:tcPr>
            <w:tcW w:w="1828" w:type="dxa"/>
          </w:tcPr>
          <w:p w14:paraId="32114129" w14:textId="7528E56D" w:rsidR="00DD5321" w:rsidRPr="00115097" w:rsidRDefault="00DD5321" w:rsidP="000E52E9">
            <w:pPr>
              <w:pStyle w:val="Tabletextleft"/>
              <w:cnfStyle w:val="000000100000" w:firstRow="0" w:lastRow="0" w:firstColumn="0" w:lastColumn="0" w:oddVBand="0" w:evenVBand="0" w:oddHBand="1" w:evenHBand="0" w:firstRowFirstColumn="0" w:firstRowLastColumn="0" w:lastRowFirstColumn="0" w:lastRowLastColumn="0"/>
            </w:pPr>
            <w:r w:rsidRPr="00115097">
              <w:t xml:space="preserve">DHDA </w:t>
            </w:r>
          </w:p>
        </w:tc>
        <w:tc>
          <w:tcPr>
            <w:tcW w:w="1412" w:type="dxa"/>
          </w:tcPr>
          <w:p w14:paraId="5AFD7EA9" w14:textId="0EF828A5" w:rsidR="00DD5321" w:rsidRPr="00115097" w:rsidRDefault="00DD5321" w:rsidP="000E52E9">
            <w:pPr>
              <w:pStyle w:val="Tabletextleft"/>
              <w:cnfStyle w:val="000000100000" w:firstRow="0" w:lastRow="0" w:firstColumn="0" w:lastColumn="0" w:oddVBand="0" w:evenVBand="0" w:oddHBand="1" w:evenHBand="0" w:firstRowFirstColumn="0" w:firstRowLastColumn="0" w:lastRowFirstColumn="0" w:lastRowLastColumn="0"/>
            </w:pPr>
            <w:r>
              <w:t>2025-26 to 2029-30</w:t>
            </w:r>
          </w:p>
        </w:tc>
        <w:tc>
          <w:tcPr>
            <w:tcW w:w="1940" w:type="dxa"/>
          </w:tcPr>
          <w:p w14:paraId="66B35DA6" w14:textId="0D1A0D18" w:rsidR="00DD5321" w:rsidRPr="00BB3A88" w:rsidRDefault="00DD5321" w:rsidP="000E52E9">
            <w:pPr>
              <w:pStyle w:val="Tabletextleft"/>
              <w:cnfStyle w:val="000000100000" w:firstRow="0" w:lastRow="0" w:firstColumn="0" w:lastColumn="0" w:oddVBand="0" w:evenVBand="0" w:oddHBand="1" w:evenHBand="0" w:firstRowFirstColumn="0" w:firstRowLastColumn="0" w:lastRowFirstColumn="0" w:lastRowLastColumn="0"/>
            </w:pPr>
            <w:r>
              <w:t>Ongoing</w:t>
            </w:r>
          </w:p>
        </w:tc>
        <w:tc>
          <w:tcPr>
            <w:tcW w:w="3452" w:type="dxa"/>
          </w:tcPr>
          <w:p w14:paraId="24971056" w14:textId="5AC12EFA" w:rsidR="00DD5321" w:rsidRPr="00BB3A88" w:rsidRDefault="00DD5321" w:rsidP="000E52E9">
            <w:pPr>
              <w:pStyle w:val="Tabletextleft"/>
              <w:cnfStyle w:val="000000100000" w:firstRow="0" w:lastRow="0" w:firstColumn="0" w:lastColumn="0" w:oddVBand="0" w:evenVBand="0" w:oddHBand="1" w:evenHBand="0" w:firstRowFirstColumn="0" w:firstRowLastColumn="0" w:lastRowFirstColumn="0" w:lastRowLastColumn="0"/>
            </w:pPr>
            <w:r w:rsidRPr="00A92295">
              <w:t xml:space="preserve">The NIS 2025-2030 Implementation Plan (this document) was finalised in late 2025, endorsed by the Health Chief Executives Forum, and published on 19 December 2025 at health.gov.au. </w:t>
            </w:r>
            <w:r w:rsidR="00E55711" w:rsidRPr="00A92295">
              <w:t xml:space="preserve"> </w:t>
            </w:r>
            <w:r w:rsidR="00E55711" w:rsidRPr="00E55711">
              <w:t>Part 1, the Implementation Framework, is intended to remain relatively stable and will only be updated where needed to keep it accurate and current. Part 2, the Commonwealth Action Plan, is the dynamic section and will be reviewed and updated at least annually over the life of the Strategy.</w:t>
            </w:r>
          </w:p>
        </w:tc>
        <w:tc>
          <w:tcPr>
            <w:tcW w:w="2787" w:type="dxa"/>
          </w:tcPr>
          <w:p w14:paraId="49F0FF26" w14:textId="0947DA87" w:rsidR="00DD5321" w:rsidRPr="00115097" w:rsidRDefault="00DD5321" w:rsidP="000E52E9">
            <w:pPr>
              <w:pStyle w:val="Tabletextleft"/>
              <w:cnfStyle w:val="000000100000" w:firstRow="0" w:lastRow="0" w:firstColumn="0" w:lastColumn="0" w:oddVBand="0" w:evenVBand="0" w:oddHBand="1" w:evenHBand="0" w:firstRowFirstColumn="0" w:firstRowLastColumn="0" w:lastRowFirstColumn="0" w:lastRowLastColumn="0"/>
            </w:pPr>
            <w:r w:rsidRPr="00115097">
              <w:t>Establishment of a transparent and coordinated national framework to support sustainable reform.</w:t>
            </w:r>
          </w:p>
        </w:tc>
        <w:tc>
          <w:tcPr>
            <w:tcW w:w="3668" w:type="dxa"/>
          </w:tcPr>
          <w:p w14:paraId="3D7921E8" w14:textId="77777777" w:rsidR="00DD5321" w:rsidRPr="00115097" w:rsidRDefault="00DD5321" w:rsidP="000E52E9">
            <w:pPr>
              <w:pStyle w:val="Tabletextleft"/>
              <w:cnfStyle w:val="000000100000" w:firstRow="0" w:lastRow="0" w:firstColumn="0" w:lastColumn="0" w:oddVBand="0" w:evenVBand="0" w:oddHBand="1" w:evenHBand="0" w:firstRowFirstColumn="0" w:firstRowLastColumn="0" w:lastRowFirstColumn="0" w:lastRowLastColumn="0"/>
            </w:pPr>
            <w:r w:rsidRPr="00115097">
              <w:t>G23 – Strengthen collaboration between governments to deliver NIP vaccines</w:t>
            </w:r>
          </w:p>
          <w:p w14:paraId="6B169799" w14:textId="77777777" w:rsidR="00DD5321" w:rsidRPr="00115097" w:rsidRDefault="00DD5321" w:rsidP="000E52E9">
            <w:pPr>
              <w:pStyle w:val="Tabletextleft"/>
              <w:cnfStyle w:val="000000100000" w:firstRow="0" w:lastRow="0" w:firstColumn="0" w:lastColumn="0" w:oddVBand="0" w:evenVBand="0" w:oddHBand="1" w:evenHBand="0" w:firstRowFirstColumn="0" w:firstRowLastColumn="0" w:lastRowFirstColumn="0" w:lastRowLastColumn="0"/>
            </w:pPr>
            <w:r w:rsidRPr="00115097">
              <w:t>G25 – Standardise M&amp;E of vaccine programs to improve outcomes</w:t>
            </w:r>
          </w:p>
          <w:p w14:paraId="5CC2AC03" w14:textId="77777777" w:rsidR="00DD5321" w:rsidRPr="00115097" w:rsidRDefault="00DD5321" w:rsidP="000E52E9">
            <w:pPr>
              <w:pStyle w:val="Tabletextleft"/>
              <w:cnfStyle w:val="000000100000" w:firstRow="0" w:lastRow="0" w:firstColumn="0" w:lastColumn="0" w:oddVBand="0" w:evenVBand="0" w:oddHBand="1" w:evenHBand="0" w:firstRowFirstColumn="0" w:firstRowLastColumn="0" w:lastRowFirstColumn="0" w:lastRowLastColumn="0"/>
            </w:pPr>
            <w:r w:rsidRPr="00115097">
              <w:t>G26 – Strengthen Australia’s regional and global contributions to immunisation</w:t>
            </w:r>
          </w:p>
        </w:tc>
      </w:tr>
      <w:tr w:rsidR="00DD5321" w:rsidRPr="00BB3A88" w14:paraId="403817F0" w14:textId="77777777" w:rsidTr="70D32D19">
        <w:trPr>
          <w:trHeight w:val="3105"/>
        </w:trPr>
        <w:tc>
          <w:tcPr>
            <w:cnfStyle w:val="001000000000" w:firstRow="0" w:lastRow="0" w:firstColumn="1" w:lastColumn="0" w:oddVBand="0" w:evenVBand="0" w:oddHBand="0" w:evenHBand="0" w:firstRowFirstColumn="0" w:firstRowLastColumn="0" w:lastRowFirstColumn="0" w:lastRowLastColumn="0"/>
            <w:tcW w:w="2486" w:type="dxa"/>
          </w:tcPr>
          <w:p w14:paraId="4A5BA18C" w14:textId="15327D33" w:rsidR="00DD5321" w:rsidRPr="00A92295" w:rsidRDefault="00DD5321" w:rsidP="000E52E9">
            <w:pPr>
              <w:pStyle w:val="Tabletextleft"/>
            </w:pPr>
            <w:r w:rsidRPr="00A92295">
              <w:t xml:space="preserve">6.2 Develop </w:t>
            </w:r>
            <w:r w:rsidR="00A26B26" w:rsidRPr="00A92295">
              <w:t xml:space="preserve">a </w:t>
            </w:r>
            <w:r w:rsidRPr="00A92295">
              <w:t>NIS Monitoring, Evaluation and Learning Framework (MELF) including initial Indicators and Targets</w:t>
            </w:r>
          </w:p>
        </w:tc>
        <w:tc>
          <w:tcPr>
            <w:tcW w:w="3119" w:type="dxa"/>
          </w:tcPr>
          <w:p w14:paraId="38514B8E" w14:textId="77B80DA7" w:rsidR="00DD5321" w:rsidRPr="00115097" w:rsidRDefault="00DD5321" w:rsidP="000E52E9">
            <w:pPr>
              <w:pStyle w:val="Tabletextleft"/>
              <w:cnfStyle w:val="000000000000" w:firstRow="0" w:lastRow="0" w:firstColumn="0" w:lastColumn="0" w:oddVBand="0" w:evenVBand="0" w:oddHBand="0" w:evenHBand="0" w:firstRowFirstColumn="0" w:firstRowLastColumn="0" w:lastRowFirstColumn="0" w:lastRowLastColumn="0"/>
            </w:pPr>
            <w:r w:rsidRPr="00115097">
              <w:t>Collaborate with jurisdictions, immunisation experts, and community stakeholders to design a MELF including measurable, evidence-informed immunisation indicators and targets. These metrics will align with the Strategy’s priorities, support equity in vaccine access and uptake, and guide program performance and evaluation across the lifespan.</w:t>
            </w:r>
          </w:p>
        </w:tc>
        <w:tc>
          <w:tcPr>
            <w:tcW w:w="1828" w:type="dxa"/>
          </w:tcPr>
          <w:p w14:paraId="23AEFB79" w14:textId="0F45204F" w:rsidR="00DD5321" w:rsidRPr="00115097" w:rsidRDefault="00DD5321" w:rsidP="000E52E9">
            <w:pPr>
              <w:pStyle w:val="Tabletextleft"/>
              <w:cnfStyle w:val="000000000000" w:firstRow="0" w:lastRow="0" w:firstColumn="0" w:lastColumn="0" w:oddVBand="0" w:evenVBand="0" w:oddHBand="0" w:evenHBand="0" w:firstRowFirstColumn="0" w:firstRowLastColumn="0" w:lastRowFirstColumn="0" w:lastRowLastColumn="0"/>
            </w:pPr>
            <w:r w:rsidRPr="00115097">
              <w:t xml:space="preserve">Lead: Australian CDC </w:t>
            </w:r>
          </w:p>
        </w:tc>
        <w:tc>
          <w:tcPr>
            <w:tcW w:w="1412" w:type="dxa"/>
          </w:tcPr>
          <w:p w14:paraId="0AF20A95" w14:textId="449FBFAB" w:rsidR="00DD5321" w:rsidRPr="00115097" w:rsidRDefault="00DD5321" w:rsidP="000E52E9">
            <w:pPr>
              <w:pStyle w:val="Tabletextleft"/>
              <w:cnfStyle w:val="000000000000" w:firstRow="0" w:lastRow="0" w:firstColumn="0" w:lastColumn="0" w:oddVBand="0" w:evenVBand="0" w:oddHBand="0" w:evenHBand="0" w:firstRowFirstColumn="0" w:firstRowLastColumn="0" w:lastRowFirstColumn="0" w:lastRowLastColumn="0"/>
            </w:pPr>
            <w:r w:rsidRPr="00115097">
              <w:t>2025-26</w:t>
            </w:r>
            <w:r>
              <w:t xml:space="preserve"> </w:t>
            </w:r>
          </w:p>
        </w:tc>
        <w:tc>
          <w:tcPr>
            <w:tcW w:w="1940" w:type="dxa"/>
          </w:tcPr>
          <w:p w14:paraId="32D6D303" w14:textId="3F88D731" w:rsidR="00DD5321" w:rsidRPr="00BB3A88" w:rsidRDefault="00BE1259" w:rsidP="000E52E9">
            <w:pPr>
              <w:pStyle w:val="Tabletextleft"/>
              <w:cnfStyle w:val="000000000000" w:firstRow="0" w:lastRow="0" w:firstColumn="0" w:lastColumn="0" w:oddVBand="0" w:evenVBand="0" w:oddHBand="0" w:evenHBand="0" w:firstRowFirstColumn="0" w:firstRowLastColumn="0" w:lastRowFirstColumn="0" w:lastRowLastColumn="0"/>
            </w:pPr>
            <w:r>
              <w:t>Completed</w:t>
            </w:r>
          </w:p>
        </w:tc>
        <w:tc>
          <w:tcPr>
            <w:tcW w:w="3452" w:type="dxa"/>
          </w:tcPr>
          <w:p w14:paraId="0135A695" w14:textId="34B3691E" w:rsidR="00DD5321" w:rsidRPr="00BB3A88" w:rsidRDefault="00DD5321" w:rsidP="000E52E9">
            <w:pPr>
              <w:pStyle w:val="Tabletextleft"/>
              <w:cnfStyle w:val="000000000000" w:firstRow="0" w:lastRow="0" w:firstColumn="0" w:lastColumn="0" w:oddVBand="0" w:evenVBand="0" w:oddHBand="0" w:evenHBand="0" w:firstRowFirstColumn="0" w:firstRowLastColumn="0" w:lastRowFirstColumn="0" w:lastRowLastColumn="0"/>
            </w:pPr>
            <w:r>
              <w:t>The NIS Monitoring, Evaluation and Learning Framework was finalised in early 2026, endorsed by the Australian Health Protection Committee, and published on 20 April 2026 at cdc.gov.au. It will be updated over the life of the Strategy where required and will inform annual monitoring and reporting of progress.</w:t>
            </w:r>
          </w:p>
        </w:tc>
        <w:tc>
          <w:tcPr>
            <w:tcW w:w="2787" w:type="dxa"/>
          </w:tcPr>
          <w:p w14:paraId="028C9D65" w14:textId="2FEF6BEB" w:rsidR="00DD5321" w:rsidRPr="00115097" w:rsidRDefault="00DD5321" w:rsidP="000E52E9">
            <w:pPr>
              <w:pStyle w:val="Tabletextleft"/>
              <w:cnfStyle w:val="000000000000" w:firstRow="0" w:lastRow="0" w:firstColumn="0" w:lastColumn="0" w:oddVBand="0" w:evenVBand="0" w:oddHBand="0" w:evenHBand="0" w:firstRowFirstColumn="0" w:firstRowLastColumn="0" w:lastRowFirstColumn="0" w:lastRowLastColumn="0"/>
            </w:pPr>
            <w:r w:rsidRPr="00115097">
              <w:t>A MELF for the Strategy that provides nationally consistent, evidence-informed immunisation targets that enhance program accountability, support equitable coverage, and guide strategic planning and evaluation.</w:t>
            </w:r>
          </w:p>
        </w:tc>
        <w:tc>
          <w:tcPr>
            <w:tcW w:w="3668" w:type="dxa"/>
          </w:tcPr>
          <w:p w14:paraId="677EE60F" w14:textId="77777777" w:rsidR="00DD5321" w:rsidRPr="00115097" w:rsidRDefault="00DD5321" w:rsidP="000E52E9">
            <w:pPr>
              <w:pStyle w:val="Tabletextleft"/>
              <w:cnfStyle w:val="000000000000" w:firstRow="0" w:lastRow="0" w:firstColumn="0" w:lastColumn="0" w:oddVBand="0" w:evenVBand="0" w:oddHBand="0" w:evenHBand="0" w:firstRowFirstColumn="0" w:firstRowLastColumn="0" w:lastRowFirstColumn="0" w:lastRowLastColumn="0"/>
            </w:pPr>
            <w:r w:rsidRPr="00115097">
              <w:t>G4 – Consider additional evidence-informed targets</w:t>
            </w:r>
          </w:p>
          <w:p w14:paraId="25A42F3F" w14:textId="2DF6E964" w:rsidR="00571D24" w:rsidRDefault="00571D24" w:rsidP="000E52E9">
            <w:pPr>
              <w:pStyle w:val="Tabletextleft"/>
              <w:cnfStyle w:val="000000000000" w:firstRow="0" w:lastRow="0" w:firstColumn="0" w:lastColumn="0" w:oddVBand="0" w:evenVBand="0" w:oddHBand="0" w:evenHBand="0" w:firstRowFirstColumn="0" w:firstRowLastColumn="0" w:lastRowFirstColumn="0" w:lastRowLastColumn="0"/>
            </w:pPr>
            <w:r w:rsidRPr="00571D24">
              <w:t>G12 – Integrate and report timely surveillance data on diseases, vaccine coverage, safety and social and behavioural insights</w:t>
            </w:r>
          </w:p>
          <w:p w14:paraId="6D325D74" w14:textId="15C0EF2C" w:rsidR="00DD5321" w:rsidRPr="00115097" w:rsidRDefault="00DD5321" w:rsidP="000E52E9">
            <w:pPr>
              <w:pStyle w:val="Tabletextleft"/>
              <w:cnfStyle w:val="000000000000" w:firstRow="0" w:lastRow="0" w:firstColumn="0" w:lastColumn="0" w:oddVBand="0" w:evenVBand="0" w:oddHBand="0" w:evenHBand="0" w:firstRowFirstColumn="0" w:firstRowLastColumn="0" w:lastRowFirstColumn="0" w:lastRowLastColumn="0"/>
            </w:pPr>
            <w:r w:rsidRPr="00115097">
              <w:t>G25 – Standardise M&amp;E of vaccine programs to improve outcomes</w:t>
            </w:r>
          </w:p>
        </w:tc>
      </w:tr>
      <w:tr w:rsidR="00A26B26" w:rsidRPr="00BB3A88" w14:paraId="2BF8E96B" w14:textId="77777777" w:rsidTr="70D32D19">
        <w:trPr>
          <w:cnfStyle w:val="000000100000" w:firstRow="0" w:lastRow="0" w:firstColumn="0" w:lastColumn="0" w:oddVBand="0" w:evenVBand="0" w:oddHBand="1" w:evenHBand="0" w:firstRowFirstColumn="0" w:firstRowLastColumn="0" w:lastRowFirstColumn="0" w:lastRowLastColumn="0"/>
          <w:trHeight w:val="3105"/>
        </w:trPr>
        <w:tc>
          <w:tcPr>
            <w:cnfStyle w:val="001000000000" w:firstRow="0" w:lastRow="0" w:firstColumn="1" w:lastColumn="0" w:oddVBand="0" w:evenVBand="0" w:oddHBand="0" w:evenHBand="0" w:firstRowFirstColumn="0" w:firstRowLastColumn="0" w:lastRowFirstColumn="0" w:lastRowLastColumn="0"/>
            <w:tcW w:w="2486" w:type="dxa"/>
          </w:tcPr>
          <w:p w14:paraId="6D58D6A4" w14:textId="58DF671B" w:rsidR="00A26B26" w:rsidRPr="00A92295" w:rsidRDefault="00507155" w:rsidP="000E52E9">
            <w:pPr>
              <w:pStyle w:val="Tabletextleft"/>
            </w:pPr>
            <w:r w:rsidRPr="00A92295">
              <w:t>6.3 Implement</w:t>
            </w:r>
            <w:r w:rsidR="00FC3BD6" w:rsidRPr="00A92295">
              <w:t xml:space="preserve"> the</w:t>
            </w:r>
            <w:r w:rsidRPr="00A92295">
              <w:t xml:space="preserve"> NIS monitoring, evaluation, learning and reporting </w:t>
            </w:r>
            <w:r w:rsidR="00903250" w:rsidRPr="00A92295">
              <w:t>program</w:t>
            </w:r>
          </w:p>
        </w:tc>
        <w:tc>
          <w:tcPr>
            <w:tcW w:w="3119" w:type="dxa"/>
          </w:tcPr>
          <w:p w14:paraId="042F3F21" w14:textId="7C3C5C70" w:rsidR="00A26B26" w:rsidRPr="00115097" w:rsidRDefault="00507155" w:rsidP="00065678">
            <w:pPr>
              <w:pStyle w:val="Tabletextleft"/>
              <w:cnfStyle w:val="000000100000" w:firstRow="0" w:lastRow="0" w:firstColumn="0" w:lastColumn="0" w:oddVBand="0" w:evenVBand="0" w:oddHBand="1" w:evenHBand="0" w:firstRowFirstColumn="0" w:firstRowLastColumn="0" w:lastRowFirstColumn="0" w:lastRowLastColumn="0"/>
            </w:pPr>
            <w:r>
              <w:t xml:space="preserve">Implement the </w:t>
            </w:r>
            <w:r w:rsidR="00027341">
              <w:t xml:space="preserve">NIS </w:t>
            </w:r>
            <w:r>
              <w:t xml:space="preserve">Monitoring, Evaluation and Learning Framework </w:t>
            </w:r>
            <w:r w:rsidR="004C6F01">
              <w:t xml:space="preserve">(MELF) </w:t>
            </w:r>
            <w:r>
              <w:t xml:space="preserve">through annual monitoring, learning and reporting processes. </w:t>
            </w:r>
            <w:r w:rsidR="00C74749">
              <w:t>These processes will draw on available data and stakeholder input against agreed indicators to support progress reporting and continuous improvement over the life of the Strategy.</w:t>
            </w:r>
          </w:p>
        </w:tc>
        <w:tc>
          <w:tcPr>
            <w:tcW w:w="1828" w:type="dxa"/>
          </w:tcPr>
          <w:p w14:paraId="239577AF" w14:textId="552FF0D1" w:rsidR="00A26B26" w:rsidRPr="00115097" w:rsidRDefault="00507155" w:rsidP="000E52E9">
            <w:pPr>
              <w:pStyle w:val="Tabletextleft"/>
              <w:cnfStyle w:val="000000100000" w:firstRow="0" w:lastRow="0" w:firstColumn="0" w:lastColumn="0" w:oddVBand="0" w:evenVBand="0" w:oddHBand="1" w:evenHBand="0" w:firstRowFirstColumn="0" w:firstRowLastColumn="0" w:lastRowFirstColumn="0" w:lastRowLastColumn="0"/>
            </w:pPr>
            <w:r>
              <w:t>Lead: Australian CDC</w:t>
            </w:r>
          </w:p>
        </w:tc>
        <w:tc>
          <w:tcPr>
            <w:tcW w:w="1412" w:type="dxa"/>
          </w:tcPr>
          <w:p w14:paraId="381D2BDF" w14:textId="39F8B17D" w:rsidR="00A26B26" w:rsidRPr="00115097" w:rsidRDefault="00507155" w:rsidP="000E52E9">
            <w:pPr>
              <w:pStyle w:val="Tabletextleft"/>
              <w:cnfStyle w:val="000000100000" w:firstRow="0" w:lastRow="0" w:firstColumn="0" w:lastColumn="0" w:oddVBand="0" w:evenVBand="0" w:oddHBand="1" w:evenHBand="0" w:firstRowFirstColumn="0" w:firstRowLastColumn="0" w:lastRowFirstColumn="0" w:lastRowLastColumn="0"/>
            </w:pPr>
            <w:r>
              <w:t>Annually from 2026-27 to 2029-30</w:t>
            </w:r>
          </w:p>
        </w:tc>
        <w:tc>
          <w:tcPr>
            <w:tcW w:w="1940" w:type="dxa"/>
          </w:tcPr>
          <w:p w14:paraId="5228E5CC" w14:textId="14BDECBE" w:rsidR="00A26B26" w:rsidDel="00BE1259" w:rsidRDefault="00507155" w:rsidP="000E52E9">
            <w:pPr>
              <w:pStyle w:val="Tabletextleft"/>
              <w:cnfStyle w:val="000000100000" w:firstRow="0" w:lastRow="0" w:firstColumn="0" w:lastColumn="0" w:oddVBand="0" w:evenVBand="0" w:oddHBand="1" w:evenHBand="0" w:firstRowFirstColumn="0" w:firstRowLastColumn="0" w:lastRowFirstColumn="0" w:lastRowLastColumn="0"/>
            </w:pPr>
            <w:r>
              <w:t>In progress</w:t>
            </w:r>
          </w:p>
        </w:tc>
        <w:tc>
          <w:tcPr>
            <w:tcW w:w="3452" w:type="dxa"/>
          </w:tcPr>
          <w:p w14:paraId="0604B082" w14:textId="67EB93F5" w:rsidR="00A26B26" w:rsidRDefault="00507155" w:rsidP="000E52E9">
            <w:pPr>
              <w:pStyle w:val="Tabletextleft"/>
              <w:cnfStyle w:val="000000100000" w:firstRow="0" w:lastRow="0" w:firstColumn="0" w:lastColumn="0" w:oddVBand="0" w:evenVBand="0" w:oddHBand="1" w:evenHBand="0" w:firstRowFirstColumn="0" w:firstRowLastColumn="0" w:lastRowFirstColumn="0" w:lastRowLastColumn="0"/>
            </w:pPr>
            <w:r>
              <w:t>Initial implementation arrangements</w:t>
            </w:r>
            <w:r w:rsidR="00C841D9">
              <w:t xml:space="preserve"> </w:t>
            </w:r>
            <w:r w:rsidR="00150A9A">
              <w:t>to support</w:t>
            </w:r>
            <w:r w:rsidR="00C841D9">
              <w:t xml:space="preserve"> Year 1 (2025-26)</w:t>
            </w:r>
            <w:r>
              <w:t xml:space="preserve"> </w:t>
            </w:r>
            <w:r w:rsidR="00150A9A">
              <w:t xml:space="preserve">progress reporting </w:t>
            </w:r>
            <w:r>
              <w:t xml:space="preserve">are </w:t>
            </w:r>
            <w:r w:rsidR="004C6F01">
              <w:t>underway</w:t>
            </w:r>
            <w:r>
              <w:t xml:space="preserve"> following publication of the MELF</w:t>
            </w:r>
            <w:r w:rsidR="00C841D9">
              <w:t xml:space="preserve"> in April 2026</w:t>
            </w:r>
            <w:r>
              <w:t xml:space="preserve">. </w:t>
            </w:r>
          </w:p>
        </w:tc>
        <w:tc>
          <w:tcPr>
            <w:tcW w:w="2787" w:type="dxa"/>
          </w:tcPr>
          <w:p w14:paraId="7CF42631" w14:textId="2B3659D1" w:rsidR="00A26B26" w:rsidRPr="00115097" w:rsidRDefault="00507155" w:rsidP="000E52E9">
            <w:pPr>
              <w:pStyle w:val="Tabletextleft"/>
              <w:cnfStyle w:val="000000100000" w:firstRow="0" w:lastRow="0" w:firstColumn="0" w:lastColumn="0" w:oddVBand="0" w:evenVBand="0" w:oddHBand="1" w:evenHBand="0" w:firstRowFirstColumn="0" w:firstRowLastColumn="0" w:lastRowFirstColumn="0" w:lastRowLastColumn="0"/>
            </w:pPr>
            <w:r>
              <w:t>A structured annual monitoring, learning and reporting cycle that supports transparency, shared accountability, evidence-informed implementation and continuous improvement.</w:t>
            </w:r>
          </w:p>
        </w:tc>
        <w:tc>
          <w:tcPr>
            <w:tcW w:w="3668" w:type="dxa"/>
          </w:tcPr>
          <w:p w14:paraId="30D71A01" w14:textId="77777777" w:rsidR="00507155" w:rsidRPr="00A92295" w:rsidRDefault="00507155" w:rsidP="000E52E9">
            <w:pPr>
              <w:pStyle w:val="Tabletextleft"/>
              <w:cnfStyle w:val="000000100000" w:firstRow="0" w:lastRow="0" w:firstColumn="0" w:lastColumn="0" w:oddVBand="0" w:evenVBand="0" w:oddHBand="1" w:evenHBand="0" w:firstRowFirstColumn="0" w:firstRowLastColumn="0" w:lastRowFirstColumn="0" w:lastRowLastColumn="0"/>
            </w:pPr>
            <w:r>
              <w:t>G4 – Consider additional evidence-informed targets</w:t>
            </w:r>
          </w:p>
          <w:p w14:paraId="26574B5C" w14:textId="77777777" w:rsidR="00507155" w:rsidRPr="00A92295" w:rsidRDefault="00507155" w:rsidP="000E52E9">
            <w:pPr>
              <w:pStyle w:val="Tabletextleft"/>
              <w:cnfStyle w:val="000000100000" w:firstRow="0" w:lastRow="0" w:firstColumn="0" w:lastColumn="0" w:oddVBand="0" w:evenVBand="0" w:oddHBand="1" w:evenHBand="0" w:firstRowFirstColumn="0" w:firstRowLastColumn="0" w:lastRowFirstColumn="0" w:lastRowLastColumn="0"/>
            </w:pPr>
            <w:r>
              <w:t>G12 – Integrate and report timely surveillance data on diseases, vaccine coverage, safety and social and behavioural insights</w:t>
            </w:r>
          </w:p>
          <w:p w14:paraId="3D6A2421" w14:textId="5F20833C" w:rsidR="00A26B26" w:rsidRPr="00115097" w:rsidRDefault="00507155" w:rsidP="000E52E9">
            <w:pPr>
              <w:pStyle w:val="Tabletextleft"/>
              <w:cnfStyle w:val="000000100000" w:firstRow="0" w:lastRow="0" w:firstColumn="0" w:lastColumn="0" w:oddVBand="0" w:evenVBand="0" w:oddHBand="1" w:evenHBand="0" w:firstRowFirstColumn="0" w:firstRowLastColumn="0" w:lastRowFirstColumn="0" w:lastRowLastColumn="0"/>
            </w:pPr>
            <w:r>
              <w:t>G25 – Standardise M&amp;E of vaccine programs to improve outcomes</w:t>
            </w:r>
          </w:p>
        </w:tc>
      </w:tr>
      <w:tr w:rsidR="00690B34" w:rsidRPr="00BB3A88" w14:paraId="001E8D58" w14:textId="77777777" w:rsidTr="70D32D19">
        <w:trPr>
          <w:trHeight w:val="3105"/>
        </w:trPr>
        <w:tc>
          <w:tcPr>
            <w:cnfStyle w:val="001000000000" w:firstRow="0" w:lastRow="0" w:firstColumn="1" w:lastColumn="0" w:oddVBand="0" w:evenVBand="0" w:oddHBand="0" w:evenHBand="0" w:firstRowFirstColumn="0" w:firstRowLastColumn="0" w:lastRowFirstColumn="0" w:lastRowLastColumn="0"/>
            <w:tcW w:w="2486" w:type="dxa"/>
          </w:tcPr>
          <w:p w14:paraId="42FB2223" w14:textId="005C504D" w:rsidR="00690B34" w:rsidRPr="00A92295" w:rsidRDefault="00690B34" w:rsidP="000E52E9">
            <w:pPr>
              <w:pStyle w:val="Tabletextleft"/>
            </w:pPr>
            <w:r w:rsidRPr="00A92295">
              <w:t>6.</w:t>
            </w:r>
            <w:r w:rsidR="00A26B26" w:rsidRPr="00A92295">
              <w:t>4</w:t>
            </w:r>
            <w:r w:rsidRPr="00A92295">
              <w:t xml:space="preserve"> Essential Vaccines Schedule 2025-28 implementation, monitoring and performance arrangements</w:t>
            </w:r>
          </w:p>
        </w:tc>
        <w:tc>
          <w:tcPr>
            <w:tcW w:w="3119" w:type="dxa"/>
          </w:tcPr>
          <w:p w14:paraId="37596B49" w14:textId="3E056DF5" w:rsidR="00690B34" w:rsidRPr="00115097"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rsidRPr="00A92295">
              <w:t xml:space="preserve">Administer the Essential Vaccines Schedule under the </w:t>
            </w:r>
            <w:r w:rsidRPr="00A92295">
              <w:rPr>
                <w:rStyle w:val="Emphasis"/>
              </w:rPr>
              <w:t>Federation Funding Agreement – Health</w:t>
            </w:r>
            <w:r w:rsidRPr="00F90838">
              <w:t xml:space="preserve"> as the primary intergovernmental mechanism supporting NIP implementation, funding arrangements, milestone reporting</w:t>
            </w:r>
            <w:r>
              <w:t>, and</w:t>
            </w:r>
            <w:r w:rsidRPr="00F90838">
              <w:t xml:space="preserve"> performance oversight.</w:t>
            </w:r>
          </w:p>
        </w:tc>
        <w:tc>
          <w:tcPr>
            <w:tcW w:w="1828" w:type="dxa"/>
          </w:tcPr>
          <w:p w14:paraId="39B72A87" w14:textId="19855186" w:rsidR="00690B34" w:rsidRDefault="000705A8" w:rsidP="000E52E9">
            <w:pPr>
              <w:pStyle w:val="Tabletextleft"/>
              <w:cnfStyle w:val="000000000000" w:firstRow="0" w:lastRow="0" w:firstColumn="0" w:lastColumn="0" w:oddVBand="0" w:evenVBand="0" w:oddHBand="0" w:evenHBand="0" w:firstRowFirstColumn="0" w:firstRowLastColumn="0" w:lastRowFirstColumn="0" w:lastRowLastColumn="0"/>
            </w:pPr>
            <w:r>
              <w:t xml:space="preserve">Lead: </w:t>
            </w:r>
            <w:r w:rsidR="00690B34" w:rsidRPr="00115097">
              <w:t>DHDA</w:t>
            </w:r>
          </w:p>
          <w:p w14:paraId="7C75AFCD" w14:textId="796960E7" w:rsidR="00690B34" w:rsidRPr="00115097" w:rsidRDefault="000705A8" w:rsidP="000E52E9">
            <w:pPr>
              <w:pStyle w:val="Tabletextleft"/>
              <w:cnfStyle w:val="000000000000" w:firstRow="0" w:lastRow="0" w:firstColumn="0" w:lastColumn="0" w:oddVBand="0" w:evenVBand="0" w:oddHBand="0" w:evenHBand="0" w:firstRowFirstColumn="0" w:firstRowLastColumn="0" w:lastRowFirstColumn="0" w:lastRowLastColumn="0"/>
            </w:pPr>
            <w:r>
              <w:t>Delivery p</w:t>
            </w:r>
            <w:r w:rsidR="004236EF">
              <w:t>artners: State and territory governments</w:t>
            </w:r>
          </w:p>
        </w:tc>
        <w:tc>
          <w:tcPr>
            <w:tcW w:w="1412" w:type="dxa"/>
          </w:tcPr>
          <w:p w14:paraId="49E634F9" w14:textId="4AE6708B" w:rsidR="00690B34" w:rsidRPr="00115097"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Annually from 2025-26 to 2027</w:t>
            </w:r>
            <w:r w:rsidRPr="00115097">
              <w:noBreakHyphen/>
              <w:t>28</w:t>
            </w:r>
          </w:p>
        </w:tc>
        <w:tc>
          <w:tcPr>
            <w:tcW w:w="1940" w:type="dxa"/>
          </w:tcPr>
          <w:p w14:paraId="3552B118" w14:textId="3ECCF7A6" w:rsidR="00690B34" w:rsidRPr="00BB3A88"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t>In progress</w:t>
            </w:r>
          </w:p>
        </w:tc>
        <w:tc>
          <w:tcPr>
            <w:tcW w:w="3452" w:type="dxa"/>
          </w:tcPr>
          <w:p w14:paraId="511AB0E2" w14:textId="584579A3" w:rsidR="00690B34" w:rsidRPr="00BB3A88"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t>A</w:t>
            </w:r>
            <w:r w:rsidRPr="004D1612">
              <w:t xml:space="preserve">nnual NIS-aligned action plans and milestone reports </w:t>
            </w:r>
            <w:r>
              <w:t>received</w:t>
            </w:r>
            <w:r w:rsidRPr="004D1612">
              <w:t xml:space="preserve">. </w:t>
            </w:r>
            <w:r>
              <w:t xml:space="preserve">Year 1 (2025-26) performance assessment underway. </w:t>
            </w:r>
          </w:p>
        </w:tc>
        <w:tc>
          <w:tcPr>
            <w:tcW w:w="2787" w:type="dxa"/>
          </w:tcPr>
          <w:p w14:paraId="1F8B04B5" w14:textId="7DC2D400" w:rsidR="00690B34" w:rsidRPr="00115097" w:rsidRDefault="004236EF" w:rsidP="000E52E9">
            <w:pPr>
              <w:pStyle w:val="Tabletextleft"/>
              <w:cnfStyle w:val="000000000000" w:firstRow="0" w:lastRow="0" w:firstColumn="0" w:lastColumn="0" w:oddVBand="0" w:evenVBand="0" w:oddHBand="0" w:evenHBand="0" w:firstRowFirstColumn="0" w:firstRowLastColumn="0" w:lastRowFirstColumn="0" w:lastRowLastColumn="0"/>
            </w:pPr>
            <w:r w:rsidRPr="00770043">
              <w:t>Nationally consistent funding, planning and reporting arrangements support effective NIP stewardship, with improved visibility of jurisdictional priorities, performance and progress against the Strategy.</w:t>
            </w:r>
          </w:p>
        </w:tc>
        <w:tc>
          <w:tcPr>
            <w:tcW w:w="3668" w:type="dxa"/>
          </w:tcPr>
          <w:p w14:paraId="33405BD6" w14:textId="77777777" w:rsidR="00690B34" w:rsidRPr="00115097"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G3 – Ensure vaccine access and uptake to reach national targets</w:t>
            </w:r>
          </w:p>
          <w:p w14:paraId="470FF08A" w14:textId="77777777" w:rsidR="00690B34" w:rsidRPr="00115097"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G9 – Improve completeness and transparency of AIR data for optimal quality and utility</w:t>
            </w:r>
          </w:p>
          <w:p w14:paraId="498BC921" w14:textId="77777777" w:rsidR="00690B34" w:rsidRPr="00115097"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G23 – Strengthen collaboration between governments to deliver NIP vaccines</w:t>
            </w:r>
          </w:p>
          <w:p w14:paraId="12AFDF84" w14:textId="77777777" w:rsidR="00690B34" w:rsidRPr="00115097"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G25 – Standardise M&amp;E of vaccine programs to improve outcomes</w:t>
            </w:r>
          </w:p>
        </w:tc>
      </w:tr>
      <w:tr w:rsidR="00690B34" w:rsidRPr="00BB3A88" w14:paraId="4A05C0ED" w14:textId="77777777" w:rsidTr="70D32D19">
        <w:trPr>
          <w:cnfStyle w:val="000000100000" w:firstRow="0" w:lastRow="0" w:firstColumn="0" w:lastColumn="0" w:oddVBand="0" w:evenVBand="0" w:oddHBand="1" w:evenHBand="0" w:firstRowFirstColumn="0" w:firstRowLastColumn="0" w:lastRowFirstColumn="0" w:lastRowLastColumn="0"/>
          <w:trHeight w:val="2537"/>
        </w:trPr>
        <w:tc>
          <w:tcPr>
            <w:cnfStyle w:val="001000000000" w:firstRow="0" w:lastRow="0" w:firstColumn="1" w:lastColumn="0" w:oddVBand="0" w:evenVBand="0" w:oddHBand="0" w:evenHBand="0" w:firstRowFirstColumn="0" w:firstRowLastColumn="0" w:lastRowFirstColumn="0" w:lastRowLastColumn="0"/>
            <w:tcW w:w="2486" w:type="dxa"/>
          </w:tcPr>
          <w:p w14:paraId="2F2119E6" w14:textId="04CC2E94" w:rsidR="00690B34" w:rsidRPr="00A92295" w:rsidRDefault="00690B34" w:rsidP="000E52E9">
            <w:pPr>
              <w:pStyle w:val="Tabletextleft"/>
            </w:pPr>
            <w:r w:rsidRPr="00A92295">
              <w:t>6.</w:t>
            </w:r>
            <w:r w:rsidR="00A26B26" w:rsidRPr="00A92295">
              <w:t>5</w:t>
            </w:r>
            <w:r w:rsidRPr="00A92295">
              <w:t xml:space="preserve"> NIP </w:t>
            </w:r>
            <w:r w:rsidR="58EF9637" w:rsidRPr="00A92295">
              <w:t>Value and Performance Project</w:t>
            </w:r>
          </w:p>
        </w:tc>
        <w:tc>
          <w:tcPr>
            <w:tcW w:w="3119" w:type="dxa"/>
          </w:tcPr>
          <w:p w14:paraId="23EB577D" w14:textId="10E68EFA" w:rsidR="00690B34" w:rsidRPr="00115097" w:rsidRDefault="00690B34" w:rsidP="000E52E9">
            <w:pPr>
              <w:pStyle w:val="Tabletextleft"/>
              <w:cnfStyle w:val="000000100000" w:firstRow="0" w:lastRow="0" w:firstColumn="0" w:lastColumn="0" w:oddVBand="0" w:evenVBand="0" w:oddHBand="1" w:evenHBand="0" w:firstRowFirstColumn="0" w:firstRowLastColumn="0" w:lastRowFirstColumn="0" w:lastRowLastColumn="0"/>
            </w:pPr>
            <w:r w:rsidRPr="00115097">
              <w:t>Conduct a comprehensive review of the NIP to assess its value for investment</w:t>
            </w:r>
            <w:r w:rsidR="00837240">
              <w:t>.</w:t>
            </w:r>
          </w:p>
        </w:tc>
        <w:tc>
          <w:tcPr>
            <w:tcW w:w="1828" w:type="dxa"/>
          </w:tcPr>
          <w:p w14:paraId="44852333" w14:textId="69F52168" w:rsidR="008C1F17" w:rsidRDefault="007B3CBD" w:rsidP="000E52E9">
            <w:pPr>
              <w:pStyle w:val="Tabletextleft"/>
              <w:cnfStyle w:val="000000100000" w:firstRow="0" w:lastRow="0" w:firstColumn="0" w:lastColumn="0" w:oddVBand="0" w:evenVBand="0" w:oddHBand="1" w:evenHBand="0" w:firstRowFirstColumn="0" w:firstRowLastColumn="0" w:lastRowFirstColumn="0" w:lastRowLastColumn="0"/>
            </w:pPr>
            <w:r>
              <w:t xml:space="preserve">Lead: </w:t>
            </w:r>
            <w:r w:rsidR="00690B34" w:rsidRPr="00115097">
              <w:t>DHDA</w:t>
            </w:r>
          </w:p>
          <w:p w14:paraId="16880A7D" w14:textId="68EE9527" w:rsidR="008C1F17" w:rsidRPr="00115097" w:rsidRDefault="008C1F17" w:rsidP="000E52E9">
            <w:pPr>
              <w:pStyle w:val="Tabletextleft"/>
              <w:cnfStyle w:val="000000100000" w:firstRow="0" w:lastRow="0" w:firstColumn="0" w:lastColumn="0" w:oddVBand="0" w:evenVBand="0" w:oddHBand="1" w:evenHBand="0" w:firstRowFirstColumn="0" w:firstRowLastColumn="0" w:lastRowFirstColumn="0" w:lastRowLastColumn="0"/>
            </w:pPr>
            <w:r>
              <w:t xml:space="preserve">Partner: </w:t>
            </w:r>
            <w:r w:rsidRPr="3DFB54AC">
              <w:t>University of Technology Sydney</w:t>
            </w:r>
          </w:p>
        </w:tc>
        <w:tc>
          <w:tcPr>
            <w:tcW w:w="1412" w:type="dxa"/>
          </w:tcPr>
          <w:p w14:paraId="7C071A19" w14:textId="5CED0937" w:rsidR="00690B34" w:rsidRPr="00115097" w:rsidRDefault="00690B34" w:rsidP="000E52E9">
            <w:pPr>
              <w:pStyle w:val="Tabletextleft"/>
              <w:cnfStyle w:val="000000100000" w:firstRow="0" w:lastRow="0" w:firstColumn="0" w:lastColumn="0" w:oddVBand="0" w:evenVBand="0" w:oddHBand="1" w:evenHBand="0" w:firstRowFirstColumn="0" w:firstRowLastColumn="0" w:lastRowFirstColumn="0" w:lastRowLastColumn="0"/>
            </w:pPr>
            <w:r w:rsidRPr="00115097">
              <w:t>2025-26</w:t>
            </w:r>
          </w:p>
        </w:tc>
        <w:tc>
          <w:tcPr>
            <w:tcW w:w="1940" w:type="dxa"/>
          </w:tcPr>
          <w:p w14:paraId="11678F4B" w14:textId="2346A16D" w:rsidR="00690B34" w:rsidRPr="00BB3A88" w:rsidRDefault="24E67813" w:rsidP="000E52E9">
            <w:pPr>
              <w:pStyle w:val="Tabletextleft"/>
              <w:cnfStyle w:val="000000100000" w:firstRow="0" w:lastRow="0" w:firstColumn="0" w:lastColumn="0" w:oddVBand="0" w:evenVBand="0" w:oddHBand="1" w:evenHBand="0" w:firstRowFirstColumn="0" w:firstRowLastColumn="0" w:lastRowFirstColumn="0" w:lastRowLastColumn="0"/>
            </w:pPr>
            <w:r w:rsidRPr="04C6F130">
              <w:t>Completed</w:t>
            </w:r>
          </w:p>
        </w:tc>
        <w:tc>
          <w:tcPr>
            <w:tcW w:w="3452" w:type="dxa"/>
          </w:tcPr>
          <w:p w14:paraId="0F68287E" w14:textId="5E34AD99" w:rsidR="00690B34" w:rsidRPr="00BB3A88" w:rsidRDefault="4A5739E8" w:rsidP="000E52E9">
            <w:pPr>
              <w:pStyle w:val="Tabletextleft"/>
              <w:cnfStyle w:val="000000100000" w:firstRow="0" w:lastRow="0" w:firstColumn="0" w:lastColumn="0" w:oddVBand="0" w:evenVBand="0" w:oddHBand="1" w:evenHBand="0" w:firstRowFirstColumn="0" w:firstRowLastColumn="0" w:lastRowFirstColumn="0" w:lastRowLastColumn="0"/>
            </w:pPr>
            <w:r w:rsidRPr="3DFB54AC">
              <w:t xml:space="preserve">The University of Technology Sydney </w:t>
            </w:r>
            <w:r w:rsidR="00FD45DE">
              <w:t>has</w:t>
            </w:r>
            <w:r w:rsidRPr="3DFB54AC">
              <w:t xml:space="preserve"> completed final deliverables for this project</w:t>
            </w:r>
            <w:r w:rsidR="2F4E8DFC" w:rsidRPr="3DFB54AC">
              <w:t xml:space="preserve">, evaluating </w:t>
            </w:r>
            <w:r w:rsidR="008C1F17">
              <w:t xml:space="preserve">the value proposition of </w:t>
            </w:r>
            <w:proofErr w:type="gramStart"/>
            <w:r w:rsidR="00837240">
              <w:t>nationally-funded</w:t>
            </w:r>
            <w:proofErr w:type="gramEnd"/>
            <w:r w:rsidR="00837240">
              <w:t xml:space="preserve"> vaccination access in Australia.</w:t>
            </w:r>
          </w:p>
        </w:tc>
        <w:tc>
          <w:tcPr>
            <w:tcW w:w="2787" w:type="dxa"/>
          </w:tcPr>
          <w:p w14:paraId="3781363B" w14:textId="1C0538FE" w:rsidR="00690B34" w:rsidRPr="00115097" w:rsidRDefault="00690B34" w:rsidP="000E52E9">
            <w:pPr>
              <w:pStyle w:val="Tabletextleft"/>
              <w:cnfStyle w:val="000000100000" w:firstRow="0" w:lastRow="0" w:firstColumn="0" w:lastColumn="0" w:oddVBand="0" w:evenVBand="0" w:oddHBand="1" w:evenHBand="0" w:firstRowFirstColumn="0" w:firstRowLastColumn="0" w:lastRowFirstColumn="0" w:lastRowLastColumn="0"/>
            </w:pPr>
            <w:r w:rsidRPr="00115097">
              <w:t>The NIP remains financially sustainable, evidence-based, and effectively governed to support equitable and responsive immunisation delivery.</w:t>
            </w:r>
          </w:p>
        </w:tc>
        <w:tc>
          <w:tcPr>
            <w:tcW w:w="3668" w:type="dxa"/>
          </w:tcPr>
          <w:p w14:paraId="730A46BA" w14:textId="77777777" w:rsidR="00690B34" w:rsidRPr="00115097" w:rsidRDefault="00690B34" w:rsidP="000E52E9">
            <w:pPr>
              <w:pStyle w:val="Tabletextleft"/>
              <w:cnfStyle w:val="000000100000" w:firstRow="0" w:lastRow="0" w:firstColumn="0" w:lastColumn="0" w:oddVBand="0" w:evenVBand="0" w:oddHBand="1" w:evenHBand="0" w:firstRowFirstColumn="0" w:firstRowLastColumn="0" w:lastRowFirstColumn="0" w:lastRowLastColumn="0"/>
            </w:pPr>
            <w:r w:rsidRPr="00115097">
              <w:t>G19 – Strengthen program preparedness for new vaccines and technologies</w:t>
            </w:r>
          </w:p>
          <w:p w14:paraId="6C4850D8" w14:textId="77777777" w:rsidR="00690B34" w:rsidRPr="00115097" w:rsidRDefault="00690B34" w:rsidP="000E52E9">
            <w:pPr>
              <w:pStyle w:val="Tabletextleft"/>
              <w:cnfStyle w:val="000000100000" w:firstRow="0" w:lastRow="0" w:firstColumn="0" w:lastColumn="0" w:oddVBand="0" w:evenVBand="0" w:oddHBand="1" w:evenHBand="0" w:firstRowFirstColumn="0" w:firstRowLastColumn="0" w:lastRowFirstColumn="0" w:lastRowLastColumn="0"/>
            </w:pPr>
            <w:r w:rsidRPr="00115097">
              <w:t>G21 – Champion vaccine development and support commercialisation pathways</w:t>
            </w:r>
          </w:p>
          <w:p w14:paraId="2D52514D" w14:textId="77777777" w:rsidR="00690B34" w:rsidRPr="00115097" w:rsidRDefault="00690B34" w:rsidP="000E52E9">
            <w:pPr>
              <w:pStyle w:val="Tabletextleft"/>
              <w:cnfStyle w:val="000000100000" w:firstRow="0" w:lastRow="0" w:firstColumn="0" w:lastColumn="0" w:oddVBand="0" w:evenVBand="0" w:oddHBand="1" w:evenHBand="0" w:firstRowFirstColumn="0" w:firstRowLastColumn="0" w:lastRowFirstColumn="0" w:lastRowLastColumn="0"/>
            </w:pPr>
            <w:r w:rsidRPr="00115097">
              <w:t>G25 – Standardise M&amp;E of vaccine programs to improve outcomes</w:t>
            </w:r>
          </w:p>
        </w:tc>
      </w:tr>
      <w:tr w:rsidR="00690B34" w:rsidRPr="00BB3A88" w14:paraId="7211E6C8" w14:textId="77777777" w:rsidTr="70D32D19">
        <w:trPr>
          <w:trHeight w:val="2545"/>
        </w:trPr>
        <w:tc>
          <w:tcPr>
            <w:cnfStyle w:val="001000000000" w:firstRow="0" w:lastRow="0" w:firstColumn="1" w:lastColumn="0" w:oddVBand="0" w:evenVBand="0" w:oddHBand="0" w:evenHBand="0" w:firstRowFirstColumn="0" w:firstRowLastColumn="0" w:lastRowFirstColumn="0" w:lastRowLastColumn="0"/>
            <w:tcW w:w="2486" w:type="dxa"/>
          </w:tcPr>
          <w:p w14:paraId="59C728A6" w14:textId="7CC08121" w:rsidR="00690B34" w:rsidRPr="00A92295" w:rsidRDefault="00690B34" w:rsidP="000E52E9">
            <w:pPr>
              <w:pStyle w:val="Tabletextleft"/>
            </w:pPr>
            <w:r w:rsidRPr="00A92295">
              <w:t>6.</w:t>
            </w:r>
            <w:r w:rsidR="00A26B26" w:rsidRPr="00A92295">
              <w:t>6</w:t>
            </w:r>
            <w:r w:rsidRPr="00A92295">
              <w:t xml:space="preserve"> Broaden </w:t>
            </w:r>
            <w:r w:rsidR="008A10BE" w:rsidRPr="00A92295">
              <w:t>v</w:t>
            </w:r>
            <w:r w:rsidRPr="00A92295">
              <w:t xml:space="preserve">accine </w:t>
            </w:r>
            <w:r w:rsidR="008A10BE" w:rsidRPr="00A92295">
              <w:t>a</w:t>
            </w:r>
            <w:r w:rsidRPr="00A92295">
              <w:t xml:space="preserve">ssessment and </w:t>
            </w:r>
            <w:r w:rsidR="008A10BE" w:rsidRPr="00A92295">
              <w:t>r</w:t>
            </w:r>
            <w:r w:rsidRPr="00A92295">
              <w:t>efine ATAGI Pathways</w:t>
            </w:r>
          </w:p>
        </w:tc>
        <w:tc>
          <w:tcPr>
            <w:tcW w:w="3119" w:type="dxa"/>
          </w:tcPr>
          <w:p w14:paraId="486F5F5E" w14:textId="03BC6762" w:rsidR="00690B34" w:rsidRPr="00115097"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 xml:space="preserve">Implement </w:t>
            </w:r>
            <w:r w:rsidR="008A10BE">
              <w:t>H</w:t>
            </w:r>
            <w:r w:rsidRPr="00115097">
              <w:t xml:space="preserve">ealth </w:t>
            </w:r>
            <w:r w:rsidR="008A10BE">
              <w:t>T</w:t>
            </w:r>
            <w:r w:rsidRPr="00115097">
              <w:t xml:space="preserve">echnology </w:t>
            </w:r>
            <w:r w:rsidR="008A10BE">
              <w:t>A</w:t>
            </w:r>
            <w:r w:rsidRPr="00115097">
              <w:t xml:space="preserve">ssessment (HTA) and NIP review recommendations to expand vaccine assessment criteria and streamline ATAGI processes. </w:t>
            </w:r>
          </w:p>
        </w:tc>
        <w:tc>
          <w:tcPr>
            <w:tcW w:w="1828" w:type="dxa"/>
          </w:tcPr>
          <w:p w14:paraId="73AA64AC" w14:textId="6BD20D48" w:rsidR="00690B34" w:rsidRPr="00115097"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 xml:space="preserve">DHDA </w:t>
            </w:r>
          </w:p>
        </w:tc>
        <w:tc>
          <w:tcPr>
            <w:tcW w:w="1412" w:type="dxa"/>
          </w:tcPr>
          <w:p w14:paraId="0C4ABB05" w14:textId="7C0F8126" w:rsidR="0055716A" w:rsidRDefault="0055716A" w:rsidP="000E52E9">
            <w:pPr>
              <w:pStyle w:val="Tabletextleft"/>
              <w:cnfStyle w:val="000000000000" w:firstRow="0" w:lastRow="0" w:firstColumn="0" w:lastColumn="0" w:oddVBand="0" w:evenVBand="0" w:oddHBand="0" w:evenHBand="0" w:firstRowFirstColumn="0" w:firstRowLastColumn="0" w:lastRowFirstColumn="0" w:lastRowLastColumn="0"/>
            </w:pPr>
            <w:r>
              <w:t>2026-27 to 2027-28</w:t>
            </w:r>
          </w:p>
          <w:p w14:paraId="6AE51E48" w14:textId="41C8F917" w:rsidR="00690B34" w:rsidRPr="00115097" w:rsidRDefault="0055716A" w:rsidP="000E52E9">
            <w:pPr>
              <w:pStyle w:val="Tabletextleft"/>
              <w:cnfStyle w:val="000000000000" w:firstRow="0" w:lastRow="0" w:firstColumn="0" w:lastColumn="0" w:oddVBand="0" w:evenVBand="0" w:oddHBand="0" w:evenHBand="0" w:firstRowFirstColumn="0" w:firstRowLastColumn="0" w:lastRowFirstColumn="0" w:lastRowLastColumn="0"/>
            </w:pPr>
            <w:r>
              <w:t>Anticipated completion: e</w:t>
            </w:r>
            <w:r w:rsidR="1E77178F" w:rsidRPr="3059A8AA">
              <w:t xml:space="preserve">nd of 2027 </w:t>
            </w:r>
          </w:p>
        </w:tc>
        <w:tc>
          <w:tcPr>
            <w:tcW w:w="1940" w:type="dxa"/>
          </w:tcPr>
          <w:p w14:paraId="1586D035" w14:textId="37381ADA" w:rsidR="00690B34" w:rsidRPr="00BB3A88" w:rsidRDefault="35C65572" w:rsidP="000E52E9">
            <w:pPr>
              <w:pStyle w:val="Tabletextleft"/>
              <w:cnfStyle w:val="000000000000" w:firstRow="0" w:lastRow="0" w:firstColumn="0" w:lastColumn="0" w:oddVBand="0" w:evenVBand="0" w:oddHBand="0" w:evenHBand="0" w:firstRowFirstColumn="0" w:firstRowLastColumn="0" w:lastRowFirstColumn="0" w:lastRowLastColumn="0"/>
            </w:pPr>
            <w:r w:rsidRPr="2182AEB0">
              <w:t>In progress</w:t>
            </w:r>
          </w:p>
        </w:tc>
        <w:tc>
          <w:tcPr>
            <w:tcW w:w="3452" w:type="dxa"/>
          </w:tcPr>
          <w:p w14:paraId="0346C232" w14:textId="696BB170" w:rsidR="00690B34" w:rsidRPr="00BB3A88" w:rsidRDefault="4094E25E" w:rsidP="000E52E9">
            <w:pPr>
              <w:pStyle w:val="Tabletextleft"/>
              <w:cnfStyle w:val="000000000000" w:firstRow="0" w:lastRow="0" w:firstColumn="0" w:lastColumn="0" w:oddVBand="0" w:evenVBand="0" w:oddHBand="0" w:evenHBand="0" w:firstRowFirstColumn="0" w:firstRowLastColumn="0" w:lastRowFirstColumn="0" w:lastRowLastColumn="0"/>
            </w:pPr>
            <w:r w:rsidRPr="29F4F7FB">
              <w:t xml:space="preserve">The </w:t>
            </w:r>
            <w:r w:rsidR="66302C83" w:rsidRPr="29F4F7FB">
              <w:t xml:space="preserve">Department </w:t>
            </w:r>
            <w:r w:rsidR="605F4ADE" w:rsidRPr="29F4F7FB">
              <w:t>ha</w:t>
            </w:r>
            <w:r w:rsidR="6D8C06DE" w:rsidRPr="29F4F7FB">
              <w:t>s</w:t>
            </w:r>
            <w:r w:rsidR="66302C83" w:rsidRPr="29F4F7FB">
              <w:t xml:space="preserve"> undertak</w:t>
            </w:r>
            <w:r w:rsidR="7ED5F767" w:rsidRPr="29F4F7FB">
              <w:t>en</w:t>
            </w:r>
            <w:r w:rsidR="61EA697B" w:rsidRPr="28F34EBC">
              <w:t xml:space="preserve"> </w:t>
            </w:r>
            <w:r w:rsidR="00DD16FE">
              <w:t xml:space="preserve">an </w:t>
            </w:r>
            <w:r w:rsidR="51AC2BA8" w:rsidRPr="29F4F7FB">
              <w:t>administrative</w:t>
            </w:r>
            <w:r w:rsidR="00DD16FE">
              <w:t xml:space="preserve"> and functional</w:t>
            </w:r>
            <w:r w:rsidR="66302C83" w:rsidRPr="29F4F7FB">
              <w:t xml:space="preserve"> </w:t>
            </w:r>
            <w:r w:rsidR="61EA697B" w:rsidRPr="28F34EBC">
              <w:t xml:space="preserve">review </w:t>
            </w:r>
            <w:r w:rsidR="66302C83" w:rsidRPr="29F4F7FB">
              <w:t>of ATAGI</w:t>
            </w:r>
            <w:r w:rsidR="38B3F630" w:rsidRPr="29F4F7FB">
              <w:t xml:space="preserve"> which </w:t>
            </w:r>
            <w:r w:rsidR="00DD16FE">
              <w:t>has identified options for streamlining and improving</w:t>
            </w:r>
            <w:r w:rsidR="66302C83" w:rsidRPr="29F4F7FB">
              <w:t xml:space="preserve"> the assessment process</w:t>
            </w:r>
            <w:r w:rsidR="3CBC72F5" w:rsidRPr="29F4F7FB">
              <w:t>.</w:t>
            </w:r>
            <w:r w:rsidR="66302C83" w:rsidRPr="29F4F7FB">
              <w:t xml:space="preserve"> </w:t>
            </w:r>
            <w:r w:rsidR="00DD16FE">
              <w:t>Updates to the process, including a review of pre-submission guidelines</w:t>
            </w:r>
            <w:r w:rsidR="00C02D5E">
              <w:t>,</w:t>
            </w:r>
            <w:r w:rsidR="00DD16FE">
              <w:t xml:space="preserve"> will occur over the next 12 months</w:t>
            </w:r>
            <w:r w:rsidR="00465033">
              <w:t xml:space="preserve"> (2026-27)</w:t>
            </w:r>
            <w:r w:rsidR="00DD16FE">
              <w:t>.</w:t>
            </w:r>
          </w:p>
        </w:tc>
        <w:tc>
          <w:tcPr>
            <w:tcW w:w="2787" w:type="dxa"/>
          </w:tcPr>
          <w:p w14:paraId="72C79D79" w14:textId="31617809" w:rsidR="00690B34" w:rsidRPr="00115097"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More transparent, timely, and fit-for-purpose processes for programmatic vaccine decisions.</w:t>
            </w:r>
          </w:p>
        </w:tc>
        <w:tc>
          <w:tcPr>
            <w:tcW w:w="3668" w:type="dxa"/>
          </w:tcPr>
          <w:p w14:paraId="6EF12BC2" w14:textId="77777777" w:rsidR="00690B34" w:rsidRPr="00115097"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G19 – Strengthen program preparedness for new vaccines and technologies</w:t>
            </w:r>
          </w:p>
          <w:p w14:paraId="3528949C" w14:textId="77777777" w:rsidR="00690B34" w:rsidRPr="00115097"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G24 – Support policies that improve confidence in vaccine safety and accountability</w:t>
            </w:r>
          </w:p>
          <w:p w14:paraId="70D9E422" w14:textId="77777777" w:rsidR="00690B34" w:rsidRPr="00115097" w:rsidRDefault="00690B3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G25 – Standardise M&amp;E of vaccine programs to improve outcomes</w:t>
            </w:r>
          </w:p>
        </w:tc>
      </w:tr>
      <w:tr w:rsidR="00690B34" w:rsidRPr="00BB3A88" w14:paraId="77895572" w14:textId="77777777" w:rsidTr="70D32D19">
        <w:trPr>
          <w:cnfStyle w:val="000000100000" w:firstRow="0" w:lastRow="0" w:firstColumn="0" w:lastColumn="0" w:oddVBand="0" w:evenVBand="0" w:oddHBand="1" w:evenHBand="0" w:firstRowFirstColumn="0" w:firstRowLastColumn="0" w:lastRowFirstColumn="0" w:lastRowLastColumn="0"/>
          <w:trHeight w:val="1812"/>
        </w:trPr>
        <w:tc>
          <w:tcPr>
            <w:cnfStyle w:val="001000000000" w:firstRow="0" w:lastRow="0" w:firstColumn="1" w:lastColumn="0" w:oddVBand="0" w:evenVBand="0" w:oddHBand="0" w:evenHBand="0" w:firstRowFirstColumn="0" w:firstRowLastColumn="0" w:lastRowFirstColumn="0" w:lastRowLastColumn="0"/>
            <w:tcW w:w="2486" w:type="dxa"/>
          </w:tcPr>
          <w:p w14:paraId="33CF7F5E" w14:textId="467F7888" w:rsidR="00690B34" w:rsidRPr="00A92295" w:rsidRDefault="635F5DA2" w:rsidP="000E52E9">
            <w:pPr>
              <w:pStyle w:val="Tabletextleft"/>
            </w:pPr>
            <w:r w:rsidRPr="00A92295">
              <w:t>6.</w:t>
            </w:r>
            <w:r w:rsidR="1C92A836" w:rsidRPr="00A92295">
              <w:t>7</w:t>
            </w:r>
            <w:r w:rsidRPr="00A92295">
              <w:t xml:space="preserve"> Feasibility Study: No-Fault Vaccine Compensation for NIP vaccines</w:t>
            </w:r>
          </w:p>
        </w:tc>
        <w:tc>
          <w:tcPr>
            <w:tcW w:w="3119" w:type="dxa"/>
          </w:tcPr>
          <w:p w14:paraId="3A56049A" w14:textId="397E80C8" w:rsidR="00690B34" w:rsidRPr="00115097" w:rsidRDefault="00690B34" w:rsidP="000E52E9">
            <w:pPr>
              <w:pStyle w:val="Tabletextleft"/>
              <w:cnfStyle w:val="000000100000" w:firstRow="0" w:lastRow="0" w:firstColumn="0" w:lastColumn="0" w:oddVBand="0" w:evenVBand="0" w:oddHBand="1" w:evenHBand="0" w:firstRowFirstColumn="0" w:firstRowLastColumn="0" w:lastRowFirstColumn="0" w:lastRowLastColumn="0"/>
            </w:pPr>
            <w:r w:rsidRPr="00115097">
              <w:t>Undertake a feasibility study to assess the design, implementation, and viability of a Commonwealth no-fault vaccine injury compensation scheme for NIP vaccines. The study will explore international and potential national models, legal and administrative frameworks, and stakeholder perspectives.</w:t>
            </w:r>
          </w:p>
        </w:tc>
        <w:tc>
          <w:tcPr>
            <w:tcW w:w="1828" w:type="dxa"/>
          </w:tcPr>
          <w:p w14:paraId="10FB5E6A" w14:textId="52EBAF3E" w:rsidR="00690B34" w:rsidRPr="00115097" w:rsidRDefault="00690B34" w:rsidP="000E52E9">
            <w:pPr>
              <w:pStyle w:val="Tabletextleft"/>
              <w:cnfStyle w:val="000000100000" w:firstRow="0" w:lastRow="0" w:firstColumn="0" w:lastColumn="0" w:oddVBand="0" w:evenVBand="0" w:oddHBand="1" w:evenHBand="0" w:firstRowFirstColumn="0" w:firstRowLastColumn="0" w:lastRowFirstColumn="0" w:lastRowLastColumn="0"/>
            </w:pPr>
            <w:r w:rsidRPr="00115097">
              <w:t xml:space="preserve">DHDA </w:t>
            </w:r>
          </w:p>
        </w:tc>
        <w:tc>
          <w:tcPr>
            <w:tcW w:w="1412" w:type="dxa"/>
          </w:tcPr>
          <w:p w14:paraId="1661D384" w14:textId="78EB0601" w:rsidR="00690B34" w:rsidRPr="00115097" w:rsidRDefault="00690B34" w:rsidP="000E52E9">
            <w:pPr>
              <w:pStyle w:val="Tabletextleft"/>
              <w:cnfStyle w:val="000000100000" w:firstRow="0" w:lastRow="0" w:firstColumn="0" w:lastColumn="0" w:oddVBand="0" w:evenVBand="0" w:oddHBand="1" w:evenHBand="0" w:firstRowFirstColumn="0" w:firstRowLastColumn="0" w:lastRowFirstColumn="0" w:lastRowLastColumn="0"/>
            </w:pPr>
            <w:r w:rsidRPr="00115097">
              <w:t>2025-26</w:t>
            </w:r>
          </w:p>
        </w:tc>
        <w:tc>
          <w:tcPr>
            <w:tcW w:w="1940" w:type="dxa"/>
          </w:tcPr>
          <w:p w14:paraId="58FC2297" w14:textId="65419B69" w:rsidR="00690B34" w:rsidRPr="00DA777C" w:rsidRDefault="00741E8F" w:rsidP="000E52E9">
            <w:pPr>
              <w:pStyle w:val="Tabletextleft"/>
              <w:cnfStyle w:val="000000100000" w:firstRow="0" w:lastRow="0" w:firstColumn="0" w:lastColumn="0" w:oddVBand="0" w:evenVBand="0" w:oddHBand="1" w:evenHBand="0" w:firstRowFirstColumn="0" w:firstRowLastColumn="0" w:lastRowFirstColumn="0" w:lastRowLastColumn="0"/>
              <w:rPr>
                <w:highlight w:val="yellow"/>
              </w:rPr>
            </w:pPr>
            <w:r w:rsidRPr="00741E8F">
              <w:t>Complete</w:t>
            </w:r>
            <w:r w:rsidR="004F082E">
              <w:t>d</w:t>
            </w:r>
          </w:p>
        </w:tc>
        <w:tc>
          <w:tcPr>
            <w:tcW w:w="3452" w:type="dxa"/>
          </w:tcPr>
          <w:p w14:paraId="4906BFF2" w14:textId="524A51FD" w:rsidR="00690B34" w:rsidRPr="00A92295" w:rsidRDefault="00A13108" w:rsidP="000E52E9">
            <w:pPr>
              <w:pStyle w:val="Tabletextleft"/>
              <w:cnfStyle w:val="000000100000" w:firstRow="0" w:lastRow="0" w:firstColumn="0" w:lastColumn="0" w:oddVBand="0" w:evenVBand="0" w:oddHBand="1" w:evenHBand="0" w:firstRowFirstColumn="0" w:firstRowLastColumn="0" w:lastRowFirstColumn="0" w:lastRowLastColumn="0"/>
              <w:rPr>
                <w:highlight w:val="yellow"/>
              </w:rPr>
            </w:pPr>
            <w:r w:rsidRPr="00A92295">
              <w:t>Final report has been provided to Department.  Advice on findings being prepared for Government</w:t>
            </w:r>
          </w:p>
        </w:tc>
        <w:tc>
          <w:tcPr>
            <w:tcW w:w="2787" w:type="dxa"/>
          </w:tcPr>
          <w:p w14:paraId="41FC1B9C" w14:textId="64D7E205" w:rsidR="00690B34" w:rsidRPr="00A92295" w:rsidRDefault="00690B34" w:rsidP="000E52E9">
            <w:pPr>
              <w:pStyle w:val="Tabletextleft"/>
              <w:cnfStyle w:val="000000100000" w:firstRow="0" w:lastRow="0" w:firstColumn="0" w:lastColumn="0" w:oddVBand="0" w:evenVBand="0" w:oddHBand="1" w:evenHBand="0" w:firstRowFirstColumn="0" w:firstRowLastColumn="0" w:lastRowFirstColumn="0" w:lastRowLastColumn="0"/>
            </w:pPr>
            <w:r w:rsidRPr="00A92295">
              <w:t xml:space="preserve">Report to inform government considerations regarding feasibility of a potential no-fault compensation scheme for NIP vaccines. </w:t>
            </w:r>
          </w:p>
        </w:tc>
        <w:tc>
          <w:tcPr>
            <w:tcW w:w="3668" w:type="dxa"/>
          </w:tcPr>
          <w:p w14:paraId="6D412730" w14:textId="6F6F0097" w:rsidR="00690B34" w:rsidRPr="00115097" w:rsidRDefault="00690B34" w:rsidP="000E52E9">
            <w:pPr>
              <w:pStyle w:val="Tabletextleft"/>
              <w:cnfStyle w:val="000000100000" w:firstRow="0" w:lastRow="0" w:firstColumn="0" w:lastColumn="0" w:oddVBand="0" w:evenVBand="0" w:oddHBand="1" w:evenHBand="0" w:firstRowFirstColumn="0" w:firstRowLastColumn="0" w:lastRowFirstColumn="0" w:lastRowLastColumn="0"/>
            </w:pPr>
            <w:r w:rsidRPr="00115097">
              <w:t>G24 – Support policies that improve confidence in vaccine safety and accountability (incl. scoping feasibility of no-fault compensation scheme)</w:t>
            </w:r>
          </w:p>
        </w:tc>
      </w:tr>
      <w:tr w:rsidR="00833204" w:rsidRPr="00BB3A88" w14:paraId="243B2308" w14:textId="77777777" w:rsidTr="70D32D19">
        <w:trPr>
          <w:trHeight w:val="1812"/>
        </w:trPr>
        <w:tc>
          <w:tcPr>
            <w:cnfStyle w:val="001000000000" w:firstRow="0" w:lastRow="0" w:firstColumn="1" w:lastColumn="0" w:oddVBand="0" w:evenVBand="0" w:oddHBand="0" w:evenHBand="0" w:firstRowFirstColumn="0" w:firstRowLastColumn="0" w:lastRowFirstColumn="0" w:lastRowLastColumn="0"/>
            <w:tcW w:w="2486" w:type="dxa"/>
          </w:tcPr>
          <w:p w14:paraId="7523E453" w14:textId="6944923F" w:rsidR="00833204" w:rsidRPr="00115097" w:rsidRDefault="27D8E6F2" w:rsidP="000E52E9">
            <w:pPr>
              <w:pStyle w:val="Tabletextleft"/>
            </w:pPr>
            <w:r w:rsidRPr="00A92295">
              <w:t>6.</w:t>
            </w:r>
            <w:r w:rsidR="1C92A836" w:rsidRPr="00A92295">
              <w:t>8</w:t>
            </w:r>
            <w:r w:rsidRPr="00A92295">
              <w:t xml:space="preserve"> Transition COVID</w:t>
            </w:r>
            <w:r w:rsidR="00833204">
              <w:noBreakHyphen/>
            </w:r>
            <w:r w:rsidRPr="00A92295">
              <w:t>19 vaccine access to the National Immunisation Program</w:t>
            </w:r>
          </w:p>
        </w:tc>
        <w:tc>
          <w:tcPr>
            <w:tcW w:w="3119" w:type="dxa"/>
          </w:tcPr>
          <w:p w14:paraId="7CFB4AB9" w14:textId="00B48BBC" w:rsidR="00833204" w:rsidRPr="00115097" w:rsidDel="004C0205" w:rsidRDefault="00833204" w:rsidP="000E52E9">
            <w:pPr>
              <w:pStyle w:val="Tabletextleft"/>
              <w:cnfStyle w:val="000000000000" w:firstRow="0" w:lastRow="0" w:firstColumn="0" w:lastColumn="0" w:oddVBand="0" w:evenVBand="0" w:oddHBand="0" w:evenHBand="0" w:firstRowFirstColumn="0" w:firstRowLastColumn="0" w:lastRowFirstColumn="0" w:lastRowLastColumn="0"/>
              <w:rPr>
                <w:noProof/>
              </w:rPr>
            </w:pPr>
            <w:r w:rsidRPr="000F5437">
              <w:rPr>
                <w:noProof/>
              </w:rPr>
              <w:t xml:space="preserve">Transition COVID-19 </w:t>
            </w:r>
            <w:r>
              <w:rPr>
                <w:noProof/>
              </w:rPr>
              <w:t xml:space="preserve">vaccine access </w:t>
            </w:r>
            <w:r w:rsidRPr="000F5437">
              <w:rPr>
                <w:noProof/>
              </w:rPr>
              <w:t>from emergency program arrangements to sustainable delivery through the National Immunisation Program, subject to positive PBAC recommendation</w:t>
            </w:r>
            <w:r>
              <w:rPr>
                <w:noProof/>
              </w:rPr>
              <w:t>s</w:t>
            </w:r>
            <w:r w:rsidRPr="000F5437">
              <w:rPr>
                <w:noProof/>
              </w:rPr>
              <w:t xml:space="preserve"> and Government approval</w:t>
            </w:r>
            <w:r>
              <w:rPr>
                <w:noProof/>
              </w:rPr>
              <w:t>s</w:t>
            </w:r>
            <w:r w:rsidRPr="000F5437">
              <w:rPr>
                <w:noProof/>
              </w:rPr>
              <w:t xml:space="preserve"> for NIP listing.</w:t>
            </w:r>
          </w:p>
        </w:tc>
        <w:tc>
          <w:tcPr>
            <w:tcW w:w="1828" w:type="dxa"/>
          </w:tcPr>
          <w:p w14:paraId="4F6E8947" w14:textId="296163A5" w:rsidR="00833204" w:rsidRPr="00115097" w:rsidRDefault="00833204" w:rsidP="000E52E9">
            <w:pPr>
              <w:pStyle w:val="Tabletextleft"/>
              <w:cnfStyle w:val="000000000000" w:firstRow="0" w:lastRow="0" w:firstColumn="0" w:lastColumn="0" w:oddVBand="0" w:evenVBand="0" w:oddHBand="0" w:evenHBand="0" w:firstRowFirstColumn="0" w:firstRowLastColumn="0" w:lastRowFirstColumn="0" w:lastRowLastColumn="0"/>
            </w:pPr>
            <w:r>
              <w:t>DHDA</w:t>
            </w:r>
          </w:p>
        </w:tc>
        <w:tc>
          <w:tcPr>
            <w:tcW w:w="1412" w:type="dxa"/>
          </w:tcPr>
          <w:p w14:paraId="5E953C30" w14:textId="79DA7DFF" w:rsidR="00833204" w:rsidRPr="00115097" w:rsidRDefault="00833204" w:rsidP="000E52E9">
            <w:pPr>
              <w:pStyle w:val="Tabletextleft"/>
              <w:cnfStyle w:val="000000000000" w:firstRow="0" w:lastRow="0" w:firstColumn="0" w:lastColumn="0" w:oddVBand="0" w:evenVBand="0" w:oddHBand="0" w:evenHBand="0" w:firstRowFirstColumn="0" w:firstRowLastColumn="0" w:lastRowFirstColumn="0" w:lastRowLastColumn="0"/>
            </w:pPr>
            <w:r w:rsidRPr="008957E7">
              <w:t>2025-26 to 2026-27</w:t>
            </w:r>
          </w:p>
        </w:tc>
        <w:tc>
          <w:tcPr>
            <w:tcW w:w="1940" w:type="dxa"/>
          </w:tcPr>
          <w:p w14:paraId="1E32DDA6" w14:textId="7A4F8AEC" w:rsidR="00833204" w:rsidRPr="00BB3A88" w:rsidRDefault="004A0334" w:rsidP="000E52E9">
            <w:pPr>
              <w:pStyle w:val="Tabletextleft"/>
              <w:cnfStyle w:val="000000000000" w:firstRow="0" w:lastRow="0" w:firstColumn="0" w:lastColumn="0" w:oddVBand="0" w:evenVBand="0" w:oddHBand="0" w:evenHBand="0" w:firstRowFirstColumn="0" w:firstRowLastColumn="0" w:lastRowFirstColumn="0" w:lastRowLastColumn="0"/>
            </w:pPr>
            <w:r>
              <w:t>In progress</w:t>
            </w:r>
          </w:p>
        </w:tc>
        <w:tc>
          <w:tcPr>
            <w:tcW w:w="3452" w:type="dxa"/>
          </w:tcPr>
          <w:p w14:paraId="206DE579" w14:textId="5FD38EEB" w:rsidR="00833204" w:rsidRPr="00BB3A88" w:rsidRDefault="00833204" w:rsidP="000E52E9">
            <w:pPr>
              <w:pStyle w:val="Tabletextleft"/>
              <w:cnfStyle w:val="000000000000" w:firstRow="0" w:lastRow="0" w:firstColumn="0" w:lastColumn="0" w:oddVBand="0" w:evenVBand="0" w:oddHBand="0" w:evenHBand="0" w:firstRowFirstColumn="0" w:firstRowLastColumn="0" w:lastRowFirstColumn="0" w:lastRowLastColumn="0"/>
            </w:pPr>
            <w:r>
              <w:t>National COVID-19 Vaccination Program</w:t>
            </w:r>
            <w:r w:rsidRPr="008957E7">
              <w:t xml:space="preserve"> funding and authority ceases on 30 September 2026</w:t>
            </w:r>
            <w:r w:rsidR="005C1DF7">
              <w:t>. COVID-19 vaccines will be available for eligible groups under the National Immunisation Program from 1 October 2026.</w:t>
            </w:r>
          </w:p>
        </w:tc>
        <w:tc>
          <w:tcPr>
            <w:tcW w:w="2787" w:type="dxa"/>
          </w:tcPr>
          <w:p w14:paraId="33092754" w14:textId="2FC38596" w:rsidR="00833204" w:rsidRPr="00115097" w:rsidRDefault="00833204" w:rsidP="000E52E9">
            <w:pPr>
              <w:pStyle w:val="Tabletextleft"/>
              <w:cnfStyle w:val="000000000000" w:firstRow="0" w:lastRow="0" w:firstColumn="0" w:lastColumn="0" w:oddVBand="0" w:evenVBand="0" w:oddHBand="0" w:evenHBand="0" w:firstRowFirstColumn="0" w:firstRowLastColumn="0" w:lastRowFirstColumn="0" w:lastRowLastColumn="0"/>
            </w:pPr>
            <w:r w:rsidRPr="009F3734">
              <w:t>COVID-19 vaccination is embedded within routine national immunisation arrangements, supporting sustainable procurement, funding, delivery, monitoring and access for eligible populations.</w:t>
            </w:r>
          </w:p>
        </w:tc>
        <w:tc>
          <w:tcPr>
            <w:tcW w:w="3668" w:type="dxa"/>
          </w:tcPr>
          <w:p w14:paraId="7AE89E6F" w14:textId="77777777" w:rsidR="00833204" w:rsidRDefault="00833204" w:rsidP="000E52E9">
            <w:pPr>
              <w:pStyle w:val="Tabletextleft"/>
              <w:cnfStyle w:val="000000000000" w:firstRow="0" w:lastRow="0" w:firstColumn="0" w:lastColumn="0" w:oddVBand="0" w:evenVBand="0" w:oddHBand="0" w:evenHBand="0" w:firstRowFirstColumn="0" w:firstRowLastColumn="0" w:lastRowFirstColumn="0" w:lastRowLastColumn="0"/>
            </w:pPr>
            <w:r w:rsidRPr="00AA34C2">
              <w:t>G19 – Strengthen program preparedness for new vaccines and technologies</w:t>
            </w:r>
          </w:p>
          <w:p w14:paraId="49130B73" w14:textId="77777777" w:rsidR="00833204" w:rsidRPr="00115097" w:rsidRDefault="0083320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G21 – Champion vaccine development and support commercialisation pathways</w:t>
            </w:r>
          </w:p>
          <w:p w14:paraId="0136893A" w14:textId="4E208EC1" w:rsidR="00833204" w:rsidRPr="00115097" w:rsidRDefault="00833204" w:rsidP="000E52E9">
            <w:pPr>
              <w:pStyle w:val="Tabletextleft"/>
              <w:cnfStyle w:val="000000000000" w:firstRow="0" w:lastRow="0" w:firstColumn="0" w:lastColumn="0" w:oddVBand="0" w:evenVBand="0" w:oddHBand="0" w:evenHBand="0" w:firstRowFirstColumn="0" w:firstRowLastColumn="0" w:lastRowFirstColumn="0" w:lastRowLastColumn="0"/>
            </w:pPr>
            <w:r w:rsidRPr="00115097">
              <w:t>G23 – Strengthen collaboration between governments to deliver NIP vaccines</w:t>
            </w:r>
          </w:p>
        </w:tc>
      </w:tr>
    </w:tbl>
    <w:p w14:paraId="3D20415C" w14:textId="1D42E385" w:rsidR="00156392" w:rsidRPr="00673BA6" w:rsidRDefault="00156392" w:rsidP="00673BA6">
      <w:pPr>
        <w:sectPr w:rsidR="00156392" w:rsidRPr="00673BA6" w:rsidSect="001B5328">
          <w:headerReference w:type="default" r:id="rId29"/>
          <w:pgSz w:w="23811" w:h="16838" w:orient="landscape" w:code="8"/>
          <w:pgMar w:top="1418" w:right="1701" w:bottom="1418" w:left="1418" w:header="709" w:footer="709" w:gutter="0"/>
          <w:cols w:space="708"/>
          <w:docGrid w:linePitch="360"/>
        </w:sectPr>
      </w:pPr>
    </w:p>
    <w:p w14:paraId="4A7D1CC1" w14:textId="1C9302C1" w:rsidR="00205A93" w:rsidRPr="00406A56" w:rsidRDefault="00C877B1" w:rsidP="00406A56">
      <w:pPr>
        <w:pStyle w:val="Backpagetitle"/>
      </w:pPr>
      <w:r w:rsidRPr="00406A56">
        <mc:AlternateContent>
          <mc:Choice Requires="wps">
            <w:drawing>
              <wp:anchor distT="0" distB="0" distL="114300" distR="114300" simplePos="0" relativeHeight="251658242" behindDoc="1" locked="0" layoutInCell="1" allowOverlap="1" wp14:anchorId="4468E86D" wp14:editId="4EDD5D69">
                <wp:simplePos x="0" y="0"/>
                <wp:positionH relativeFrom="page">
                  <wp:align>left</wp:align>
                </wp:positionH>
                <wp:positionV relativeFrom="paragraph">
                  <wp:posOffset>7080201</wp:posOffset>
                </wp:positionV>
                <wp:extent cx="7767955" cy="2658793"/>
                <wp:effectExtent l="0" t="0" r="4445" b="8255"/>
                <wp:wrapNone/>
                <wp:docPr id="1575908358" name="Rectangle 1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767955" cy="2658793"/>
                        </a:xfrm>
                        <a:prstGeom prst="rect">
                          <a:avLst/>
                        </a:prstGeom>
                        <a:solidFill>
                          <a:srgbClr val="1D3C6E"/>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08E96D4B" id="Rectangle 17" o:spid="_x0000_s1026" alt="&quot;&quot;" style="position:absolute;margin-left:0;margin-top:557.5pt;width:611.65pt;height:209.35pt;z-index:-251658238;visibility:visible;mso-wrap-style:square;mso-height-percent:0;mso-wrap-distance-left:9pt;mso-wrap-distance-top:0;mso-wrap-distance-right:9pt;mso-wrap-distance-bottom:0;mso-position-horizontal:left;mso-position-horizontal-relative:page;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zmnRfwIAAGAFAAAOAAAAZHJzL2Uyb0RvYy54bWysVE1v2zAMvQ/YfxB0X+2kTdIGdYogXYcB&#10;RVu0HXpWZCk2IIsapXzt14+SHadrix2GXWRJJB/J50ddXu0awzYKfQ224IOTnDNlJZS1XRX8x/PN&#10;l3POfBC2FAasKvheeX41+/zpcuumaggVmFIhIxDrp1tX8CoEN80yLyvVCH8CTlkyasBGBDriKitR&#10;bAm9Mdkwz8fZFrB0CFJ5T7fXrZHPEr7WSoZ7rb0KzBScagtpxbQu45rNLsV0hcJVtezKEP9QRSNq&#10;S0l7qGsRBFtj/Q6qqSWCBx1OJDQZaF1LlXqgbgb5m26eKuFU6oXI8a6nyf8/WHm3eXIPSDRsnZ96&#10;2sYudhqb+KX62C6Rte/JUrvAJF1OJuPJxWjEmSTbcDw6n1ycRjqzY7hDH74paFjcFBzpbySSxObW&#10;h9b14BKzeTB1eVMbkw64Wi4Mso2gPze4Pl2Mv3bof7gZG50txLAWMd5kx2bSLuyNin7GPirN6pLK&#10;H6ZKks5Un0dIqWwYtKZKlKpLP8rzJBXqrY9InSbAiKwpf4/dAUQNv8duq+z8Y6hKMu2D878V1gb3&#10;ESkz2NAHN7UF/AjAUFdd5tb/QFJLTWRpCeX+ARlCOyTeyZua/tut8OFBIE0FzQ9NerinRRvYFhy6&#10;HWcV4K+P7qM/iZWsnG1pygruf64FKs7Md0syvhicncWxTIez0WRIB3xtWb622HWzgCgHelOcTNvo&#10;H8xhqxGaF3oQ5jErmYSVlLvgMuDhsAjt9NOTItV8ntxoFJ0It/bJyQgeWY26fN69CHSdeAPp/g4O&#10;EymmbzTc+sZIC/N1AF0ngR957fimMU7C6Z6c+E68Piev48M4+w0AAP//AwBQSwMEFAAGAAgAAAAh&#10;AGaXqljgAAAACwEAAA8AAABkcnMvZG93bnJldi54bWxMj81OwzAQhO9IvIO1SFxQ6/yoBUKcCiGB&#10;yiFCJH0AJ1mSCHsdxW4b3p7tCW6zO6vZb/LdYo044exHRwridQQCqXXdSL2CQ/26egDhg6ZOG0eo&#10;4Ac97Irrq1xnnTvTJ56q0AsOIZ9pBUMIUyalbwe02q/dhMTel5utDjzOvexmfeZwa2QSRVtp9Uj8&#10;YdATvgzYfldHq6Buq3fzUb/1cdls6XG/L/2dKZW6vVmen0AEXMLfMVzwGR0KZmrckTovjAIuEngb&#10;xxtWFz9J0hREw2qTpvcgi1z+71D8AgAA//8DAFBLAQItABQABgAIAAAAIQC2gziS/gAAAOEBAAAT&#10;AAAAAAAAAAAAAAAAAAAAAABbQ29udGVudF9UeXBlc10ueG1sUEsBAi0AFAAGAAgAAAAhADj9If/W&#10;AAAAlAEAAAsAAAAAAAAAAAAAAAAALwEAAF9yZWxzLy5yZWxzUEsBAi0AFAAGAAgAAAAhAJLOadF/&#10;AgAAYAUAAA4AAAAAAAAAAAAAAAAALgIAAGRycy9lMm9Eb2MueG1sUEsBAi0AFAAGAAgAAAAhAGaX&#10;qljgAAAACwEAAA8AAAAAAAAAAAAAAAAA2QQAAGRycy9kb3ducmV2LnhtbFBLBQYAAAAABAAEAPMA&#10;AADmBQAAAAA=&#10;" fillcolor="#1d3c6e" stroked="f" strokeweight="2pt">
                <w10:wrap anchorx="page"/>
              </v:rect>
            </w:pict>
          </mc:Fallback>
        </mc:AlternateContent>
      </w:r>
      <w:r w:rsidR="003E6DDA" w:rsidRPr="00406A56">
        <w:drawing>
          <wp:anchor distT="0" distB="0" distL="114300" distR="114300" simplePos="0" relativeHeight="251658243" behindDoc="1" locked="0" layoutInCell="1" allowOverlap="1" wp14:anchorId="34207F8D" wp14:editId="06DB793D">
            <wp:simplePos x="0" y="0"/>
            <wp:positionH relativeFrom="column">
              <wp:posOffset>-1334481</wp:posOffset>
            </wp:positionH>
            <wp:positionV relativeFrom="paragraph">
              <wp:posOffset>-1097496</wp:posOffset>
            </wp:positionV>
            <wp:extent cx="8367395" cy="8183080"/>
            <wp:effectExtent l="0" t="0" r="0" b="8890"/>
            <wp:wrapNone/>
            <wp:docPr id="1040065342"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0065342" name="Picture 7">
                      <a:extLst>
                        <a:ext uri="{C183D7F6-B498-43B3-948B-1728B52AA6E4}">
                          <adec:decorative xmlns:adec="http://schemas.microsoft.com/office/drawing/2017/decorative" val="1"/>
                        </a:ext>
                      </a:extLst>
                    </pic:cNvPr>
                    <pic:cNvPicPr/>
                  </pic:nvPicPr>
                  <pic:blipFill rotWithShape="1">
                    <a:blip r:embed="rId30">
                      <a:extLst>
                        <a:ext uri="{28A0092B-C50C-407E-A947-70E740481C1C}">
                          <a14:useLocalDpi xmlns:a14="http://schemas.microsoft.com/office/drawing/2010/main" val="0"/>
                        </a:ext>
                      </a:extLst>
                    </a:blip>
                    <a:srcRect t="31103"/>
                    <a:stretch>
                      <a:fillRect/>
                    </a:stretch>
                  </pic:blipFill>
                  <pic:spPr bwMode="auto">
                    <a:xfrm>
                      <a:off x="0" y="0"/>
                      <a:ext cx="8372528" cy="81881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437D19" w:rsidRPr="00406A56">
        <w:t>National Immunisation Strategy for Australia 2025-2030 Implementation Plan</w:t>
      </w:r>
      <w:r w:rsidR="00065678" w:rsidRPr="00406A56">
        <w:br/>
      </w:r>
      <w:r w:rsidR="003B0018" w:rsidRPr="00406A56">
        <w:t>Last reviewed: July 2026</w:t>
      </w:r>
      <w:r w:rsidR="00065678" w:rsidRPr="00406A56">
        <w:br/>
      </w:r>
      <w:r w:rsidR="00160354" w:rsidRPr="00406A56">
        <w:t>h</w:t>
      </w:r>
      <w:r w:rsidR="00205A93" w:rsidRPr="00406A56">
        <w:t>ealth.gov.au</w:t>
      </w:r>
      <w:r w:rsidR="005B0111" w:rsidRPr="00406A56">
        <w:t>/immunisation</w:t>
      </w:r>
    </w:p>
    <w:sectPr w:rsidR="00205A93" w:rsidRPr="00406A56" w:rsidSect="00FF0540">
      <w:headerReference w:type="default" r:id="rId31"/>
      <w:footerReference w:type="default" r:id="rId32"/>
      <w:type w:val="oddPage"/>
      <w:pgSz w:w="11906" w:h="16838"/>
      <w:pgMar w:top="1440" w:right="1440" w:bottom="1440" w:left="1440" w:header="709" w:footer="709"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8929E7D" w14:textId="77777777" w:rsidR="00C714E9" w:rsidRDefault="00C714E9" w:rsidP="00673BA6">
      <w:r>
        <w:separator/>
      </w:r>
    </w:p>
    <w:p w14:paraId="0BD7097D" w14:textId="77777777" w:rsidR="00C714E9" w:rsidRDefault="00C714E9" w:rsidP="00673BA6"/>
  </w:endnote>
  <w:endnote w:type="continuationSeparator" w:id="0">
    <w:p w14:paraId="6620A959" w14:textId="77777777" w:rsidR="00C714E9" w:rsidRDefault="00C714E9" w:rsidP="00673BA6">
      <w:r>
        <w:continuationSeparator/>
      </w:r>
    </w:p>
    <w:p w14:paraId="0E0DAA61" w14:textId="77777777" w:rsidR="00C714E9" w:rsidRDefault="00C714E9" w:rsidP="00673BA6"/>
  </w:endnote>
  <w:endnote w:type="continuationNotice" w:id="1">
    <w:p w14:paraId="754B377A" w14:textId="77777777" w:rsidR="00C714E9" w:rsidRDefault="00C714E9" w:rsidP="00673BA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Segoe">
    <w:altName w:val="Segoe UI"/>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95EC1E" w14:textId="5DCE73CE" w:rsidR="00FB2E14" w:rsidRDefault="00FB2E14">
    <w:pPr>
      <w:pStyle w:val="Footer"/>
    </w:pPr>
    <w:r>
      <w:rPr>
        <w:noProof/>
      </w:rPr>
      <mc:AlternateContent>
        <mc:Choice Requires="wps">
          <w:drawing>
            <wp:anchor distT="0" distB="0" distL="0" distR="0" simplePos="0" relativeHeight="251658243" behindDoc="0" locked="0" layoutInCell="1" allowOverlap="1" wp14:anchorId="543D82AC" wp14:editId="63CBDF1E">
              <wp:simplePos x="635" y="635"/>
              <wp:positionH relativeFrom="page">
                <wp:align>center</wp:align>
              </wp:positionH>
              <wp:positionV relativeFrom="page">
                <wp:align>bottom</wp:align>
              </wp:positionV>
              <wp:extent cx="551815" cy="480695"/>
              <wp:effectExtent l="0" t="0" r="635" b="0"/>
              <wp:wrapNone/>
              <wp:docPr id="185356113" name="Text Box 1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480695"/>
                      </a:xfrm>
                      <a:prstGeom prst="rect">
                        <a:avLst/>
                      </a:prstGeom>
                      <a:noFill/>
                      <a:ln>
                        <a:noFill/>
                      </a:ln>
                    </wps:spPr>
                    <wps:txbx>
                      <w:txbxContent>
                        <w:p w14:paraId="62A36A17" w14:textId="3229CCB2" w:rsidR="00FB2E14" w:rsidRPr="00FB2E14" w:rsidRDefault="00FB2E14" w:rsidP="00673BA6">
                          <w:pPr>
                            <w:rPr>
                              <w:noProof/>
                            </w:rPr>
                          </w:pPr>
                          <w:r w:rsidRPr="00FB2E14">
                            <w:rPr>
                              <w:noProof/>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43D82AC" id="_x0000_t202" coordsize="21600,21600" o:spt="202" path="m,l,21600r21600,l21600,xe">
              <v:stroke joinstyle="miter"/>
              <v:path gradientshapeok="t" o:connecttype="rect"/>
            </v:shapetype>
            <v:shape id="Text Box 12" o:spid="_x0000_s1028" type="#_x0000_t202" alt="OFFICIAL" style="position:absolute;left:0;text-align:left;margin-left:0;margin-top:0;width:43.45pt;height:37.85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LGy+DgIAABwEAAAOAAAAZHJzL2Uyb0RvYy54bWysU8Fu2zAMvQ/YPwi6L7aDpUiNOEXaIsOA&#10;oC2QDj0rshQbkERBUmJnXz9KjpOt22noRaZJ6pF8fFrc9VqRo3C+BVPRYpJTIgyHujX7iv54XX+Z&#10;U+IDMzVTYERFT8LTu+XnT4vOlmIKDahaOIIgxpedrWgTgi2zzPNGaOYnYIXBoASnWcBft89qxzpE&#10;1yqb5vlN1oGrrQMuvEfv4xCky4QvpeDhWUovAlEVxd5COl06d/HMlgtW7h2zTcvPbbD/6EKz1mDR&#10;C9QjC4wcXPsXlG65Aw8yTDjoDKRsuUgz4DRF/m6abcOsSLMgOd5eaPIfB8ufjlv74kjo76HHBUZC&#10;OutLj844Ty+djl/slGAcKTxdaBN9IByds1kxL2aUcAx9nec3t7OIkl0vW+fDNwGaRKOiDreSyGLH&#10;jQ9D6pgSaxlYt0qlzSjzhwMxoye7dhit0O960tYVnY7d76A+4VAOhn17y9ctlt4wH16YwwXjHCja&#10;8IyHVNBVFM4WJQ24n//yx3zkHaOUdCiYihpUNCXqu8F9RG2NhhuNXTKK23yWY9wc9AOgDAt8EZYn&#10;E70uqNGUDvQbynkVC2GIGY7lKrobzYcwKBefAxerVUpCGVkWNmZreYSOdEUuX/s35uyZ8ICbeoJR&#10;Tax8x/uQG296uzoEZD8tJVI7EHlmHCWY1np+LlHjv/+nrOujXv4CAAD//wMAUEsDBBQABgAIAAAA&#10;IQBUS1sW2wAAAAMBAAAPAAAAZHJzL2Rvd25yZXYueG1sTI/NbsIwEITvSH0Hayv1Bg4gfhrioAqp&#10;J6pKQC+9GXtJAvE6ijcQ3r5uL/Sy0mhGM99m697V4optqDwpGI8SEEjG24oKBV+H9+ESRGBNVtee&#10;UMEdA6zzp0GmU+tvtMPrngsRSyikWkHJ3KRSBlOi02HkG6TonXzrNEfZFtK2+hbLXS0nSTKXTlcU&#10;F0rd4KZEc9l3TsFsxx/dJx2m3/3kft42GzM9bY1SL8/92woEY8+PMPziR3TII9PRd2SDqBXER/jv&#10;Rm85fwVxVLCYLUDmmfzPnv8AAAD//wMAUEsBAi0AFAAGAAgAAAAhALaDOJL+AAAA4QEAABMAAAAA&#10;AAAAAAAAAAAAAAAAAFtDb250ZW50X1R5cGVzXS54bWxQSwECLQAUAAYACAAAACEAOP0h/9YAAACU&#10;AQAACwAAAAAAAAAAAAAAAAAvAQAAX3JlbHMvLnJlbHNQSwECLQAUAAYACAAAACEA0ixsvg4CAAAc&#10;BAAADgAAAAAAAAAAAAAAAAAuAgAAZHJzL2Uyb0RvYy54bWxQSwECLQAUAAYACAAAACEAVEtbFtsA&#10;AAADAQAADwAAAAAAAAAAAAAAAABoBAAAZHJzL2Rvd25yZXYueG1sUEsFBgAAAAAEAAQA8wAAAHAF&#10;AAAAAA==&#10;" filled="f" stroked="f">
              <v:textbox style="mso-fit-shape-to-text:t" inset="0,0,0,15pt">
                <w:txbxContent>
                  <w:p w14:paraId="62A36A17" w14:textId="3229CCB2" w:rsidR="00FB2E14" w:rsidRPr="00FB2E14" w:rsidRDefault="00FB2E14" w:rsidP="00673BA6">
                    <w:pPr>
                      <w:rPr>
                        <w:noProof/>
                      </w:rPr>
                    </w:pPr>
                    <w:r w:rsidRPr="00FB2E14">
                      <w:rPr>
                        <w:noProof/>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D18453" w14:textId="4327143D" w:rsidR="00FB2E14" w:rsidRDefault="00FB2E14">
    <w:pPr>
      <w:pStyle w:val="Footer"/>
    </w:pPr>
    <w:r>
      <w:rPr>
        <w:noProof/>
      </w:rPr>
      <mc:AlternateContent>
        <mc:Choice Requires="wps">
          <w:drawing>
            <wp:anchor distT="0" distB="0" distL="0" distR="0" simplePos="0" relativeHeight="251658244" behindDoc="0" locked="0" layoutInCell="1" allowOverlap="1" wp14:anchorId="4D403809" wp14:editId="5CF71F05">
              <wp:simplePos x="635" y="635"/>
              <wp:positionH relativeFrom="page">
                <wp:align>center</wp:align>
              </wp:positionH>
              <wp:positionV relativeFrom="page">
                <wp:align>bottom</wp:align>
              </wp:positionV>
              <wp:extent cx="551815" cy="480695"/>
              <wp:effectExtent l="0" t="0" r="635" b="0"/>
              <wp:wrapNone/>
              <wp:docPr id="1379823856" name="Text Box 1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480695"/>
                      </a:xfrm>
                      <a:prstGeom prst="rect">
                        <a:avLst/>
                      </a:prstGeom>
                      <a:noFill/>
                      <a:ln>
                        <a:noFill/>
                      </a:ln>
                    </wps:spPr>
                    <wps:txbx>
                      <w:txbxContent>
                        <w:p w14:paraId="3B58DAA2" w14:textId="5AC84C9F" w:rsidR="00FB2E14" w:rsidRPr="00FB2E14" w:rsidRDefault="00FB2E14" w:rsidP="00673BA6">
                          <w:pPr>
                            <w:rPr>
                              <w:noProof/>
                            </w:rPr>
                          </w:pPr>
                          <w:r w:rsidRPr="00FB2E14">
                            <w:rPr>
                              <w:noProof/>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D403809" id="_x0000_t202" coordsize="21600,21600" o:spt="202" path="m,l,21600r21600,l21600,xe">
              <v:stroke joinstyle="miter"/>
              <v:path gradientshapeok="t" o:connecttype="rect"/>
            </v:shapetype>
            <v:shape id="Text Box 13" o:spid="_x0000_s1029" type="#_x0000_t202" alt="OFFICIAL" style="position:absolute;left:0;text-align:left;margin-left:0;margin-top:0;width:43.45pt;height:37.85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96DDwIAABwEAAAOAAAAZHJzL2Uyb0RvYy54bWysU8Fu2zAMvQ/YPwi6L7a7pUiNOEXWIsOA&#10;oC2QDj0rshQbkERBUmJnXz9KjpOu7WnYRaZJ6pF8fJrf9lqRg3C+BVPRYpJTIgyHujW7iv56Xn2Z&#10;UeIDMzVTYERFj8LT28XnT/POluIKGlC1cARBjC87W9EmBFtmmeeN0MxPwAqDQQlOs4C/bpfVjnWI&#10;rlV2lefXWQeutg648B6990OQLhK+lIKHRym9CERVFHsL6XTp3MYzW8xZuXPMNi0/tcH+oQvNWoNF&#10;z1D3LDCyd+07KN1yBx5kmHDQGUjZcpFmwGmK/M00m4ZZkWZBcrw90+T/Hyx/OGzskyOh/w49LjAS&#10;0llfenTGeXrpdPxipwTjSOHxTJvoA+HonE6LWTGlhGPo2yy/vplGlOxy2ToffgjQJBoVdbiVRBY7&#10;rH0YUseUWMvAqlUqbUaZvxyIGT3ZpcNohX7bk7au6Nex+y3URxzKwbBvb/mqxdJr5sMTc7hgnANF&#10;Gx7xkAq6isLJoqQB9/sjf8xH3jFKSYeCqahBRVOifhrcR9TWaLjR2CajuMmnOcbNXt8ByrDAF2F5&#10;MtHrghpN6UC/oJyXsRCGmOFYrqLb0bwLg3LxOXCxXKYklJFlYW02lkfoSFfk8rl/Yc6eCA+4qQcY&#10;1cTKN7wPufGmt8t9QPbTUiK1A5EnxlGCaa2n5xI1/vo/ZV0e9eIPAAAA//8DAFBLAwQUAAYACAAA&#10;ACEAVEtbFtsAAAADAQAADwAAAGRycy9kb3ducmV2LnhtbEyPzW7CMBCE70h9B2sr9QYOIH4a4qAK&#10;qSeqSkAvvRl7SQLxOoo3EN6+bi/0stJoRjPfZuve1eKKbag8KRiPEhBIxtuKCgVfh/fhEkRgTVbX&#10;nlDBHQOs86dBplPrb7TD654LEUsopFpBydykUgZTotNh5Buk6J186zRH2RbStvoWy10tJ0kyl05X&#10;FBdK3eCmRHPZd07BbMcf3Scdpt/95H7eNhszPW2NUi/P/dsKBGPPjzD84kd0yCPT0Xdkg6gVxEf4&#10;70ZvOX8FcVSwmC1A5pn8z57/AAAA//8DAFBLAQItABQABgAIAAAAIQC2gziS/gAAAOEBAAATAAAA&#10;AAAAAAAAAAAAAAAAAABbQ29udGVudF9UeXBlc10ueG1sUEsBAi0AFAAGAAgAAAAhADj9If/WAAAA&#10;lAEAAAsAAAAAAAAAAAAAAAAALwEAAF9yZWxzLy5yZWxzUEsBAi0AFAAGAAgAAAAhAL+T3oMPAgAA&#10;HAQAAA4AAAAAAAAAAAAAAAAALgIAAGRycy9lMm9Eb2MueG1sUEsBAi0AFAAGAAgAAAAhAFRLWxbb&#10;AAAAAwEAAA8AAAAAAAAAAAAAAAAAaQQAAGRycy9kb3ducmV2LnhtbFBLBQYAAAAABAAEAPMAAABx&#10;BQAAAAA=&#10;" filled="f" stroked="f">
              <v:textbox style="mso-fit-shape-to-text:t" inset="0,0,0,15pt">
                <w:txbxContent>
                  <w:p w14:paraId="3B58DAA2" w14:textId="5AC84C9F" w:rsidR="00FB2E14" w:rsidRPr="00FB2E14" w:rsidRDefault="00FB2E14" w:rsidP="00673BA6">
                    <w:pPr>
                      <w:rPr>
                        <w:noProof/>
                      </w:rPr>
                    </w:pPr>
                    <w:r w:rsidRPr="00FB2E14">
                      <w:rPr>
                        <w:noProof/>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DE52A3" w14:textId="203BE350" w:rsidR="00236073" w:rsidRDefault="00FB2E14" w:rsidP="00841111">
    <w:pPr>
      <w:pStyle w:val="Footer"/>
    </w:pPr>
    <w:r>
      <w:rPr>
        <w:noProof/>
      </w:rPr>
      <mc:AlternateContent>
        <mc:Choice Requires="wps">
          <w:drawing>
            <wp:anchor distT="0" distB="0" distL="0" distR="0" simplePos="0" relativeHeight="251658245" behindDoc="0" locked="0" layoutInCell="1" allowOverlap="1" wp14:anchorId="348C4390" wp14:editId="5A5914B0">
              <wp:simplePos x="635" y="635"/>
              <wp:positionH relativeFrom="page">
                <wp:align>center</wp:align>
              </wp:positionH>
              <wp:positionV relativeFrom="page">
                <wp:align>bottom</wp:align>
              </wp:positionV>
              <wp:extent cx="551815" cy="480695"/>
              <wp:effectExtent l="0" t="0" r="635" b="0"/>
              <wp:wrapNone/>
              <wp:docPr id="638844544" name="Text Box 1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480695"/>
                      </a:xfrm>
                      <a:prstGeom prst="rect">
                        <a:avLst/>
                      </a:prstGeom>
                      <a:noFill/>
                      <a:ln>
                        <a:noFill/>
                      </a:ln>
                    </wps:spPr>
                    <wps:txbx>
                      <w:txbxContent>
                        <w:p w14:paraId="3C08FD21" w14:textId="3FE3C05E" w:rsidR="00FB2E14" w:rsidRPr="00FB2E14" w:rsidRDefault="00FB2E14" w:rsidP="00673BA6">
                          <w:pPr>
                            <w:rPr>
                              <w:noProof/>
                            </w:rPr>
                          </w:pPr>
                          <w:r w:rsidRPr="00FB2E14">
                            <w:rPr>
                              <w:noProof/>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48C4390" id="_x0000_t202" coordsize="21600,21600" o:spt="202" path="m,l,21600r21600,l21600,xe">
              <v:stroke joinstyle="miter"/>
              <v:path gradientshapeok="t" o:connecttype="rect"/>
            </v:shapetype>
            <v:shape id="Text Box 18" o:spid="_x0000_s1031" type="#_x0000_t202" alt="OFFICIAL" style="position:absolute;left:0;text-align:left;margin-left:0;margin-top:0;width:43.45pt;height:37.8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EHEODgIAABwEAAAOAAAAZHJzL2Uyb0RvYy54bWysU8Fu2zAMvQ/YPwi6L7aLpUiNOEXWIsOA&#10;oC2QDj3LshQbkERBUmJnXz9KjpOt22nYRaZJ6pF8fFreD1qRo3C+A1PRYpZTIgyHpjP7in5/3Xxa&#10;UOIDMw1TYERFT8LT+9XHD8veluIGWlCNcARBjC97W9E2BFtmmeet0MzPwAqDQQlOs4C/bp81jvWI&#10;rlV2k+e3WQ+usQ648B69j2OQrhK+lIKHZym9CERVFHsL6XTprOOZrZas3Dtm246f22D/0IVmncGi&#10;F6hHFhg5uO4PKN1xBx5kmHHQGUjZcZFmwGmK/N00u5ZZkWZBcry90OT/Hyx/Ou7siyNh+AIDLjAS&#10;0ltfenTGeQbpdPxipwTjSOHpQpsYAuHonM+LRTGnhGPo8yK/vZtHlOx62TofvgrQJBoVdbiVRBY7&#10;bn0YU6eUWMvAplMqbUaZ3xyIGT3ZtcNohaEeSNdgI1P3NTQnHMrBuG9v+abD0lvmwwtzuGCcA0Ub&#10;nvGQCvqKwtmipAX342/+mI+8Y5SSHgVTUYOKpkR9M7iPqK3JcJNRJ6O4y+c5xs1BPwDKsMAXYXky&#10;0euCmkzpQL+hnNexEIaY4ViuovVkPoRRufgcuFivUxLKyLKwNTvLI3SkK3L5OrwxZ8+EB9zUE0xq&#10;YuU73sfceNPb9SEg+2kpkdqRyDPjKMG01vNziRr/9T9lXR/16icAAAD//wMAUEsDBBQABgAIAAAA&#10;IQBUS1sW2wAAAAMBAAAPAAAAZHJzL2Rvd25yZXYueG1sTI/NbsIwEITvSH0Hayv1Bg4gfhrioAqp&#10;J6pKQC+9GXtJAvE6ijcQ3r5uL/Sy0mhGM99m697V4optqDwpGI8SEEjG24oKBV+H9+ESRGBNVtee&#10;UMEdA6zzp0GmU+tvtMPrngsRSyikWkHJ3KRSBlOi02HkG6TonXzrNEfZFtK2+hbLXS0nSTKXTlcU&#10;F0rd4KZEc9l3TsFsxx/dJx2m3/3kft42GzM9bY1SL8/92woEY8+PMPziR3TII9PRd2SDqBXER/jv&#10;Rm85fwVxVLCYLUDmmfzPnv8AAAD//wMAUEsBAi0AFAAGAAgAAAAhALaDOJL+AAAA4QEAABMAAAAA&#10;AAAAAAAAAAAAAAAAAFtDb250ZW50X1R5cGVzXS54bWxQSwECLQAUAAYACAAAACEAOP0h/9YAAACU&#10;AQAACwAAAAAAAAAAAAAAAAAvAQAAX3JlbHMvLnJlbHNQSwECLQAUAAYACAAAACEA0RBxDg4CAAAc&#10;BAAADgAAAAAAAAAAAAAAAAAuAgAAZHJzL2Uyb0RvYy54bWxQSwECLQAUAAYACAAAACEAVEtbFtsA&#10;AAADAQAADwAAAAAAAAAAAAAAAABoBAAAZHJzL2Rvd25yZXYueG1sUEsFBgAAAAAEAAQA8wAAAHAF&#10;AAAAAA==&#10;" filled="f" stroked="f">
              <v:textbox style="mso-fit-shape-to-text:t" inset="0,0,0,15pt">
                <w:txbxContent>
                  <w:p w14:paraId="3C08FD21" w14:textId="3FE3C05E" w:rsidR="00FB2E14" w:rsidRPr="00FB2E14" w:rsidRDefault="00FB2E14" w:rsidP="00673BA6">
                    <w:pPr>
                      <w:rPr>
                        <w:noProof/>
                      </w:rPr>
                    </w:pPr>
                    <w:r w:rsidRPr="00FB2E14">
                      <w:rPr>
                        <w:noProof/>
                      </w:rPr>
                      <w:t>OFFICIAL</w:t>
                    </w:r>
                  </w:p>
                </w:txbxContent>
              </v:textbox>
              <w10:wrap anchorx="page" anchory="page"/>
            </v:shape>
          </w:pict>
        </mc:Fallback>
      </mc:AlternateContent>
    </w:r>
    <w:r w:rsidR="00236073">
      <w:fldChar w:fldCharType="begin"/>
    </w:r>
    <w:r w:rsidR="00236073">
      <w:instrText xml:space="preserve"> PAGE   \* MERGEFORMAT </w:instrText>
    </w:r>
    <w:r w:rsidR="00236073">
      <w:fldChar w:fldCharType="separate"/>
    </w:r>
    <w:r w:rsidR="00207793">
      <w:rPr>
        <w:noProof/>
      </w:rPr>
      <w:t>4</w:t>
    </w:r>
    <w:r w:rsidR="00236073">
      <w:rPr>
        <w:noProof/>
      </w:rPr>
      <w:fldChar w:fldCharType="end"/>
    </w:r>
    <w:r w:rsidR="00236073" w:rsidRPr="000D56E4">
      <w:tab/>
      <w:t>Insert document title</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C3063F" w14:textId="014457B9" w:rsidR="00236073" w:rsidRDefault="00236073" w:rsidP="00FC382D">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DB699C" w14:textId="5C7A49D5" w:rsidR="00236073" w:rsidRDefault="00236073" w:rsidP="000D56E4">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5F6DFD" w14:textId="20387821" w:rsidR="00205A93" w:rsidRDefault="00205A93" w:rsidP="000D56E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A82071A" w14:textId="77777777" w:rsidR="00C714E9" w:rsidRDefault="00C714E9" w:rsidP="00FF0540">
      <w:r>
        <w:separator/>
      </w:r>
    </w:p>
  </w:footnote>
  <w:footnote w:type="continuationSeparator" w:id="0">
    <w:p w14:paraId="38479BF9" w14:textId="77777777" w:rsidR="00C714E9" w:rsidRDefault="00C714E9" w:rsidP="00FF0540">
      <w:r>
        <w:continuationSeparator/>
      </w:r>
    </w:p>
  </w:footnote>
  <w:footnote w:type="continuationNotice" w:id="1">
    <w:p w14:paraId="1ECB2617" w14:textId="77777777" w:rsidR="00C714E9" w:rsidRDefault="00C714E9" w:rsidP="00673BA6"/>
  </w:footnote>
  <w:footnote w:id="2">
    <w:p w14:paraId="64372216" w14:textId="1A8076B1" w:rsidR="00AD512F" w:rsidRDefault="00AD512F">
      <w:pPr>
        <w:pStyle w:val="FootnoteText"/>
      </w:pPr>
      <w:r>
        <w:rPr>
          <w:rStyle w:val="FootnoteReference"/>
        </w:rPr>
        <w:footnoteRef/>
      </w:r>
      <w:r>
        <w:t xml:space="preserve"> Available from the </w:t>
      </w:r>
      <w:r w:rsidRPr="00504FAA">
        <w:t xml:space="preserve">National Immunisation Strategy resources collection </w:t>
      </w:r>
      <w:r>
        <w:t>at</w:t>
      </w:r>
      <w:r w:rsidRPr="00504FAA">
        <w:t xml:space="preserve"> </w:t>
      </w:r>
      <w:hyperlink r:id="rId1" w:history="1">
        <w:r w:rsidRPr="00D30D73">
          <w:rPr>
            <w:rStyle w:val="Hyperlink"/>
            <w:color w:val="auto"/>
            <w:u w:val="none"/>
          </w:rPr>
          <w:t>www.cdc.gov.au</w:t>
        </w:r>
      </w:hyperlink>
      <w:r w:rsidRPr="00665933">
        <w:t xml:space="preserve"> </w:t>
      </w:r>
    </w:p>
  </w:footnote>
  <w:footnote w:id="3">
    <w:p w14:paraId="21224564" w14:textId="0BB6B9D8" w:rsidR="00A9222F" w:rsidRDefault="00A9222F" w:rsidP="00D61B85">
      <w:pPr>
        <w:spacing w:line="288" w:lineRule="auto"/>
      </w:pPr>
      <w:r>
        <w:rPr>
          <w:rStyle w:val="FootnoteReference"/>
        </w:rPr>
        <w:footnoteRef/>
      </w:r>
      <w:r>
        <w:t xml:space="preserve"> </w:t>
      </w:r>
      <w:r w:rsidR="00754EBC">
        <w:rPr>
          <w:sz w:val="20"/>
          <w:szCs w:val="20"/>
        </w:rPr>
        <w:t>Up</w:t>
      </w:r>
      <w:r w:rsidRPr="0001239B">
        <w:rPr>
          <w:sz w:val="20"/>
          <w:szCs w:val="20"/>
        </w:rPr>
        <w:t>dates</w:t>
      </w:r>
      <w:r w:rsidR="003648F0">
        <w:rPr>
          <w:sz w:val="20"/>
          <w:szCs w:val="20"/>
        </w:rPr>
        <w:t xml:space="preserve"> against each initiative in the Commonwealth Action Plan</w:t>
      </w:r>
      <w:r w:rsidRPr="0001239B">
        <w:rPr>
          <w:sz w:val="20"/>
          <w:szCs w:val="20"/>
        </w:rPr>
        <w:t xml:space="preserve"> provide a high-level indication of implementation progress at the time of publication. They are intended to support monitoring, evaluation and learning under the Strategy and do not replace detailed program, contract or governance reporting. Timeframes may be updated in future versions to reflect ongoing delivery, completed phases or new implementation periods.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1E8138" w14:textId="79215115" w:rsidR="00FB2E14" w:rsidRDefault="00FB2E14">
    <w:pPr>
      <w:pStyle w:val="Header"/>
    </w:pPr>
    <w:r>
      <w:rPr>
        <w:noProof/>
      </w:rPr>
      <mc:AlternateContent>
        <mc:Choice Requires="wps">
          <w:drawing>
            <wp:anchor distT="0" distB="0" distL="0" distR="0" simplePos="0" relativeHeight="251658240" behindDoc="0" locked="0" layoutInCell="1" allowOverlap="1" wp14:anchorId="0E308F76" wp14:editId="237E6A9D">
              <wp:simplePos x="635" y="635"/>
              <wp:positionH relativeFrom="page">
                <wp:align>center</wp:align>
              </wp:positionH>
              <wp:positionV relativeFrom="page">
                <wp:align>top</wp:align>
              </wp:positionV>
              <wp:extent cx="551815" cy="480695"/>
              <wp:effectExtent l="0" t="0" r="635" b="14605"/>
              <wp:wrapNone/>
              <wp:docPr id="1993056292"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80695"/>
                      </a:xfrm>
                      <a:prstGeom prst="rect">
                        <a:avLst/>
                      </a:prstGeom>
                      <a:noFill/>
                      <a:ln>
                        <a:noFill/>
                      </a:ln>
                    </wps:spPr>
                    <wps:txbx>
                      <w:txbxContent>
                        <w:p w14:paraId="59883C91" w14:textId="5A886622" w:rsidR="00FB2E14" w:rsidRPr="00FB2E14" w:rsidRDefault="00FB2E14" w:rsidP="00673BA6">
                          <w:pPr>
                            <w:rPr>
                              <w:noProof/>
                            </w:rPr>
                          </w:pPr>
                          <w:r w:rsidRPr="00FB2E14">
                            <w:rPr>
                              <w:noProof/>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E308F76" id="_x0000_t202" coordsize="21600,21600" o:spt="202" path="m,l,21600r21600,l21600,xe">
              <v:stroke joinstyle="miter"/>
              <v:path gradientshapeok="t" o:connecttype="rect"/>
            </v:shapetype>
            <v:shape id="Text Box 2" o:spid="_x0000_s1026" type="#_x0000_t202" alt="OFFICIAL" style="position:absolute;margin-left:0;margin-top:0;width:43.45pt;height:37.8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T8cCQIAABUEAAAOAAAAZHJzL2Uyb0RvYy54bWysU8Fu2zAMvQ/YPwi6L7aLpUiNOEXWIsOA&#10;oC2QDj0rshQbkERBUmJnXz9KtpOt22nYRaZI+pF8fFre91qRk3C+BVPRYpZTIgyHujWHin5/3Xxa&#10;UOIDMzVTYERFz8LT+9XHD8vOluIGGlC1cARBjC87W9EmBFtmmeeN0MzPwAqDQQlOs4BXd8hqxzpE&#10;1yq7yfPbrANXWwdceI/exyFIVwlfSsHDs5ReBKIqir2FdLp07uOZrZasPDhmm5aPbbB/6EKz1mDR&#10;C9QjC4wcXfsHlG65Aw8yzDjoDKRsuUgz4DRF/m6aXcOsSLMgOd5eaPL/D5Y/nXb2xZHQf4EeFxgJ&#10;6awvPTrjPL10On6xU4JxpPB8oU30gXB0zufFophTwjH0eZHf3s0jSnb92TofvgrQJBoVdbiVRBY7&#10;bX0YUqeUWMvAplUqbUaZ3xyIGT3ZtcNohX7fj23voT7jNA6GRXvLNy3W3DIfXpjDzeIAqNbwjIdU&#10;0FUURouSBtyPv/ljPhKOUUo6VEpFDUqZEvXN4CKiqJJR3OXzHG9ucu8nwxz1A6D+CnwKlicz5gU1&#10;mdKBfkMdr2MhDDHDsVxFw2Q+hEGy+A64WK9TEurHsrA1O8sjdOQpkvjavzFnR6YDrugJJhmx8h3h&#10;Q27809v1MSDtaRuR04HIkWrUXtrn+E6iuH+9p6zra179BAAA//8DAFBLAwQUAAYACAAAACEAt7iH&#10;qdoAAAADAQAADwAAAGRycy9kb3ducmV2LnhtbEyPQU/CQBCF7yb+h82YeJNtTQpYOyXEhAM3RPS8&#10;dIe22J1tugNUfr2rF71M8vJe3vumWIyuU2caQusZIZ0koIgrb1uuEXZvq4c5qCCGrek8E8IXBViU&#10;tzeFya2/8Cudt1KrWMIhNwiNSJ9rHaqGnAkT3xNH7+AHZyTKodZ2MJdY7jr9mCRT7UzLcaExPb00&#10;VH1uTw6hzZZeUnpfr44fLvXpdbPOrhvE+7tx+QxKaJS/MPzgR3QoI9Pen9gG1SHER+T3Rm8+fQK1&#10;R5hlM9Blof+zl98AAAD//wMAUEsBAi0AFAAGAAgAAAAhALaDOJL+AAAA4QEAABMAAAAAAAAAAAAA&#10;AAAAAAAAAFtDb250ZW50X1R5cGVzXS54bWxQSwECLQAUAAYACAAAACEAOP0h/9YAAACUAQAACwAA&#10;AAAAAAAAAAAAAAAvAQAAX3JlbHMvLnJlbHNQSwECLQAUAAYACAAAACEAvxU/HAkCAAAVBAAADgAA&#10;AAAAAAAAAAAAAAAuAgAAZHJzL2Uyb0RvYy54bWxQSwECLQAUAAYACAAAACEAt7iHqdoAAAADAQAA&#10;DwAAAAAAAAAAAAAAAABjBAAAZHJzL2Rvd25yZXYueG1sUEsFBgAAAAAEAAQA8wAAAGoFAAAAAA==&#10;" filled="f" stroked="f">
              <v:textbox style="mso-fit-shape-to-text:t" inset="0,15pt,0,0">
                <w:txbxContent>
                  <w:p w14:paraId="59883C91" w14:textId="5A886622" w:rsidR="00FB2E14" w:rsidRPr="00FB2E14" w:rsidRDefault="00FB2E14" w:rsidP="00673BA6">
                    <w:pPr>
                      <w:rPr>
                        <w:noProof/>
                      </w:rPr>
                    </w:pPr>
                    <w:r w:rsidRPr="00FB2E14">
                      <w:rPr>
                        <w:noProof/>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A15E33" w14:textId="5FF5A3A9" w:rsidR="008E0C77" w:rsidRDefault="00FB2E14" w:rsidP="008E0C77">
    <w:pPr>
      <w:pStyle w:val="Headertext"/>
      <w:spacing w:after="180"/>
      <w:jc w:val="left"/>
    </w:pPr>
    <w:r>
      <w:rPr>
        <w:noProof/>
        <w:lang w:eastAsia="en-AU"/>
      </w:rPr>
      <mc:AlternateContent>
        <mc:Choice Requires="wps">
          <w:drawing>
            <wp:anchor distT="0" distB="0" distL="0" distR="0" simplePos="0" relativeHeight="251658241" behindDoc="0" locked="0" layoutInCell="1" allowOverlap="1" wp14:anchorId="127AFFB2" wp14:editId="0EBA8D64">
              <wp:simplePos x="635" y="635"/>
              <wp:positionH relativeFrom="page">
                <wp:align>center</wp:align>
              </wp:positionH>
              <wp:positionV relativeFrom="page">
                <wp:align>top</wp:align>
              </wp:positionV>
              <wp:extent cx="551815" cy="480695"/>
              <wp:effectExtent l="0" t="0" r="635" b="14605"/>
              <wp:wrapNone/>
              <wp:docPr id="1300717033"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80695"/>
                      </a:xfrm>
                      <a:prstGeom prst="rect">
                        <a:avLst/>
                      </a:prstGeom>
                      <a:noFill/>
                      <a:ln>
                        <a:noFill/>
                      </a:ln>
                    </wps:spPr>
                    <wps:txbx>
                      <w:txbxContent>
                        <w:p w14:paraId="23DA87DC" w14:textId="119AC46A" w:rsidR="00FB2E14" w:rsidRPr="00FB2E14" w:rsidRDefault="00FB2E14" w:rsidP="00673BA6">
                          <w:pPr>
                            <w:rPr>
                              <w:noProof/>
                            </w:rPr>
                          </w:pPr>
                          <w:r w:rsidRPr="00FB2E14">
                            <w:rPr>
                              <w:noProof/>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27AFFB2" id="_x0000_t202" coordsize="21600,21600" o:spt="202" path="m,l,21600r21600,l21600,xe">
              <v:stroke joinstyle="miter"/>
              <v:path gradientshapeok="t" o:connecttype="rect"/>
            </v:shapetype>
            <v:shape id="Text Box 3" o:spid="_x0000_s1027" type="#_x0000_t202" alt="OFFICIAL" style="position:absolute;margin-left:0;margin-top:0;width:43.45pt;height:37.85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KupMDAIAABwEAAAOAAAAZHJzL2Uyb0RvYy54bWysU8Fu2zAMvQ/YPwi6L7aLpUiNOEXWIsOA&#10;oC2QDj0rshQbkERBUmJnXz9KjpO266nYRaZI+pF8fJrf9lqRg3C+BVPRYpJTIgyHujW7iv5+Xn2b&#10;UeIDMzVTYERFj8LT28XXL/POluIKGlC1cARBjC87W9EmBFtmmeeN0MxPwAqDQQlOs4BXt8tqxzpE&#10;1yq7yvPrrANXWwdceI/e+yFIFwlfSsHDo5ReBKIqir2FdLp0buOZLeas3Dlmm5af2mCf6EKz1mDR&#10;M9Q9C4zsXfsPlG65Aw8yTDjoDKRsuUgz4DRF/m6aTcOsSLMgOd6eafL/D5Y/HDb2yZHQ/4AeFxgJ&#10;6awvPTrjPL10On6xU4JxpPB4pk30gXB0TqfFrJhSwjH0fZZf30wjSnb52ToffgrQJBoVdbiVRBY7&#10;rH0YUseUWMvAqlUqbUaZNw7EjJ7s0mG0Qr/tSVu/6n4L9RGHcjDs21u+arH0mvnwxBwuGOdA0YZH&#10;PKSCrqJwsihpwP35yB/zkXeMUtKhYCpqUNGUqF8G9xG1lYziJp/meHOjezsaZq/vAGVY4IuwPJkx&#10;L6jRlA70C8p5GQthiBmO5SoaRvMuDMrF58DFcpmSUEaWhbXZWB6hI12Ry+f+hTl7Ijzgph5gVBMr&#10;3/E+5MY/vV3uA7KflhKpHYg8MY4STGs9PZeo8df3lHV51Iu/AAAA//8DAFBLAwQUAAYACAAAACEA&#10;t7iHqdoAAAADAQAADwAAAGRycy9kb3ducmV2LnhtbEyPQU/CQBCF7yb+h82YeJNtTQpYOyXEhAM3&#10;RPS8dIe22J1tugNUfr2rF71M8vJe3vumWIyuU2caQusZIZ0koIgrb1uuEXZvq4c5qCCGrek8E8IX&#10;BViUtzeFya2/8Cudt1KrWMIhNwiNSJ9rHaqGnAkT3xNH7+AHZyTKodZ2MJdY7jr9mCRT7UzLcaEx&#10;Pb00VH1uTw6hzZZeUnpfr44fLvXpdbPOrhvE+7tx+QxKaJS/MPzgR3QoI9Pen9gG1SHER+T3Rm8+&#10;fQK1R5hlM9Blof+zl98AAAD//wMAUEsBAi0AFAAGAAgAAAAhALaDOJL+AAAA4QEAABMAAAAAAAAA&#10;AAAAAAAAAAAAAFtDb250ZW50X1R5cGVzXS54bWxQSwECLQAUAAYACAAAACEAOP0h/9YAAACUAQAA&#10;CwAAAAAAAAAAAAAAAAAvAQAAX3JlbHMvLnJlbHNQSwECLQAUAAYACAAAACEA+yrqTAwCAAAcBAAA&#10;DgAAAAAAAAAAAAAAAAAuAgAAZHJzL2Uyb0RvYy54bWxQSwECLQAUAAYACAAAACEAt7iHqdoAAAAD&#10;AQAADwAAAAAAAAAAAAAAAABmBAAAZHJzL2Rvd25yZXYueG1sUEsFBgAAAAAEAAQA8wAAAG0FAAAA&#10;AA==&#10;" filled="f" stroked="f">
              <v:textbox style="mso-fit-shape-to-text:t" inset="0,15pt,0,0">
                <w:txbxContent>
                  <w:p w14:paraId="23DA87DC" w14:textId="119AC46A" w:rsidR="00FB2E14" w:rsidRPr="00FB2E14" w:rsidRDefault="00FB2E14" w:rsidP="00673BA6">
                    <w:pPr>
                      <w:rPr>
                        <w:noProof/>
                      </w:rPr>
                    </w:pPr>
                    <w:r w:rsidRPr="00FB2E14">
                      <w:rPr>
                        <w:noProof/>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3D6B27" w14:textId="1978E95B" w:rsidR="00CA79CF" w:rsidRDefault="00205A93" w:rsidP="00205A93">
    <w:pPr>
      <w:pStyle w:val="Header"/>
      <w:tabs>
        <w:tab w:val="clear" w:pos="4513"/>
        <w:tab w:val="clear" w:pos="9026"/>
        <w:tab w:val="center" w:pos="4535"/>
      </w:tabs>
    </w:pPr>
    <w: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9B4207" w14:textId="4149F96F" w:rsidR="000D56E4" w:rsidRDefault="00FB2E14">
    <w:pPr>
      <w:pStyle w:val="Header"/>
    </w:pPr>
    <w:r>
      <w:rPr>
        <w:noProof/>
      </w:rPr>
      <mc:AlternateContent>
        <mc:Choice Requires="wps">
          <w:drawing>
            <wp:anchor distT="0" distB="0" distL="0" distR="0" simplePos="0" relativeHeight="251658242" behindDoc="0" locked="0" layoutInCell="1" allowOverlap="1" wp14:anchorId="4DF2E52D" wp14:editId="721B1F13">
              <wp:simplePos x="635" y="635"/>
              <wp:positionH relativeFrom="page">
                <wp:align>center</wp:align>
              </wp:positionH>
              <wp:positionV relativeFrom="page">
                <wp:align>top</wp:align>
              </wp:positionV>
              <wp:extent cx="551815" cy="480695"/>
              <wp:effectExtent l="0" t="0" r="635" b="14605"/>
              <wp:wrapNone/>
              <wp:docPr id="375692565" name="Text Box 8"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80695"/>
                      </a:xfrm>
                      <a:prstGeom prst="rect">
                        <a:avLst/>
                      </a:prstGeom>
                      <a:noFill/>
                      <a:ln>
                        <a:noFill/>
                      </a:ln>
                    </wps:spPr>
                    <wps:txbx>
                      <w:txbxContent>
                        <w:p w14:paraId="5640A10D" w14:textId="086F5CD2" w:rsidR="00FB2E14" w:rsidRPr="00FB2E14" w:rsidRDefault="00FB2E14" w:rsidP="00673BA6">
                          <w:pPr>
                            <w:rPr>
                              <w:noProof/>
                            </w:rPr>
                          </w:pPr>
                          <w:r w:rsidRPr="00FB2E14">
                            <w:rPr>
                              <w:noProof/>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DF2E52D" id="_x0000_t202" coordsize="21600,21600" o:spt="202" path="m,l,21600r21600,l21600,xe">
              <v:stroke joinstyle="miter"/>
              <v:path gradientshapeok="t" o:connecttype="rect"/>
            </v:shapetype>
            <v:shape id="Text Box 8" o:spid="_x0000_s1030" type="#_x0000_t202" alt="OFFICIAL" style="position:absolute;margin-left:0;margin-top:0;width:43.45pt;height:37.85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JKHDQIAABwEAAAOAAAAZHJzL2Uyb0RvYy54bWysU8Fu2zAMvQ/YPwi6L7aLuUiNOEXWIsOA&#10;oC2QDj0rshQbkERBUmJnXz9KjpOt22nYRaZI+pF8fFrcD1qRo3C+A1PTYpZTIgyHpjP7mn5/XX+a&#10;U+IDMw1TYERNT8LT++XHD4veVuIGWlCNcARBjK96W9M2BFtlmeet0MzPwAqDQQlOs4BXt88ax3pE&#10;1yq7yfPbrAfXWAdceI/exzFIlwlfSsHDs5ReBKJqir2FdLp07uKZLRes2jtm246f22D/0IVmncGi&#10;F6hHFhg5uO4PKN1xBx5kmHHQGUjZcZFmwGmK/N0025ZZkWZBcry90OT/Hyx/Om7tiyNh+AIDLjAS&#10;0ltfeXTGeQbpdPxipwTjSOHpQpsYAuHoLMtiXpSUcAx9nue3d2VEya4/W+fDVwGaRKOmDreSyGLH&#10;jQ9j6pQSaxlYd0qlzSjzmwMxoye7dhitMOwG0jVYfOp+B80Jh3Iw7ttbvu6w9Ib58MIcLhjnQNGG&#10;Zzykgr6mcLYoacH9+Js/5iPvGKWkR8HU1KCiKVHfDO4jaisZxV1e5nhzk3s3GeagHwBlWOCLsDyZ&#10;MS+oyZQO9BvKeRULYYgZjuVqGibzIYzKxefAxWqVklBGloWN2VoeoSNdkcvX4Y05eyY84KaeYFIT&#10;q97xPubGP71dHQKyn5YSqR2JPDOOEkxrPT+XqPFf7ynr+qiXPwEAAP//AwBQSwMEFAAGAAgAAAAh&#10;ALe4h6naAAAAAwEAAA8AAABkcnMvZG93bnJldi54bWxMj0FPwkAQhe8m/ofNmHiTbU0KWDslxIQD&#10;N0T0vHSHttidbboDVH69qxe9TPLyXt77pliMrlNnGkLrGSGdJKCIK29brhF2b6uHOagghq3pPBPC&#10;FwVYlLc3hcmtv/ArnbdSq1jCITcIjUifax2qhpwJE98TR+/gB2ckyqHWdjCXWO46/ZgkU+1My3Gh&#10;MT29NFR9bk8Ooc2WXlJ6X6+OHy716XWzzq4bxPu7cfkMSmiUvzD84Ed0KCPT3p/YBtUhxEfk90Zv&#10;Pn0CtUeYZTPQZaH/s5ffAAAA//8DAFBLAQItABQABgAIAAAAIQC2gziS/gAAAOEBAAATAAAAAAAA&#10;AAAAAAAAAAAAAABbQ29udGVudF9UeXBlc10ueG1sUEsBAi0AFAAGAAgAAAAhADj9If/WAAAAlAEA&#10;AAsAAAAAAAAAAAAAAAAALwEAAF9yZWxzLy5yZWxzUEsBAi0AFAAGAAgAAAAhACJokocNAgAAHAQA&#10;AA4AAAAAAAAAAAAAAAAALgIAAGRycy9lMm9Eb2MueG1sUEsBAi0AFAAGAAgAAAAhALe4h6naAAAA&#10;AwEAAA8AAAAAAAAAAAAAAAAAZwQAAGRycy9kb3ducmV2LnhtbFBLBQYAAAAABAAEAPMAAABuBQAA&#10;AAA=&#10;" filled="f" stroked="f">
              <v:textbox style="mso-fit-shape-to-text:t" inset="0,15pt,0,0">
                <w:txbxContent>
                  <w:p w14:paraId="5640A10D" w14:textId="086F5CD2" w:rsidR="00FB2E14" w:rsidRPr="00FB2E14" w:rsidRDefault="00FB2E14" w:rsidP="00673BA6">
                    <w:pPr>
                      <w:rPr>
                        <w:noProof/>
                      </w:rPr>
                    </w:pPr>
                    <w:r w:rsidRPr="00FB2E14">
                      <w:rPr>
                        <w:noProof/>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1EEFA5" w14:textId="3686EAE6" w:rsidR="000D56E4" w:rsidRPr="00FA4607" w:rsidRDefault="008B7487" w:rsidP="00FA4607">
    <w:pPr>
      <w:pStyle w:val="Headertext"/>
      <w:tabs>
        <w:tab w:val="left" w:pos="8789"/>
      </w:tabs>
      <w:spacing w:after="180"/>
      <w:jc w:val="left"/>
      <w:rPr>
        <w:color w:val="1D3C6E"/>
        <w:sz w:val="18"/>
        <w:szCs w:val="18"/>
      </w:rPr>
    </w:pPr>
    <w:r w:rsidRPr="00C74B45">
      <w:rPr>
        <w:color w:val="1D3C6E"/>
        <w:sz w:val="18"/>
        <w:szCs w:val="18"/>
      </w:rPr>
      <w:t>National Immunisation Strategy 2025–2030 | Implementation Plan</w:t>
    </w:r>
    <w:sdt>
      <w:sdtPr>
        <w:rPr>
          <w:color w:val="1D3C6E"/>
          <w:sz w:val="18"/>
          <w:szCs w:val="18"/>
        </w:rPr>
        <w:id w:val="-978758775"/>
        <w:docPartObj>
          <w:docPartGallery w:val="Page Numbers (Top of Page)"/>
          <w:docPartUnique/>
        </w:docPartObj>
      </w:sdtPr>
      <w:sdtContent>
        <w:r w:rsidRPr="00C74B45">
          <w:rPr>
            <w:color w:val="1D3C6E"/>
            <w:sz w:val="18"/>
            <w:szCs w:val="18"/>
          </w:rPr>
          <w:tab/>
        </w:r>
        <w:r w:rsidRPr="00C74B45">
          <w:rPr>
            <w:color w:val="1D3C6E"/>
            <w:sz w:val="18"/>
            <w:szCs w:val="18"/>
          </w:rPr>
          <w:fldChar w:fldCharType="begin"/>
        </w:r>
        <w:r w:rsidRPr="00C74B45">
          <w:rPr>
            <w:color w:val="1D3C6E"/>
            <w:sz w:val="18"/>
            <w:szCs w:val="18"/>
          </w:rPr>
          <w:instrText>PAGE   \* MERGEFORMAT</w:instrText>
        </w:r>
        <w:r w:rsidRPr="00C74B45">
          <w:rPr>
            <w:color w:val="1D3C6E"/>
            <w:sz w:val="18"/>
            <w:szCs w:val="18"/>
          </w:rPr>
          <w:fldChar w:fldCharType="separate"/>
        </w:r>
        <w:r w:rsidRPr="00C74B45">
          <w:rPr>
            <w:color w:val="1D3C6E"/>
            <w:sz w:val="18"/>
            <w:szCs w:val="18"/>
            <w:lang w:val="en-GB"/>
          </w:rPr>
          <w:t>2</w:t>
        </w:r>
        <w:r w:rsidRPr="00C74B45">
          <w:rPr>
            <w:color w:val="1D3C6E"/>
            <w:sz w:val="18"/>
            <w:szCs w:val="18"/>
          </w:rPr>
          <w:fldChar w:fldCharType="end"/>
        </w:r>
      </w:sdtContent>
    </w:sdt>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448658" w14:textId="31476A4B" w:rsidR="000D56E4" w:rsidRPr="00FA4607" w:rsidRDefault="00284287" w:rsidP="00FA4607">
    <w:pPr>
      <w:pStyle w:val="Headertext"/>
      <w:tabs>
        <w:tab w:val="left" w:pos="8647"/>
      </w:tabs>
      <w:spacing w:after="180"/>
      <w:jc w:val="left"/>
      <w:rPr>
        <w:color w:val="1D3C6E"/>
        <w:sz w:val="18"/>
        <w:szCs w:val="18"/>
      </w:rPr>
    </w:pPr>
    <w:r w:rsidRPr="007843AD">
      <w:rPr>
        <w:color w:val="1D3C6E"/>
        <w:sz w:val="18"/>
        <w:szCs w:val="18"/>
      </w:rPr>
      <w:t>National Immunisation Strategy 2025–2030 | Implementation Plan</w:t>
    </w:r>
    <w:sdt>
      <w:sdtPr>
        <w:rPr>
          <w:color w:val="1D3C6E"/>
          <w:sz w:val="18"/>
          <w:szCs w:val="18"/>
        </w:rPr>
        <w:id w:val="-1145045634"/>
        <w:docPartObj>
          <w:docPartGallery w:val="Page Numbers (Top of Page)"/>
          <w:docPartUnique/>
        </w:docPartObj>
      </w:sdtPr>
      <w:sdtContent>
        <w:r w:rsidR="00FA4607">
          <w:rPr>
            <w:color w:val="1D3C6E"/>
            <w:sz w:val="18"/>
            <w:szCs w:val="18"/>
          </w:rPr>
          <w:tab/>
        </w:r>
        <w:r w:rsidRPr="007843AD">
          <w:rPr>
            <w:color w:val="1D3C6E"/>
            <w:sz w:val="18"/>
            <w:szCs w:val="18"/>
          </w:rPr>
          <w:fldChar w:fldCharType="begin"/>
        </w:r>
        <w:r w:rsidRPr="007843AD">
          <w:rPr>
            <w:color w:val="1D3C6E"/>
            <w:sz w:val="18"/>
            <w:szCs w:val="18"/>
          </w:rPr>
          <w:instrText>PAGE   \* MERGEFORMAT</w:instrText>
        </w:r>
        <w:r w:rsidRPr="007843AD">
          <w:rPr>
            <w:color w:val="1D3C6E"/>
            <w:sz w:val="18"/>
            <w:szCs w:val="18"/>
          </w:rPr>
          <w:fldChar w:fldCharType="separate"/>
        </w:r>
        <w:r>
          <w:rPr>
            <w:color w:val="1D3C6E"/>
            <w:sz w:val="18"/>
            <w:szCs w:val="18"/>
          </w:rPr>
          <w:t>4</w:t>
        </w:r>
        <w:r w:rsidRPr="007843AD">
          <w:rPr>
            <w:color w:val="1D3C6E"/>
            <w:sz w:val="18"/>
            <w:szCs w:val="18"/>
          </w:rPr>
          <w:fldChar w:fldCharType="end"/>
        </w:r>
      </w:sdtContent>
    </w:sdt>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AAC4E9" w14:textId="6F03726F" w:rsidR="00C8663A" w:rsidRPr="00FF0540" w:rsidRDefault="00C8663A" w:rsidP="00FF0540">
    <w:pPr>
      <w:pStyle w:val="Headertext"/>
      <w:tabs>
        <w:tab w:val="left" w:pos="20129"/>
      </w:tabs>
      <w:spacing w:after="180"/>
      <w:jc w:val="left"/>
      <w:rPr>
        <w:color w:val="1D3C6E"/>
        <w:sz w:val="18"/>
        <w:szCs w:val="18"/>
      </w:rPr>
    </w:pPr>
    <w:r w:rsidRPr="00C74B45">
      <w:rPr>
        <w:color w:val="1D3C6E"/>
        <w:sz w:val="18"/>
        <w:szCs w:val="18"/>
      </w:rPr>
      <w:t>National Immunisation Strategy 2025–2030 | Implementation Plan</w:t>
    </w:r>
    <w:sdt>
      <w:sdtPr>
        <w:rPr>
          <w:color w:val="1D3C6E"/>
          <w:sz w:val="18"/>
          <w:szCs w:val="18"/>
        </w:rPr>
        <w:id w:val="603622533"/>
        <w:docPartObj>
          <w:docPartGallery w:val="Page Numbers (Top of Page)"/>
          <w:docPartUnique/>
        </w:docPartObj>
      </w:sdtPr>
      <w:sdtContent>
        <w:r w:rsidRPr="00C74B45">
          <w:rPr>
            <w:color w:val="1D3C6E"/>
            <w:sz w:val="18"/>
            <w:szCs w:val="18"/>
          </w:rPr>
          <w:tab/>
        </w:r>
        <w:r w:rsidRPr="00C74B45">
          <w:rPr>
            <w:color w:val="1D3C6E"/>
            <w:sz w:val="18"/>
            <w:szCs w:val="18"/>
          </w:rPr>
          <w:fldChar w:fldCharType="begin"/>
        </w:r>
        <w:r w:rsidRPr="00C74B45">
          <w:rPr>
            <w:color w:val="1D3C6E"/>
            <w:sz w:val="18"/>
            <w:szCs w:val="18"/>
          </w:rPr>
          <w:instrText>PAGE   \* MERGEFORMAT</w:instrText>
        </w:r>
        <w:r w:rsidRPr="00C74B45">
          <w:rPr>
            <w:color w:val="1D3C6E"/>
            <w:sz w:val="18"/>
            <w:szCs w:val="18"/>
          </w:rPr>
          <w:fldChar w:fldCharType="separate"/>
        </w:r>
        <w:r w:rsidRPr="00C74B45">
          <w:rPr>
            <w:color w:val="1D3C6E"/>
            <w:sz w:val="18"/>
            <w:szCs w:val="18"/>
            <w:lang w:val="en-GB"/>
          </w:rPr>
          <w:t>2</w:t>
        </w:r>
        <w:r w:rsidRPr="00C74B45">
          <w:rPr>
            <w:color w:val="1D3C6E"/>
            <w:sz w:val="18"/>
            <w:szCs w:val="18"/>
          </w:rPr>
          <w:fldChar w:fldCharType="end"/>
        </w:r>
      </w:sdtContent>
    </w:sdt>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0E4F77" w14:textId="6F37650B" w:rsidR="00205A93" w:rsidRDefault="00205A93" w:rsidP="008E0C77">
    <w:pPr>
      <w:pStyle w:val="Headertext"/>
      <w:spacing w:after="180"/>
      <w:jc w:val="lef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2"/>
    <w:multiLevelType w:val="singleLevel"/>
    <w:tmpl w:val="A7969CC0"/>
    <w:lvl w:ilvl="0">
      <w:start w:val="1"/>
      <w:numFmt w:val="bullet"/>
      <w:pStyle w:val="ListBullet3"/>
      <w:lvlText w:val=""/>
      <w:lvlJc w:val="left"/>
      <w:pPr>
        <w:tabs>
          <w:tab w:val="num" w:pos="926"/>
        </w:tabs>
        <w:ind w:left="926" w:hanging="360"/>
      </w:pPr>
      <w:rPr>
        <w:rFonts w:ascii="Symbol" w:hAnsi="Symbol" w:hint="default"/>
      </w:rPr>
    </w:lvl>
  </w:abstractNum>
  <w:abstractNum w:abstractNumId="1" w15:restartNumberingAfterBreak="0">
    <w:nsid w:val="FFFFFF88"/>
    <w:multiLevelType w:val="singleLevel"/>
    <w:tmpl w:val="2A903F5C"/>
    <w:lvl w:ilvl="0">
      <w:start w:val="1"/>
      <w:numFmt w:val="decimal"/>
      <w:pStyle w:val="ListNumber"/>
      <w:lvlText w:val="%1."/>
      <w:lvlJc w:val="left"/>
      <w:pPr>
        <w:tabs>
          <w:tab w:val="num" w:pos="360"/>
        </w:tabs>
        <w:ind w:left="360" w:hanging="360"/>
      </w:pPr>
      <w:rPr>
        <w:b/>
        <w:bCs/>
      </w:rPr>
    </w:lvl>
  </w:abstractNum>
  <w:abstractNum w:abstractNumId="2" w15:restartNumberingAfterBreak="0">
    <w:nsid w:val="FFFFFF89"/>
    <w:multiLevelType w:val="singleLevel"/>
    <w:tmpl w:val="B42EBC70"/>
    <w:lvl w:ilvl="0">
      <w:start w:val="1"/>
      <w:numFmt w:val="bullet"/>
      <w:lvlText w:val=""/>
      <w:lvlJc w:val="left"/>
      <w:pPr>
        <w:tabs>
          <w:tab w:val="num" w:pos="360"/>
        </w:tabs>
        <w:ind w:left="360" w:hanging="360"/>
      </w:pPr>
      <w:rPr>
        <w:rFonts w:ascii="Symbol" w:hAnsi="Symbol" w:hint="default"/>
      </w:rPr>
    </w:lvl>
  </w:abstractNum>
  <w:abstractNum w:abstractNumId="3" w15:restartNumberingAfterBreak="0">
    <w:nsid w:val="016823D0"/>
    <w:multiLevelType w:val="hybridMultilevel"/>
    <w:tmpl w:val="338E38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2D30979"/>
    <w:multiLevelType w:val="hybridMultilevel"/>
    <w:tmpl w:val="1354C0C4"/>
    <w:lvl w:ilvl="0" w:tplc="0C090001">
      <w:start w:val="1"/>
      <w:numFmt w:va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 w15:restartNumberingAfterBreak="0">
    <w:nsid w:val="03311526"/>
    <w:multiLevelType w:val="hybridMultilevel"/>
    <w:tmpl w:val="9BE888A2"/>
    <w:lvl w:ilvl="0" w:tplc="7E481060">
      <w:start w:val="1"/>
      <w:numFmt w:val="decimal"/>
      <w:pStyle w:val="Tablelistnumber"/>
      <w:lvlText w:val="%1."/>
      <w:lvlJc w:val="left"/>
      <w:pPr>
        <w:ind w:left="36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0CAC557C"/>
    <w:multiLevelType w:val="hybridMultilevel"/>
    <w:tmpl w:val="9FC4A202"/>
    <w:lvl w:ilvl="0" w:tplc="0C090001">
      <w:start w:val="1"/>
      <w:numFmt w:va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7" w15:restartNumberingAfterBreak="0">
    <w:nsid w:val="13363506"/>
    <w:multiLevelType w:val="hybridMultilevel"/>
    <w:tmpl w:val="603A18AE"/>
    <w:lvl w:ilvl="0" w:tplc="E96C518A">
      <w:start w:val="1"/>
      <w:numFmt w:val="bullet"/>
      <w:lvlText w:val=""/>
      <w:lvlJc w:val="left"/>
      <w:pPr>
        <w:ind w:left="360" w:hanging="360"/>
      </w:pPr>
      <w:rPr>
        <w:rFonts w:ascii="Symbol" w:hAnsi="Symbol" w:hint="default"/>
        <w:color w:val="auto"/>
      </w:rPr>
    </w:lvl>
    <w:lvl w:ilvl="1" w:tplc="1AF6A072">
      <w:numFmt w:val="bullet"/>
      <w:lvlText w:val="•"/>
      <w:lvlJc w:val="left"/>
      <w:pPr>
        <w:ind w:left="1800" w:hanging="720"/>
      </w:pPr>
      <w:rPr>
        <w:rFonts w:ascii="Arial" w:eastAsia="Times New Roman" w:hAnsi="Arial" w:cs="Aria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4BF2412"/>
    <w:multiLevelType w:val="hybridMultilevel"/>
    <w:tmpl w:val="0F7C53D0"/>
    <w:lvl w:ilvl="0" w:tplc="0C090001">
      <w:start w:val="1"/>
      <w:numFmt w:va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9" w15:restartNumberingAfterBreak="0">
    <w:nsid w:val="18B33F14"/>
    <w:multiLevelType w:val="hybridMultilevel"/>
    <w:tmpl w:val="39560E30"/>
    <w:lvl w:ilvl="0" w:tplc="C76E3F90">
      <w:start w:val="1"/>
      <w:numFmt w:val="decimal"/>
      <w:lvlText w:val="%1."/>
      <w:lvlJc w:val="left"/>
      <w:pPr>
        <w:ind w:left="720" w:hanging="360"/>
      </w:pPr>
    </w:lvl>
    <w:lvl w:ilvl="1" w:tplc="FC480C1A">
      <w:start w:val="1"/>
      <w:numFmt w:val="decimal"/>
      <w:lvlText w:val="%2."/>
      <w:lvlJc w:val="left"/>
      <w:pPr>
        <w:ind w:left="720" w:hanging="360"/>
      </w:pPr>
    </w:lvl>
    <w:lvl w:ilvl="2" w:tplc="BF98B140">
      <w:start w:val="1"/>
      <w:numFmt w:val="decimal"/>
      <w:lvlText w:val="%3."/>
      <w:lvlJc w:val="left"/>
      <w:pPr>
        <w:ind w:left="720" w:hanging="360"/>
      </w:pPr>
    </w:lvl>
    <w:lvl w:ilvl="3" w:tplc="86C826A6">
      <w:start w:val="1"/>
      <w:numFmt w:val="decimal"/>
      <w:lvlText w:val="%4."/>
      <w:lvlJc w:val="left"/>
      <w:pPr>
        <w:ind w:left="720" w:hanging="360"/>
      </w:pPr>
    </w:lvl>
    <w:lvl w:ilvl="4" w:tplc="002619C6">
      <w:start w:val="1"/>
      <w:numFmt w:val="decimal"/>
      <w:lvlText w:val="%5."/>
      <w:lvlJc w:val="left"/>
      <w:pPr>
        <w:ind w:left="720" w:hanging="360"/>
      </w:pPr>
    </w:lvl>
    <w:lvl w:ilvl="5" w:tplc="2F2AA378">
      <w:start w:val="1"/>
      <w:numFmt w:val="decimal"/>
      <w:lvlText w:val="%6."/>
      <w:lvlJc w:val="left"/>
      <w:pPr>
        <w:ind w:left="720" w:hanging="360"/>
      </w:pPr>
    </w:lvl>
    <w:lvl w:ilvl="6" w:tplc="B93CCE26">
      <w:start w:val="1"/>
      <w:numFmt w:val="decimal"/>
      <w:lvlText w:val="%7."/>
      <w:lvlJc w:val="left"/>
      <w:pPr>
        <w:ind w:left="720" w:hanging="360"/>
      </w:pPr>
    </w:lvl>
    <w:lvl w:ilvl="7" w:tplc="026C4950">
      <w:start w:val="1"/>
      <w:numFmt w:val="decimal"/>
      <w:lvlText w:val="%8."/>
      <w:lvlJc w:val="left"/>
      <w:pPr>
        <w:ind w:left="720" w:hanging="360"/>
      </w:pPr>
    </w:lvl>
    <w:lvl w:ilvl="8" w:tplc="136C924E">
      <w:start w:val="1"/>
      <w:numFmt w:val="decimal"/>
      <w:lvlText w:val="%9."/>
      <w:lvlJc w:val="left"/>
      <w:pPr>
        <w:ind w:left="720" w:hanging="360"/>
      </w:pPr>
    </w:lvl>
  </w:abstractNum>
  <w:abstractNum w:abstractNumId="10" w15:restartNumberingAfterBreak="0">
    <w:nsid w:val="19482546"/>
    <w:multiLevelType w:val="hybridMultilevel"/>
    <w:tmpl w:val="48F66F3A"/>
    <w:lvl w:ilvl="0" w:tplc="0C090001">
      <w:start w:val="1"/>
      <w:numFmt w:va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1" w15:restartNumberingAfterBreak="0">
    <w:nsid w:val="220D7C5A"/>
    <w:multiLevelType w:val="hybridMultilevel"/>
    <w:tmpl w:val="D28499E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2618275C"/>
    <w:multiLevelType w:val="hybridMultilevel"/>
    <w:tmpl w:val="79BEF60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31F55384"/>
    <w:multiLevelType w:val="hybridMultilevel"/>
    <w:tmpl w:val="82789C78"/>
    <w:lvl w:ilvl="0" w:tplc="0C090001">
      <w:start w:val="1"/>
      <w:numFmt w:va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4" w15:restartNumberingAfterBreak="0">
    <w:nsid w:val="34CD50FD"/>
    <w:multiLevelType w:val="hybridMultilevel"/>
    <w:tmpl w:val="2EC6E5F4"/>
    <w:lvl w:ilvl="0" w:tplc="E1921B64">
      <w:start w:val="1"/>
      <w:numFmt w:val="bullet"/>
      <w:pStyle w:val="ListNumber2"/>
      <w:lvlText w:val=""/>
      <w:lvlJc w:val="left"/>
      <w:pPr>
        <w:ind w:left="644" w:hanging="360"/>
      </w:pPr>
      <w:rPr>
        <w:rFonts w:ascii="Symbol" w:hAnsi="Symbol" w:hint="default"/>
        <w:color w:val="auto"/>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5" w15:restartNumberingAfterBreak="0">
    <w:nsid w:val="36FF0344"/>
    <w:multiLevelType w:val="hybridMultilevel"/>
    <w:tmpl w:val="FF564C10"/>
    <w:lvl w:ilvl="0" w:tplc="0C090001">
      <w:start w:val="1"/>
      <w:numFmt w:va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6" w15:restartNumberingAfterBreak="0">
    <w:nsid w:val="4129020C"/>
    <w:multiLevelType w:val="hybridMultilevel"/>
    <w:tmpl w:val="729899EC"/>
    <w:lvl w:ilvl="0" w:tplc="0C090001">
      <w:start w:val="1"/>
      <w:numFmt w:va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7" w15:restartNumberingAfterBreak="0">
    <w:nsid w:val="4CAA5345"/>
    <w:multiLevelType w:val="hybridMultilevel"/>
    <w:tmpl w:val="929E5DC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51E0409D"/>
    <w:multiLevelType w:val="hybridMultilevel"/>
    <w:tmpl w:val="B9020172"/>
    <w:lvl w:ilvl="0" w:tplc="C4020892">
      <w:start w:val="1"/>
      <w:numFmt w:val="bullet"/>
      <w:pStyle w:val="ListNumber3"/>
      <w:lvlText w:val=""/>
      <w:lvlJc w:val="left"/>
      <w:pPr>
        <w:ind w:left="360" w:hanging="360"/>
      </w:pPr>
      <w:rPr>
        <w:rFonts w:ascii="Wingdings" w:hAnsi="Wingdings"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9" w15:restartNumberingAfterBreak="0">
    <w:nsid w:val="61C624B9"/>
    <w:multiLevelType w:val="hybridMultilevel"/>
    <w:tmpl w:val="E06E5CAE"/>
    <w:lvl w:ilvl="0" w:tplc="1ACED1A8">
      <w:start w:val="1"/>
      <w:numFmt w:val="bullet"/>
      <w:pStyle w:val="List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20" w15:restartNumberingAfterBreak="0">
    <w:nsid w:val="64E74D0A"/>
    <w:multiLevelType w:val="hybridMultilevel"/>
    <w:tmpl w:val="7F9C0E5C"/>
    <w:lvl w:ilvl="0" w:tplc="0C090001">
      <w:start w:val="1"/>
      <w:numFmt w:va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21" w15:restartNumberingAfterBreak="0">
    <w:nsid w:val="6CF8287E"/>
    <w:multiLevelType w:val="hybridMultilevel"/>
    <w:tmpl w:val="FE2A36DA"/>
    <w:lvl w:ilvl="0" w:tplc="B6B6120E">
      <w:start w:val="1"/>
      <w:numFmt w:val="bullet"/>
      <w:pStyle w:val="Tablelist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7E391716"/>
    <w:multiLevelType w:val="hybridMultilevel"/>
    <w:tmpl w:val="DDBC3032"/>
    <w:lvl w:ilvl="0" w:tplc="F4C86310">
      <w:start w:val="1"/>
      <w:numFmt w:val="bullet"/>
      <w:pStyle w:val="ListBullet2"/>
      <w:lvlText w:val="o"/>
      <w:lvlJc w:val="left"/>
      <w:pPr>
        <w:ind w:left="1004" w:hanging="360"/>
      </w:pPr>
      <w:rPr>
        <w:rFonts w:ascii="Courier New" w:hAnsi="Courier New" w:cs="Courier New"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23" w15:restartNumberingAfterBreak="0">
    <w:nsid w:val="7E974A6D"/>
    <w:multiLevelType w:val="hybridMultilevel"/>
    <w:tmpl w:val="1AEE64DC"/>
    <w:lvl w:ilvl="0" w:tplc="0C090001">
      <w:start w:val="1"/>
      <w:numFmt w:va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num w:numId="1" w16cid:durableId="584998934">
    <w:abstractNumId w:val="18"/>
  </w:num>
  <w:num w:numId="2" w16cid:durableId="321859378">
    <w:abstractNumId w:val="21"/>
  </w:num>
  <w:num w:numId="3" w16cid:durableId="995652124">
    <w:abstractNumId w:val="5"/>
  </w:num>
  <w:num w:numId="4" w16cid:durableId="1186747887">
    <w:abstractNumId w:val="22"/>
  </w:num>
  <w:num w:numId="5" w16cid:durableId="1338772380">
    <w:abstractNumId w:val="7"/>
  </w:num>
  <w:num w:numId="6" w16cid:durableId="1952668765">
    <w:abstractNumId w:val="14"/>
  </w:num>
  <w:num w:numId="7" w16cid:durableId="406149042">
    <w:abstractNumId w:val="1"/>
  </w:num>
  <w:num w:numId="8" w16cid:durableId="509681282">
    <w:abstractNumId w:val="11"/>
  </w:num>
  <w:num w:numId="9" w16cid:durableId="1545756355">
    <w:abstractNumId w:val="12"/>
  </w:num>
  <w:num w:numId="10" w16cid:durableId="501705679">
    <w:abstractNumId w:val="9"/>
  </w:num>
  <w:num w:numId="11" w16cid:durableId="1421102592">
    <w:abstractNumId w:val="2"/>
  </w:num>
  <w:num w:numId="12" w16cid:durableId="1251427348">
    <w:abstractNumId w:val="20"/>
  </w:num>
  <w:num w:numId="13" w16cid:durableId="2080131922">
    <w:abstractNumId w:val="16"/>
  </w:num>
  <w:num w:numId="14" w16cid:durableId="1749378391">
    <w:abstractNumId w:val="4"/>
  </w:num>
  <w:num w:numId="15" w16cid:durableId="1621840662">
    <w:abstractNumId w:val="17"/>
  </w:num>
  <w:num w:numId="16" w16cid:durableId="951286628">
    <w:abstractNumId w:val="3"/>
  </w:num>
  <w:num w:numId="17" w16cid:durableId="1844662007">
    <w:abstractNumId w:val="13"/>
  </w:num>
  <w:num w:numId="18" w16cid:durableId="930044537">
    <w:abstractNumId w:val="10"/>
  </w:num>
  <w:num w:numId="19" w16cid:durableId="1023894663">
    <w:abstractNumId w:val="19"/>
  </w:num>
  <w:num w:numId="20" w16cid:durableId="1211111751">
    <w:abstractNumId w:val="23"/>
  </w:num>
  <w:num w:numId="21" w16cid:durableId="285740563">
    <w:abstractNumId w:val="8"/>
  </w:num>
  <w:num w:numId="22" w16cid:durableId="1298294587">
    <w:abstractNumId w:val="6"/>
  </w:num>
  <w:num w:numId="23" w16cid:durableId="594753707">
    <w:abstractNumId w:val="15"/>
  </w:num>
  <w:num w:numId="24" w16cid:durableId="1902907281">
    <w:abstractNumId w:val="0"/>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3F28" w:allStyles="0" w:customStyles="0" w:latentStyles="0" w:stylesInUse="1" w:headingStyles="1" w:numberingStyles="0" w:tableStyles="0" w:directFormattingOnRuns="1" w:directFormattingOnParagraphs="1" w:directFormattingOnNumbering="1" w:directFormattingOnTables="1" w:clearFormatting="1" w:top3HeadingStyles="1" w:visibleStyles="0" w:alternateStyleNames="0"/>
  <w:stylePaneSortMethod w:val="0000"/>
  <w:documentProtection w:formatting="1" w:enforcement="0"/>
  <w:defaultTabStop w:val="720"/>
  <w:characterSpacingControl w:val="doNotCompress"/>
  <w:savePreviewPicture/>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72710"/>
    <w:rsid w:val="000009EA"/>
    <w:rsid w:val="00002BB2"/>
    <w:rsid w:val="00003743"/>
    <w:rsid w:val="000045E9"/>
    <w:rsid w:val="000047B4"/>
    <w:rsid w:val="00004AF4"/>
    <w:rsid w:val="00004DEA"/>
    <w:rsid w:val="00005712"/>
    <w:rsid w:val="00005E39"/>
    <w:rsid w:val="00006678"/>
    <w:rsid w:val="00006AD7"/>
    <w:rsid w:val="00007A61"/>
    <w:rsid w:val="00007FD8"/>
    <w:rsid w:val="00010A14"/>
    <w:rsid w:val="00010DA0"/>
    <w:rsid w:val="000117F8"/>
    <w:rsid w:val="000121E5"/>
    <w:rsid w:val="0001239B"/>
    <w:rsid w:val="00012D31"/>
    <w:rsid w:val="00015A7A"/>
    <w:rsid w:val="00015C50"/>
    <w:rsid w:val="00015E6D"/>
    <w:rsid w:val="00017918"/>
    <w:rsid w:val="00020B95"/>
    <w:rsid w:val="00023F82"/>
    <w:rsid w:val="000240A5"/>
    <w:rsid w:val="0002460A"/>
    <w:rsid w:val="00026139"/>
    <w:rsid w:val="000269E3"/>
    <w:rsid w:val="00027071"/>
    <w:rsid w:val="00027341"/>
    <w:rsid w:val="00027601"/>
    <w:rsid w:val="00027CC6"/>
    <w:rsid w:val="00030014"/>
    <w:rsid w:val="000315A5"/>
    <w:rsid w:val="00031AEA"/>
    <w:rsid w:val="000321EB"/>
    <w:rsid w:val="00032B8B"/>
    <w:rsid w:val="00033139"/>
    <w:rsid w:val="00033321"/>
    <w:rsid w:val="000338E5"/>
    <w:rsid w:val="00033B05"/>
    <w:rsid w:val="00033C6D"/>
    <w:rsid w:val="00033ECC"/>
    <w:rsid w:val="0003422F"/>
    <w:rsid w:val="000348D6"/>
    <w:rsid w:val="00036B6C"/>
    <w:rsid w:val="00037008"/>
    <w:rsid w:val="00037F05"/>
    <w:rsid w:val="00040A62"/>
    <w:rsid w:val="000419EF"/>
    <w:rsid w:val="00042BAD"/>
    <w:rsid w:val="00042D9F"/>
    <w:rsid w:val="000430E5"/>
    <w:rsid w:val="000438A8"/>
    <w:rsid w:val="0004475A"/>
    <w:rsid w:val="00045028"/>
    <w:rsid w:val="00045C8E"/>
    <w:rsid w:val="00046FF0"/>
    <w:rsid w:val="00050176"/>
    <w:rsid w:val="0005069A"/>
    <w:rsid w:val="00050DE4"/>
    <w:rsid w:val="00051921"/>
    <w:rsid w:val="000549F0"/>
    <w:rsid w:val="000553F1"/>
    <w:rsid w:val="00055668"/>
    <w:rsid w:val="000560DA"/>
    <w:rsid w:val="00056131"/>
    <w:rsid w:val="00056303"/>
    <w:rsid w:val="00056760"/>
    <w:rsid w:val="00060A44"/>
    <w:rsid w:val="00060B56"/>
    <w:rsid w:val="00060EA8"/>
    <w:rsid w:val="0006148A"/>
    <w:rsid w:val="00062B65"/>
    <w:rsid w:val="00062E8F"/>
    <w:rsid w:val="0006372E"/>
    <w:rsid w:val="00064435"/>
    <w:rsid w:val="00065678"/>
    <w:rsid w:val="00067456"/>
    <w:rsid w:val="000704A5"/>
    <w:rsid w:val="000705A8"/>
    <w:rsid w:val="00070667"/>
    <w:rsid w:val="00071117"/>
    <w:rsid w:val="00071506"/>
    <w:rsid w:val="0007154F"/>
    <w:rsid w:val="000715BF"/>
    <w:rsid w:val="0007218D"/>
    <w:rsid w:val="00072A69"/>
    <w:rsid w:val="000731D6"/>
    <w:rsid w:val="00073E0E"/>
    <w:rsid w:val="00074BD1"/>
    <w:rsid w:val="00075027"/>
    <w:rsid w:val="00075597"/>
    <w:rsid w:val="000757CA"/>
    <w:rsid w:val="00076C07"/>
    <w:rsid w:val="000802ED"/>
    <w:rsid w:val="000810FA"/>
    <w:rsid w:val="00081527"/>
    <w:rsid w:val="00081AB1"/>
    <w:rsid w:val="00081C1B"/>
    <w:rsid w:val="00082127"/>
    <w:rsid w:val="000825FC"/>
    <w:rsid w:val="00084715"/>
    <w:rsid w:val="0008559E"/>
    <w:rsid w:val="00085A72"/>
    <w:rsid w:val="000864B4"/>
    <w:rsid w:val="00087A50"/>
    <w:rsid w:val="00087D50"/>
    <w:rsid w:val="00087F6A"/>
    <w:rsid w:val="00090316"/>
    <w:rsid w:val="00091A93"/>
    <w:rsid w:val="00091CBB"/>
    <w:rsid w:val="000932B5"/>
    <w:rsid w:val="00093981"/>
    <w:rsid w:val="00093CD9"/>
    <w:rsid w:val="00093F39"/>
    <w:rsid w:val="00095A16"/>
    <w:rsid w:val="00096C84"/>
    <w:rsid w:val="00096FEE"/>
    <w:rsid w:val="00097CEC"/>
    <w:rsid w:val="00097D78"/>
    <w:rsid w:val="000A025F"/>
    <w:rsid w:val="000A3D48"/>
    <w:rsid w:val="000A3EA2"/>
    <w:rsid w:val="000A465E"/>
    <w:rsid w:val="000A4705"/>
    <w:rsid w:val="000A6115"/>
    <w:rsid w:val="000A63F7"/>
    <w:rsid w:val="000A66ED"/>
    <w:rsid w:val="000A67A9"/>
    <w:rsid w:val="000A67B3"/>
    <w:rsid w:val="000A721F"/>
    <w:rsid w:val="000B067A"/>
    <w:rsid w:val="000B07D6"/>
    <w:rsid w:val="000B09A4"/>
    <w:rsid w:val="000B1540"/>
    <w:rsid w:val="000B2030"/>
    <w:rsid w:val="000B219A"/>
    <w:rsid w:val="000B2B3A"/>
    <w:rsid w:val="000B31CF"/>
    <w:rsid w:val="000B33FD"/>
    <w:rsid w:val="000B3603"/>
    <w:rsid w:val="000B3886"/>
    <w:rsid w:val="000B3C71"/>
    <w:rsid w:val="000B4414"/>
    <w:rsid w:val="000B4420"/>
    <w:rsid w:val="000B4ABA"/>
    <w:rsid w:val="000B5E96"/>
    <w:rsid w:val="000B6651"/>
    <w:rsid w:val="000C03CD"/>
    <w:rsid w:val="000C0837"/>
    <w:rsid w:val="000C08A2"/>
    <w:rsid w:val="000C2484"/>
    <w:rsid w:val="000C24B4"/>
    <w:rsid w:val="000C30FE"/>
    <w:rsid w:val="000C4B16"/>
    <w:rsid w:val="000C4FE2"/>
    <w:rsid w:val="000C50C3"/>
    <w:rsid w:val="000C596B"/>
    <w:rsid w:val="000C631D"/>
    <w:rsid w:val="000C7556"/>
    <w:rsid w:val="000D0AFD"/>
    <w:rsid w:val="000D0CB7"/>
    <w:rsid w:val="000D1577"/>
    <w:rsid w:val="000D21F6"/>
    <w:rsid w:val="000D3A62"/>
    <w:rsid w:val="000D3BCE"/>
    <w:rsid w:val="000D42C3"/>
    <w:rsid w:val="000D4500"/>
    <w:rsid w:val="000D4D9F"/>
    <w:rsid w:val="000D4DE5"/>
    <w:rsid w:val="000D56E4"/>
    <w:rsid w:val="000D71BF"/>
    <w:rsid w:val="000D7AEA"/>
    <w:rsid w:val="000D7CFB"/>
    <w:rsid w:val="000E01A9"/>
    <w:rsid w:val="000E0D23"/>
    <w:rsid w:val="000E2B3B"/>
    <w:rsid w:val="000E2C66"/>
    <w:rsid w:val="000E2D05"/>
    <w:rsid w:val="000E48EA"/>
    <w:rsid w:val="000E52E9"/>
    <w:rsid w:val="000E5456"/>
    <w:rsid w:val="000E643B"/>
    <w:rsid w:val="000E6E7D"/>
    <w:rsid w:val="000F0151"/>
    <w:rsid w:val="000F0E08"/>
    <w:rsid w:val="000F123C"/>
    <w:rsid w:val="000F1B4C"/>
    <w:rsid w:val="000F2FED"/>
    <w:rsid w:val="000F5437"/>
    <w:rsid w:val="000F5D4A"/>
    <w:rsid w:val="000F63E9"/>
    <w:rsid w:val="000F7540"/>
    <w:rsid w:val="00100D63"/>
    <w:rsid w:val="00100F6D"/>
    <w:rsid w:val="00101793"/>
    <w:rsid w:val="00101C04"/>
    <w:rsid w:val="001036E6"/>
    <w:rsid w:val="001043DB"/>
    <w:rsid w:val="0010452E"/>
    <w:rsid w:val="00105B91"/>
    <w:rsid w:val="0010616D"/>
    <w:rsid w:val="00106327"/>
    <w:rsid w:val="00106A70"/>
    <w:rsid w:val="00106AAC"/>
    <w:rsid w:val="001073E4"/>
    <w:rsid w:val="001077EF"/>
    <w:rsid w:val="00110478"/>
    <w:rsid w:val="001116EE"/>
    <w:rsid w:val="0011248E"/>
    <w:rsid w:val="001125E9"/>
    <w:rsid w:val="001138F5"/>
    <w:rsid w:val="00114FA9"/>
    <w:rsid w:val="00115097"/>
    <w:rsid w:val="00115D54"/>
    <w:rsid w:val="0011711B"/>
    <w:rsid w:val="00117F8A"/>
    <w:rsid w:val="00121851"/>
    <w:rsid w:val="00121B9B"/>
    <w:rsid w:val="00122ADC"/>
    <w:rsid w:val="00123500"/>
    <w:rsid w:val="00123A66"/>
    <w:rsid w:val="00123A79"/>
    <w:rsid w:val="0012408E"/>
    <w:rsid w:val="00124273"/>
    <w:rsid w:val="00126884"/>
    <w:rsid w:val="00127228"/>
    <w:rsid w:val="00127404"/>
    <w:rsid w:val="0012757E"/>
    <w:rsid w:val="0013002C"/>
    <w:rsid w:val="00130224"/>
    <w:rsid w:val="001305B9"/>
    <w:rsid w:val="0013071C"/>
    <w:rsid w:val="00130D89"/>
    <w:rsid w:val="00130F59"/>
    <w:rsid w:val="00130FA4"/>
    <w:rsid w:val="0013198E"/>
    <w:rsid w:val="00131DD2"/>
    <w:rsid w:val="0013207D"/>
    <w:rsid w:val="0013269D"/>
    <w:rsid w:val="001331D1"/>
    <w:rsid w:val="0013358C"/>
    <w:rsid w:val="00133913"/>
    <w:rsid w:val="00133A12"/>
    <w:rsid w:val="00133EC0"/>
    <w:rsid w:val="00134399"/>
    <w:rsid w:val="001353C6"/>
    <w:rsid w:val="00135B2C"/>
    <w:rsid w:val="00136172"/>
    <w:rsid w:val="001363C6"/>
    <w:rsid w:val="00137016"/>
    <w:rsid w:val="00141CE5"/>
    <w:rsid w:val="00142900"/>
    <w:rsid w:val="00142E54"/>
    <w:rsid w:val="001434A6"/>
    <w:rsid w:val="00143503"/>
    <w:rsid w:val="001440E9"/>
    <w:rsid w:val="00144908"/>
    <w:rsid w:val="0014578C"/>
    <w:rsid w:val="00145CC9"/>
    <w:rsid w:val="00145E4D"/>
    <w:rsid w:val="00147113"/>
    <w:rsid w:val="0014751C"/>
    <w:rsid w:val="00150A9A"/>
    <w:rsid w:val="00150B0C"/>
    <w:rsid w:val="00150B77"/>
    <w:rsid w:val="00150F69"/>
    <w:rsid w:val="00151729"/>
    <w:rsid w:val="00152975"/>
    <w:rsid w:val="00153A18"/>
    <w:rsid w:val="00153B33"/>
    <w:rsid w:val="00153CA9"/>
    <w:rsid w:val="001545F4"/>
    <w:rsid w:val="00155603"/>
    <w:rsid w:val="001558C3"/>
    <w:rsid w:val="00156392"/>
    <w:rsid w:val="0015657F"/>
    <w:rsid w:val="001571C7"/>
    <w:rsid w:val="00158EEE"/>
    <w:rsid w:val="00160354"/>
    <w:rsid w:val="00161094"/>
    <w:rsid w:val="00161220"/>
    <w:rsid w:val="0016317D"/>
    <w:rsid w:val="00163F30"/>
    <w:rsid w:val="00165F48"/>
    <w:rsid w:val="00167D8E"/>
    <w:rsid w:val="00170069"/>
    <w:rsid w:val="00171CB3"/>
    <w:rsid w:val="00172A55"/>
    <w:rsid w:val="00172DEC"/>
    <w:rsid w:val="00173CDE"/>
    <w:rsid w:val="00173FA4"/>
    <w:rsid w:val="00174BC3"/>
    <w:rsid w:val="00174CBD"/>
    <w:rsid w:val="0017509D"/>
    <w:rsid w:val="001758CD"/>
    <w:rsid w:val="0017665C"/>
    <w:rsid w:val="00176A99"/>
    <w:rsid w:val="00176E33"/>
    <w:rsid w:val="001774B5"/>
    <w:rsid w:val="00177AD2"/>
    <w:rsid w:val="001815A8"/>
    <w:rsid w:val="00183FD6"/>
    <w:rsid w:val="001840FA"/>
    <w:rsid w:val="001851FD"/>
    <w:rsid w:val="001858A9"/>
    <w:rsid w:val="00185B7A"/>
    <w:rsid w:val="00186D28"/>
    <w:rsid w:val="00187F47"/>
    <w:rsid w:val="00190079"/>
    <w:rsid w:val="00190CE1"/>
    <w:rsid w:val="00194841"/>
    <w:rsid w:val="00195893"/>
    <w:rsid w:val="0019622E"/>
    <w:rsid w:val="001966A7"/>
    <w:rsid w:val="001975D6"/>
    <w:rsid w:val="001A2C7E"/>
    <w:rsid w:val="001A4627"/>
    <w:rsid w:val="001A4979"/>
    <w:rsid w:val="001A57F7"/>
    <w:rsid w:val="001A5AF9"/>
    <w:rsid w:val="001A5BCA"/>
    <w:rsid w:val="001A5FE6"/>
    <w:rsid w:val="001A6225"/>
    <w:rsid w:val="001A720A"/>
    <w:rsid w:val="001B15D3"/>
    <w:rsid w:val="001B18B6"/>
    <w:rsid w:val="001B23F4"/>
    <w:rsid w:val="001B29AF"/>
    <w:rsid w:val="001B29EC"/>
    <w:rsid w:val="001B2CB3"/>
    <w:rsid w:val="001B3443"/>
    <w:rsid w:val="001B3470"/>
    <w:rsid w:val="001B4CB7"/>
    <w:rsid w:val="001B5328"/>
    <w:rsid w:val="001B636C"/>
    <w:rsid w:val="001B6407"/>
    <w:rsid w:val="001C0326"/>
    <w:rsid w:val="001C16F7"/>
    <w:rsid w:val="001C192F"/>
    <w:rsid w:val="001C3136"/>
    <w:rsid w:val="001C3C42"/>
    <w:rsid w:val="001C5F59"/>
    <w:rsid w:val="001C6D9C"/>
    <w:rsid w:val="001C7BE9"/>
    <w:rsid w:val="001D0946"/>
    <w:rsid w:val="001D1328"/>
    <w:rsid w:val="001D13C9"/>
    <w:rsid w:val="001D21DB"/>
    <w:rsid w:val="001D40D5"/>
    <w:rsid w:val="001D4637"/>
    <w:rsid w:val="001D4AC8"/>
    <w:rsid w:val="001D552B"/>
    <w:rsid w:val="001D7603"/>
    <w:rsid w:val="001D7869"/>
    <w:rsid w:val="001E003D"/>
    <w:rsid w:val="001E0F52"/>
    <w:rsid w:val="001E219E"/>
    <w:rsid w:val="001E22EC"/>
    <w:rsid w:val="001E239D"/>
    <w:rsid w:val="001E2E99"/>
    <w:rsid w:val="001E3092"/>
    <w:rsid w:val="001E3375"/>
    <w:rsid w:val="001E3DFE"/>
    <w:rsid w:val="001E41BE"/>
    <w:rsid w:val="001E50E7"/>
    <w:rsid w:val="001E7E85"/>
    <w:rsid w:val="001F044C"/>
    <w:rsid w:val="001F1E69"/>
    <w:rsid w:val="001F2254"/>
    <w:rsid w:val="001F2F78"/>
    <w:rsid w:val="001F38DE"/>
    <w:rsid w:val="001F396F"/>
    <w:rsid w:val="001F4D5B"/>
    <w:rsid w:val="001F5567"/>
    <w:rsid w:val="001F6E1B"/>
    <w:rsid w:val="001F72CE"/>
    <w:rsid w:val="001F7AF2"/>
    <w:rsid w:val="0020004A"/>
    <w:rsid w:val="002002F1"/>
    <w:rsid w:val="002026CD"/>
    <w:rsid w:val="002033FC"/>
    <w:rsid w:val="0020430D"/>
    <w:rsid w:val="002044BB"/>
    <w:rsid w:val="00204B3A"/>
    <w:rsid w:val="00205A93"/>
    <w:rsid w:val="00205C01"/>
    <w:rsid w:val="0020602C"/>
    <w:rsid w:val="00206E48"/>
    <w:rsid w:val="00206F12"/>
    <w:rsid w:val="00207793"/>
    <w:rsid w:val="00207E62"/>
    <w:rsid w:val="00210A9B"/>
    <w:rsid w:val="00210B09"/>
    <w:rsid w:val="00210C9E"/>
    <w:rsid w:val="00211454"/>
    <w:rsid w:val="00211840"/>
    <w:rsid w:val="00211A3F"/>
    <w:rsid w:val="002121B4"/>
    <w:rsid w:val="002127F9"/>
    <w:rsid w:val="002134D4"/>
    <w:rsid w:val="00213819"/>
    <w:rsid w:val="002145AF"/>
    <w:rsid w:val="002159D7"/>
    <w:rsid w:val="002166D0"/>
    <w:rsid w:val="0021733C"/>
    <w:rsid w:val="0021759B"/>
    <w:rsid w:val="00220E5F"/>
    <w:rsid w:val="002212B5"/>
    <w:rsid w:val="0022424B"/>
    <w:rsid w:val="002251F0"/>
    <w:rsid w:val="00225764"/>
    <w:rsid w:val="00225CE6"/>
    <w:rsid w:val="00226470"/>
    <w:rsid w:val="00226668"/>
    <w:rsid w:val="002268D0"/>
    <w:rsid w:val="00226C7E"/>
    <w:rsid w:val="00230B9D"/>
    <w:rsid w:val="00233809"/>
    <w:rsid w:val="00233BAA"/>
    <w:rsid w:val="002359C9"/>
    <w:rsid w:val="00236073"/>
    <w:rsid w:val="00236085"/>
    <w:rsid w:val="00240046"/>
    <w:rsid w:val="00240CE3"/>
    <w:rsid w:val="0024157F"/>
    <w:rsid w:val="00241D20"/>
    <w:rsid w:val="00243706"/>
    <w:rsid w:val="00243964"/>
    <w:rsid w:val="00244547"/>
    <w:rsid w:val="002449AD"/>
    <w:rsid w:val="00244C85"/>
    <w:rsid w:val="002461BE"/>
    <w:rsid w:val="0024626D"/>
    <w:rsid w:val="002463AA"/>
    <w:rsid w:val="002465FA"/>
    <w:rsid w:val="00246CF5"/>
    <w:rsid w:val="0024797F"/>
    <w:rsid w:val="00247C5A"/>
    <w:rsid w:val="0025119E"/>
    <w:rsid w:val="00251269"/>
    <w:rsid w:val="0025243F"/>
    <w:rsid w:val="002535C0"/>
    <w:rsid w:val="002539BC"/>
    <w:rsid w:val="00254006"/>
    <w:rsid w:val="00254AD9"/>
    <w:rsid w:val="00254D05"/>
    <w:rsid w:val="0025794B"/>
    <w:rsid w:val="002579FE"/>
    <w:rsid w:val="00257FFA"/>
    <w:rsid w:val="002607E2"/>
    <w:rsid w:val="002621A5"/>
    <w:rsid w:val="0026311C"/>
    <w:rsid w:val="00263CB1"/>
    <w:rsid w:val="00263D41"/>
    <w:rsid w:val="00263EE9"/>
    <w:rsid w:val="0026668C"/>
    <w:rsid w:val="00266AC1"/>
    <w:rsid w:val="0026751E"/>
    <w:rsid w:val="002701EA"/>
    <w:rsid w:val="0027178C"/>
    <w:rsid w:val="002719FA"/>
    <w:rsid w:val="00272668"/>
    <w:rsid w:val="00272826"/>
    <w:rsid w:val="0027330B"/>
    <w:rsid w:val="00273AE3"/>
    <w:rsid w:val="0027471C"/>
    <w:rsid w:val="00275351"/>
    <w:rsid w:val="00275920"/>
    <w:rsid w:val="0027698D"/>
    <w:rsid w:val="00277301"/>
    <w:rsid w:val="0027789C"/>
    <w:rsid w:val="002803AD"/>
    <w:rsid w:val="002807A6"/>
    <w:rsid w:val="002809D4"/>
    <w:rsid w:val="00280FE3"/>
    <w:rsid w:val="00281B1A"/>
    <w:rsid w:val="00282052"/>
    <w:rsid w:val="00282A69"/>
    <w:rsid w:val="002837DA"/>
    <w:rsid w:val="00284287"/>
    <w:rsid w:val="002845F2"/>
    <w:rsid w:val="00284AEA"/>
    <w:rsid w:val="00285190"/>
    <w:rsid w:val="0028519E"/>
    <w:rsid w:val="0028530B"/>
    <w:rsid w:val="002856A5"/>
    <w:rsid w:val="002857C0"/>
    <w:rsid w:val="002863E9"/>
    <w:rsid w:val="00286486"/>
    <w:rsid w:val="002872ED"/>
    <w:rsid w:val="00290165"/>
    <w:rsid w:val="002905C2"/>
    <w:rsid w:val="00291A4A"/>
    <w:rsid w:val="00291F4C"/>
    <w:rsid w:val="00292692"/>
    <w:rsid w:val="00293402"/>
    <w:rsid w:val="00294635"/>
    <w:rsid w:val="002956CF"/>
    <w:rsid w:val="00295AF2"/>
    <w:rsid w:val="00295C91"/>
    <w:rsid w:val="00296B2B"/>
    <w:rsid w:val="00296F68"/>
    <w:rsid w:val="00297151"/>
    <w:rsid w:val="002975F7"/>
    <w:rsid w:val="002A1AB4"/>
    <w:rsid w:val="002A232D"/>
    <w:rsid w:val="002A243D"/>
    <w:rsid w:val="002A30F7"/>
    <w:rsid w:val="002A521E"/>
    <w:rsid w:val="002A5685"/>
    <w:rsid w:val="002A5EC9"/>
    <w:rsid w:val="002A6357"/>
    <w:rsid w:val="002A67E6"/>
    <w:rsid w:val="002A73BC"/>
    <w:rsid w:val="002A7FDD"/>
    <w:rsid w:val="002B0496"/>
    <w:rsid w:val="002B10C2"/>
    <w:rsid w:val="002B20E6"/>
    <w:rsid w:val="002B27A8"/>
    <w:rsid w:val="002B2BB9"/>
    <w:rsid w:val="002B3BAB"/>
    <w:rsid w:val="002B405A"/>
    <w:rsid w:val="002B42A3"/>
    <w:rsid w:val="002B4DA9"/>
    <w:rsid w:val="002B61BA"/>
    <w:rsid w:val="002B741D"/>
    <w:rsid w:val="002C0CDD"/>
    <w:rsid w:val="002C3761"/>
    <w:rsid w:val="002C3B3D"/>
    <w:rsid w:val="002C48E8"/>
    <w:rsid w:val="002D002A"/>
    <w:rsid w:val="002D0992"/>
    <w:rsid w:val="002D33A7"/>
    <w:rsid w:val="002D3926"/>
    <w:rsid w:val="002D3DFB"/>
    <w:rsid w:val="002D411A"/>
    <w:rsid w:val="002D4B26"/>
    <w:rsid w:val="002D4C73"/>
    <w:rsid w:val="002D673F"/>
    <w:rsid w:val="002D6889"/>
    <w:rsid w:val="002D6CD9"/>
    <w:rsid w:val="002D731A"/>
    <w:rsid w:val="002D7B58"/>
    <w:rsid w:val="002D7FF8"/>
    <w:rsid w:val="002E0027"/>
    <w:rsid w:val="002E02FB"/>
    <w:rsid w:val="002E1A1D"/>
    <w:rsid w:val="002E4081"/>
    <w:rsid w:val="002E4DF8"/>
    <w:rsid w:val="002E5B78"/>
    <w:rsid w:val="002E6A95"/>
    <w:rsid w:val="002F10A3"/>
    <w:rsid w:val="002F13C2"/>
    <w:rsid w:val="002F1A10"/>
    <w:rsid w:val="002F3604"/>
    <w:rsid w:val="002F3AE3"/>
    <w:rsid w:val="002F5932"/>
    <w:rsid w:val="002F6295"/>
    <w:rsid w:val="002F64EC"/>
    <w:rsid w:val="003010CB"/>
    <w:rsid w:val="003039A4"/>
    <w:rsid w:val="003041F0"/>
    <w:rsid w:val="0030464B"/>
    <w:rsid w:val="00304FFA"/>
    <w:rsid w:val="003062C9"/>
    <w:rsid w:val="003069EF"/>
    <w:rsid w:val="0030786C"/>
    <w:rsid w:val="003101C1"/>
    <w:rsid w:val="00312BB7"/>
    <w:rsid w:val="00313177"/>
    <w:rsid w:val="003139E2"/>
    <w:rsid w:val="00314318"/>
    <w:rsid w:val="00314FE0"/>
    <w:rsid w:val="0031715A"/>
    <w:rsid w:val="00317230"/>
    <w:rsid w:val="003201C1"/>
    <w:rsid w:val="00321476"/>
    <w:rsid w:val="003232CB"/>
    <w:rsid w:val="003233DE"/>
    <w:rsid w:val="00323C38"/>
    <w:rsid w:val="00324125"/>
    <w:rsid w:val="0032466B"/>
    <w:rsid w:val="00325232"/>
    <w:rsid w:val="0032529C"/>
    <w:rsid w:val="00325B9A"/>
    <w:rsid w:val="003260A3"/>
    <w:rsid w:val="003267B2"/>
    <w:rsid w:val="00326F04"/>
    <w:rsid w:val="00327B44"/>
    <w:rsid w:val="003308EF"/>
    <w:rsid w:val="0033190D"/>
    <w:rsid w:val="00331CE4"/>
    <w:rsid w:val="003326CD"/>
    <w:rsid w:val="00332C98"/>
    <w:rsid w:val="003330EB"/>
    <w:rsid w:val="00333208"/>
    <w:rsid w:val="00333A70"/>
    <w:rsid w:val="00333BFD"/>
    <w:rsid w:val="00333ECD"/>
    <w:rsid w:val="003342EA"/>
    <w:rsid w:val="00336605"/>
    <w:rsid w:val="00336ABD"/>
    <w:rsid w:val="003415FD"/>
    <w:rsid w:val="003429F0"/>
    <w:rsid w:val="00343FD7"/>
    <w:rsid w:val="0034448F"/>
    <w:rsid w:val="00345063"/>
    <w:rsid w:val="003453F6"/>
    <w:rsid w:val="00346C4A"/>
    <w:rsid w:val="00346DC5"/>
    <w:rsid w:val="0035058D"/>
    <w:rsid w:val="0035097A"/>
    <w:rsid w:val="00350A71"/>
    <w:rsid w:val="00353255"/>
    <w:rsid w:val="003537CE"/>
    <w:rsid w:val="003540A4"/>
    <w:rsid w:val="0035453B"/>
    <w:rsid w:val="00354768"/>
    <w:rsid w:val="00354793"/>
    <w:rsid w:val="0035532A"/>
    <w:rsid w:val="003558F4"/>
    <w:rsid w:val="003572A7"/>
    <w:rsid w:val="0035785D"/>
    <w:rsid w:val="00357E14"/>
    <w:rsid w:val="00360E4E"/>
    <w:rsid w:val="00362FA6"/>
    <w:rsid w:val="003631A1"/>
    <w:rsid w:val="003648F0"/>
    <w:rsid w:val="00364E4E"/>
    <w:rsid w:val="00366180"/>
    <w:rsid w:val="003671F2"/>
    <w:rsid w:val="003702A7"/>
    <w:rsid w:val="0037053B"/>
    <w:rsid w:val="00370AAA"/>
    <w:rsid w:val="003729CA"/>
    <w:rsid w:val="00372AE4"/>
    <w:rsid w:val="00373793"/>
    <w:rsid w:val="00374105"/>
    <w:rsid w:val="0037497F"/>
    <w:rsid w:val="00375F77"/>
    <w:rsid w:val="00376AF7"/>
    <w:rsid w:val="00377A78"/>
    <w:rsid w:val="00380F9E"/>
    <w:rsid w:val="003812AF"/>
    <w:rsid w:val="003812D0"/>
    <w:rsid w:val="00381402"/>
    <w:rsid w:val="00381BBE"/>
    <w:rsid w:val="003825C5"/>
    <w:rsid w:val="00382903"/>
    <w:rsid w:val="003831AB"/>
    <w:rsid w:val="00383267"/>
    <w:rsid w:val="00383D93"/>
    <w:rsid w:val="00384692"/>
    <w:rsid w:val="003846FF"/>
    <w:rsid w:val="003848DB"/>
    <w:rsid w:val="00385AD4"/>
    <w:rsid w:val="00387848"/>
    <w:rsid w:val="00387924"/>
    <w:rsid w:val="00390725"/>
    <w:rsid w:val="003913B6"/>
    <w:rsid w:val="00391701"/>
    <w:rsid w:val="00392849"/>
    <w:rsid w:val="00393775"/>
    <w:rsid w:val="0039384D"/>
    <w:rsid w:val="00394138"/>
    <w:rsid w:val="00395C23"/>
    <w:rsid w:val="00397337"/>
    <w:rsid w:val="003A0126"/>
    <w:rsid w:val="003A0B32"/>
    <w:rsid w:val="003A0BB9"/>
    <w:rsid w:val="003A15C9"/>
    <w:rsid w:val="003A2085"/>
    <w:rsid w:val="003A2E4F"/>
    <w:rsid w:val="003A43D7"/>
    <w:rsid w:val="003A4438"/>
    <w:rsid w:val="003A463C"/>
    <w:rsid w:val="003A4A1C"/>
    <w:rsid w:val="003A4AE2"/>
    <w:rsid w:val="003A4B48"/>
    <w:rsid w:val="003A5013"/>
    <w:rsid w:val="003A502C"/>
    <w:rsid w:val="003A5078"/>
    <w:rsid w:val="003A62DD"/>
    <w:rsid w:val="003A775A"/>
    <w:rsid w:val="003A7C52"/>
    <w:rsid w:val="003B0018"/>
    <w:rsid w:val="003B0DAB"/>
    <w:rsid w:val="003B0E2A"/>
    <w:rsid w:val="003B187A"/>
    <w:rsid w:val="003B213A"/>
    <w:rsid w:val="003B43AD"/>
    <w:rsid w:val="003B446B"/>
    <w:rsid w:val="003B45B7"/>
    <w:rsid w:val="003B4923"/>
    <w:rsid w:val="003B4DF3"/>
    <w:rsid w:val="003B7094"/>
    <w:rsid w:val="003B72C2"/>
    <w:rsid w:val="003B7C48"/>
    <w:rsid w:val="003C081D"/>
    <w:rsid w:val="003C0FEC"/>
    <w:rsid w:val="003C15B8"/>
    <w:rsid w:val="003C1E42"/>
    <w:rsid w:val="003C20EF"/>
    <w:rsid w:val="003C24AA"/>
    <w:rsid w:val="003C2AC8"/>
    <w:rsid w:val="003C334D"/>
    <w:rsid w:val="003C39BE"/>
    <w:rsid w:val="003C3C97"/>
    <w:rsid w:val="003C41F8"/>
    <w:rsid w:val="003C5171"/>
    <w:rsid w:val="003D17F7"/>
    <w:rsid w:val="003D17F9"/>
    <w:rsid w:val="003D2D88"/>
    <w:rsid w:val="003D3F51"/>
    <w:rsid w:val="003D4146"/>
    <w:rsid w:val="003D41EA"/>
    <w:rsid w:val="003D4850"/>
    <w:rsid w:val="003D535A"/>
    <w:rsid w:val="003D7F15"/>
    <w:rsid w:val="003E0EC1"/>
    <w:rsid w:val="003E10B8"/>
    <w:rsid w:val="003E3FEE"/>
    <w:rsid w:val="003E5265"/>
    <w:rsid w:val="003E5FAD"/>
    <w:rsid w:val="003E671A"/>
    <w:rsid w:val="003E6D73"/>
    <w:rsid w:val="003E6DDA"/>
    <w:rsid w:val="003E7C7F"/>
    <w:rsid w:val="003F0291"/>
    <w:rsid w:val="003F0955"/>
    <w:rsid w:val="003F2173"/>
    <w:rsid w:val="003F27F0"/>
    <w:rsid w:val="003F2AF9"/>
    <w:rsid w:val="003F2DBC"/>
    <w:rsid w:val="003F33D7"/>
    <w:rsid w:val="003F36A2"/>
    <w:rsid w:val="003F3818"/>
    <w:rsid w:val="003F5EAC"/>
    <w:rsid w:val="003F67CF"/>
    <w:rsid w:val="003F682C"/>
    <w:rsid w:val="003F6A52"/>
    <w:rsid w:val="003F6FE1"/>
    <w:rsid w:val="00400F00"/>
    <w:rsid w:val="00401A75"/>
    <w:rsid w:val="00404F8B"/>
    <w:rsid w:val="00405256"/>
    <w:rsid w:val="004056CB"/>
    <w:rsid w:val="00406A56"/>
    <w:rsid w:val="00406C2D"/>
    <w:rsid w:val="00410031"/>
    <w:rsid w:val="004115A2"/>
    <w:rsid w:val="00411A3D"/>
    <w:rsid w:val="00412F52"/>
    <w:rsid w:val="004131FF"/>
    <w:rsid w:val="00413DFE"/>
    <w:rsid w:val="0041470A"/>
    <w:rsid w:val="004154EE"/>
    <w:rsid w:val="00415C81"/>
    <w:rsid w:val="00416043"/>
    <w:rsid w:val="00416731"/>
    <w:rsid w:val="00420055"/>
    <w:rsid w:val="0042086C"/>
    <w:rsid w:val="00421473"/>
    <w:rsid w:val="00422004"/>
    <w:rsid w:val="004236EF"/>
    <w:rsid w:val="004238BA"/>
    <w:rsid w:val="00423F8C"/>
    <w:rsid w:val="0042437A"/>
    <w:rsid w:val="00425E71"/>
    <w:rsid w:val="004271B1"/>
    <w:rsid w:val="004312C5"/>
    <w:rsid w:val="004318F0"/>
    <w:rsid w:val="00432378"/>
    <w:rsid w:val="004331A1"/>
    <w:rsid w:val="00433F72"/>
    <w:rsid w:val="00434D93"/>
    <w:rsid w:val="00435A13"/>
    <w:rsid w:val="0043722C"/>
    <w:rsid w:val="00437AE4"/>
    <w:rsid w:val="00437D19"/>
    <w:rsid w:val="00437ED5"/>
    <w:rsid w:val="00440D65"/>
    <w:rsid w:val="00440DE9"/>
    <w:rsid w:val="004414D7"/>
    <w:rsid w:val="004422D2"/>
    <w:rsid w:val="004435E6"/>
    <w:rsid w:val="00444508"/>
    <w:rsid w:val="004457FE"/>
    <w:rsid w:val="004465EF"/>
    <w:rsid w:val="00446C0E"/>
    <w:rsid w:val="00447E31"/>
    <w:rsid w:val="00450666"/>
    <w:rsid w:val="00451F57"/>
    <w:rsid w:val="004529B0"/>
    <w:rsid w:val="00453923"/>
    <w:rsid w:val="00453EE5"/>
    <w:rsid w:val="00454B9B"/>
    <w:rsid w:val="004567D6"/>
    <w:rsid w:val="00457391"/>
    <w:rsid w:val="00457858"/>
    <w:rsid w:val="00460B0B"/>
    <w:rsid w:val="00461023"/>
    <w:rsid w:val="00461468"/>
    <w:rsid w:val="00461E94"/>
    <w:rsid w:val="00462FAC"/>
    <w:rsid w:val="00463FD1"/>
    <w:rsid w:val="00464631"/>
    <w:rsid w:val="00464B79"/>
    <w:rsid w:val="00464BBD"/>
    <w:rsid w:val="00465033"/>
    <w:rsid w:val="00465091"/>
    <w:rsid w:val="00465101"/>
    <w:rsid w:val="00466A4F"/>
    <w:rsid w:val="0046742B"/>
    <w:rsid w:val="00467BBF"/>
    <w:rsid w:val="004704ED"/>
    <w:rsid w:val="00471D97"/>
    <w:rsid w:val="004720A7"/>
    <w:rsid w:val="004724CD"/>
    <w:rsid w:val="0047417C"/>
    <w:rsid w:val="004747E4"/>
    <w:rsid w:val="00474822"/>
    <w:rsid w:val="00474A03"/>
    <w:rsid w:val="00475B50"/>
    <w:rsid w:val="00476102"/>
    <w:rsid w:val="00476FAF"/>
    <w:rsid w:val="00476FB0"/>
    <w:rsid w:val="0048033D"/>
    <w:rsid w:val="00480AC8"/>
    <w:rsid w:val="004810FA"/>
    <w:rsid w:val="0048110F"/>
    <w:rsid w:val="0048112B"/>
    <w:rsid w:val="0048119C"/>
    <w:rsid w:val="00481737"/>
    <w:rsid w:val="00484665"/>
    <w:rsid w:val="0048535E"/>
    <w:rsid w:val="00485B12"/>
    <w:rsid w:val="004867E2"/>
    <w:rsid w:val="0049072D"/>
    <w:rsid w:val="00490EE6"/>
    <w:rsid w:val="00490F1E"/>
    <w:rsid w:val="004913EE"/>
    <w:rsid w:val="0049168D"/>
    <w:rsid w:val="0049190F"/>
    <w:rsid w:val="004929A9"/>
    <w:rsid w:val="00494C54"/>
    <w:rsid w:val="0049576F"/>
    <w:rsid w:val="004958BD"/>
    <w:rsid w:val="004963D0"/>
    <w:rsid w:val="004A00C9"/>
    <w:rsid w:val="004A0334"/>
    <w:rsid w:val="004A279A"/>
    <w:rsid w:val="004A29AE"/>
    <w:rsid w:val="004A3A43"/>
    <w:rsid w:val="004A4356"/>
    <w:rsid w:val="004A469E"/>
    <w:rsid w:val="004A4F1A"/>
    <w:rsid w:val="004A4FC9"/>
    <w:rsid w:val="004A64D9"/>
    <w:rsid w:val="004B0562"/>
    <w:rsid w:val="004B0C34"/>
    <w:rsid w:val="004B1E22"/>
    <w:rsid w:val="004B2E17"/>
    <w:rsid w:val="004B3020"/>
    <w:rsid w:val="004B3977"/>
    <w:rsid w:val="004B4D40"/>
    <w:rsid w:val="004B51E5"/>
    <w:rsid w:val="004B6544"/>
    <w:rsid w:val="004C011B"/>
    <w:rsid w:val="004C0205"/>
    <w:rsid w:val="004C0474"/>
    <w:rsid w:val="004C2012"/>
    <w:rsid w:val="004C2FEC"/>
    <w:rsid w:val="004C3496"/>
    <w:rsid w:val="004C4164"/>
    <w:rsid w:val="004C4B9B"/>
    <w:rsid w:val="004C4EB7"/>
    <w:rsid w:val="004C5E1A"/>
    <w:rsid w:val="004C5EC8"/>
    <w:rsid w:val="004C63A9"/>
    <w:rsid w:val="004C694E"/>
    <w:rsid w:val="004C6BCF"/>
    <w:rsid w:val="004C6E90"/>
    <w:rsid w:val="004C6F01"/>
    <w:rsid w:val="004C7595"/>
    <w:rsid w:val="004C78EF"/>
    <w:rsid w:val="004C7D0C"/>
    <w:rsid w:val="004D05B3"/>
    <w:rsid w:val="004D0D21"/>
    <w:rsid w:val="004D1339"/>
    <w:rsid w:val="004D1612"/>
    <w:rsid w:val="004D1E0E"/>
    <w:rsid w:val="004D2B2B"/>
    <w:rsid w:val="004D2CF3"/>
    <w:rsid w:val="004D2FD4"/>
    <w:rsid w:val="004D3D24"/>
    <w:rsid w:val="004D4112"/>
    <w:rsid w:val="004D5379"/>
    <w:rsid w:val="004D58BF"/>
    <w:rsid w:val="004D68AD"/>
    <w:rsid w:val="004D69CD"/>
    <w:rsid w:val="004D72B3"/>
    <w:rsid w:val="004E29F1"/>
    <w:rsid w:val="004E2EBE"/>
    <w:rsid w:val="004E34F4"/>
    <w:rsid w:val="004E4335"/>
    <w:rsid w:val="004E4553"/>
    <w:rsid w:val="004E4B75"/>
    <w:rsid w:val="004E4C69"/>
    <w:rsid w:val="004E5ACF"/>
    <w:rsid w:val="004E7838"/>
    <w:rsid w:val="004E7ACC"/>
    <w:rsid w:val="004E7AD9"/>
    <w:rsid w:val="004E7D2D"/>
    <w:rsid w:val="004F0325"/>
    <w:rsid w:val="004F082E"/>
    <w:rsid w:val="004F1262"/>
    <w:rsid w:val="004F13EE"/>
    <w:rsid w:val="004F14E0"/>
    <w:rsid w:val="004F192A"/>
    <w:rsid w:val="004F2022"/>
    <w:rsid w:val="004F20BB"/>
    <w:rsid w:val="004F21C2"/>
    <w:rsid w:val="004F46D3"/>
    <w:rsid w:val="004F47F5"/>
    <w:rsid w:val="004F73B0"/>
    <w:rsid w:val="004F7C05"/>
    <w:rsid w:val="004F7F12"/>
    <w:rsid w:val="005004AC"/>
    <w:rsid w:val="005004BF"/>
    <w:rsid w:val="00500858"/>
    <w:rsid w:val="00501C94"/>
    <w:rsid w:val="005021F1"/>
    <w:rsid w:val="005023D6"/>
    <w:rsid w:val="0050402B"/>
    <w:rsid w:val="005042F0"/>
    <w:rsid w:val="00504663"/>
    <w:rsid w:val="00504FAA"/>
    <w:rsid w:val="005062D9"/>
    <w:rsid w:val="00506432"/>
    <w:rsid w:val="00507155"/>
    <w:rsid w:val="005075B7"/>
    <w:rsid w:val="00507604"/>
    <w:rsid w:val="00511823"/>
    <w:rsid w:val="005121E7"/>
    <w:rsid w:val="0051242B"/>
    <w:rsid w:val="00512473"/>
    <w:rsid w:val="005126FB"/>
    <w:rsid w:val="00513888"/>
    <w:rsid w:val="0051420F"/>
    <w:rsid w:val="00514735"/>
    <w:rsid w:val="00515AFD"/>
    <w:rsid w:val="00516660"/>
    <w:rsid w:val="00516CA3"/>
    <w:rsid w:val="00517AED"/>
    <w:rsid w:val="00520239"/>
    <w:rsid w:val="0052051D"/>
    <w:rsid w:val="00520D1E"/>
    <w:rsid w:val="00521DA0"/>
    <w:rsid w:val="00522347"/>
    <w:rsid w:val="005269A0"/>
    <w:rsid w:val="00526AA0"/>
    <w:rsid w:val="00526E14"/>
    <w:rsid w:val="005275EE"/>
    <w:rsid w:val="00530ABB"/>
    <w:rsid w:val="005311A3"/>
    <w:rsid w:val="00532482"/>
    <w:rsid w:val="00533CBC"/>
    <w:rsid w:val="005346B3"/>
    <w:rsid w:val="00534ADF"/>
    <w:rsid w:val="005351AC"/>
    <w:rsid w:val="00536330"/>
    <w:rsid w:val="00537C70"/>
    <w:rsid w:val="00540CA1"/>
    <w:rsid w:val="00541FF7"/>
    <w:rsid w:val="005427D6"/>
    <w:rsid w:val="005430E4"/>
    <w:rsid w:val="0054333D"/>
    <w:rsid w:val="0054424F"/>
    <w:rsid w:val="00545B04"/>
    <w:rsid w:val="00545EE6"/>
    <w:rsid w:val="00551A89"/>
    <w:rsid w:val="005536DA"/>
    <w:rsid w:val="005542EA"/>
    <w:rsid w:val="00554BD0"/>
    <w:rsid w:val="005550D0"/>
    <w:rsid w:val="005550E7"/>
    <w:rsid w:val="00555C60"/>
    <w:rsid w:val="00556130"/>
    <w:rsid w:val="005564FB"/>
    <w:rsid w:val="005568D9"/>
    <w:rsid w:val="00556D46"/>
    <w:rsid w:val="0055716A"/>
    <w:rsid w:val="005572C7"/>
    <w:rsid w:val="0055744A"/>
    <w:rsid w:val="00557D5A"/>
    <w:rsid w:val="00560D2E"/>
    <w:rsid w:val="00561546"/>
    <w:rsid w:val="00562EF1"/>
    <w:rsid w:val="005647A9"/>
    <w:rsid w:val="0056486D"/>
    <w:rsid w:val="00564933"/>
    <w:rsid w:val="005650ED"/>
    <w:rsid w:val="005652E7"/>
    <w:rsid w:val="00567729"/>
    <w:rsid w:val="00571C9D"/>
    <w:rsid w:val="00571D24"/>
    <w:rsid w:val="005722C4"/>
    <w:rsid w:val="00572710"/>
    <w:rsid w:val="00573088"/>
    <w:rsid w:val="00573485"/>
    <w:rsid w:val="00575133"/>
    <w:rsid w:val="0057543F"/>
    <w:rsid w:val="005756BA"/>
    <w:rsid w:val="00575754"/>
    <w:rsid w:val="005763B8"/>
    <w:rsid w:val="005771E9"/>
    <w:rsid w:val="00577435"/>
    <w:rsid w:val="00577ACA"/>
    <w:rsid w:val="00581143"/>
    <w:rsid w:val="005826E2"/>
    <w:rsid w:val="00582783"/>
    <w:rsid w:val="00582BC1"/>
    <w:rsid w:val="00582DC1"/>
    <w:rsid w:val="00583A82"/>
    <w:rsid w:val="00583F31"/>
    <w:rsid w:val="00584150"/>
    <w:rsid w:val="0058708B"/>
    <w:rsid w:val="005877C1"/>
    <w:rsid w:val="00591E20"/>
    <w:rsid w:val="005923B2"/>
    <w:rsid w:val="00593B60"/>
    <w:rsid w:val="00593D43"/>
    <w:rsid w:val="00594A8F"/>
    <w:rsid w:val="00595408"/>
    <w:rsid w:val="00595D4C"/>
    <w:rsid w:val="00595E84"/>
    <w:rsid w:val="005A0C59"/>
    <w:rsid w:val="005A36CA"/>
    <w:rsid w:val="005A3A47"/>
    <w:rsid w:val="005A3A68"/>
    <w:rsid w:val="005A3CC4"/>
    <w:rsid w:val="005A48EB"/>
    <w:rsid w:val="005A6B2A"/>
    <w:rsid w:val="005A6CFB"/>
    <w:rsid w:val="005A7E7C"/>
    <w:rsid w:val="005B0111"/>
    <w:rsid w:val="005B0A2A"/>
    <w:rsid w:val="005B1390"/>
    <w:rsid w:val="005B224C"/>
    <w:rsid w:val="005B2654"/>
    <w:rsid w:val="005B3A27"/>
    <w:rsid w:val="005B4193"/>
    <w:rsid w:val="005B45E4"/>
    <w:rsid w:val="005B4ED3"/>
    <w:rsid w:val="005B730E"/>
    <w:rsid w:val="005C0FE7"/>
    <w:rsid w:val="005C1DF7"/>
    <w:rsid w:val="005C22A2"/>
    <w:rsid w:val="005C5AEB"/>
    <w:rsid w:val="005C7CF0"/>
    <w:rsid w:val="005D1E42"/>
    <w:rsid w:val="005D265F"/>
    <w:rsid w:val="005D2FFE"/>
    <w:rsid w:val="005D3156"/>
    <w:rsid w:val="005D317B"/>
    <w:rsid w:val="005D34EE"/>
    <w:rsid w:val="005D57DC"/>
    <w:rsid w:val="005D6661"/>
    <w:rsid w:val="005D70C0"/>
    <w:rsid w:val="005D7F5C"/>
    <w:rsid w:val="005E020F"/>
    <w:rsid w:val="005E0A3F"/>
    <w:rsid w:val="005E107E"/>
    <w:rsid w:val="005E268F"/>
    <w:rsid w:val="005E3A1D"/>
    <w:rsid w:val="005E40B4"/>
    <w:rsid w:val="005E47E3"/>
    <w:rsid w:val="005E4C7D"/>
    <w:rsid w:val="005E6883"/>
    <w:rsid w:val="005E7178"/>
    <w:rsid w:val="005E772F"/>
    <w:rsid w:val="005F0952"/>
    <w:rsid w:val="005F2B9B"/>
    <w:rsid w:val="005F46F4"/>
    <w:rsid w:val="005F4AC0"/>
    <w:rsid w:val="005F4ECA"/>
    <w:rsid w:val="005F5D05"/>
    <w:rsid w:val="005F635F"/>
    <w:rsid w:val="005F645F"/>
    <w:rsid w:val="005F6647"/>
    <w:rsid w:val="006001B6"/>
    <w:rsid w:val="00602E4F"/>
    <w:rsid w:val="00603B0B"/>
    <w:rsid w:val="00603EC1"/>
    <w:rsid w:val="00603F3E"/>
    <w:rsid w:val="006041BE"/>
    <w:rsid w:val="006043C7"/>
    <w:rsid w:val="006069B9"/>
    <w:rsid w:val="00606C18"/>
    <w:rsid w:val="00610588"/>
    <w:rsid w:val="006117D6"/>
    <w:rsid w:val="006118CC"/>
    <w:rsid w:val="00613235"/>
    <w:rsid w:val="00613796"/>
    <w:rsid w:val="00613F6E"/>
    <w:rsid w:val="006143FE"/>
    <w:rsid w:val="006144F5"/>
    <w:rsid w:val="00615584"/>
    <w:rsid w:val="0061651D"/>
    <w:rsid w:val="006173A6"/>
    <w:rsid w:val="00620964"/>
    <w:rsid w:val="00622670"/>
    <w:rsid w:val="00624B52"/>
    <w:rsid w:val="00626261"/>
    <w:rsid w:val="006269B8"/>
    <w:rsid w:val="0063017A"/>
    <w:rsid w:val="006305AD"/>
    <w:rsid w:val="00630754"/>
    <w:rsid w:val="006308B1"/>
    <w:rsid w:val="00631DF4"/>
    <w:rsid w:val="00633A8C"/>
    <w:rsid w:val="00633E57"/>
    <w:rsid w:val="00634175"/>
    <w:rsid w:val="00635030"/>
    <w:rsid w:val="006360C0"/>
    <w:rsid w:val="00637116"/>
    <w:rsid w:val="006402AA"/>
    <w:rsid w:val="006408AC"/>
    <w:rsid w:val="0064188C"/>
    <w:rsid w:val="00641E13"/>
    <w:rsid w:val="0064207E"/>
    <w:rsid w:val="00642BC8"/>
    <w:rsid w:val="00646EF8"/>
    <w:rsid w:val="00646F50"/>
    <w:rsid w:val="00647418"/>
    <w:rsid w:val="006511B6"/>
    <w:rsid w:val="00652742"/>
    <w:rsid w:val="00653C18"/>
    <w:rsid w:val="0065469F"/>
    <w:rsid w:val="00654F68"/>
    <w:rsid w:val="006552E0"/>
    <w:rsid w:val="00656C44"/>
    <w:rsid w:val="00657FF8"/>
    <w:rsid w:val="006617F4"/>
    <w:rsid w:val="00664016"/>
    <w:rsid w:val="00664F37"/>
    <w:rsid w:val="00665933"/>
    <w:rsid w:val="0067047C"/>
    <w:rsid w:val="00670D99"/>
    <w:rsid w:val="00670E2B"/>
    <w:rsid w:val="006718C3"/>
    <w:rsid w:val="0067331A"/>
    <w:rsid w:val="006734BB"/>
    <w:rsid w:val="006735F5"/>
    <w:rsid w:val="0067372B"/>
    <w:rsid w:val="00673BA6"/>
    <w:rsid w:val="00674356"/>
    <w:rsid w:val="00675004"/>
    <w:rsid w:val="0067500A"/>
    <w:rsid w:val="00676C57"/>
    <w:rsid w:val="00677D94"/>
    <w:rsid w:val="0068068A"/>
    <w:rsid w:val="00681A34"/>
    <w:rsid w:val="006821EB"/>
    <w:rsid w:val="00683101"/>
    <w:rsid w:val="0068341B"/>
    <w:rsid w:val="00684DC1"/>
    <w:rsid w:val="00685020"/>
    <w:rsid w:val="0069012B"/>
    <w:rsid w:val="00690B34"/>
    <w:rsid w:val="00690E83"/>
    <w:rsid w:val="00690F89"/>
    <w:rsid w:val="006935CA"/>
    <w:rsid w:val="00694A83"/>
    <w:rsid w:val="006968AD"/>
    <w:rsid w:val="006970B4"/>
    <w:rsid w:val="006979C2"/>
    <w:rsid w:val="006A030E"/>
    <w:rsid w:val="006A0832"/>
    <w:rsid w:val="006A1415"/>
    <w:rsid w:val="006A258F"/>
    <w:rsid w:val="006A2FD6"/>
    <w:rsid w:val="006A491B"/>
    <w:rsid w:val="006A5086"/>
    <w:rsid w:val="006A56D5"/>
    <w:rsid w:val="006A5D78"/>
    <w:rsid w:val="006A63A8"/>
    <w:rsid w:val="006A6D19"/>
    <w:rsid w:val="006B1214"/>
    <w:rsid w:val="006B2286"/>
    <w:rsid w:val="006B2D75"/>
    <w:rsid w:val="006B3CBF"/>
    <w:rsid w:val="006B4B62"/>
    <w:rsid w:val="006B56BB"/>
    <w:rsid w:val="006B57FF"/>
    <w:rsid w:val="006B65A2"/>
    <w:rsid w:val="006B69A7"/>
    <w:rsid w:val="006B79D2"/>
    <w:rsid w:val="006C00DE"/>
    <w:rsid w:val="006C027C"/>
    <w:rsid w:val="006C0FBC"/>
    <w:rsid w:val="006C1EBF"/>
    <w:rsid w:val="006C2AF3"/>
    <w:rsid w:val="006C2C12"/>
    <w:rsid w:val="006C3CB8"/>
    <w:rsid w:val="006C3DB4"/>
    <w:rsid w:val="006C4B74"/>
    <w:rsid w:val="006C4B91"/>
    <w:rsid w:val="006C55E1"/>
    <w:rsid w:val="006C708C"/>
    <w:rsid w:val="006C7350"/>
    <w:rsid w:val="006C77A8"/>
    <w:rsid w:val="006D0157"/>
    <w:rsid w:val="006D08EA"/>
    <w:rsid w:val="006D10BC"/>
    <w:rsid w:val="006D16B1"/>
    <w:rsid w:val="006D1DFF"/>
    <w:rsid w:val="006D2B99"/>
    <w:rsid w:val="006D2D0B"/>
    <w:rsid w:val="006D304C"/>
    <w:rsid w:val="006D35C7"/>
    <w:rsid w:val="006D4098"/>
    <w:rsid w:val="006D4B1A"/>
    <w:rsid w:val="006D5C81"/>
    <w:rsid w:val="006D6608"/>
    <w:rsid w:val="006D7408"/>
    <w:rsid w:val="006D7681"/>
    <w:rsid w:val="006D7A27"/>
    <w:rsid w:val="006D7B2E"/>
    <w:rsid w:val="006D7CF0"/>
    <w:rsid w:val="006E02EA"/>
    <w:rsid w:val="006E06E8"/>
    <w:rsid w:val="006E0968"/>
    <w:rsid w:val="006E2668"/>
    <w:rsid w:val="006E2AF6"/>
    <w:rsid w:val="006E4EF3"/>
    <w:rsid w:val="006E5265"/>
    <w:rsid w:val="006E527A"/>
    <w:rsid w:val="006E571F"/>
    <w:rsid w:val="006E681A"/>
    <w:rsid w:val="006E6EE2"/>
    <w:rsid w:val="006E70FA"/>
    <w:rsid w:val="006F00A7"/>
    <w:rsid w:val="006F0743"/>
    <w:rsid w:val="006F2C40"/>
    <w:rsid w:val="006F30A5"/>
    <w:rsid w:val="006F35A0"/>
    <w:rsid w:val="006F3ACC"/>
    <w:rsid w:val="006F4B29"/>
    <w:rsid w:val="006F6617"/>
    <w:rsid w:val="00700539"/>
    <w:rsid w:val="007007BC"/>
    <w:rsid w:val="00700F51"/>
    <w:rsid w:val="00701275"/>
    <w:rsid w:val="00702590"/>
    <w:rsid w:val="0070397F"/>
    <w:rsid w:val="00703E88"/>
    <w:rsid w:val="007046A6"/>
    <w:rsid w:val="0070533A"/>
    <w:rsid w:val="00705BF8"/>
    <w:rsid w:val="00707F56"/>
    <w:rsid w:val="00710A8A"/>
    <w:rsid w:val="00712B9A"/>
    <w:rsid w:val="00712FBD"/>
    <w:rsid w:val="00713182"/>
    <w:rsid w:val="00713558"/>
    <w:rsid w:val="007152B3"/>
    <w:rsid w:val="0071561E"/>
    <w:rsid w:val="00715CCF"/>
    <w:rsid w:val="0071643A"/>
    <w:rsid w:val="007168BB"/>
    <w:rsid w:val="007171B7"/>
    <w:rsid w:val="00717BC6"/>
    <w:rsid w:val="00720978"/>
    <w:rsid w:val="00720D08"/>
    <w:rsid w:val="00721652"/>
    <w:rsid w:val="00721FEA"/>
    <w:rsid w:val="007225BC"/>
    <w:rsid w:val="0072280D"/>
    <w:rsid w:val="00722ED4"/>
    <w:rsid w:val="00723BE4"/>
    <w:rsid w:val="00723E98"/>
    <w:rsid w:val="00724078"/>
    <w:rsid w:val="00724547"/>
    <w:rsid w:val="00724A80"/>
    <w:rsid w:val="007262EC"/>
    <w:rsid w:val="007263B9"/>
    <w:rsid w:val="007300D2"/>
    <w:rsid w:val="00730797"/>
    <w:rsid w:val="00731C99"/>
    <w:rsid w:val="007334F8"/>
    <w:rsid w:val="007339CD"/>
    <w:rsid w:val="007352E2"/>
    <w:rsid w:val="007359D8"/>
    <w:rsid w:val="00735B28"/>
    <w:rsid w:val="007362D4"/>
    <w:rsid w:val="0073717B"/>
    <w:rsid w:val="00740ED6"/>
    <w:rsid w:val="00741E8F"/>
    <w:rsid w:val="00742D2F"/>
    <w:rsid w:val="007431DE"/>
    <w:rsid w:val="00744D6F"/>
    <w:rsid w:val="00746F27"/>
    <w:rsid w:val="0074734F"/>
    <w:rsid w:val="007510EC"/>
    <w:rsid w:val="0075166E"/>
    <w:rsid w:val="00751A23"/>
    <w:rsid w:val="007526C8"/>
    <w:rsid w:val="0075414B"/>
    <w:rsid w:val="00754EBC"/>
    <w:rsid w:val="00755A93"/>
    <w:rsid w:val="00755BEC"/>
    <w:rsid w:val="00756B8C"/>
    <w:rsid w:val="00760705"/>
    <w:rsid w:val="00760874"/>
    <w:rsid w:val="0076332B"/>
    <w:rsid w:val="0076365B"/>
    <w:rsid w:val="00763ACE"/>
    <w:rsid w:val="007641A0"/>
    <w:rsid w:val="00764E7C"/>
    <w:rsid w:val="007666E1"/>
    <w:rsid w:val="0076672A"/>
    <w:rsid w:val="00766BBB"/>
    <w:rsid w:val="007676F1"/>
    <w:rsid w:val="00770043"/>
    <w:rsid w:val="00771F7E"/>
    <w:rsid w:val="007740B5"/>
    <w:rsid w:val="007740BF"/>
    <w:rsid w:val="007750E2"/>
    <w:rsid w:val="00775E45"/>
    <w:rsid w:val="00776521"/>
    <w:rsid w:val="00776E74"/>
    <w:rsid w:val="00780481"/>
    <w:rsid w:val="00780ADB"/>
    <w:rsid w:val="00782E8B"/>
    <w:rsid w:val="007839C8"/>
    <w:rsid w:val="007839CF"/>
    <w:rsid w:val="00783D46"/>
    <w:rsid w:val="00785169"/>
    <w:rsid w:val="0078516C"/>
    <w:rsid w:val="00785520"/>
    <w:rsid w:val="007855F0"/>
    <w:rsid w:val="007864E5"/>
    <w:rsid w:val="00786636"/>
    <w:rsid w:val="007875A1"/>
    <w:rsid w:val="00790C38"/>
    <w:rsid w:val="007913AE"/>
    <w:rsid w:val="007913F5"/>
    <w:rsid w:val="0079143F"/>
    <w:rsid w:val="00792D5F"/>
    <w:rsid w:val="00792ED0"/>
    <w:rsid w:val="007932FA"/>
    <w:rsid w:val="00793527"/>
    <w:rsid w:val="00793DCC"/>
    <w:rsid w:val="007949E9"/>
    <w:rsid w:val="007954AB"/>
    <w:rsid w:val="0079641B"/>
    <w:rsid w:val="00796499"/>
    <w:rsid w:val="00797993"/>
    <w:rsid w:val="007A0F48"/>
    <w:rsid w:val="007A14C5"/>
    <w:rsid w:val="007A29FB"/>
    <w:rsid w:val="007A2E73"/>
    <w:rsid w:val="007A2EF3"/>
    <w:rsid w:val="007A3E38"/>
    <w:rsid w:val="007A4A10"/>
    <w:rsid w:val="007A5369"/>
    <w:rsid w:val="007B0A07"/>
    <w:rsid w:val="007B1760"/>
    <w:rsid w:val="007B1F8C"/>
    <w:rsid w:val="007B2F05"/>
    <w:rsid w:val="007B3091"/>
    <w:rsid w:val="007B3CBD"/>
    <w:rsid w:val="007B4872"/>
    <w:rsid w:val="007B4AEC"/>
    <w:rsid w:val="007B564F"/>
    <w:rsid w:val="007B6F79"/>
    <w:rsid w:val="007C000D"/>
    <w:rsid w:val="007C112F"/>
    <w:rsid w:val="007C15E5"/>
    <w:rsid w:val="007C1790"/>
    <w:rsid w:val="007C17B1"/>
    <w:rsid w:val="007C188C"/>
    <w:rsid w:val="007C1CC7"/>
    <w:rsid w:val="007C21EB"/>
    <w:rsid w:val="007C3E00"/>
    <w:rsid w:val="007C3E1B"/>
    <w:rsid w:val="007C3E70"/>
    <w:rsid w:val="007C5EE6"/>
    <w:rsid w:val="007C6D9C"/>
    <w:rsid w:val="007C7DDB"/>
    <w:rsid w:val="007D2036"/>
    <w:rsid w:val="007D23C7"/>
    <w:rsid w:val="007D2716"/>
    <w:rsid w:val="007D272F"/>
    <w:rsid w:val="007D2CC7"/>
    <w:rsid w:val="007D3B43"/>
    <w:rsid w:val="007D3D04"/>
    <w:rsid w:val="007D3D09"/>
    <w:rsid w:val="007D3D36"/>
    <w:rsid w:val="007D4475"/>
    <w:rsid w:val="007D4FD7"/>
    <w:rsid w:val="007D54F4"/>
    <w:rsid w:val="007D673D"/>
    <w:rsid w:val="007E0379"/>
    <w:rsid w:val="007E210A"/>
    <w:rsid w:val="007E2EE6"/>
    <w:rsid w:val="007E42A5"/>
    <w:rsid w:val="007E5D10"/>
    <w:rsid w:val="007E5F19"/>
    <w:rsid w:val="007E7514"/>
    <w:rsid w:val="007F0BA0"/>
    <w:rsid w:val="007F2220"/>
    <w:rsid w:val="007F37E8"/>
    <w:rsid w:val="007F4549"/>
    <w:rsid w:val="007F4B3E"/>
    <w:rsid w:val="007F52B4"/>
    <w:rsid w:val="007F588A"/>
    <w:rsid w:val="007F5DF5"/>
    <w:rsid w:val="007F666F"/>
    <w:rsid w:val="007F7254"/>
    <w:rsid w:val="007F7FBC"/>
    <w:rsid w:val="00800F03"/>
    <w:rsid w:val="008021B0"/>
    <w:rsid w:val="0080257D"/>
    <w:rsid w:val="008040EF"/>
    <w:rsid w:val="008047C2"/>
    <w:rsid w:val="00804ACF"/>
    <w:rsid w:val="00804F81"/>
    <w:rsid w:val="0080606C"/>
    <w:rsid w:val="0080628C"/>
    <w:rsid w:val="00806E3C"/>
    <w:rsid w:val="008117AD"/>
    <w:rsid w:val="00812331"/>
    <w:rsid w:val="008127AF"/>
    <w:rsid w:val="00812B46"/>
    <w:rsid w:val="00812D66"/>
    <w:rsid w:val="00812FCF"/>
    <w:rsid w:val="008144EF"/>
    <w:rsid w:val="0081527D"/>
    <w:rsid w:val="00815392"/>
    <w:rsid w:val="00815700"/>
    <w:rsid w:val="0081585E"/>
    <w:rsid w:val="008161C7"/>
    <w:rsid w:val="00817B70"/>
    <w:rsid w:val="00817C8F"/>
    <w:rsid w:val="00817C9E"/>
    <w:rsid w:val="00820056"/>
    <w:rsid w:val="0082034C"/>
    <w:rsid w:val="00820B0B"/>
    <w:rsid w:val="0082389F"/>
    <w:rsid w:val="00823FB6"/>
    <w:rsid w:val="008264EB"/>
    <w:rsid w:val="0082688F"/>
    <w:rsid w:val="00826B8F"/>
    <w:rsid w:val="00830C7C"/>
    <w:rsid w:val="00831270"/>
    <w:rsid w:val="00831E8A"/>
    <w:rsid w:val="008325E4"/>
    <w:rsid w:val="0083262E"/>
    <w:rsid w:val="00832957"/>
    <w:rsid w:val="00832F2B"/>
    <w:rsid w:val="00833204"/>
    <w:rsid w:val="00833E66"/>
    <w:rsid w:val="00835648"/>
    <w:rsid w:val="008358F7"/>
    <w:rsid w:val="00835C76"/>
    <w:rsid w:val="008368E4"/>
    <w:rsid w:val="00836CE2"/>
    <w:rsid w:val="00837240"/>
    <w:rsid w:val="00837CE3"/>
    <w:rsid w:val="00841111"/>
    <w:rsid w:val="00841C48"/>
    <w:rsid w:val="008423D7"/>
    <w:rsid w:val="00843049"/>
    <w:rsid w:val="00843095"/>
    <w:rsid w:val="00843915"/>
    <w:rsid w:val="0084397D"/>
    <w:rsid w:val="0084613A"/>
    <w:rsid w:val="00847782"/>
    <w:rsid w:val="00847EA1"/>
    <w:rsid w:val="00850FA0"/>
    <w:rsid w:val="0085209B"/>
    <w:rsid w:val="0085321C"/>
    <w:rsid w:val="00853E67"/>
    <w:rsid w:val="00856420"/>
    <w:rsid w:val="00856B66"/>
    <w:rsid w:val="00857703"/>
    <w:rsid w:val="00860B6D"/>
    <w:rsid w:val="008619F0"/>
    <w:rsid w:val="00861A5F"/>
    <w:rsid w:val="008621A7"/>
    <w:rsid w:val="00862CF7"/>
    <w:rsid w:val="00863312"/>
    <w:rsid w:val="008644AD"/>
    <w:rsid w:val="0086464B"/>
    <w:rsid w:val="00864898"/>
    <w:rsid w:val="00865058"/>
    <w:rsid w:val="00865589"/>
    <w:rsid w:val="00865735"/>
    <w:rsid w:val="00865DDB"/>
    <w:rsid w:val="0086628C"/>
    <w:rsid w:val="00866ED9"/>
    <w:rsid w:val="008674CB"/>
    <w:rsid w:val="00867538"/>
    <w:rsid w:val="008713F0"/>
    <w:rsid w:val="00871599"/>
    <w:rsid w:val="008724CE"/>
    <w:rsid w:val="00872988"/>
    <w:rsid w:val="008739C2"/>
    <w:rsid w:val="00873D90"/>
    <w:rsid w:val="00873FC8"/>
    <w:rsid w:val="0087459C"/>
    <w:rsid w:val="00876235"/>
    <w:rsid w:val="00876270"/>
    <w:rsid w:val="00876FE8"/>
    <w:rsid w:val="008773A6"/>
    <w:rsid w:val="008778EE"/>
    <w:rsid w:val="00877DC6"/>
    <w:rsid w:val="00877FD1"/>
    <w:rsid w:val="008827B0"/>
    <w:rsid w:val="00882B71"/>
    <w:rsid w:val="00884C63"/>
    <w:rsid w:val="00885908"/>
    <w:rsid w:val="008861B5"/>
    <w:rsid w:val="008863E1"/>
    <w:rsid w:val="0088644D"/>
    <w:rsid w:val="008864B7"/>
    <w:rsid w:val="00886F56"/>
    <w:rsid w:val="008931F1"/>
    <w:rsid w:val="00893943"/>
    <w:rsid w:val="00893EF8"/>
    <w:rsid w:val="008957E7"/>
    <w:rsid w:val="00895EF9"/>
    <w:rsid w:val="0089677E"/>
    <w:rsid w:val="00896E8C"/>
    <w:rsid w:val="0089796C"/>
    <w:rsid w:val="008A10BE"/>
    <w:rsid w:val="008A1844"/>
    <w:rsid w:val="008A25D9"/>
    <w:rsid w:val="008A2EFB"/>
    <w:rsid w:val="008A3DBC"/>
    <w:rsid w:val="008A3F97"/>
    <w:rsid w:val="008A6635"/>
    <w:rsid w:val="008A7159"/>
    <w:rsid w:val="008A7438"/>
    <w:rsid w:val="008B1334"/>
    <w:rsid w:val="008B1984"/>
    <w:rsid w:val="008B3D80"/>
    <w:rsid w:val="008B7487"/>
    <w:rsid w:val="008B7625"/>
    <w:rsid w:val="008C0278"/>
    <w:rsid w:val="008C04B0"/>
    <w:rsid w:val="008C1F17"/>
    <w:rsid w:val="008C1F1C"/>
    <w:rsid w:val="008C21CD"/>
    <w:rsid w:val="008C24E9"/>
    <w:rsid w:val="008C388F"/>
    <w:rsid w:val="008C4277"/>
    <w:rsid w:val="008C48CE"/>
    <w:rsid w:val="008C5BAB"/>
    <w:rsid w:val="008C619B"/>
    <w:rsid w:val="008C6A27"/>
    <w:rsid w:val="008C76A7"/>
    <w:rsid w:val="008C7AA2"/>
    <w:rsid w:val="008C7BAE"/>
    <w:rsid w:val="008C7CD5"/>
    <w:rsid w:val="008C7EEA"/>
    <w:rsid w:val="008D0383"/>
    <w:rsid w:val="008D0533"/>
    <w:rsid w:val="008D280D"/>
    <w:rsid w:val="008D2EF2"/>
    <w:rsid w:val="008D42CB"/>
    <w:rsid w:val="008D470C"/>
    <w:rsid w:val="008D48C9"/>
    <w:rsid w:val="008D4C64"/>
    <w:rsid w:val="008D5B79"/>
    <w:rsid w:val="008D6381"/>
    <w:rsid w:val="008D7C5E"/>
    <w:rsid w:val="008D7F17"/>
    <w:rsid w:val="008E0C77"/>
    <w:rsid w:val="008E1B47"/>
    <w:rsid w:val="008E2071"/>
    <w:rsid w:val="008E2D6F"/>
    <w:rsid w:val="008E2F31"/>
    <w:rsid w:val="008E48AE"/>
    <w:rsid w:val="008E4E1F"/>
    <w:rsid w:val="008E5C5A"/>
    <w:rsid w:val="008E625F"/>
    <w:rsid w:val="008E6AE0"/>
    <w:rsid w:val="008F205D"/>
    <w:rsid w:val="008F264D"/>
    <w:rsid w:val="008F4E37"/>
    <w:rsid w:val="008F5E1C"/>
    <w:rsid w:val="008F6F8F"/>
    <w:rsid w:val="008F7B5C"/>
    <w:rsid w:val="00902A56"/>
    <w:rsid w:val="00903250"/>
    <w:rsid w:val="00904FC8"/>
    <w:rsid w:val="00906652"/>
    <w:rsid w:val="009074E1"/>
    <w:rsid w:val="00907502"/>
    <w:rsid w:val="009112F7"/>
    <w:rsid w:val="00911CEB"/>
    <w:rsid w:val="00911D2F"/>
    <w:rsid w:val="00911DC0"/>
    <w:rsid w:val="009122AF"/>
    <w:rsid w:val="0091233E"/>
    <w:rsid w:val="009127BC"/>
    <w:rsid w:val="00912D54"/>
    <w:rsid w:val="0091389F"/>
    <w:rsid w:val="00914EF7"/>
    <w:rsid w:val="00915BF7"/>
    <w:rsid w:val="00916EF5"/>
    <w:rsid w:val="0092060E"/>
    <w:rsid w:val="009208F7"/>
    <w:rsid w:val="009217A7"/>
    <w:rsid w:val="009219B8"/>
    <w:rsid w:val="00921A71"/>
    <w:rsid w:val="00922517"/>
    <w:rsid w:val="00922722"/>
    <w:rsid w:val="00923495"/>
    <w:rsid w:val="00923D07"/>
    <w:rsid w:val="00923EEE"/>
    <w:rsid w:val="00923FA3"/>
    <w:rsid w:val="00924C01"/>
    <w:rsid w:val="00924E80"/>
    <w:rsid w:val="0092568D"/>
    <w:rsid w:val="009261E6"/>
    <w:rsid w:val="0092647A"/>
    <w:rsid w:val="009268E1"/>
    <w:rsid w:val="00926917"/>
    <w:rsid w:val="009318B9"/>
    <w:rsid w:val="00931DE6"/>
    <w:rsid w:val="00933942"/>
    <w:rsid w:val="00934087"/>
    <w:rsid w:val="00934D51"/>
    <w:rsid w:val="00935C41"/>
    <w:rsid w:val="00935C76"/>
    <w:rsid w:val="00937838"/>
    <w:rsid w:val="00937DF8"/>
    <w:rsid w:val="009411FC"/>
    <w:rsid w:val="0094198E"/>
    <w:rsid w:val="009420D8"/>
    <w:rsid w:val="009424E1"/>
    <w:rsid w:val="0094460F"/>
    <w:rsid w:val="00945364"/>
    <w:rsid w:val="00945E7F"/>
    <w:rsid w:val="0094659A"/>
    <w:rsid w:val="009503D9"/>
    <w:rsid w:val="0095086B"/>
    <w:rsid w:val="0095117B"/>
    <w:rsid w:val="00952649"/>
    <w:rsid w:val="00953418"/>
    <w:rsid w:val="00954B2B"/>
    <w:rsid w:val="00954B3B"/>
    <w:rsid w:val="009557C1"/>
    <w:rsid w:val="009569F3"/>
    <w:rsid w:val="00960AA2"/>
    <w:rsid w:val="00960D6E"/>
    <w:rsid w:val="00962134"/>
    <w:rsid w:val="00962463"/>
    <w:rsid w:val="00962C29"/>
    <w:rsid w:val="00963FFD"/>
    <w:rsid w:val="00965221"/>
    <w:rsid w:val="00965C76"/>
    <w:rsid w:val="00966E50"/>
    <w:rsid w:val="00971661"/>
    <w:rsid w:val="009716D7"/>
    <w:rsid w:val="00972BC1"/>
    <w:rsid w:val="009736E8"/>
    <w:rsid w:val="009739A4"/>
    <w:rsid w:val="00974B2F"/>
    <w:rsid w:val="00974B59"/>
    <w:rsid w:val="0097509F"/>
    <w:rsid w:val="00975FD7"/>
    <w:rsid w:val="00977DFB"/>
    <w:rsid w:val="009800EB"/>
    <w:rsid w:val="00982086"/>
    <w:rsid w:val="00982860"/>
    <w:rsid w:val="00982DB3"/>
    <w:rsid w:val="0098340B"/>
    <w:rsid w:val="0098440C"/>
    <w:rsid w:val="00984BED"/>
    <w:rsid w:val="00985328"/>
    <w:rsid w:val="009861B6"/>
    <w:rsid w:val="0098654C"/>
    <w:rsid w:val="00986830"/>
    <w:rsid w:val="00986BCB"/>
    <w:rsid w:val="0099053A"/>
    <w:rsid w:val="00990618"/>
    <w:rsid w:val="00991476"/>
    <w:rsid w:val="009918B2"/>
    <w:rsid w:val="0099213C"/>
    <w:rsid w:val="009924C3"/>
    <w:rsid w:val="00992F14"/>
    <w:rsid w:val="00993102"/>
    <w:rsid w:val="00993D22"/>
    <w:rsid w:val="0099625C"/>
    <w:rsid w:val="00996469"/>
    <w:rsid w:val="0099770B"/>
    <w:rsid w:val="009A19D4"/>
    <w:rsid w:val="009A1F75"/>
    <w:rsid w:val="009A2D59"/>
    <w:rsid w:val="009A4011"/>
    <w:rsid w:val="009A55ED"/>
    <w:rsid w:val="009A6837"/>
    <w:rsid w:val="009A73BB"/>
    <w:rsid w:val="009B1266"/>
    <w:rsid w:val="009B2058"/>
    <w:rsid w:val="009B285D"/>
    <w:rsid w:val="009B28BD"/>
    <w:rsid w:val="009B33B6"/>
    <w:rsid w:val="009B49C0"/>
    <w:rsid w:val="009B6254"/>
    <w:rsid w:val="009C0FD8"/>
    <w:rsid w:val="009C231E"/>
    <w:rsid w:val="009C2A2E"/>
    <w:rsid w:val="009C4A39"/>
    <w:rsid w:val="009C643D"/>
    <w:rsid w:val="009C6F10"/>
    <w:rsid w:val="009C72F0"/>
    <w:rsid w:val="009C75E8"/>
    <w:rsid w:val="009C799C"/>
    <w:rsid w:val="009D09B8"/>
    <w:rsid w:val="009D0D69"/>
    <w:rsid w:val="009D148F"/>
    <w:rsid w:val="009D2B5E"/>
    <w:rsid w:val="009D3D70"/>
    <w:rsid w:val="009D6BC0"/>
    <w:rsid w:val="009E20E4"/>
    <w:rsid w:val="009E5B98"/>
    <w:rsid w:val="009E69C9"/>
    <w:rsid w:val="009E6F7E"/>
    <w:rsid w:val="009E7A57"/>
    <w:rsid w:val="009F2A62"/>
    <w:rsid w:val="009F2B85"/>
    <w:rsid w:val="009F3072"/>
    <w:rsid w:val="009F310D"/>
    <w:rsid w:val="009F3290"/>
    <w:rsid w:val="009F3501"/>
    <w:rsid w:val="009F3734"/>
    <w:rsid w:val="009F462A"/>
    <w:rsid w:val="009F473F"/>
    <w:rsid w:val="009F4E23"/>
    <w:rsid w:val="009F4F6A"/>
    <w:rsid w:val="009F5AF7"/>
    <w:rsid w:val="009F5DF0"/>
    <w:rsid w:val="009F66F9"/>
    <w:rsid w:val="009F7B16"/>
    <w:rsid w:val="00A00CC9"/>
    <w:rsid w:val="00A01547"/>
    <w:rsid w:val="00A01F3D"/>
    <w:rsid w:val="00A01F94"/>
    <w:rsid w:val="00A02F9F"/>
    <w:rsid w:val="00A03B9C"/>
    <w:rsid w:val="00A03E7C"/>
    <w:rsid w:val="00A04084"/>
    <w:rsid w:val="00A041B7"/>
    <w:rsid w:val="00A066FA"/>
    <w:rsid w:val="00A06746"/>
    <w:rsid w:val="00A07CA7"/>
    <w:rsid w:val="00A07E62"/>
    <w:rsid w:val="00A10F52"/>
    <w:rsid w:val="00A112B6"/>
    <w:rsid w:val="00A13108"/>
    <w:rsid w:val="00A13A55"/>
    <w:rsid w:val="00A13B76"/>
    <w:rsid w:val="00A14742"/>
    <w:rsid w:val="00A1486F"/>
    <w:rsid w:val="00A16597"/>
    <w:rsid w:val="00A16638"/>
    <w:rsid w:val="00A1674D"/>
    <w:rsid w:val="00A16E36"/>
    <w:rsid w:val="00A17335"/>
    <w:rsid w:val="00A17864"/>
    <w:rsid w:val="00A20100"/>
    <w:rsid w:val="00A20A3E"/>
    <w:rsid w:val="00A20D63"/>
    <w:rsid w:val="00A2236E"/>
    <w:rsid w:val="00A225ED"/>
    <w:rsid w:val="00A24961"/>
    <w:rsid w:val="00A24B10"/>
    <w:rsid w:val="00A25665"/>
    <w:rsid w:val="00A25A45"/>
    <w:rsid w:val="00A26B26"/>
    <w:rsid w:val="00A30D36"/>
    <w:rsid w:val="00A30E9B"/>
    <w:rsid w:val="00A31071"/>
    <w:rsid w:val="00A32628"/>
    <w:rsid w:val="00A328FB"/>
    <w:rsid w:val="00A32AFE"/>
    <w:rsid w:val="00A32B8C"/>
    <w:rsid w:val="00A33D60"/>
    <w:rsid w:val="00A33E80"/>
    <w:rsid w:val="00A35077"/>
    <w:rsid w:val="00A40063"/>
    <w:rsid w:val="00A40948"/>
    <w:rsid w:val="00A4110A"/>
    <w:rsid w:val="00A4141D"/>
    <w:rsid w:val="00A41D89"/>
    <w:rsid w:val="00A429AA"/>
    <w:rsid w:val="00A430BC"/>
    <w:rsid w:val="00A436E3"/>
    <w:rsid w:val="00A43F36"/>
    <w:rsid w:val="00A448AC"/>
    <w:rsid w:val="00A44A3B"/>
    <w:rsid w:val="00A44BDE"/>
    <w:rsid w:val="00A4512D"/>
    <w:rsid w:val="00A45359"/>
    <w:rsid w:val="00A465F6"/>
    <w:rsid w:val="00A50244"/>
    <w:rsid w:val="00A50650"/>
    <w:rsid w:val="00A508AE"/>
    <w:rsid w:val="00A51073"/>
    <w:rsid w:val="00A52C6A"/>
    <w:rsid w:val="00A54343"/>
    <w:rsid w:val="00A548C7"/>
    <w:rsid w:val="00A54D17"/>
    <w:rsid w:val="00A558DD"/>
    <w:rsid w:val="00A56F17"/>
    <w:rsid w:val="00A57985"/>
    <w:rsid w:val="00A57C19"/>
    <w:rsid w:val="00A60C0B"/>
    <w:rsid w:val="00A60C4E"/>
    <w:rsid w:val="00A627D7"/>
    <w:rsid w:val="00A628EF"/>
    <w:rsid w:val="00A63386"/>
    <w:rsid w:val="00A656C7"/>
    <w:rsid w:val="00A674F4"/>
    <w:rsid w:val="00A67666"/>
    <w:rsid w:val="00A703CC"/>
    <w:rsid w:val="00A705AF"/>
    <w:rsid w:val="00A70829"/>
    <w:rsid w:val="00A713B8"/>
    <w:rsid w:val="00A7156C"/>
    <w:rsid w:val="00A716AD"/>
    <w:rsid w:val="00A72454"/>
    <w:rsid w:val="00A7307E"/>
    <w:rsid w:val="00A73972"/>
    <w:rsid w:val="00A74DF5"/>
    <w:rsid w:val="00A74EE4"/>
    <w:rsid w:val="00A76071"/>
    <w:rsid w:val="00A77635"/>
    <w:rsid w:val="00A77696"/>
    <w:rsid w:val="00A80087"/>
    <w:rsid w:val="00A80557"/>
    <w:rsid w:val="00A80818"/>
    <w:rsid w:val="00A81184"/>
    <w:rsid w:val="00A81946"/>
    <w:rsid w:val="00A81D33"/>
    <w:rsid w:val="00A820D5"/>
    <w:rsid w:val="00A827A9"/>
    <w:rsid w:val="00A85DA5"/>
    <w:rsid w:val="00A86098"/>
    <w:rsid w:val="00A87EB7"/>
    <w:rsid w:val="00A9222F"/>
    <w:rsid w:val="00A9223F"/>
    <w:rsid w:val="00A92295"/>
    <w:rsid w:val="00A92434"/>
    <w:rsid w:val="00A930AE"/>
    <w:rsid w:val="00A9370B"/>
    <w:rsid w:val="00A937D6"/>
    <w:rsid w:val="00A937E7"/>
    <w:rsid w:val="00A95A5C"/>
    <w:rsid w:val="00A976B8"/>
    <w:rsid w:val="00A97E24"/>
    <w:rsid w:val="00AA17DE"/>
    <w:rsid w:val="00AA181C"/>
    <w:rsid w:val="00AA1A95"/>
    <w:rsid w:val="00AA1ACD"/>
    <w:rsid w:val="00AA1B89"/>
    <w:rsid w:val="00AA260F"/>
    <w:rsid w:val="00AA3498"/>
    <w:rsid w:val="00AA34C2"/>
    <w:rsid w:val="00AA35D6"/>
    <w:rsid w:val="00AA3922"/>
    <w:rsid w:val="00AA44A9"/>
    <w:rsid w:val="00AA551E"/>
    <w:rsid w:val="00AA5587"/>
    <w:rsid w:val="00AA596A"/>
    <w:rsid w:val="00AA63A8"/>
    <w:rsid w:val="00AA644E"/>
    <w:rsid w:val="00AA6AEC"/>
    <w:rsid w:val="00AA763F"/>
    <w:rsid w:val="00AA7D25"/>
    <w:rsid w:val="00AB0067"/>
    <w:rsid w:val="00AB02D5"/>
    <w:rsid w:val="00AB0493"/>
    <w:rsid w:val="00AB1044"/>
    <w:rsid w:val="00AB143B"/>
    <w:rsid w:val="00AB1C7D"/>
    <w:rsid w:val="00AB1EE7"/>
    <w:rsid w:val="00AB2806"/>
    <w:rsid w:val="00AB3BB7"/>
    <w:rsid w:val="00AB3CB4"/>
    <w:rsid w:val="00AB454A"/>
    <w:rsid w:val="00AB4B37"/>
    <w:rsid w:val="00AB564C"/>
    <w:rsid w:val="00AB56F0"/>
    <w:rsid w:val="00AB5762"/>
    <w:rsid w:val="00AB7EAF"/>
    <w:rsid w:val="00AC04F7"/>
    <w:rsid w:val="00AC0C70"/>
    <w:rsid w:val="00AC1119"/>
    <w:rsid w:val="00AC1472"/>
    <w:rsid w:val="00AC1B90"/>
    <w:rsid w:val="00AC1D35"/>
    <w:rsid w:val="00AC2679"/>
    <w:rsid w:val="00AC280D"/>
    <w:rsid w:val="00AC2C68"/>
    <w:rsid w:val="00AC3658"/>
    <w:rsid w:val="00AC36C4"/>
    <w:rsid w:val="00AC43D9"/>
    <w:rsid w:val="00AC49FA"/>
    <w:rsid w:val="00AC4BE4"/>
    <w:rsid w:val="00AC638A"/>
    <w:rsid w:val="00AC6BF9"/>
    <w:rsid w:val="00AC6CAB"/>
    <w:rsid w:val="00AC7227"/>
    <w:rsid w:val="00AD05E6"/>
    <w:rsid w:val="00AD0B8A"/>
    <w:rsid w:val="00AD0D3F"/>
    <w:rsid w:val="00AD0E37"/>
    <w:rsid w:val="00AD189A"/>
    <w:rsid w:val="00AD2A65"/>
    <w:rsid w:val="00AD3979"/>
    <w:rsid w:val="00AD42FA"/>
    <w:rsid w:val="00AD512F"/>
    <w:rsid w:val="00AD5659"/>
    <w:rsid w:val="00AD598B"/>
    <w:rsid w:val="00AD5E83"/>
    <w:rsid w:val="00AD5EC3"/>
    <w:rsid w:val="00AD7734"/>
    <w:rsid w:val="00AE0152"/>
    <w:rsid w:val="00AE0B02"/>
    <w:rsid w:val="00AE0F29"/>
    <w:rsid w:val="00AE1D7D"/>
    <w:rsid w:val="00AE23EF"/>
    <w:rsid w:val="00AE2A8B"/>
    <w:rsid w:val="00AE3DFA"/>
    <w:rsid w:val="00AE3F64"/>
    <w:rsid w:val="00AE4647"/>
    <w:rsid w:val="00AE51F2"/>
    <w:rsid w:val="00AE5AE7"/>
    <w:rsid w:val="00AE709B"/>
    <w:rsid w:val="00AE7DA2"/>
    <w:rsid w:val="00AF0D9B"/>
    <w:rsid w:val="00AF1013"/>
    <w:rsid w:val="00AF2283"/>
    <w:rsid w:val="00AF23BD"/>
    <w:rsid w:val="00AF2A42"/>
    <w:rsid w:val="00AF4175"/>
    <w:rsid w:val="00AF4DD9"/>
    <w:rsid w:val="00AF5319"/>
    <w:rsid w:val="00AF56C2"/>
    <w:rsid w:val="00AF7386"/>
    <w:rsid w:val="00AF7934"/>
    <w:rsid w:val="00AF7D91"/>
    <w:rsid w:val="00AF7DA1"/>
    <w:rsid w:val="00B00B81"/>
    <w:rsid w:val="00B02758"/>
    <w:rsid w:val="00B04580"/>
    <w:rsid w:val="00B04B09"/>
    <w:rsid w:val="00B05156"/>
    <w:rsid w:val="00B0562B"/>
    <w:rsid w:val="00B05692"/>
    <w:rsid w:val="00B05CDA"/>
    <w:rsid w:val="00B068B7"/>
    <w:rsid w:val="00B06C91"/>
    <w:rsid w:val="00B07A47"/>
    <w:rsid w:val="00B07BF1"/>
    <w:rsid w:val="00B11B77"/>
    <w:rsid w:val="00B12A19"/>
    <w:rsid w:val="00B12F5E"/>
    <w:rsid w:val="00B13DB4"/>
    <w:rsid w:val="00B14529"/>
    <w:rsid w:val="00B145AB"/>
    <w:rsid w:val="00B150BA"/>
    <w:rsid w:val="00B16A51"/>
    <w:rsid w:val="00B16D76"/>
    <w:rsid w:val="00B17ED1"/>
    <w:rsid w:val="00B17FD0"/>
    <w:rsid w:val="00B20755"/>
    <w:rsid w:val="00B20958"/>
    <w:rsid w:val="00B21C2C"/>
    <w:rsid w:val="00B22B0F"/>
    <w:rsid w:val="00B2357E"/>
    <w:rsid w:val="00B24BBA"/>
    <w:rsid w:val="00B24DD5"/>
    <w:rsid w:val="00B25440"/>
    <w:rsid w:val="00B262C9"/>
    <w:rsid w:val="00B26E4F"/>
    <w:rsid w:val="00B274C3"/>
    <w:rsid w:val="00B275FE"/>
    <w:rsid w:val="00B2772D"/>
    <w:rsid w:val="00B27D78"/>
    <w:rsid w:val="00B32222"/>
    <w:rsid w:val="00B32948"/>
    <w:rsid w:val="00B334EA"/>
    <w:rsid w:val="00B34223"/>
    <w:rsid w:val="00B34276"/>
    <w:rsid w:val="00B358B0"/>
    <w:rsid w:val="00B3618D"/>
    <w:rsid w:val="00B36233"/>
    <w:rsid w:val="00B3639A"/>
    <w:rsid w:val="00B3736D"/>
    <w:rsid w:val="00B37E33"/>
    <w:rsid w:val="00B401B9"/>
    <w:rsid w:val="00B40529"/>
    <w:rsid w:val="00B408C5"/>
    <w:rsid w:val="00B41AEB"/>
    <w:rsid w:val="00B41C70"/>
    <w:rsid w:val="00B42851"/>
    <w:rsid w:val="00B432D5"/>
    <w:rsid w:val="00B43E5A"/>
    <w:rsid w:val="00B4499A"/>
    <w:rsid w:val="00B45AC7"/>
    <w:rsid w:val="00B45F5D"/>
    <w:rsid w:val="00B4790F"/>
    <w:rsid w:val="00B47A2D"/>
    <w:rsid w:val="00B50E41"/>
    <w:rsid w:val="00B51309"/>
    <w:rsid w:val="00B51C0F"/>
    <w:rsid w:val="00B52287"/>
    <w:rsid w:val="00B52C7B"/>
    <w:rsid w:val="00B5372F"/>
    <w:rsid w:val="00B53833"/>
    <w:rsid w:val="00B55182"/>
    <w:rsid w:val="00B554C3"/>
    <w:rsid w:val="00B55F5D"/>
    <w:rsid w:val="00B56659"/>
    <w:rsid w:val="00B56E4C"/>
    <w:rsid w:val="00B56E5E"/>
    <w:rsid w:val="00B57996"/>
    <w:rsid w:val="00B60231"/>
    <w:rsid w:val="00B60476"/>
    <w:rsid w:val="00B61129"/>
    <w:rsid w:val="00B62DD7"/>
    <w:rsid w:val="00B63A2C"/>
    <w:rsid w:val="00B66E57"/>
    <w:rsid w:val="00B67E7F"/>
    <w:rsid w:val="00B70035"/>
    <w:rsid w:val="00B7005A"/>
    <w:rsid w:val="00B70EA3"/>
    <w:rsid w:val="00B7222E"/>
    <w:rsid w:val="00B744E1"/>
    <w:rsid w:val="00B74E3B"/>
    <w:rsid w:val="00B755B8"/>
    <w:rsid w:val="00B75A04"/>
    <w:rsid w:val="00B76C0B"/>
    <w:rsid w:val="00B77D2A"/>
    <w:rsid w:val="00B80BEE"/>
    <w:rsid w:val="00B81D83"/>
    <w:rsid w:val="00B81FE3"/>
    <w:rsid w:val="00B822EF"/>
    <w:rsid w:val="00B839B2"/>
    <w:rsid w:val="00B83DBB"/>
    <w:rsid w:val="00B8473F"/>
    <w:rsid w:val="00B84E5D"/>
    <w:rsid w:val="00B85B45"/>
    <w:rsid w:val="00B86771"/>
    <w:rsid w:val="00B87F71"/>
    <w:rsid w:val="00B91C1D"/>
    <w:rsid w:val="00B91C4A"/>
    <w:rsid w:val="00B91E12"/>
    <w:rsid w:val="00B91E47"/>
    <w:rsid w:val="00B921CC"/>
    <w:rsid w:val="00B9279C"/>
    <w:rsid w:val="00B93B8B"/>
    <w:rsid w:val="00B94252"/>
    <w:rsid w:val="00B94828"/>
    <w:rsid w:val="00B94968"/>
    <w:rsid w:val="00B95989"/>
    <w:rsid w:val="00B966B4"/>
    <w:rsid w:val="00B9715A"/>
    <w:rsid w:val="00B976D2"/>
    <w:rsid w:val="00BA03B7"/>
    <w:rsid w:val="00BA129F"/>
    <w:rsid w:val="00BA14BE"/>
    <w:rsid w:val="00BA1836"/>
    <w:rsid w:val="00BA1AC7"/>
    <w:rsid w:val="00BA2732"/>
    <w:rsid w:val="00BA293D"/>
    <w:rsid w:val="00BA33D2"/>
    <w:rsid w:val="00BA49BC"/>
    <w:rsid w:val="00BA5273"/>
    <w:rsid w:val="00BA5624"/>
    <w:rsid w:val="00BA56B7"/>
    <w:rsid w:val="00BA6207"/>
    <w:rsid w:val="00BA681A"/>
    <w:rsid w:val="00BA70AB"/>
    <w:rsid w:val="00BA7A1E"/>
    <w:rsid w:val="00BA7B61"/>
    <w:rsid w:val="00BA7CA9"/>
    <w:rsid w:val="00BB1286"/>
    <w:rsid w:val="00BB1721"/>
    <w:rsid w:val="00BB2F6C"/>
    <w:rsid w:val="00BB3875"/>
    <w:rsid w:val="00BB3A88"/>
    <w:rsid w:val="00BB544F"/>
    <w:rsid w:val="00BB5860"/>
    <w:rsid w:val="00BB5BC0"/>
    <w:rsid w:val="00BB6AAD"/>
    <w:rsid w:val="00BC1EE1"/>
    <w:rsid w:val="00BC440A"/>
    <w:rsid w:val="00BC4A19"/>
    <w:rsid w:val="00BC4E6D"/>
    <w:rsid w:val="00BC5EF9"/>
    <w:rsid w:val="00BC666A"/>
    <w:rsid w:val="00BD0617"/>
    <w:rsid w:val="00BD0666"/>
    <w:rsid w:val="00BD0CCA"/>
    <w:rsid w:val="00BD0F3C"/>
    <w:rsid w:val="00BD1AAD"/>
    <w:rsid w:val="00BD1F2E"/>
    <w:rsid w:val="00BD2507"/>
    <w:rsid w:val="00BD2E9B"/>
    <w:rsid w:val="00BD3B0F"/>
    <w:rsid w:val="00BD3B24"/>
    <w:rsid w:val="00BD3D8D"/>
    <w:rsid w:val="00BD48DF"/>
    <w:rsid w:val="00BD77FE"/>
    <w:rsid w:val="00BD7C54"/>
    <w:rsid w:val="00BE1245"/>
    <w:rsid w:val="00BE1259"/>
    <w:rsid w:val="00BE1606"/>
    <w:rsid w:val="00BE20B9"/>
    <w:rsid w:val="00BE28AC"/>
    <w:rsid w:val="00BE403B"/>
    <w:rsid w:val="00BE5606"/>
    <w:rsid w:val="00BE628E"/>
    <w:rsid w:val="00BE71E3"/>
    <w:rsid w:val="00BE787F"/>
    <w:rsid w:val="00BE7A68"/>
    <w:rsid w:val="00BF0F79"/>
    <w:rsid w:val="00BF11F0"/>
    <w:rsid w:val="00BF35C0"/>
    <w:rsid w:val="00BF4136"/>
    <w:rsid w:val="00BF4BB6"/>
    <w:rsid w:val="00BF74E7"/>
    <w:rsid w:val="00BF75FC"/>
    <w:rsid w:val="00BF7819"/>
    <w:rsid w:val="00C00930"/>
    <w:rsid w:val="00C00A62"/>
    <w:rsid w:val="00C0151B"/>
    <w:rsid w:val="00C01CE7"/>
    <w:rsid w:val="00C02140"/>
    <w:rsid w:val="00C02D5E"/>
    <w:rsid w:val="00C035A8"/>
    <w:rsid w:val="00C039B4"/>
    <w:rsid w:val="00C0423D"/>
    <w:rsid w:val="00C05B8B"/>
    <w:rsid w:val="00C060AD"/>
    <w:rsid w:val="00C0670D"/>
    <w:rsid w:val="00C07518"/>
    <w:rsid w:val="00C07872"/>
    <w:rsid w:val="00C109DA"/>
    <w:rsid w:val="00C113BF"/>
    <w:rsid w:val="00C12180"/>
    <w:rsid w:val="00C153BF"/>
    <w:rsid w:val="00C16C77"/>
    <w:rsid w:val="00C17EFE"/>
    <w:rsid w:val="00C20F3B"/>
    <w:rsid w:val="00C2176E"/>
    <w:rsid w:val="00C228AF"/>
    <w:rsid w:val="00C22B9A"/>
    <w:rsid w:val="00C23430"/>
    <w:rsid w:val="00C23E5B"/>
    <w:rsid w:val="00C25AD0"/>
    <w:rsid w:val="00C25E86"/>
    <w:rsid w:val="00C27275"/>
    <w:rsid w:val="00C276EE"/>
    <w:rsid w:val="00C27D67"/>
    <w:rsid w:val="00C30B9D"/>
    <w:rsid w:val="00C313C5"/>
    <w:rsid w:val="00C31AEB"/>
    <w:rsid w:val="00C32F43"/>
    <w:rsid w:val="00C33880"/>
    <w:rsid w:val="00C33DD6"/>
    <w:rsid w:val="00C346D1"/>
    <w:rsid w:val="00C34CED"/>
    <w:rsid w:val="00C34F70"/>
    <w:rsid w:val="00C35AE0"/>
    <w:rsid w:val="00C417A9"/>
    <w:rsid w:val="00C418B7"/>
    <w:rsid w:val="00C41972"/>
    <w:rsid w:val="00C4202E"/>
    <w:rsid w:val="00C4209D"/>
    <w:rsid w:val="00C42506"/>
    <w:rsid w:val="00C42C5E"/>
    <w:rsid w:val="00C435C7"/>
    <w:rsid w:val="00C44748"/>
    <w:rsid w:val="00C44B5D"/>
    <w:rsid w:val="00C4631F"/>
    <w:rsid w:val="00C46D51"/>
    <w:rsid w:val="00C478AA"/>
    <w:rsid w:val="00C50E16"/>
    <w:rsid w:val="00C51EDC"/>
    <w:rsid w:val="00C52480"/>
    <w:rsid w:val="00C52BB2"/>
    <w:rsid w:val="00C52C07"/>
    <w:rsid w:val="00C53549"/>
    <w:rsid w:val="00C55258"/>
    <w:rsid w:val="00C5711F"/>
    <w:rsid w:val="00C57A58"/>
    <w:rsid w:val="00C60663"/>
    <w:rsid w:val="00C61255"/>
    <w:rsid w:val="00C61494"/>
    <w:rsid w:val="00C627FC"/>
    <w:rsid w:val="00C6436E"/>
    <w:rsid w:val="00C652E7"/>
    <w:rsid w:val="00C659C4"/>
    <w:rsid w:val="00C65B5C"/>
    <w:rsid w:val="00C661E9"/>
    <w:rsid w:val="00C67B14"/>
    <w:rsid w:val="00C7025A"/>
    <w:rsid w:val="00C714E9"/>
    <w:rsid w:val="00C71C31"/>
    <w:rsid w:val="00C72955"/>
    <w:rsid w:val="00C72ACF"/>
    <w:rsid w:val="00C74337"/>
    <w:rsid w:val="00C74749"/>
    <w:rsid w:val="00C74B45"/>
    <w:rsid w:val="00C74F07"/>
    <w:rsid w:val="00C76B83"/>
    <w:rsid w:val="00C77C09"/>
    <w:rsid w:val="00C80E4E"/>
    <w:rsid w:val="00C818AB"/>
    <w:rsid w:val="00C81F39"/>
    <w:rsid w:val="00C82EEB"/>
    <w:rsid w:val="00C82F1E"/>
    <w:rsid w:val="00C83DF8"/>
    <w:rsid w:val="00C841D9"/>
    <w:rsid w:val="00C841DC"/>
    <w:rsid w:val="00C8475D"/>
    <w:rsid w:val="00C853F5"/>
    <w:rsid w:val="00C8558E"/>
    <w:rsid w:val="00C856F5"/>
    <w:rsid w:val="00C8663A"/>
    <w:rsid w:val="00C877B1"/>
    <w:rsid w:val="00C91398"/>
    <w:rsid w:val="00C913AE"/>
    <w:rsid w:val="00C91ABF"/>
    <w:rsid w:val="00C91D76"/>
    <w:rsid w:val="00C9215F"/>
    <w:rsid w:val="00C929B8"/>
    <w:rsid w:val="00C93F84"/>
    <w:rsid w:val="00C948A3"/>
    <w:rsid w:val="00C955AC"/>
    <w:rsid w:val="00C95F36"/>
    <w:rsid w:val="00C9647A"/>
    <w:rsid w:val="00C96885"/>
    <w:rsid w:val="00C971DC"/>
    <w:rsid w:val="00CA16B7"/>
    <w:rsid w:val="00CA321A"/>
    <w:rsid w:val="00CA3CA3"/>
    <w:rsid w:val="00CA4807"/>
    <w:rsid w:val="00CA4A28"/>
    <w:rsid w:val="00CA4BE3"/>
    <w:rsid w:val="00CA5433"/>
    <w:rsid w:val="00CA62AE"/>
    <w:rsid w:val="00CA6838"/>
    <w:rsid w:val="00CA688C"/>
    <w:rsid w:val="00CA79CF"/>
    <w:rsid w:val="00CA7B21"/>
    <w:rsid w:val="00CB04AF"/>
    <w:rsid w:val="00CB1C16"/>
    <w:rsid w:val="00CB1CF2"/>
    <w:rsid w:val="00CB5B1A"/>
    <w:rsid w:val="00CB6552"/>
    <w:rsid w:val="00CB6E55"/>
    <w:rsid w:val="00CB7E7F"/>
    <w:rsid w:val="00CC00B0"/>
    <w:rsid w:val="00CC16D0"/>
    <w:rsid w:val="00CC175E"/>
    <w:rsid w:val="00CC179B"/>
    <w:rsid w:val="00CC21A8"/>
    <w:rsid w:val="00CC220B"/>
    <w:rsid w:val="00CC2841"/>
    <w:rsid w:val="00CC3C59"/>
    <w:rsid w:val="00CC4523"/>
    <w:rsid w:val="00CC4CC1"/>
    <w:rsid w:val="00CC5C43"/>
    <w:rsid w:val="00CC767D"/>
    <w:rsid w:val="00CC781E"/>
    <w:rsid w:val="00CC7C4B"/>
    <w:rsid w:val="00CD02AE"/>
    <w:rsid w:val="00CD134F"/>
    <w:rsid w:val="00CD187E"/>
    <w:rsid w:val="00CD19C2"/>
    <w:rsid w:val="00CD1D56"/>
    <w:rsid w:val="00CD24B7"/>
    <w:rsid w:val="00CD2A4F"/>
    <w:rsid w:val="00CD2DD8"/>
    <w:rsid w:val="00CD32A4"/>
    <w:rsid w:val="00CD33E9"/>
    <w:rsid w:val="00CD4988"/>
    <w:rsid w:val="00CD4A22"/>
    <w:rsid w:val="00CD5930"/>
    <w:rsid w:val="00CD5D42"/>
    <w:rsid w:val="00CD6D08"/>
    <w:rsid w:val="00CE01C9"/>
    <w:rsid w:val="00CE03CA"/>
    <w:rsid w:val="00CE0ABA"/>
    <w:rsid w:val="00CE1666"/>
    <w:rsid w:val="00CE22F1"/>
    <w:rsid w:val="00CE3B36"/>
    <w:rsid w:val="00CE3F41"/>
    <w:rsid w:val="00CE4912"/>
    <w:rsid w:val="00CE4B14"/>
    <w:rsid w:val="00CE50F2"/>
    <w:rsid w:val="00CE5B4D"/>
    <w:rsid w:val="00CE6502"/>
    <w:rsid w:val="00CE72CF"/>
    <w:rsid w:val="00CF0058"/>
    <w:rsid w:val="00CF0E3A"/>
    <w:rsid w:val="00CF14A6"/>
    <w:rsid w:val="00CF280C"/>
    <w:rsid w:val="00CF2AF1"/>
    <w:rsid w:val="00CF3686"/>
    <w:rsid w:val="00CF52D5"/>
    <w:rsid w:val="00CF52EF"/>
    <w:rsid w:val="00CF541B"/>
    <w:rsid w:val="00CF5623"/>
    <w:rsid w:val="00CF7D3C"/>
    <w:rsid w:val="00D004A7"/>
    <w:rsid w:val="00D0073A"/>
    <w:rsid w:val="00D00E17"/>
    <w:rsid w:val="00D01AB8"/>
    <w:rsid w:val="00D02371"/>
    <w:rsid w:val="00D02972"/>
    <w:rsid w:val="00D037A4"/>
    <w:rsid w:val="00D05970"/>
    <w:rsid w:val="00D06A7C"/>
    <w:rsid w:val="00D07C7A"/>
    <w:rsid w:val="00D1077C"/>
    <w:rsid w:val="00D10824"/>
    <w:rsid w:val="00D115D8"/>
    <w:rsid w:val="00D11CA6"/>
    <w:rsid w:val="00D12C21"/>
    <w:rsid w:val="00D134F2"/>
    <w:rsid w:val="00D136DD"/>
    <w:rsid w:val="00D13830"/>
    <w:rsid w:val="00D13A3A"/>
    <w:rsid w:val="00D13A8F"/>
    <w:rsid w:val="00D147EB"/>
    <w:rsid w:val="00D14FE1"/>
    <w:rsid w:val="00D16E18"/>
    <w:rsid w:val="00D17A5A"/>
    <w:rsid w:val="00D20857"/>
    <w:rsid w:val="00D211CF"/>
    <w:rsid w:val="00D219C5"/>
    <w:rsid w:val="00D22229"/>
    <w:rsid w:val="00D239A9"/>
    <w:rsid w:val="00D23E1D"/>
    <w:rsid w:val="00D24E5A"/>
    <w:rsid w:val="00D251C6"/>
    <w:rsid w:val="00D2564C"/>
    <w:rsid w:val="00D25BD2"/>
    <w:rsid w:val="00D27247"/>
    <w:rsid w:val="00D30D73"/>
    <w:rsid w:val="00D32273"/>
    <w:rsid w:val="00D32F9D"/>
    <w:rsid w:val="00D33349"/>
    <w:rsid w:val="00D3405A"/>
    <w:rsid w:val="00D34667"/>
    <w:rsid w:val="00D35811"/>
    <w:rsid w:val="00D35F07"/>
    <w:rsid w:val="00D379D9"/>
    <w:rsid w:val="00D4018E"/>
    <w:rsid w:val="00D401E1"/>
    <w:rsid w:val="00D408B4"/>
    <w:rsid w:val="00D412D2"/>
    <w:rsid w:val="00D41AC4"/>
    <w:rsid w:val="00D436B4"/>
    <w:rsid w:val="00D43FB1"/>
    <w:rsid w:val="00D44D60"/>
    <w:rsid w:val="00D456BB"/>
    <w:rsid w:val="00D45BA8"/>
    <w:rsid w:val="00D45D94"/>
    <w:rsid w:val="00D466E6"/>
    <w:rsid w:val="00D47221"/>
    <w:rsid w:val="00D477F5"/>
    <w:rsid w:val="00D47EE7"/>
    <w:rsid w:val="00D501AC"/>
    <w:rsid w:val="00D513AB"/>
    <w:rsid w:val="00D524C8"/>
    <w:rsid w:val="00D53030"/>
    <w:rsid w:val="00D54402"/>
    <w:rsid w:val="00D5467E"/>
    <w:rsid w:val="00D54A6B"/>
    <w:rsid w:val="00D5599E"/>
    <w:rsid w:val="00D559AD"/>
    <w:rsid w:val="00D568B4"/>
    <w:rsid w:val="00D56A41"/>
    <w:rsid w:val="00D5720F"/>
    <w:rsid w:val="00D60E25"/>
    <w:rsid w:val="00D61AF9"/>
    <w:rsid w:val="00D61B85"/>
    <w:rsid w:val="00D61D20"/>
    <w:rsid w:val="00D62704"/>
    <w:rsid w:val="00D62EBA"/>
    <w:rsid w:val="00D64318"/>
    <w:rsid w:val="00D64B50"/>
    <w:rsid w:val="00D66390"/>
    <w:rsid w:val="00D70095"/>
    <w:rsid w:val="00D70E24"/>
    <w:rsid w:val="00D716B3"/>
    <w:rsid w:val="00D71ED3"/>
    <w:rsid w:val="00D72B61"/>
    <w:rsid w:val="00D72BCE"/>
    <w:rsid w:val="00D7310C"/>
    <w:rsid w:val="00D73455"/>
    <w:rsid w:val="00D73E90"/>
    <w:rsid w:val="00D741F4"/>
    <w:rsid w:val="00D749B5"/>
    <w:rsid w:val="00D74AE3"/>
    <w:rsid w:val="00D74DF8"/>
    <w:rsid w:val="00D7583B"/>
    <w:rsid w:val="00D75AD4"/>
    <w:rsid w:val="00D801E7"/>
    <w:rsid w:val="00D809DF"/>
    <w:rsid w:val="00D80A80"/>
    <w:rsid w:val="00D81ADA"/>
    <w:rsid w:val="00D844B0"/>
    <w:rsid w:val="00D84DEE"/>
    <w:rsid w:val="00D86C92"/>
    <w:rsid w:val="00D9077A"/>
    <w:rsid w:val="00D91B49"/>
    <w:rsid w:val="00D92311"/>
    <w:rsid w:val="00D9240C"/>
    <w:rsid w:val="00D92EC5"/>
    <w:rsid w:val="00D92F57"/>
    <w:rsid w:val="00D94910"/>
    <w:rsid w:val="00D962FD"/>
    <w:rsid w:val="00D96B75"/>
    <w:rsid w:val="00D96F08"/>
    <w:rsid w:val="00D96F89"/>
    <w:rsid w:val="00DA0025"/>
    <w:rsid w:val="00DA0104"/>
    <w:rsid w:val="00DA0504"/>
    <w:rsid w:val="00DA0890"/>
    <w:rsid w:val="00DA1223"/>
    <w:rsid w:val="00DA3545"/>
    <w:rsid w:val="00DA3D1D"/>
    <w:rsid w:val="00DA4B45"/>
    <w:rsid w:val="00DA51ED"/>
    <w:rsid w:val="00DA5788"/>
    <w:rsid w:val="00DA6361"/>
    <w:rsid w:val="00DA777C"/>
    <w:rsid w:val="00DA792B"/>
    <w:rsid w:val="00DB0138"/>
    <w:rsid w:val="00DB0576"/>
    <w:rsid w:val="00DB0E55"/>
    <w:rsid w:val="00DB255F"/>
    <w:rsid w:val="00DB25A6"/>
    <w:rsid w:val="00DB3C41"/>
    <w:rsid w:val="00DB410A"/>
    <w:rsid w:val="00DB4FD5"/>
    <w:rsid w:val="00DB54D5"/>
    <w:rsid w:val="00DB5EF3"/>
    <w:rsid w:val="00DB6286"/>
    <w:rsid w:val="00DB645F"/>
    <w:rsid w:val="00DB6D37"/>
    <w:rsid w:val="00DB76E9"/>
    <w:rsid w:val="00DB7BD3"/>
    <w:rsid w:val="00DB7E48"/>
    <w:rsid w:val="00DB7E5A"/>
    <w:rsid w:val="00DC0768"/>
    <w:rsid w:val="00DC0A67"/>
    <w:rsid w:val="00DC0BAA"/>
    <w:rsid w:val="00DC15F2"/>
    <w:rsid w:val="00DC199D"/>
    <w:rsid w:val="00DC1D5E"/>
    <w:rsid w:val="00DC2313"/>
    <w:rsid w:val="00DC3681"/>
    <w:rsid w:val="00DC5220"/>
    <w:rsid w:val="00DC7910"/>
    <w:rsid w:val="00DD16FE"/>
    <w:rsid w:val="00DD18DF"/>
    <w:rsid w:val="00DD1ED0"/>
    <w:rsid w:val="00DD2061"/>
    <w:rsid w:val="00DD2FE1"/>
    <w:rsid w:val="00DD3048"/>
    <w:rsid w:val="00DD3F74"/>
    <w:rsid w:val="00DD41EE"/>
    <w:rsid w:val="00DD5321"/>
    <w:rsid w:val="00DD56CB"/>
    <w:rsid w:val="00DD6385"/>
    <w:rsid w:val="00DD730A"/>
    <w:rsid w:val="00DD78DC"/>
    <w:rsid w:val="00DD7DAB"/>
    <w:rsid w:val="00DE11B4"/>
    <w:rsid w:val="00DE121E"/>
    <w:rsid w:val="00DE2625"/>
    <w:rsid w:val="00DE2F70"/>
    <w:rsid w:val="00DE31D7"/>
    <w:rsid w:val="00DE3355"/>
    <w:rsid w:val="00DE486A"/>
    <w:rsid w:val="00DE5A85"/>
    <w:rsid w:val="00DE717E"/>
    <w:rsid w:val="00DE73E9"/>
    <w:rsid w:val="00DE7CDD"/>
    <w:rsid w:val="00DF1D9F"/>
    <w:rsid w:val="00DF1E41"/>
    <w:rsid w:val="00DF3927"/>
    <w:rsid w:val="00DF39B3"/>
    <w:rsid w:val="00DF45D3"/>
    <w:rsid w:val="00DF486F"/>
    <w:rsid w:val="00DF5129"/>
    <w:rsid w:val="00DF5B5B"/>
    <w:rsid w:val="00DF5F4B"/>
    <w:rsid w:val="00DF6B32"/>
    <w:rsid w:val="00DF7619"/>
    <w:rsid w:val="00E0028A"/>
    <w:rsid w:val="00E015D4"/>
    <w:rsid w:val="00E02715"/>
    <w:rsid w:val="00E038AD"/>
    <w:rsid w:val="00E042D8"/>
    <w:rsid w:val="00E05E68"/>
    <w:rsid w:val="00E076EA"/>
    <w:rsid w:val="00E07EE7"/>
    <w:rsid w:val="00E1103B"/>
    <w:rsid w:val="00E127CE"/>
    <w:rsid w:val="00E1309C"/>
    <w:rsid w:val="00E1401B"/>
    <w:rsid w:val="00E14A39"/>
    <w:rsid w:val="00E17B44"/>
    <w:rsid w:val="00E17BEA"/>
    <w:rsid w:val="00E2055E"/>
    <w:rsid w:val="00E20688"/>
    <w:rsid w:val="00E20D8E"/>
    <w:rsid w:val="00E20E71"/>
    <w:rsid w:val="00E22A2B"/>
    <w:rsid w:val="00E22E82"/>
    <w:rsid w:val="00E25BB7"/>
    <w:rsid w:val="00E26E9E"/>
    <w:rsid w:val="00E26FA9"/>
    <w:rsid w:val="00E27FEA"/>
    <w:rsid w:val="00E31A32"/>
    <w:rsid w:val="00E328C5"/>
    <w:rsid w:val="00E32BF0"/>
    <w:rsid w:val="00E36B8F"/>
    <w:rsid w:val="00E37678"/>
    <w:rsid w:val="00E4086F"/>
    <w:rsid w:val="00E416C7"/>
    <w:rsid w:val="00E417B0"/>
    <w:rsid w:val="00E41F37"/>
    <w:rsid w:val="00E422CD"/>
    <w:rsid w:val="00E424FE"/>
    <w:rsid w:val="00E4293C"/>
    <w:rsid w:val="00E42F9D"/>
    <w:rsid w:val="00E434B5"/>
    <w:rsid w:val="00E43B3C"/>
    <w:rsid w:val="00E449BD"/>
    <w:rsid w:val="00E458F5"/>
    <w:rsid w:val="00E46E87"/>
    <w:rsid w:val="00E4714C"/>
    <w:rsid w:val="00E476D9"/>
    <w:rsid w:val="00E50188"/>
    <w:rsid w:val="00E5090C"/>
    <w:rsid w:val="00E515CB"/>
    <w:rsid w:val="00E51901"/>
    <w:rsid w:val="00E51A28"/>
    <w:rsid w:val="00E51F28"/>
    <w:rsid w:val="00E52260"/>
    <w:rsid w:val="00E5263E"/>
    <w:rsid w:val="00E54321"/>
    <w:rsid w:val="00E54A65"/>
    <w:rsid w:val="00E54CF8"/>
    <w:rsid w:val="00E55711"/>
    <w:rsid w:val="00E57E08"/>
    <w:rsid w:val="00E621BA"/>
    <w:rsid w:val="00E62762"/>
    <w:rsid w:val="00E62A53"/>
    <w:rsid w:val="00E6320C"/>
    <w:rsid w:val="00E634E0"/>
    <w:rsid w:val="00E639B6"/>
    <w:rsid w:val="00E6434B"/>
    <w:rsid w:val="00E6463D"/>
    <w:rsid w:val="00E64B1A"/>
    <w:rsid w:val="00E6601B"/>
    <w:rsid w:val="00E66183"/>
    <w:rsid w:val="00E667F8"/>
    <w:rsid w:val="00E706C6"/>
    <w:rsid w:val="00E71D28"/>
    <w:rsid w:val="00E720E8"/>
    <w:rsid w:val="00E728AE"/>
    <w:rsid w:val="00E72C61"/>
    <w:rsid w:val="00E72E9B"/>
    <w:rsid w:val="00E735E3"/>
    <w:rsid w:val="00E7633E"/>
    <w:rsid w:val="00E7672D"/>
    <w:rsid w:val="00E76B7F"/>
    <w:rsid w:val="00E777C5"/>
    <w:rsid w:val="00E809AF"/>
    <w:rsid w:val="00E81757"/>
    <w:rsid w:val="00E82020"/>
    <w:rsid w:val="00E837AA"/>
    <w:rsid w:val="00E83DD8"/>
    <w:rsid w:val="00E83E87"/>
    <w:rsid w:val="00E849DA"/>
    <w:rsid w:val="00E84C0E"/>
    <w:rsid w:val="00E854A8"/>
    <w:rsid w:val="00E85A20"/>
    <w:rsid w:val="00E868A7"/>
    <w:rsid w:val="00E87A23"/>
    <w:rsid w:val="00E9066F"/>
    <w:rsid w:val="00E911F2"/>
    <w:rsid w:val="00E91C5B"/>
    <w:rsid w:val="00E923E0"/>
    <w:rsid w:val="00E9462E"/>
    <w:rsid w:val="00E958BA"/>
    <w:rsid w:val="00E95A56"/>
    <w:rsid w:val="00E966E2"/>
    <w:rsid w:val="00E96FDC"/>
    <w:rsid w:val="00EA2491"/>
    <w:rsid w:val="00EA26A1"/>
    <w:rsid w:val="00EA2FEC"/>
    <w:rsid w:val="00EA34EA"/>
    <w:rsid w:val="00EA3C14"/>
    <w:rsid w:val="00EA3C2A"/>
    <w:rsid w:val="00EA4251"/>
    <w:rsid w:val="00EA470E"/>
    <w:rsid w:val="00EA47A7"/>
    <w:rsid w:val="00EA56C9"/>
    <w:rsid w:val="00EA57EB"/>
    <w:rsid w:val="00EA5B4C"/>
    <w:rsid w:val="00EA7397"/>
    <w:rsid w:val="00EA7F61"/>
    <w:rsid w:val="00EB0A9A"/>
    <w:rsid w:val="00EB1635"/>
    <w:rsid w:val="00EB3226"/>
    <w:rsid w:val="00EB34CC"/>
    <w:rsid w:val="00EB3839"/>
    <w:rsid w:val="00EB456D"/>
    <w:rsid w:val="00EB70A9"/>
    <w:rsid w:val="00EB7FD3"/>
    <w:rsid w:val="00EC007F"/>
    <w:rsid w:val="00EC06FB"/>
    <w:rsid w:val="00EC16EB"/>
    <w:rsid w:val="00EC1BCF"/>
    <w:rsid w:val="00EC213A"/>
    <w:rsid w:val="00EC2CB0"/>
    <w:rsid w:val="00EC3AB3"/>
    <w:rsid w:val="00EC5A80"/>
    <w:rsid w:val="00EC6603"/>
    <w:rsid w:val="00EC6A04"/>
    <w:rsid w:val="00EC7744"/>
    <w:rsid w:val="00ED0136"/>
    <w:rsid w:val="00ED0B00"/>
    <w:rsid w:val="00ED0DAD"/>
    <w:rsid w:val="00ED0F46"/>
    <w:rsid w:val="00ED2373"/>
    <w:rsid w:val="00ED528A"/>
    <w:rsid w:val="00EE07AD"/>
    <w:rsid w:val="00EE18D7"/>
    <w:rsid w:val="00EE2C3D"/>
    <w:rsid w:val="00EE2D61"/>
    <w:rsid w:val="00EE3D7E"/>
    <w:rsid w:val="00EE3E8A"/>
    <w:rsid w:val="00EE451F"/>
    <w:rsid w:val="00EE4A23"/>
    <w:rsid w:val="00EE4F91"/>
    <w:rsid w:val="00EE519F"/>
    <w:rsid w:val="00EE5E09"/>
    <w:rsid w:val="00EE6AF0"/>
    <w:rsid w:val="00EE6E45"/>
    <w:rsid w:val="00EF04CB"/>
    <w:rsid w:val="00EF15D9"/>
    <w:rsid w:val="00EF17C2"/>
    <w:rsid w:val="00EF2B6B"/>
    <w:rsid w:val="00EF31B3"/>
    <w:rsid w:val="00EF3B96"/>
    <w:rsid w:val="00EF3BD1"/>
    <w:rsid w:val="00EF3D8F"/>
    <w:rsid w:val="00EF467C"/>
    <w:rsid w:val="00EF4C40"/>
    <w:rsid w:val="00EF4D7F"/>
    <w:rsid w:val="00EF6ECA"/>
    <w:rsid w:val="00EF78BD"/>
    <w:rsid w:val="00F00B20"/>
    <w:rsid w:val="00F017C0"/>
    <w:rsid w:val="00F017D3"/>
    <w:rsid w:val="00F024E1"/>
    <w:rsid w:val="00F0334B"/>
    <w:rsid w:val="00F049B3"/>
    <w:rsid w:val="00F06C10"/>
    <w:rsid w:val="00F07267"/>
    <w:rsid w:val="00F07562"/>
    <w:rsid w:val="00F0756D"/>
    <w:rsid w:val="00F1096F"/>
    <w:rsid w:val="00F10A0F"/>
    <w:rsid w:val="00F1164B"/>
    <w:rsid w:val="00F1173B"/>
    <w:rsid w:val="00F11E8E"/>
    <w:rsid w:val="00F12589"/>
    <w:rsid w:val="00F12595"/>
    <w:rsid w:val="00F128B7"/>
    <w:rsid w:val="00F134D9"/>
    <w:rsid w:val="00F1403D"/>
    <w:rsid w:val="00F1463F"/>
    <w:rsid w:val="00F154BC"/>
    <w:rsid w:val="00F15B25"/>
    <w:rsid w:val="00F15E52"/>
    <w:rsid w:val="00F15E61"/>
    <w:rsid w:val="00F16AB0"/>
    <w:rsid w:val="00F17EC8"/>
    <w:rsid w:val="00F17F67"/>
    <w:rsid w:val="00F21302"/>
    <w:rsid w:val="00F21977"/>
    <w:rsid w:val="00F21DE7"/>
    <w:rsid w:val="00F22F9A"/>
    <w:rsid w:val="00F24149"/>
    <w:rsid w:val="00F254F1"/>
    <w:rsid w:val="00F25B69"/>
    <w:rsid w:val="00F25DE1"/>
    <w:rsid w:val="00F260F4"/>
    <w:rsid w:val="00F26346"/>
    <w:rsid w:val="00F26353"/>
    <w:rsid w:val="00F265C4"/>
    <w:rsid w:val="00F27850"/>
    <w:rsid w:val="00F2788A"/>
    <w:rsid w:val="00F27B69"/>
    <w:rsid w:val="00F30532"/>
    <w:rsid w:val="00F321DE"/>
    <w:rsid w:val="00F32D2A"/>
    <w:rsid w:val="00F33777"/>
    <w:rsid w:val="00F34BAD"/>
    <w:rsid w:val="00F34D41"/>
    <w:rsid w:val="00F34D77"/>
    <w:rsid w:val="00F35076"/>
    <w:rsid w:val="00F35AB6"/>
    <w:rsid w:val="00F36C1F"/>
    <w:rsid w:val="00F40648"/>
    <w:rsid w:val="00F40FFD"/>
    <w:rsid w:val="00F42C72"/>
    <w:rsid w:val="00F4351D"/>
    <w:rsid w:val="00F4364A"/>
    <w:rsid w:val="00F45050"/>
    <w:rsid w:val="00F456F2"/>
    <w:rsid w:val="00F46F4C"/>
    <w:rsid w:val="00F47DA2"/>
    <w:rsid w:val="00F507BF"/>
    <w:rsid w:val="00F519FC"/>
    <w:rsid w:val="00F521D3"/>
    <w:rsid w:val="00F5370A"/>
    <w:rsid w:val="00F5461B"/>
    <w:rsid w:val="00F55E4B"/>
    <w:rsid w:val="00F560CD"/>
    <w:rsid w:val="00F563CD"/>
    <w:rsid w:val="00F6239D"/>
    <w:rsid w:val="00F636F0"/>
    <w:rsid w:val="00F63FD2"/>
    <w:rsid w:val="00F645C8"/>
    <w:rsid w:val="00F650FC"/>
    <w:rsid w:val="00F652E0"/>
    <w:rsid w:val="00F66AC4"/>
    <w:rsid w:val="00F66B7A"/>
    <w:rsid w:val="00F66FE1"/>
    <w:rsid w:val="00F67719"/>
    <w:rsid w:val="00F67823"/>
    <w:rsid w:val="00F70D5F"/>
    <w:rsid w:val="00F715D2"/>
    <w:rsid w:val="00F71F68"/>
    <w:rsid w:val="00F7274F"/>
    <w:rsid w:val="00F76770"/>
    <w:rsid w:val="00F76FA8"/>
    <w:rsid w:val="00F80770"/>
    <w:rsid w:val="00F80F51"/>
    <w:rsid w:val="00F84698"/>
    <w:rsid w:val="00F865E3"/>
    <w:rsid w:val="00F86821"/>
    <w:rsid w:val="00F86921"/>
    <w:rsid w:val="00F86F85"/>
    <w:rsid w:val="00F8787E"/>
    <w:rsid w:val="00F90838"/>
    <w:rsid w:val="00F911C4"/>
    <w:rsid w:val="00F911CE"/>
    <w:rsid w:val="00F928A2"/>
    <w:rsid w:val="00F93F08"/>
    <w:rsid w:val="00F948FF"/>
    <w:rsid w:val="00F94CED"/>
    <w:rsid w:val="00F9517A"/>
    <w:rsid w:val="00F95EE2"/>
    <w:rsid w:val="00F9648D"/>
    <w:rsid w:val="00F97CF5"/>
    <w:rsid w:val="00FA01EC"/>
    <w:rsid w:val="00FA23D9"/>
    <w:rsid w:val="00FA2CEE"/>
    <w:rsid w:val="00FA30BB"/>
    <w:rsid w:val="00FA318C"/>
    <w:rsid w:val="00FA3470"/>
    <w:rsid w:val="00FA4607"/>
    <w:rsid w:val="00FA4807"/>
    <w:rsid w:val="00FA5EAA"/>
    <w:rsid w:val="00FA704B"/>
    <w:rsid w:val="00FB083A"/>
    <w:rsid w:val="00FB2E14"/>
    <w:rsid w:val="00FB32BB"/>
    <w:rsid w:val="00FB3D33"/>
    <w:rsid w:val="00FB4085"/>
    <w:rsid w:val="00FB4A57"/>
    <w:rsid w:val="00FB5964"/>
    <w:rsid w:val="00FB6F92"/>
    <w:rsid w:val="00FB7BE0"/>
    <w:rsid w:val="00FB7FDD"/>
    <w:rsid w:val="00FC026E"/>
    <w:rsid w:val="00FC1194"/>
    <w:rsid w:val="00FC2614"/>
    <w:rsid w:val="00FC2A25"/>
    <w:rsid w:val="00FC2CF5"/>
    <w:rsid w:val="00FC382D"/>
    <w:rsid w:val="00FC3BD6"/>
    <w:rsid w:val="00FC3ED9"/>
    <w:rsid w:val="00FC41F3"/>
    <w:rsid w:val="00FC4B40"/>
    <w:rsid w:val="00FC5124"/>
    <w:rsid w:val="00FC580D"/>
    <w:rsid w:val="00FC5E62"/>
    <w:rsid w:val="00FC5FE4"/>
    <w:rsid w:val="00FC63CA"/>
    <w:rsid w:val="00FC6FBE"/>
    <w:rsid w:val="00FC71B5"/>
    <w:rsid w:val="00FC7E50"/>
    <w:rsid w:val="00FC7FB2"/>
    <w:rsid w:val="00FD2901"/>
    <w:rsid w:val="00FD38F4"/>
    <w:rsid w:val="00FD45DE"/>
    <w:rsid w:val="00FD4731"/>
    <w:rsid w:val="00FD59CB"/>
    <w:rsid w:val="00FD5FDF"/>
    <w:rsid w:val="00FE1447"/>
    <w:rsid w:val="00FE1872"/>
    <w:rsid w:val="00FE2C3E"/>
    <w:rsid w:val="00FE3A24"/>
    <w:rsid w:val="00FE4B4E"/>
    <w:rsid w:val="00FE4CC9"/>
    <w:rsid w:val="00FE4E8C"/>
    <w:rsid w:val="00FE5402"/>
    <w:rsid w:val="00FE5986"/>
    <w:rsid w:val="00FE5CF1"/>
    <w:rsid w:val="00FE5D51"/>
    <w:rsid w:val="00FE6A60"/>
    <w:rsid w:val="00FE791B"/>
    <w:rsid w:val="00FF0540"/>
    <w:rsid w:val="00FF0AB0"/>
    <w:rsid w:val="00FF24D0"/>
    <w:rsid w:val="00FF28AC"/>
    <w:rsid w:val="00FF2A43"/>
    <w:rsid w:val="00FF65B2"/>
    <w:rsid w:val="00FF7F62"/>
    <w:rsid w:val="01A36FD0"/>
    <w:rsid w:val="01A50C0F"/>
    <w:rsid w:val="01B2787A"/>
    <w:rsid w:val="01B5B317"/>
    <w:rsid w:val="025F6035"/>
    <w:rsid w:val="03184976"/>
    <w:rsid w:val="03FEBD64"/>
    <w:rsid w:val="047593C4"/>
    <w:rsid w:val="04B25D1A"/>
    <w:rsid w:val="04C1B7C7"/>
    <w:rsid w:val="04C6F130"/>
    <w:rsid w:val="04D96D0B"/>
    <w:rsid w:val="057AA850"/>
    <w:rsid w:val="05F390E1"/>
    <w:rsid w:val="0672B372"/>
    <w:rsid w:val="06810556"/>
    <w:rsid w:val="06B590FE"/>
    <w:rsid w:val="06C966B2"/>
    <w:rsid w:val="075664F9"/>
    <w:rsid w:val="0819C785"/>
    <w:rsid w:val="083812BA"/>
    <w:rsid w:val="083D7A32"/>
    <w:rsid w:val="08530D1D"/>
    <w:rsid w:val="08C064D7"/>
    <w:rsid w:val="08FD3B25"/>
    <w:rsid w:val="0915656A"/>
    <w:rsid w:val="09DAE550"/>
    <w:rsid w:val="09F9A95C"/>
    <w:rsid w:val="0ABEB27B"/>
    <w:rsid w:val="0B148CF5"/>
    <w:rsid w:val="0B664E9F"/>
    <w:rsid w:val="0B6A6896"/>
    <w:rsid w:val="0B7E3AAA"/>
    <w:rsid w:val="0BC34119"/>
    <w:rsid w:val="0BEBD5A0"/>
    <w:rsid w:val="0C203483"/>
    <w:rsid w:val="0C78695C"/>
    <w:rsid w:val="0CD045B6"/>
    <w:rsid w:val="0D589F00"/>
    <w:rsid w:val="0DA3DB0F"/>
    <w:rsid w:val="0E4128B0"/>
    <w:rsid w:val="0E83CB22"/>
    <w:rsid w:val="0E979BBE"/>
    <w:rsid w:val="0EC5D61C"/>
    <w:rsid w:val="0F72626B"/>
    <w:rsid w:val="0F86DDD1"/>
    <w:rsid w:val="1069B204"/>
    <w:rsid w:val="10AB0EDA"/>
    <w:rsid w:val="10E153A6"/>
    <w:rsid w:val="10E24B6D"/>
    <w:rsid w:val="11038A13"/>
    <w:rsid w:val="11877C99"/>
    <w:rsid w:val="123EE5FF"/>
    <w:rsid w:val="12701564"/>
    <w:rsid w:val="130A2330"/>
    <w:rsid w:val="1311CAD7"/>
    <w:rsid w:val="13452082"/>
    <w:rsid w:val="141ED6E6"/>
    <w:rsid w:val="144E5040"/>
    <w:rsid w:val="14D0B05D"/>
    <w:rsid w:val="152CBD83"/>
    <w:rsid w:val="1538248E"/>
    <w:rsid w:val="15C09E4F"/>
    <w:rsid w:val="15E4A355"/>
    <w:rsid w:val="16354B0F"/>
    <w:rsid w:val="176FFB17"/>
    <w:rsid w:val="18061318"/>
    <w:rsid w:val="194F841A"/>
    <w:rsid w:val="19947B67"/>
    <w:rsid w:val="19ED2AA5"/>
    <w:rsid w:val="1AA1CB54"/>
    <w:rsid w:val="1AA56BBB"/>
    <w:rsid w:val="1B2B6C75"/>
    <w:rsid w:val="1B37D9CA"/>
    <w:rsid w:val="1B43444D"/>
    <w:rsid w:val="1BB0208E"/>
    <w:rsid w:val="1C410BB2"/>
    <w:rsid w:val="1C69FC69"/>
    <w:rsid w:val="1C7536F2"/>
    <w:rsid w:val="1C92A836"/>
    <w:rsid w:val="1CEE233C"/>
    <w:rsid w:val="1D2364E1"/>
    <w:rsid w:val="1D73FE4C"/>
    <w:rsid w:val="1D91CEC7"/>
    <w:rsid w:val="1E62FF4C"/>
    <w:rsid w:val="1E77178F"/>
    <w:rsid w:val="1ECA2583"/>
    <w:rsid w:val="1F55A461"/>
    <w:rsid w:val="212B354E"/>
    <w:rsid w:val="21648658"/>
    <w:rsid w:val="2182AEB0"/>
    <w:rsid w:val="2185791F"/>
    <w:rsid w:val="21FDEFCC"/>
    <w:rsid w:val="22BFBAF1"/>
    <w:rsid w:val="2429BCF0"/>
    <w:rsid w:val="24E67813"/>
    <w:rsid w:val="2500F1D9"/>
    <w:rsid w:val="2539D39A"/>
    <w:rsid w:val="25ED0A05"/>
    <w:rsid w:val="263E2456"/>
    <w:rsid w:val="265F1F25"/>
    <w:rsid w:val="26A38158"/>
    <w:rsid w:val="26B7EF3B"/>
    <w:rsid w:val="26B8C422"/>
    <w:rsid w:val="26FAB383"/>
    <w:rsid w:val="272CC2F7"/>
    <w:rsid w:val="2789B3DF"/>
    <w:rsid w:val="278CB689"/>
    <w:rsid w:val="27972F33"/>
    <w:rsid w:val="27D8E6F2"/>
    <w:rsid w:val="27F283A1"/>
    <w:rsid w:val="28BB3F41"/>
    <w:rsid w:val="28F34EBC"/>
    <w:rsid w:val="28F42C97"/>
    <w:rsid w:val="28F8A27F"/>
    <w:rsid w:val="29335263"/>
    <w:rsid w:val="2974F364"/>
    <w:rsid w:val="29C98E60"/>
    <w:rsid w:val="29F4F7FB"/>
    <w:rsid w:val="2A58BF72"/>
    <w:rsid w:val="2A76E20C"/>
    <w:rsid w:val="2AF4EEEC"/>
    <w:rsid w:val="2B401D4C"/>
    <w:rsid w:val="2B723AB1"/>
    <w:rsid w:val="2C31100F"/>
    <w:rsid w:val="2C694020"/>
    <w:rsid w:val="2C9C2D58"/>
    <w:rsid w:val="2CB6F8F5"/>
    <w:rsid w:val="2D57779F"/>
    <w:rsid w:val="2D6806A5"/>
    <w:rsid w:val="2D9DE158"/>
    <w:rsid w:val="2DFBE1DE"/>
    <w:rsid w:val="2E080197"/>
    <w:rsid w:val="2E60A6EE"/>
    <w:rsid w:val="2EA69A19"/>
    <w:rsid w:val="2EAA90F5"/>
    <w:rsid w:val="2EED5C7C"/>
    <w:rsid w:val="2F11F3A9"/>
    <w:rsid w:val="2F170A49"/>
    <w:rsid w:val="2F337D25"/>
    <w:rsid w:val="2F4E8DFC"/>
    <w:rsid w:val="2FBE5532"/>
    <w:rsid w:val="2FD83F09"/>
    <w:rsid w:val="2FF176FA"/>
    <w:rsid w:val="301637CF"/>
    <w:rsid w:val="303B0325"/>
    <w:rsid w:val="3040F3EE"/>
    <w:rsid w:val="3059A8AA"/>
    <w:rsid w:val="3071F598"/>
    <w:rsid w:val="30A29959"/>
    <w:rsid w:val="30A8987E"/>
    <w:rsid w:val="3182E7C6"/>
    <w:rsid w:val="31848E84"/>
    <w:rsid w:val="3214598E"/>
    <w:rsid w:val="322FABE0"/>
    <w:rsid w:val="3256E64F"/>
    <w:rsid w:val="327E5565"/>
    <w:rsid w:val="32BA73A7"/>
    <w:rsid w:val="32CDD7E2"/>
    <w:rsid w:val="3348D4B8"/>
    <w:rsid w:val="334CE19A"/>
    <w:rsid w:val="33ABA3C1"/>
    <w:rsid w:val="33F20002"/>
    <w:rsid w:val="3439DF98"/>
    <w:rsid w:val="35023561"/>
    <w:rsid w:val="358A0368"/>
    <w:rsid w:val="35C65572"/>
    <w:rsid w:val="36C561BD"/>
    <w:rsid w:val="370DDDF2"/>
    <w:rsid w:val="3768AFE8"/>
    <w:rsid w:val="377532F5"/>
    <w:rsid w:val="37B2B937"/>
    <w:rsid w:val="37C10BC5"/>
    <w:rsid w:val="38277F65"/>
    <w:rsid w:val="389327A9"/>
    <w:rsid w:val="38B3F630"/>
    <w:rsid w:val="38E7AC0D"/>
    <w:rsid w:val="3A1754AD"/>
    <w:rsid w:val="3A2EA16B"/>
    <w:rsid w:val="3ACDF4BC"/>
    <w:rsid w:val="3B1DE4C8"/>
    <w:rsid w:val="3B21E7A4"/>
    <w:rsid w:val="3B5BF75C"/>
    <w:rsid w:val="3B670E8D"/>
    <w:rsid w:val="3C713F2F"/>
    <w:rsid w:val="3C957F30"/>
    <w:rsid w:val="3CA989FD"/>
    <w:rsid w:val="3CBC72F5"/>
    <w:rsid w:val="3D0E7304"/>
    <w:rsid w:val="3DFB54AC"/>
    <w:rsid w:val="3E3AF01F"/>
    <w:rsid w:val="3E63BF0C"/>
    <w:rsid w:val="3EF7316A"/>
    <w:rsid w:val="3F5325C2"/>
    <w:rsid w:val="3FB07622"/>
    <w:rsid w:val="3FE172D5"/>
    <w:rsid w:val="3FEF9A63"/>
    <w:rsid w:val="4094E25E"/>
    <w:rsid w:val="411A06E7"/>
    <w:rsid w:val="412F3674"/>
    <w:rsid w:val="41A14771"/>
    <w:rsid w:val="41B0898F"/>
    <w:rsid w:val="41ED8796"/>
    <w:rsid w:val="41F8C9B2"/>
    <w:rsid w:val="426C8F52"/>
    <w:rsid w:val="42E9593B"/>
    <w:rsid w:val="43B034E3"/>
    <w:rsid w:val="43CF0F49"/>
    <w:rsid w:val="4463A9A0"/>
    <w:rsid w:val="44A28E29"/>
    <w:rsid w:val="44B6E5E9"/>
    <w:rsid w:val="451AF2BC"/>
    <w:rsid w:val="45450344"/>
    <w:rsid w:val="456F1BE3"/>
    <w:rsid w:val="45F93D83"/>
    <w:rsid w:val="46757029"/>
    <w:rsid w:val="46A7CA92"/>
    <w:rsid w:val="46E6A665"/>
    <w:rsid w:val="47093A62"/>
    <w:rsid w:val="4719C136"/>
    <w:rsid w:val="4766D73F"/>
    <w:rsid w:val="47758C47"/>
    <w:rsid w:val="477BFFBB"/>
    <w:rsid w:val="4864C243"/>
    <w:rsid w:val="48A72DC4"/>
    <w:rsid w:val="48B43863"/>
    <w:rsid w:val="48E82520"/>
    <w:rsid w:val="48E968CE"/>
    <w:rsid w:val="48EFD882"/>
    <w:rsid w:val="49556183"/>
    <w:rsid w:val="49DA9D35"/>
    <w:rsid w:val="49F11899"/>
    <w:rsid w:val="4A5739E8"/>
    <w:rsid w:val="4B2F8D10"/>
    <w:rsid w:val="4C148471"/>
    <w:rsid w:val="4C33D3A7"/>
    <w:rsid w:val="4C41B90D"/>
    <w:rsid w:val="4C719F7B"/>
    <w:rsid w:val="4CD7CE0D"/>
    <w:rsid w:val="4CFFFA8F"/>
    <w:rsid w:val="4DF85951"/>
    <w:rsid w:val="4E33DA03"/>
    <w:rsid w:val="4E47515A"/>
    <w:rsid w:val="4E4DC92F"/>
    <w:rsid w:val="4E882EDD"/>
    <w:rsid w:val="4EBD4EEB"/>
    <w:rsid w:val="4FDF67A6"/>
    <w:rsid w:val="500F9FF7"/>
    <w:rsid w:val="50616C64"/>
    <w:rsid w:val="5070C6B6"/>
    <w:rsid w:val="509AF99E"/>
    <w:rsid w:val="51306B37"/>
    <w:rsid w:val="51743B66"/>
    <w:rsid w:val="5185C9A0"/>
    <w:rsid w:val="519CED3F"/>
    <w:rsid w:val="51A58BB0"/>
    <w:rsid w:val="51AC2BA8"/>
    <w:rsid w:val="523544AE"/>
    <w:rsid w:val="5247374A"/>
    <w:rsid w:val="52689ED7"/>
    <w:rsid w:val="5284EC93"/>
    <w:rsid w:val="528C179F"/>
    <w:rsid w:val="5343B8C1"/>
    <w:rsid w:val="54303DEF"/>
    <w:rsid w:val="54FF5E85"/>
    <w:rsid w:val="557F328C"/>
    <w:rsid w:val="55CAA9A9"/>
    <w:rsid w:val="55DF86AE"/>
    <w:rsid w:val="55E1E0E0"/>
    <w:rsid w:val="56F4B799"/>
    <w:rsid w:val="574B6EA9"/>
    <w:rsid w:val="57944EF5"/>
    <w:rsid w:val="57E64AE8"/>
    <w:rsid w:val="58391F3A"/>
    <w:rsid w:val="58A5BE46"/>
    <w:rsid w:val="58AF8688"/>
    <w:rsid w:val="58D24057"/>
    <w:rsid w:val="58EF9637"/>
    <w:rsid w:val="596487FD"/>
    <w:rsid w:val="5981F197"/>
    <w:rsid w:val="59C3F50D"/>
    <w:rsid w:val="5AF5A301"/>
    <w:rsid w:val="5B251686"/>
    <w:rsid w:val="5B9F564A"/>
    <w:rsid w:val="5BB9FA26"/>
    <w:rsid w:val="5BFBE38C"/>
    <w:rsid w:val="5C8E6D5B"/>
    <w:rsid w:val="5D2900AA"/>
    <w:rsid w:val="5D2C7417"/>
    <w:rsid w:val="5E693726"/>
    <w:rsid w:val="5F1587B9"/>
    <w:rsid w:val="5F3F8C53"/>
    <w:rsid w:val="5FFE5B16"/>
    <w:rsid w:val="60542BE0"/>
    <w:rsid w:val="605F4ADE"/>
    <w:rsid w:val="6093B342"/>
    <w:rsid w:val="60A45E57"/>
    <w:rsid w:val="60E41146"/>
    <w:rsid w:val="612D3878"/>
    <w:rsid w:val="61418D3F"/>
    <w:rsid w:val="61EA697B"/>
    <w:rsid w:val="61F4B5E1"/>
    <w:rsid w:val="621ECB55"/>
    <w:rsid w:val="6242ADD2"/>
    <w:rsid w:val="6271CE30"/>
    <w:rsid w:val="62A5AA3A"/>
    <w:rsid w:val="62B250D5"/>
    <w:rsid w:val="635F5DA2"/>
    <w:rsid w:val="637B5C3B"/>
    <w:rsid w:val="63AAFD75"/>
    <w:rsid w:val="63F4E722"/>
    <w:rsid w:val="64144275"/>
    <w:rsid w:val="642399EB"/>
    <w:rsid w:val="644E19F9"/>
    <w:rsid w:val="64740A53"/>
    <w:rsid w:val="64997325"/>
    <w:rsid w:val="64BD1CF4"/>
    <w:rsid w:val="64DE2B1D"/>
    <w:rsid w:val="66302C83"/>
    <w:rsid w:val="66A4F126"/>
    <w:rsid w:val="6724BD5D"/>
    <w:rsid w:val="683B41B1"/>
    <w:rsid w:val="6A178781"/>
    <w:rsid w:val="6A4FBC29"/>
    <w:rsid w:val="6B0C5EA8"/>
    <w:rsid w:val="6B4168B4"/>
    <w:rsid w:val="6BCC9097"/>
    <w:rsid w:val="6CC58853"/>
    <w:rsid w:val="6CCC1200"/>
    <w:rsid w:val="6D1494C5"/>
    <w:rsid w:val="6D8C06DE"/>
    <w:rsid w:val="6DAD1158"/>
    <w:rsid w:val="6E2E1C60"/>
    <w:rsid w:val="6E3FED01"/>
    <w:rsid w:val="6E8EF038"/>
    <w:rsid w:val="6FB0752F"/>
    <w:rsid w:val="70503633"/>
    <w:rsid w:val="70650FBB"/>
    <w:rsid w:val="70AD21F1"/>
    <w:rsid w:val="70D32D19"/>
    <w:rsid w:val="70ECAE69"/>
    <w:rsid w:val="71970A9A"/>
    <w:rsid w:val="71F03BAC"/>
    <w:rsid w:val="72EABA6A"/>
    <w:rsid w:val="7323C6F7"/>
    <w:rsid w:val="73649762"/>
    <w:rsid w:val="7386FA18"/>
    <w:rsid w:val="73BE95B5"/>
    <w:rsid w:val="73E837E3"/>
    <w:rsid w:val="742D3EE0"/>
    <w:rsid w:val="746A8A43"/>
    <w:rsid w:val="75A66D17"/>
    <w:rsid w:val="767C03C0"/>
    <w:rsid w:val="7693147A"/>
    <w:rsid w:val="76B9B09A"/>
    <w:rsid w:val="7708A1F3"/>
    <w:rsid w:val="770F437B"/>
    <w:rsid w:val="77AD305F"/>
    <w:rsid w:val="77B70D57"/>
    <w:rsid w:val="77E1AF31"/>
    <w:rsid w:val="78138F0A"/>
    <w:rsid w:val="783B8DB9"/>
    <w:rsid w:val="788AC0E3"/>
    <w:rsid w:val="78926EEE"/>
    <w:rsid w:val="78ADFF92"/>
    <w:rsid w:val="78B5FED8"/>
    <w:rsid w:val="78D8CAA6"/>
    <w:rsid w:val="79B2FE7B"/>
    <w:rsid w:val="79B3DA61"/>
    <w:rsid w:val="7A7497F2"/>
    <w:rsid w:val="7AF346CA"/>
    <w:rsid w:val="7BDA99AE"/>
    <w:rsid w:val="7C49217D"/>
    <w:rsid w:val="7C70B423"/>
    <w:rsid w:val="7CCFD6DE"/>
    <w:rsid w:val="7CD6564A"/>
    <w:rsid w:val="7D243A08"/>
    <w:rsid w:val="7D61CE7C"/>
    <w:rsid w:val="7D6BC955"/>
    <w:rsid w:val="7DA125CF"/>
    <w:rsid w:val="7DC82CD8"/>
    <w:rsid w:val="7DD69FF3"/>
    <w:rsid w:val="7E088EE3"/>
    <w:rsid w:val="7E4CDB87"/>
    <w:rsid w:val="7ED5F767"/>
    <w:rsid w:val="7F77A542"/>
    <w:rsid w:val="7FE77598"/>
    <w:rsid w:val="7FFC4BA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A81E02D"/>
  <w15:docId w15:val="{5DF860CB-979D-417A-91E0-DCC2BAB976E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heading 1" w:qFormat="1"/>
    <w:lsdException w:name="heading 2" w:qFormat="1"/>
    <w:lsdException w:name="heading 3" w:qFormat="1"/>
    <w:lsdException w:name="heading 4" w:qFormat="1"/>
    <w:lsdException w:name="heading 7" w:semiHidden="1" w:unhideWhenUsed="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qFormat="1"/>
    <w:lsdException w:name="footer" w:semiHidden="1" w:uiPriority="99" w:unhideWhenUsed="1" w:qFormat="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nhideWhenUsed="1"/>
    <w:lsdException w:name="Strong"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semiHidden="1" w:unhideWhenUsed="1"/>
    <w:lsdException w:name="Table Colorful 1" w:locked="1" w:semiHidden="1" w:unhideWhenUsed="1"/>
    <w:lsdException w:name="Table Colorful 2" w:locked="1"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semiHidden="1" w:unhideWhenUsed="1"/>
    <w:lsdException w:name="Table Theme" w:locked="1" w:semiHidden="1" w:unhideWhenUsed="1"/>
    <w:lsdException w:name="Placeholder Text" w:semiHidden="1" w:uiPriority="99"/>
    <w:lsdException w:name="No Spacing" w:uiPriority="1"/>
    <w:lsdException w:name="Light Shading" w:locked="1" w:uiPriority="60"/>
    <w:lsdException w:name="Light List" w:locked="1" w:uiPriority="61"/>
    <w:lsdException w:name="Light Grid" w:locked="1" w:uiPriority="62"/>
    <w:lsdException w:name="Medium Shading 1" w:locked="1" w:uiPriority="63"/>
    <w:lsdException w:name="Medium Shading 2" w:locked="1" w:uiPriority="64"/>
    <w:lsdException w:name="Medium List 1" w:locked="1" w:uiPriority="65"/>
    <w:lsdException w:name="Medium List 2" w:locked="1" w:uiPriority="66"/>
    <w:lsdException w:name="Medium Grid 1" w:locked="1" w:uiPriority="67"/>
    <w:lsdException w:name="Medium Grid 2" w:locked="1" w:uiPriority="68"/>
    <w:lsdException w:name="Medium Grid 3" w:locked="1" w:uiPriority="69"/>
    <w:lsdException w:name="Dark List" w:locked="1" w:uiPriority="70"/>
    <w:lsdException w:name="Colorful Shading" w:locked="1" w:uiPriority="71"/>
    <w:lsdException w:name="Colorful List" w:locked="1" w:uiPriority="72"/>
    <w:lsdException w:name="Colorful Grid" w:locked="1" w:uiPriority="73"/>
    <w:lsdException w:name="Light Shading Accent 1" w:locked="1" w:uiPriority="60"/>
    <w:lsdException w:name="Light List Accent 1" w:locked="1" w:uiPriority="61"/>
    <w:lsdException w:name="Light Grid Accent 1" w:locked="1" w:uiPriority="62"/>
    <w:lsdException w:name="Medium Shading 1 Accent 1" w:locked="1" w:uiPriority="63"/>
    <w:lsdException w:name="Medium Shading 2 Accent 1" w:locked="1" w:uiPriority="64"/>
    <w:lsdException w:name="Medium List 1 Accent 1" w:locked="1" w:uiPriority="65"/>
    <w:lsdException w:name="Revision" w:semiHidden="1" w:uiPriority="99"/>
    <w:lsdException w:name="List Paragraph" w:uiPriority="34"/>
    <w:lsdException w:name="Quote" w:uiPriority="29" w:qFormat="1"/>
    <w:lsdException w:name="Intense Quote" w:uiPriority="30"/>
    <w:lsdException w:name="Medium List 2 Accent 1" w:locked="1" w:uiPriority="66"/>
    <w:lsdException w:name="Medium Grid 1 Accent 1" w:locked="1" w:uiPriority="67"/>
    <w:lsdException w:name="Medium Grid 2 Accent 1" w:locked="1" w:uiPriority="68"/>
    <w:lsdException w:name="Medium Grid 3 Accent 1" w:locked="1" w:uiPriority="69"/>
    <w:lsdException w:name="Dark List Accent 1" w:locked="1" w:uiPriority="70"/>
    <w:lsdException w:name="Colorful Shading Accent 1" w:locked="1" w:uiPriority="71"/>
    <w:lsdException w:name="Colorful List Accent 1" w:locked="1" w:uiPriority="72"/>
    <w:lsdException w:name="Colorful Grid Accent 1" w:locked="1" w:uiPriority="73"/>
    <w:lsdException w:name="Light Shading Accent 2" w:locked="1" w:uiPriority="60"/>
    <w:lsdException w:name="Light List Accent 2" w:locked="1" w:uiPriority="61"/>
    <w:lsdException w:name="Light Grid Accent 2" w:locked="1" w:uiPriority="62"/>
    <w:lsdException w:name="Medium Shading 1 Accent 2" w:locked="1" w:uiPriority="63"/>
    <w:lsdException w:name="Medium Shading 2 Accent 2" w:locked="1" w:uiPriority="64"/>
    <w:lsdException w:name="Medium List 1 Accent 2" w:locked="1" w:uiPriority="65"/>
    <w:lsdException w:name="Medium List 2 Accent 2" w:locked="1" w:uiPriority="66"/>
    <w:lsdException w:name="Medium Grid 1 Accent 2" w:locked="1" w:uiPriority="67"/>
    <w:lsdException w:name="Medium Grid 2 Accent 2" w:locked="1" w:uiPriority="68"/>
    <w:lsdException w:name="Medium Grid 3 Accent 2" w:locked="1" w:uiPriority="69"/>
    <w:lsdException w:name="Dark List Accent 2" w:locked="1" w:uiPriority="70"/>
    <w:lsdException w:name="Colorful Shading Accent 2" w:locked="1" w:uiPriority="71"/>
    <w:lsdException w:name="Colorful List Accent 2" w:locked="1" w:uiPriority="72"/>
    <w:lsdException w:name="Colorful Grid Accent 2" w:locked="1" w:uiPriority="73"/>
    <w:lsdException w:name="Light Shading Accent 3" w:locked="1" w:uiPriority="60"/>
    <w:lsdException w:name="Light List Accent 3" w:locked="1" w:uiPriority="61"/>
    <w:lsdException w:name="Light Grid Accent 3" w:locked="1" w:uiPriority="62"/>
    <w:lsdException w:name="Medium Shading 1 Accent 3" w:locked="1" w:uiPriority="63"/>
    <w:lsdException w:name="Medium Shading 2 Accent 3" w:locked="1" w:uiPriority="64"/>
    <w:lsdException w:name="Medium List 1 Accent 3" w:locked="1" w:uiPriority="65"/>
    <w:lsdException w:name="Medium List 2 Accent 3" w:locked="1" w:uiPriority="66"/>
    <w:lsdException w:name="Medium Grid 1 Accent 3" w:locked="1" w:uiPriority="67"/>
    <w:lsdException w:name="Medium Grid 2 Accent 3" w:locked="1" w:uiPriority="68"/>
    <w:lsdException w:name="Medium Grid 3 Accent 3" w:locked="1" w:uiPriority="69"/>
    <w:lsdException w:name="Dark List Accent 3" w:locked="1" w:uiPriority="70"/>
    <w:lsdException w:name="Colorful Shading Accent 3" w:locked="1" w:uiPriority="71"/>
    <w:lsdException w:name="Colorful List Accent 3" w:locked="1" w:uiPriority="72"/>
    <w:lsdException w:name="Colorful Grid Accent 3" w:locked="1" w:uiPriority="73"/>
    <w:lsdException w:name="Light Shading Accent 4" w:locked="1" w:uiPriority="60"/>
    <w:lsdException w:name="Light List Accent 4" w:locked="1" w:uiPriority="61"/>
    <w:lsdException w:name="Light Grid Accent 4" w:locked="1" w:uiPriority="62"/>
    <w:lsdException w:name="Medium Shading 1 Accent 4" w:locked="1" w:uiPriority="63"/>
    <w:lsdException w:name="Medium Shading 2 Accent 4" w:locked="1" w:uiPriority="64"/>
    <w:lsdException w:name="Medium List 1 Accent 4" w:locked="1" w:uiPriority="65"/>
    <w:lsdException w:name="Medium List 2 Accent 4" w:locked="1" w:uiPriority="66"/>
    <w:lsdException w:name="Medium Grid 1 Accent 4" w:locked="1" w:uiPriority="67"/>
    <w:lsdException w:name="Medium Grid 2 Accent 4" w:locked="1" w:uiPriority="68"/>
    <w:lsdException w:name="Medium Grid 3 Accent 4" w:locked="1" w:uiPriority="69"/>
    <w:lsdException w:name="Dark List Accent 4" w:locked="1" w:uiPriority="70"/>
    <w:lsdException w:name="Colorful Shading Accent 4" w:locked="1" w:uiPriority="71"/>
    <w:lsdException w:name="Colorful List Accent 4" w:locked="1" w:uiPriority="72"/>
    <w:lsdException w:name="Colorful Grid Accent 4" w:locked="1" w:uiPriority="73"/>
    <w:lsdException w:name="Light Shading Accent 5" w:locked="1" w:uiPriority="60"/>
    <w:lsdException w:name="Light List Accent 5" w:locked="1" w:uiPriority="61"/>
    <w:lsdException w:name="Light Grid Accent 5" w:locked="1" w:uiPriority="62"/>
    <w:lsdException w:name="Medium Shading 1 Accent 5" w:locked="1" w:uiPriority="63"/>
    <w:lsdException w:name="Medium Shading 2 Accent 5" w:locked="1" w:uiPriority="64"/>
    <w:lsdException w:name="Medium List 1 Accent 5" w:locked="1" w:uiPriority="65"/>
    <w:lsdException w:name="Medium List 2 Accent 5" w:locked="1" w:uiPriority="66"/>
    <w:lsdException w:name="Medium Grid 1 Accent 5" w:locked="1" w:uiPriority="67"/>
    <w:lsdException w:name="Medium Grid 2 Accent 5" w:locked="1" w:uiPriority="68"/>
    <w:lsdException w:name="Medium Grid 3 Accent 5" w:locked="1" w:uiPriority="69"/>
    <w:lsdException w:name="Dark List Accent 5" w:locked="1" w:uiPriority="70"/>
    <w:lsdException w:name="Colorful Shading Accent 5" w:locked="1" w:uiPriority="71"/>
    <w:lsdException w:name="Colorful List Accent 5" w:locked="1" w:uiPriority="72"/>
    <w:lsdException w:name="Colorful Grid Accent 5" w:locked="1" w:uiPriority="73"/>
    <w:lsdException w:name="Light Shading Accent 6" w:locked="1" w:uiPriority="60"/>
    <w:lsdException w:name="Light List Accent 6" w:locked="1" w:uiPriority="61"/>
    <w:lsdException w:name="Light Grid Accent 6" w:locked="1" w:uiPriority="62"/>
    <w:lsdException w:name="Medium Shading 1 Accent 6" w:locked="1" w:uiPriority="63"/>
    <w:lsdException w:name="Medium Shading 2 Accent 6" w:locked="1" w:uiPriority="64"/>
    <w:lsdException w:name="Medium List 1 Accent 6" w:locked="1" w:uiPriority="65"/>
    <w:lsdException w:name="Medium List 2 Accent 6" w:locked="1" w:uiPriority="66"/>
    <w:lsdException w:name="Medium Grid 1 Accent 6" w:locked="1" w:uiPriority="67"/>
    <w:lsdException w:name="Medium Grid 2 Accent 6" w:locked="1" w:uiPriority="68"/>
    <w:lsdException w:name="Medium Grid 3 Accent 6" w:locked="1" w:uiPriority="69"/>
    <w:lsdException w:name="Dark List Accent 6" w:locked="1" w:uiPriority="70"/>
    <w:lsdException w:name="Colorful Shading Accent 6" w:locked="1" w:uiPriority="71"/>
    <w:lsdException w:name="Colorful List Accent 6" w:locked="1" w:uiPriority="72"/>
    <w:lsdException w:name="Colorful Grid Accent 6" w:locked="1"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rsid w:val="00406A56"/>
    <w:pPr>
      <w:spacing w:before="240" w:after="240" w:line="336" w:lineRule="auto"/>
    </w:pPr>
    <w:rPr>
      <w:rFonts w:ascii="Arial" w:eastAsiaTheme="majorEastAsia" w:hAnsi="Arial" w:cs="Arial"/>
      <w:color w:val="000000" w:themeColor="text1"/>
      <w:sz w:val="24"/>
      <w:szCs w:val="28"/>
      <w:lang w:eastAsia="en-US"/>
    </w:rPr>
  </w:style>
  <w:style w:type="paragraph" w:styleId="Heading1">
    <w:name w:val="heading 1"/>
    <w:next w:val="Normal"/>
    <w:link w:val="Heading1Char"/>
    <w:qFormat/>
    <w:rsid w:val="00391701"/>
    <w:pPr>
      <w:keepNext/>
      <w:spacing w:before="240" w:after="120"/>
      <w:outlineLvl w:val="0"/>
    </w:pPr>
    <w:rPr>
      <w:rFonts w:ascii="Arial" w:eastAsiaTheme="majorEastAsia" w:hAnsi="Arial" w:cs="Arial"/>
      <w:b/>
      <w:bCs/>
      <w:color w:val="3F4A75"/>
      <w:kern w:val="28"/>
      <w:sz w:val="44"/>
      <w:szCs w:val="36"/>
      <w:lang w:eastAsia="en-US"/>
    </w:rPr>
  </w:style>
  <w:style w:type="paragraph" w:styleId="Heading2">
    <w:name w:val="heading 2"/>
    <w:next w:val="Normal"/>
    <w:qFormat/>
    <w:rsid w:val="00A92295"/>
    <w:pPr>
      <w:keepNext/>
      <w:spacing w:before="360" w:after="200"/>
      <w:outlineLvl w:val="1"/>
    </w:pPr>
    <w:rPr>
      <w:rFonts w:ascii="Arial" w:eastAsiaTheme="majorEastAsia" w:hAnsi="Arial" w:cs="Arial"/>
      <w:b/>
      <w:bCs/>
      <w:iCs/>
      <w:color w:val="358189"/>
      <w:sz w:val="36"/>
      <w:szCs w:val="28"/>
      <w:lang w:eastAsia="en-US"/>
    </w:rPr>
  </w:style>
  <w:style w:type="paragraph" w:styleId="Heading3">
    <w:name w:val="heading 3"/>
    <w:next w:val="Normal"/>
    <w:qFormat/>
    <w:rsid w:val="00A92295"/>
    <w:pPr>
      <w:keepNext/>
      <w:spacing w:before="200" w:after="160"/>
      <w:outlineLvl w:val="2"/>
    </w:pPr>
    <w:rPr>
      <w:rFonts w:ascii="Arial" w:hAnsi="Arial" w:cs="Arial"/>
      <w:b/>
      <w:bCs/>
      <w:color w:val="358189"/>
      <w:sz w:val="32"/>
      <w:szCs w:val="26"/>
      <w:lang w:eastAsia="en-US"/>
    </w:rPr>
  </w:style>
  <w:style w:type="paragraph" w:styleId="Heading4">
    <w:name w:val="heading 4"/>
    <w:next w:val="Normal"/>
    <w:qFormat/>
    <w:rsid w:val="00AB7EAF"/>
    <w:pPr>
      <w:keepNext/>
      <w:spacing w:before="240" w:after="240"/>
      <w:outlineLvl w:val="3"/>
    </w:pPr>
    <w:rPr>
      <w:rFonts w:ascii="Arial" w:hAnsi="Arial"/>
      <w:b/>
      <w:bCs/>
      <w:color w:val="358189" w:themeColor="accent2"/>
      <w:sz w:val="24"/>
      <w:szCs w:val="28"/>
      <w:lang w:eastAsia="en-US"/>
    </w:rPr>
  </w:style>
  <w:style w:type="paragraph" w:styleId="Heading5">
    <w:name w:val="heading 5"/>
    <w:next w:val="Normal"/>
    <w:rsid w:val="00F86F85"/>
    <w:pPr>
      <w:keepNext/>
      <w:spacing w:before="240" w:after="60"/>
      <w:outlineLvl w:val="4"/>
    </w:pPr>
    <w:rPr>
      <w:rFonts w:ascii="Arial" w:hAnsi="Arial"/>
      <w:b/>
      <w:bCs/>
      <w:iCs/>
      <w:color w:val="358189" w:themeColor="accent2"/>
      <w:sz w:val="24"/>
      <w:szCs w:val="26"/>
      <w:lang w:eastAsia="en-US"/>
    </w:rPr>
  </w:style>
  <w:style w:type="paragraph" w:styleId="Heading6">
    <w:name w:val="heading 6"/>
    <w:next w:val="Normal"/>
    <w:rsid w:val="00207793"/>
    <w:pPr>
      <w:keepNext/>
      <w:spacing w:before="240" w:after="60"/>
      <w:outlineLvl w:val="5"/>
    </w:pPr>
    <w:rPr>
      <w:rFonts w:ascii="Arial" w:hAnsi="Arial"/>
      <w:b/>
      <w:bCs/>
      <w:sz w:val="22"/>
      <w:szCs w:val="22"/>
      <w:lang w:eastAsia="en-US"/>
    </w:rPr>
  </w:style>
  <w:style w:type="paragraph" w:styleId="Heading7">
    <w:name w:val="heading 7"/>
    <w:next w:val="Normal"/>
    <w:link w:val="Heading7Char"/>
    <w:semiHidden/>
    <w:unhideWhenUsed/>
    <w:rsid w:val="00207793"/>
    <w:pPr>
      <w:keepNext/>
      <w:keepLines/>
      <w:spacing w:before="40"/>
      <w:outlineLvl w:val="6"/>
    </w:pPr>
    <w:rPr>
      <w:rFonts w:ascii="Arial" w:eastAsiaTheme="majorEastAsia" w:hAnsi="Arial" w:cstheme="majorBidi"/>
      <w:b/>
      <w:i/>
      <w:iCs/>
      <w:color w:val="1F243A" w:themeColor="accent1" w:themeShade="7F"/>
      <w:sz w:val="22"/>
      <w:szCs w:val="24"/>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Emphasis">
    <w:name w:val="Emphasis"/>
    <w:basedOn w:val="DefaultParagraphFont"/>
    <w:rsid w:val="00A705AF"/>
    <w:rPr>
      <w:i/>
      <w:iCs/>
    </w:rPr>
  </w:style>
  <w:style w:type="character" w:styleId="Strong">
    <w:name w:val="Strong"/>
    <w:basedOn w:val="DefaultParagraphFont"/>
    <w:uiPriority w:val="22"/>
    <w:qFormat/>
    <w:rsid w:val="00A705AF"/>
    <w:rPr>
      <w:b/>
      <w:bCs/>
    </w:rPr>
  </w:style>
  <w:style w:type="paragraph" w:styleId="Subtitle">
    <w:name w:val="Subtitle"/>
    <w:next w:val="Normal"/>
    <w:link w:val="SubtitleChar"/>
    <w:qFormat/>
    <w:rsid w:val="005564FB"/>
    <w:pPr>
      <w:numPr>
        <w:ilvl w:val="1"/>
      </w:numPr>
      <w:spacing w:before="120" w:after="60"/>
    </w:pPr>
    <w:rPr>
      <w:rFonts w:ascii="Arial" w:eastAsiaTheme="majorEastAsia" w:hAnsi="Arial" w:cstheme="majorBidi"/>
      <w:iCs/>
      <w:color w:val="3F4A75"/>
      <w:spacing w:val="15"/>
      <w:sz w:val="40"/>
      <w:szCs w:val="24"/>
      <w:lang w:eastAsia="en-US"/>
    </w:rPr>
  </w:style>
  <w:style w:type="character" w:customStyle="1" w:styleId="SubtitleChar">
    <w:name w:val="Subtitle Char"/>
    <w:basedOn w:val="DefaultParagraphFont"/>
    <w:link w:val="Subtitle"/>
    <w:rsid w:val="005564FB"/>
    <w:rPr>
      <w:rFonts w:ascii="Arial" w:eastAsiaTheme="majorEastAsia" w:hAnsi="Arial" w:cstheme="majorBidi"/>
      <w:iCs/>
      <w:color w:val="3F4A75"/>
      <w:spacing w:val="15"/>
      <w:sz w:val="40"/>
      <w:szCs w:val="24"/>
      <w:lang w:eastAsia="en-US"/>
    </w:rPr>
  </w:style>
  <w:style w:type="paragraph" w:styleId="Title">
    <w:name w:val="Title"/>
    <w:next w:val="Normal"/>
    <w:link w:val="TitleChar"/>
    <w:qFormat/>
    <w:rsid w:val="00B7222E"/>
    <w:pPr>
      <w:spacing w:before="2160" w:after="120"/>
      <w:contextualSpacing/>
    </w:pPr>
    <w:rPr>
      <w:rFonts w:ascii="Arial" w:eastAsiaTheme="majorEastAsia" w:hAnsi="Arial" w:cstheme="majorBidi"/>
      <w:b/>
      <w:color w:val="3F4A75"/>
      <w:kern w:val="28"/>
      <w:sz w:val="48"/>
      <w:szCs w:val="52"/>
      <w:lang w:eastAsia="en-US"/>
    </w:rPr>
  </w:style>
  <w:style w:type="character" w:customStyle="1" w:styleId="TitleChar">
    <w:name w:val="Title Char"/>
    <w:basedOn w:val="DefaultParagraphFont"/>
    <w:link w:val="Title"/>
    <w:rsid w:val="00B7222E"/>
    <w:rPr>
      <w:rFonts w:ascii="Arial" w:eastAsiaTheme="majorEastAsia" w:hAnsi="Arial" w:cstheme="majorBidi"/>
      <w:b/>
      <w:color w:val="3F4A75"/>
      <w:kern w:val="28"/>
      <w:sz w:val="48"/>
      <w:szCs w:val="52"/>
      <w:lang w:eastAsia="en-US"/>
    </w:rPr>
  </w:style>
  <w:style w:type="paragraph" w:styleId="NoSpacing">
    <w:name w:val="No Spacing"/>
    <w:uiPriority w:val="1"/>
    <w:rsid w:val="00A4512D"/>
    <w:rPr>
      <w:sz w:val="24"/>
      <w:szCs w:val="24"/>
      <w:lang w:eastAsia="en-US"/>
    </w:rPr>
  </w:style>
  <w:style w:type="character" w:styleId="SubtleEmphasis">
    <w:name w:val="Subtle Emphasis"/>
    <w:basedOn w:val="DefaultParagraphFont"/>
    <w:uiPriority w:val="19"/>
    <w:rsid w:val="00A4512D"/>
    <w:rPr>
      <w:i/>
      <w:iCs/>
      <w:color w:val="808080" w:themeColor="text1" w:themeTint="7F"/>
    </w:rPr>
  </w:style>
  <w:style w:type="character" w:styleId="IntenseEmphasis">
    <w:name w:val="Intense Emphasis"/>
    <w:basedOn w:val="DefaultParagraphFont"/>
    <w:uiPriority w:val="21"/>
    <w:rsid w:val="00A4512D"/>
    <w:rPr>
      <w:b/>
      <w:bCs/>
      <w:i/>
      <w:iCs/>
      <w:color w:val="3F4A75" w:themeColor="accent1"/>
    </w:rPr>
  </w:style>
  <w:style w:type="paragraph" w:styleId="Quote">
    <w:name w:val="Quote"/>
    <w:next w:val="Normal"/>
    <w:link w:val="QuoteChar"/>
    <w:uiPriority w:val="29"/>
    <w:qFormat/>
    <w:rsid w:val="00545EE6"/>
    <w:pPr>
      <w:ind w:left="720"/>
    </w:pPr>
    <w:rPr>
      <w:rFonts w:ascii="Arial" w:hAnsi="Arial"/>
      <w:i/>
      <w:iCs/>
      <w:color w:val="000000" w:themeColor="text1"/>
      <w:sz w:val="22"/>
      <w:szCs w:val="24"/>
      <w:lang w:eastAsia="en-US"/>
    </w:rPr>
  </w:style>
  <w:style w:type="character" w:customStyle="1" w:styleId="QuoteChar">
    <w:name w:val="Quote Char"/>
    <w:basedOn w:val="DefaultParagraphFont"/>
    <w:link w:val="Quote"/>
    <w:uiPriority w:val="29"/>
    <w:rsid w:val="00545EE6"/>
    <w:rPr>
      <w:rFonts w:ascii="Arial" w:hAnsi="Arial"/>
      <w:i/>
      <w:iCs/>
      <w:color w:val="000000" w:themeColor="text1"/>
      <w:sz w:val="22"/>
      <w:szCs w:val="24"/>
      <w:lang w:eastAsia="en-US"/>
    </w:rPr>
  </w:style>
  <w:style w:type="paragraph" w:styleId="IntenseQuote">
    <w:name w:val="Intense Quote"/>
    <w:next w:val="Normal"/>
    <w:link w:val="IntenseQuoteChar"/>
    <w:uiPriority w:val="30"/>
    <w:rsid w:val="00346C4A"/>
    <w:pPr>
      <w:pBdr>
        <w:bottom w:val="single" w:sz="4" w:space="4" w:color="3F4A75" w:themeColor="accent1"/>
      </w:pBdr>
      <w:spacing w:before="200" w:after="280"/>
      <w:ind w:left="936" w:right="936"/>
    </w:pPr>
    <w:rPr>
      <w:rFonts w:ascii="Arial" w:hAnsi="Arial"/>
      <w:b/>
      <w:bCs/>
      <w:i/>
      <w:iCs/>
      <w:color w:val="3F4A75" w:themeColor="accent1"/>
      <w:sz w:val="22"/>
      <w:szCs w:val="24"/>
      <w:lang w:eastAsia="en-US"/>
    </w:rPr>
  </w:style>
  <w:style w:type="character" w:customStyle="1" w:styleId="IntenseQuoteChar">
    <w:name w:val="Intense Quote Char"/>
    <w:basedOn w:val="DefaultParagraphFont"/>
    <w:link w:val="IntenseQuote"/>
    <w:uiPriority w:val="30"/>
    <w:rsid w:val="00346C4A"/>
    <w:rPr>
      <w:rFonts w:ascii="Arial" w:hAnsi="Arial"/>
      <w:b/>
      <w:bCs/>
      <w:i/>
      <w:iCs/>
      <w:color w:val="3F4A75" w:themeColor="accent1"/>
      <w:sz w:val="22"/>
      <w:szCs w:val="24"/>
      <w:lang w:eastAsia="en-US"/>
    </w:rPr>
  </w:style>
  <w:style w:type="character" w:styleId="SubtleReference">
    <w:name w:val="Subtle Reference"/>
    <w:basedOn w:val="DefaultParagraphFont"/>
    <w:uiPriority w:val="31"/>
    <w:rsid w:val="00A4512D"/>
    <w:rPr>
      <w:smallCaps/>
      <w:color w:val="358189" w:themeColor="accent2"/>
      <w:u w:val="single"/>
    </w:rPr>
  </w:style>
  <w:style w:type="character" w:styleId="IntenseReference">
    <w:name w:val="Intense Reference"/>
    <w:basedOn w:val="DefaultParagraphFont"/>
    <w:uiPriority w:val="32"/>
    <w:rsid w:val="00A4512D"/>
    <w:rPr>
      <w:b/>
      <w:bCs/>
      <w:i/>
      <w:smallCaps/>
      <w:color w:val="358189" w:themeColor="accent2"/>
      <w:spacing w:val="5"/>
      <w:u w:val="none"/>
    </w:rPr>
  </w:style>
  <w:style w:type="paragraph" w:styleId="ListBullet2">
    <w:name w:val="List Bullet 2"/>
    <w:basedOn w:val="ListNumber2"/>
    <w:rsid w:val="00211840"/>
    <w:pPr>
      <w:numPr>
        <w:numId w:val="4"/>
      </w:numPr>
      <w:ind w:left="568" w:hanging="284"/>
    </w:pPr>
  </w:style>
  <w:style w:type="paragraph" w:styleId="ListNumber2">
    <w:name w:val="List Number 2"/>
    <w:basedOn w:val="ListBullet"/>
    <w:qFormat/>
    <w:rsid w:val="00BA70AB"/>
    <w:pPr>
      <w:numPr>
        <w:numId w:val="6"/>
      </w:numPr>
      <w:ind w:left="680" w:hanging="340"/>
    </w:pPr>
  </w:style>
  <w:style w:type="paragraph" w:styleId="ListBullet">
    <w:name w:val="List Bullet"/>
    <w:basedOn w:val="Normal"/>
    <w:qFormat/>
    <w:rsid w:val="00832957"/>
    <w:pPr>
      <w:numPr>
        <w:numId w:val="19"/>
      </w:numPr>
      <w:spacing w:before="60" w:after="60"/>
      <w:ind w:left="426"/>
    </w:pPr>
  </w:style>
  <w:style w:type="paragraph" w:styleId="ListParagraph">
    <w:name w:val="List Paragraph"/>
    <w:basedOn w:val="Normal"/>
    <w:uiPriority w:val="34"/>
    <w:rsid w:val="00A4512D"/>
    <w:pPr>
      <w:ind w:left="720"/>
      <w:contextualSpacing/>
    </w:pPr>
  </w:style>
  <w:style w:type="paragraph" w:styleId="ListNumber3">
    <w:name w:val="List Number 3"/>
    <w:aliases w:val="List Third Level"/>
    <w:basedOn w:val="ListNumber2"/>
    <w:rsid w:val="00BA56B7"/>
    <w:pPr>
      <w:numPr>
        <w:numId w:val="1"/>
      </w:numPr>
      <w:tabs>
        <w:tab w:val="num" w:pos="1440"/>
      </w:tabs>
      <w:ind w:left="924" w:hanging="357"/>
    </w:pPr>
    <w:rPr>
      <w:rFonts w:eastAsia="Cambria"/>
      <w:color w:val="auto"/>
      <w:szCs w:val="22"/>
      <w:lang w:val="en-US"/>
    </w:rPr>
  </w:style>
  <w:style w:type="paragraph" w:customStyle="1" w:styleId="ImageTitle">
    <w:name w:val="Image Title"/>
    <w:locked/>
    <w:rsid w:val="00506432"/>
    <w:pPr>
      <w:tabs>
        <w:tab w:val="num" w:pos="1080"/>
      </w:tabs>
      <w:spacing w:before="120" w:line="240" w:lineRule="exact"/>
    </w:pPr>
    <w:rPr>
      <w:rFonts w:ascii="Arial" w:hAnsi="Arial"/>
      <w:color w:val="000000" w:themeColor="text1"/>
      <w:sz w:val="22"/>
      <w:szCs w:val="24"/>
      <w:lang w:eastAsia="en-US"/>
    </w:rPr>
  </w:style>
  <w:style w:type="paragraph" w:styleId="BalloonText">
    <w:name w:val="Balloon Text"/>
    <w:basedOn w:val="Normal"/>
    <w:link w:val="BalloonTextChar"/>
    <w:rsid w:val="000B067A"/>
    <w:rPr>
      <w:rFonts w:ascii="Tahoma" w:hAnsi="Tahoma" w:cs="Tahoma"/>
      <w:sz w:val="16"/>
      <w:szCs w:val="16"/>
    </w:rPr>
  </w:style>
  <w:style w:type="character" w:customStyle="1" w:styleId="BalloonTextChar">
    <w:name w:val="Balloon Text Char"/>
    <w:basedOn w:val="DefaultParagraphFont"/>
    <w:link w:val="BalloonText"/>
    <w:rsid w:val="000B067A"/>
    <w:rPr>
      <w:rFonts w:ascii="Tahoma" w:hAnsi="Tahoma" w:cs="Tahoma"/>
      <w:sz w:val="16"/>
      <w:szCs w:val="16"/>
      <w:lang w:eastAsia="en-US"/>
    </w:rPr>
  </w:style>
  <w:style w:type="table" w:styleId="TableGrid">
    <w:name w:val="Table Grid"/>
    <w:basedOn w:val="TableNormal"/>
    <w:locked/>
    <w:rsid w:val="003A2E4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Columns3">
    <w:name w:val="Table Columns 3"/>
    <w:basedOn w:val="TableNormal"/>
    <w:locked/>
    <w:rsid w:val="003A2E4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left">
    <w:name w:val="Table text left"/>
    <w:basedOn w:val="Normal"/>
    <w:autoRedefine/>
    <w:qFormat/>
    <w:locked/>
    <w:rsid w:val="000E52E9"/>
    <w:rPr>
      <w:sz w:val="20"/>
      <w:szCs w:val="20"/>
    </w:rPr>
  </w:style>
  <w:style w:type="table" w:styleId="TableColumns2">
    <w:name w:val="Table Columns 2"/>
    <w:basedOn w:val="TableNormal"/>
    <w:locked/>
    <w:rsid w:val="00595E84"/>
    <w:pPr>
      <w:spacing w:before="120" w:line="240" w:lineRule="exact"/>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1">
    <w:name w:val="Table Columns 1"/>
    <w:basedOn w:val="TableNormal"/>
    <w:locked/>
    <w:rsid w:val="007263B9"/>
    <w:rPr>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ourful3">
    <w:name w:val="Table Colorful 3"/>
    <w:basedOn w:val="TableNormal"/>
    <w:locked/>
    <w:rsid w:val="004F13EE"/>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lassic4">
    <w:name w:val="Table Classic 4"/>
    <w:basedOn w:val="TableNormal"/>
    <w:locked/>
    <w:rsid w:val="004F13EE"/>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Grid8">
    <w:name w:val="Table Grid 8"/>
    <w:basedOn w:val="TableNormal"/>
    <w:locked/>
    <w:rsid w:val="004F13EE"/>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paragraph" w:customStyle="1" w:styleId="TableTitle">
    <w:name w:val="Table Title"/>
    <w:link w:val="TableTitleChar"/>
    <w:qFormat/>
    <w:locked/>
    <w:rsid w:val="00DC7910"/>
    <w:pPr>
      <w:spacing w:before="120" w:after="120"/>
    </w:pPr>
    <w:rPr>
      <w:rFonts w:ascii="Arial" w:hAnsi="Arial"/>
      <w:b/>
      <w:color w:val="000000" w:themeColor="text1"/>
      <w:sz w:val="22"/>
      <w:szCs w:val="24"/>
      <w:lang w:val="en-US" w:eastAsia="en-US"/>
    </w:rPr>
  </w:style>
  <w:style w:type="paragraph" w:styleId="Header">
    <w:name w:val="header"/>
    <w:link w:val="HeaderChar"/>
    <w:uiPriority w:val="99"/>
    <w:qFormat/>
    <w:rsid w:val="00B7222E"/>
    <w:pPr>
      <w:tabs>
        <w:tab w:val="center" w:pos="4513"/>
        <w:tab w:val="right" w:pos="9026"/>
      </w:tabs>
    </w:pPr>
    <w:rPr>
      <w:rFonts w:ascii="Arial" w:hAnsi="Arial"/>
      <w:sz w:val="22"/>
      <w:szCs w:val="24"/>
      <w:lang w:eastAsia="en-US"/>
    </w:rPr>
  </w:style>
  <w:style w:type="character" w:customStyle="1" w:styleId="HeaderChar">
    <w:name w:val="Header Char"/>
    <w:basedOn w:val="DefaultParagraphFont"/>
    <w:link w:val="Header"/>
    <w:uiPriority w:val="99"/>
    <w:rsid w:val="00B7222E"/>
    <w:rPr>
      <w:rFonts w:ascii="Arial" w:hAnsi="Arial"/>
      <w:sz w:val="22"/>
      <w:szCs w:val="24"/>
      <w:lang w:eastAsia="en-US"/>
    </w:rPr>
  </w:style>
  <w:style w:type="paragraph" w:styleId="Footer">
    <w:name w:val="footer"/>
    <w:link w:val="FooterChar"/>
    <w:uiPriority w:val="99"/>
    <w:qFormat/>
    <w:rsid w:val="00B7222E"/>
    <w:pPr>
      <w:tabs>
        <w:tab w:val="center" w:pos="0"/>
        <w:tab w:val="right" w:pos="9026"/>
      </w:tabs>
      <w:jc w:val="right"/>
    </w:pPr>
    <w:rPr>
      <w:rFonts w:ascii="Arial" w:hAnsi="Arial"/>
      <w:szCs w:val="24"/>
      <w:lang w:eastAsia="en-US"/>
    </w:rPr>
  </w:style>
  <w:style w:type="character" w:customStyle="1" w:styleId="FooterChar">
    <w:name w:val="Footer Char"/>
    <w:basedOn w:val="DefaultParagraphFont"/>
    <w:link w:val="Footer"/>
    <w:uiPriority w:val="99"/>
    <w:rsid w:val="00B7222E"/>
    <w:rPr>
      <w:rFonts w:ascii="Arial" w:hAnsi="Arial"/>
      <w:szCs w:val="24"/>
      <w:lang w:eastAsia="en-US"/>
    </w:rPr>
  </w:style>
  <w:style w:type="paragraph" w:customStyle="1" w:styleId="TableHeaderWhite">
    <w:name w:val="Table Header White"/>
    <w:basedOn w:val="Normal"/>
    <w:next w:val="Tabletextleft"/>
    <w:qFormat/>
    <w:rsid w:val="00DC7910"/>
    <w:pPr>
      <w:spacing w:before="80" w:after="80"/>
    </w:pPr>
    <w:rPr>
      <w:rFonts w:eastAsia="Cambria"/>
      <w:b/>
      <w:color w:val="FFFFFF" w:themeColor="background1"/>
      <w:szCs w:val="22"/>
      <w:lang w:val="en-US"/>
    </w:rPr>
  </w:style>
  <w:style w:type="table" w:styleId="TableGrid7">
    <w:name w:val="Table Grid 7"/>
    <w:basedOn w:val="TableNormal"/>
    <w:locked/>
    <w:rsid w:val="00912D54"/>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paragraph" w:customStyle="1" w:styleId="Tablehead">
    <w:name w:val="Table_head"/>
    <w:basedOn w:val="Normal"/>
    <w:locked/>
    <w:rsid w:val="00912D54"/>
    <w:pPr>
      <w:spacing w:before="60"/>
    </w:pPr>
    <w:rPr>
      <w:b/>
      <w:sz w:val="20"/>
    </w:rPr>
  </w:style>
  <w:style w:type="paragraph" w:customStyle="1" w:styleId="FigureTitle">
    <w:name w:val="Figure Title"/>
    <w:next w:val="Normal"/>
    <w:qFormat/>
    <w:rsid w:val="00B7222E"/>
    <w:pPr>
      <w:spacing w:before="120" w:after="120"/>
    </w:pPr>
    <w:rPr>
      <w:rFonts w:ascii="Arial" w:hAnsi="Arial" w:cs="Arial"/>
      <w:b/>
      <w:bCs/>
      <w:iCs/>
      <w:color w:val="000000" w:themeColor="text1"/>
      <w:sz w:val="22"/>
      <w:szCs w:val="22"/>
      <w:lang w:eastAsia="en-US"/>
    </w:rPr>
  </w:style>
  <w:style w:type="paragraph" w:styleId="NormalWeb">
    <w:name w:val="Normal (Web)"/>
    <w:basedOn w:val="Normal"/>
    <w:uiPriority w:val="99"/>
    <w:unhideWhenUsed/>
    <w:rsid w:val="00093981"/>
    <w:pPr>
      <w:spacing w:before="100" w:beforeAutospacing="1" w:after="100" w:afterAutospacing="1"/>
    </w:pPr>
    <w:rPr>
      <w:rFonts w:ascii="Times New Roman" w:hAnsi="Times New Roman"/>
      <w:lang w:eastAsia="en-AU"/>
    </w:rPr>
  </w:style>
  <w:style w:type="paragraph" w:customStyle="1" w:styleId="Headertext">
    <w:name w:val="Header text"/>
    <w:rsid w:val="00B7222E"/>
    <w:pPr>
      <w:jc w:val="right"/>
    </w:pPr>
    <w:rPr>
      <w:rFonts w:ascii="Arial" w:hAnsi="Arial"/>
      <w:szCs w:val="24"/>
      <w:lang w:eastAsia="en-US"/>
    </w:rPr>
  </w:style>
  <w:style w:type="character" w:styleId="Hyperlink">
    <w:name w:val="Hyperlink"/>
    <w:basedOn w:val="DefaultParagraphFont"/>
    <w:uiPriority w:val="99"/>
    <w:qFormat/>
    <w:rsid w:val="00707F56"/>
    <w:rPr>
      <w:color w:val="0000FF" w:themeColor="hyperlink"/>
      <w:u w:val="single"/>
    </w:rPr>
  </w:style>
  <w:style w:type="table" w:customStyle="1" w:styleId="PHNGreyTable">
    <w:name w:val="PHN Grey Table"/>
    <w:basedOn w:val="TableNormal"/>
    <w:uiPriority w:val="99"/>
    <w:rsid w:val="00404F8B"/>
    <w:pPr>
      <w:spacing w:before="120" w:after="120"/>
    </w:pPr>
    <w:rPr>
      <w:rFonts w:ascii="Arial" w:hAnsi="Arial"/>
      <w:sz w:val="22"/>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tblStylePr w:type="firstRow">
      <w:rPr>
        <w:rFonts w:ascii="Arial" w:hAnsi="Arial"/>
        <w:b/>
        <w:color w:val="FFFFFF" w:themeColor="background1"/>
        <w:sz w:val="22"/>
      </w:rPr>
      <w:tblPr/>
      <w:tcPr>
        <w:shd w:val="clear" w:color="auto" w:fill="32373A"/>
      </w:tcPr>
    </w:tblStylePr>
  </w:style>
  <w:style w:type="paragraph" w:customStyle="1" w:styleId="Tablelistbullet">
    <w:name w:val="Table list bullet"/>
    <w:basedOn w:val="Tabletextleft"/>
    <w:qFormat/>
    <w:rsid w:val="00110478"/>
    <w:pPr>
      <w:numPr>
        <w:numId w:val="2"/>
      </w:numPr>
      <w:ind w:left="284" w:hanging="284"/>
    </w:pPr>
  </w:style>
  <w:style w:type="paragraph" w:customStyle="1" w:styleId="Tablelistnumber">
    <w:name w:val="Table list number"/>
    <w:basedOn w:val="Tabletextleft"/>
    <w:qFormat/>
    <w:rsid w:val="00DD2061"/>
    <w:pPr>
      <w:numPr>
        <w:numId w:val="3"/>
      </w:numPr>
    </w:pPr>
    <w:rPr>
      <w:bCs/>
      <w14:numSpacing w14:val="proportional"/>
    </w:rPr>
  </w:style>
  <w:style w:type="paragraph" w:customStyle="1" w:styleId="TableHeader">
    <w:name w:val="Table Header"/>
    <w:basedOn w:val="Normal"/>
    <w:next w:val="Tabletextleft"/>
    <w:qFormat/>
    <w:rsid w:val="00DC2313"/>
    <w:pPr>
      <w:spacing w:before="80" w:after="80"/>
    </w:pPr>
    <w:rPr>
      <w:rFonts w:eastAsia="Cambria"/>
      <w:b/>
      <w:color w:val="FFFFFF" w:themeColor="background1"/>
      <w:szCs w:val="22"/>
      <w:lang w:val="en-US"/>
    </w:rPr>
  </w:style>
  <w:style w:type="paragraph" w:customStyle="1" w:styleId="SectionHeading">
    <w:name w:val="Section Heading"/>
    <w:basedOn w:val="Heading1"/>
    <w:next w:val="Normal"/>
    <w:rsid w:val="00CE6502"/>
    <w:rPr>
      <w:szCs w:val="32"/>
    </w:rPr>
  </w:style>
  <w:style w:type="paragraph" w:styleId="FootnoteText">
    <w:name w:val="footnote text"/>
    <w:link w:val="FootnoteTextChar"/>
    <w:rsid w:val="00B7222E"/>
    <w:rPr>
      <w:rFonts w:ascii="Arial" w:hAnsi="Arial"/>
      <w:lang w:eastAsia="en-US"/>
    </w:rPr>
  </w:style>
  <w:style w:type="character" w:customStyle="1" w:styleId="FootnoteTextChar">
    <w:name w:val="Footnote Text Char"/>
    <w:basedOn w:val="DefaultParagraphFont"/>
    <w:link w:val="FootnoteText"/>
    <w:rsid w:val="00B7222E"/>
    <w:rPr>
      <w:rFonts w:ascii="Arial" w:hAnsi="Arial"/>
      <w:lang w:eastAsia="en-US"/>
    </w:rPr>
  </w:style>
  <w:style w:type="paragraph" w:styleId="Caption">
    <w:name w:val="caption"/>
    <w:basedOn w:val="Normal"/>
    <w:next w:val="Normal"/>
    <w:unhideWhenUsed/>
    <w:rsid w:val="00F34BAD"/>
    <w:pPr>
      <w:spacing w:after="200"/>
      <w:jc w:val="center"/>
    </w:pPr>
    <w:rPr>
      <w:b/>
      <w:bCs/>
      <w:color w:val="3F4A75" w:themeColor="accent1"/>
      <w:sz w:val="18"/>
      <w:szCs w:val="18"/>
    </w:rPr>
  </w:style>
  <w:style w:type="paragraph" w:customStyle="1" w:styleId="VisionBox">
    <w:name w:val="VisionBox"/>
    <w:basedOn w:val="Normal"/>
    <w:qFormat/>
    <w:rsid w:val="00BB5860"/>
    <w:pPr>
      <w:pBdr>
        <w:top w:val="single" w:sz="4" w:space="15" w:color="358189"/>
        <w:bottom w:val="single" w:sz="4" w:space="10" w:color="358189"/>
      </w:pBdr>
      <w:spacing w:line="340" w:lineRule="exact"/>
    </w:pPr>
    <w:rPr>
      <w:rFonts w:eastAsiaTheme="minorHAnsi"/>
      <w:color w:val="358189"/>
    </w:rPr>
  </w:style>
  <w:style w:type="paragraph" w:customStyle="1" w:styleId="Style1">
    <w:name w:val="Style1"/>
    <w:next w:val="Normal"/>
    <w:rsid w:val="00177AD2"/>
    <w:pPr>
      <w:pBdr>
        <w:top w:val="single" w:sz="6" w:space="20" w:color="358189"/>
        <w:left w:val="single" w:sz="6" w:space="10" w:color="358189"/>
        <w:bottom w:val="single" w:sz="6" w:space="10" w:color="358189"/>
        <w:right w:val="single" w:sz="6" w:space="10" w:color="358189"/>
      </w:pBdr>
      <w:spacing w:after="240" w:line="260" w:lineRule="auto"/>
      <w:ind w:left="227" w:right="227"/>
    </w:pPr>
    <w:rPr>
      <w:rFonts w:ascii="Arial" w:hAnsi="Arial" w:cs="Arial"/>
      <w:color w:val="000000" w:themeColor="text1"/>
      <w:sz w:val="21"/>
      <w:szCs w:val="24"/>
      <w:lang w:val="en" w:eastAsia="en-US"/>
    </w:rPr>
  </w:style>
  <w:style w:type="paragraph" w:customStyle="1" w:styleId="PolicyStatement">
    <w:name w:val="PolicyStatement"/>
    <w:basedOn w:val="Normal"/>
    <w:qFormat/>
    <w:rsid w:val="00177AD2"/>
    <w:pPr>
      <w:pBdr>
        <w:top w:val="single" w:sz="4" w:space="20" w:color="F2F2F2" w:themeColor="background1" w:themeShade="F2"/>
        <w:left w:val="single" w:sz="4" w:space="10" w:color="F2F2F2" w:themeColor="background1" w:themeShade="F2"/>
        <w:bottom w:val="single" w:sz="4" w:space="10" w:color="F2F2F2" w:themeColor="background1" w:themeShade="F2"/>
        <w:right w:val="single" w:sz="4" w:space="10" w:color="F2F2F2" w:themeColor="background1" w:themeShade="F2"/>
      </w:pBdr>
      <w:shd w:val="clear" w:color="auto" w:fill="F2F2F2" w:themeFill="background1" w:themeFillShade="F2"/>
      <w:spacing w:line="260" w:lineRule="auto"/>
      <w:ind w:left="227" w:right="227"/>
    </w:pPr>
  </w:style>
  <w:style w:type="table" w:customStyle="1" w:styleId="DepartmentofHealthtable">
    <w:name w:val="Department of Health table"/>
    <w:basedOn w:val="TableNormal"/>
    <w:uiPriority w:val="99"/>
    <w:rsid w:val="00DC2313"/>
    <w:rPr>
      <w:rFonts w:ascii="Arial" w:hAnsi="Arial"/>
      <w:color w:val="000000" w:themeColor="text1"/>
      <w:sz w:val="21"/>
    </w:rPr>
    <w:tblPr>
      <w:tblStyleRowBandSize w:val="1"/>
      <w:tblBorders>
        <w:top w:val="single" w:sz="4" w:space="0" w:color="auto"/>
        <w:bottom w:val="single" w:sz="4" w:space="0" w:color="auto"/>
        <w:insideH w:val="single" w:sz="4" w:space="0" w:color="auto"/>
      </w:tblBorders>
    </w:tblPr>
    <w:tcPr>
      <w:shd w:val="clear" w:color="auto" w:fill="FFFFFF" w:themeFill="background1"/>
    </w:tcPr>
    <w:tblStylePr w:type="firstRow">
      <w:rPr>
        <w:rFonts w:ascii="Arial" w:hAnsi="Arial"/>
        <w:color w:val="F2F2F2" w:themeColor="background1" w:themeShade="F2"/>
        <w:sz w:val="22"/>
      </w:rPr>
      <w:tblPr/>
      <w:tcPr>
        <w:shd w:val="clear" w:color="auto" w:fill="3F4A75"/>
      </w:tcPr>
    </w:tblStylePr>
    <w:tblStylePr w:type="lastRow">
      <w:rPr>
        <w:rFonts w:ascii="Arial" w:hAnsi="Arial"/>
        <w:color w:val="000000" w:themeColor="text1"/>
      </w:rPr>
      <w:tblPr/>
      <w:tcPr>
        <w:shd w:val="clear" w:color="auto" w:fill="FFFFFF" w:themeFill="background1"/>
      </w:tcPr>
    </w:tblStylePr>
    <w:tblStylePr w:type="firstCol">
      <w:tblPr/>
      <w:tcPr>
        <w:shd w:val="clear" w:color="auto" w:fill="FFFFFF" w:themeFill="background1"/>
      </w:tcPr>
    </w:tblStylePr>
    <w:tblStylePr w:type="band1Horz">
      <w:tblPr/>
      <w:tcPr>
        <w:shd w:val="clear" w:color="auto" w:fill="FFFFFF" w:themeFill="background1"/>
      </w:tcPr>
    </w:tblStylePr>
    <w:tblStylePr w:type="band2Horz">
      <w:tblPr/>
      <w:tcPr>
        <w:shd w:val="clear" w:color="auto" w:fill="FFFFFF" w:themeFill="background1"/>
      </w:tcPr>
    </w:tblStylePr>
  </w:style>
  <w:style w:type="character" w:customStyle="1" w:styleId="TableTitleChar">
    <w:name w:val="Table Title Char"/>
    <w:basedOn w:val="DefaultParagraphFont"/>
    <w:link w:val="TableTitle"/>
    <w:rsid w:val="00DC7910"/>
    <w:rPr>
      <w:rFonts w:ascii="Arial" w:hAnsi="Arial"/>
      <w:b/>
      <w:color w:val="000000" w:themeColor="text1"/>
      <w:sz w:val="22"/>
      <w:szCs w:val="24"/>
      <w:lang w:val="en-US" w:eastAsia="en-US"/>
    </w:rPr>
  </w:style>
  <w:style w:type="paragraph" w:customStyle="1" w:styleId="IntroPara">
    <w:name w:val="Intro Para"/>
    <w:basedOn w:val="Normal"/>
    <w:next w:val="Normal"/>
    <w:qFormat/>
    <w:rsid w:val="00BA70AB"/>
    <w:pPr>
      <w:spacing w:before="480" w:line="400" w:lineRule="exact"/>
    </w:pPr>
    <w:rPr>
      <w:color w:val="358189"/>
      <w:sz w:val="28"/>
    </w:rPr>
  </w:style>
  <w:style w:type="paragraph" w:customStyle="1" w:styleId="TableTextright">
    <w:name w:val="Table Text right"/>
    <w:basedOn w:val="Tabletextleft"/>
    <w:rsid w:val="009127BC"/>
    <w:pPr>
      <w:jc w:val="right"/>
    </w:pPr>
  </w:style>
  <w:style w:type="paragraph" w:customStyle="1" w:styleId="Tabletextright0">
    <w:name w:val="Table text right"/>
    <w:basedOn w:val="Tabletextleft"/>
    <w:rsid w:val="009127BC"/>
    <w:pPr>
      <w:jc w:val="right"/>
    </w:pPr>
  </w:style>
  <w:style w:type="paragraph" w:customStyle="1" w:styleId="Tabletextcentre">
    <w:name w:val="Table text centre"/>
    <w:basedOn w:val="Tabletextleft"/>
    <w:rsid w:val="009127BC"/>
    <w:pPr>
      <w:jc w:val="center"/>
    </w:pPr>
  </w:style>
  <w:style w:type="paragraph" w:customStyle="1" w:styleId="Boxheading">
    <w:name w:val="Box heading"/>
    <w:basedOn w:val="Boxtype"/>
    <w:qFormat/>
    <w:rsid w:val="00CA4BE3"/>
    <w:pPr>
      <w:spacing w:before="240"/>
    </w:pPr>
    <w:rPr>
      <w:rFonts w:cs="Times New Roman"/>
      <w:b/>
      <w:bCs/>
      <w:caps/>
      <w:color w:val="358189"/>
      <w:szCs w:val="20"/>
    </w:rPr>
  </w:style>
  <w:style w:type="paragraph" w:customStyle="1" w:styleId="Boxtype">
    <w:name w:val="Box type"/>
    <w:next w:val="Normal"/>
    <w:qFormat/>
    <w:rsid w:val="00BA70AB"/>
    <w:pPr>
      <w:pBdr>
        <w:top w:val="single" w:sz="6" w:space="20" w:color="358189"/>
        <w:left w:val="single" w:sz="6" w:space="10" w:color="358189"/>
        <w:bottom w:val="single" w:sz="6" w:space="10" w:color="358189"/>
        <w:right w:val="single" w:sz="6" w:space="10" w:color="358189"/>
      </w:pBdr>
      <w:spacing w:after="240" w:line="276" w:lineRule="auto"/>
      <w:ind w:left="227" w:right="227"/>
    </w:pPr>
    <w:rPr>
      <w:rFonts w:ascii="Arial" w:hAnsi="Arial" w:cs="Arial"/>
      <w:color w:val="000000" w:themeColor="text1"/>
      <w:sz w:val="22"/>
      <w:szCs w:val="24"/>
      <w:lang w:val="en" w:eastAsia="en-US"/>
    </w:rPr>
  </w:style>
  <w:style w:type="paragraph" w:customStyle="1" w:styleId="Footerrightpage">
    <w:name w:val="Footer right page"/>
    <w:basedOn w:val="Footer"/>
    <w:rsid w:val="00841111"/>
  </w:style>
  <w:style w:type="paragraph" w:customStyle="1" w:styleId="URL">
    <w:name w:val="URL"/>
    <w:basedOn w:val="Normal"/>
    <w:rsid w:val="00065678"/>
    <w:pPr>
      <w:spacing w:before="11880"/>
      <w:jc w:val="center"/>
    </w:pPr>
    <w:rPr>
      <w:b/>
      <w:bCs/>
      <w:color w:val="E6E6E6" w:themeColor="background2"/>
      <w:szCs w:val="20"/>
    </w:rPr>
  </w:style>
  <w:style w:type="paragraph" w:styleId="BodyText">
    <w:name w:val="Body Text"/>
    <w:basedOn w:val="Normal"/>
    <w:link w:val="BodyTextChar"/>
    <w:semiHidden/>
    <w:unhideWhenUsed/>
    <w:rsid w:val="00B94828"/>
  </w:style>
  <w:style w:type="character" w:customStyle="1" w:styleId="BodyTextChar">
    <w:name w:val="Body Text Char"/>
    <w:basedOn w:val="DefaultParagraphFont"/>
    <w:link w:val="BodyText"/>
    <w:semiHidden/>
    <w:rsid w:val="00B94828"/>
    <w:rPr>
      <w:rFonts w:ascii="Arial" w:hAnsi="Arial"/>
      <w:sz w:val="22"/>
      <w:szCs w:val="24"/>
      <w:lang w:eastAsia="en-US"/>
    </w:rPr>
  </w:style>
  <w:style w:type="character" w:customStyle="1" w:styleId="Heading7Char">
    <w:name w:val="Heading 7 Char"/>
    <w:basedOn w:val="DefaultParagraphFont"/>
    <w:link w:val="Heading7"/>
    <w:semiHidden/>
    <w:rsid w:val="00207793"/>
    <w:rPr>
      <w:rFonts w:ascii="Arial" w:eastAsiaTheme="majorEastAsia" w:hAnsi="Arial" w:cstheme="majorBidi"/>
      <w:b/>
      <w:i/>
      <w:iCs/>
      <w:color w:val="1F243A" w:themeColor="accent1" w:themeShade="7F"/>
      <w:sz w:val="22"/>
      <w:szCs w:val="24"/>
      <w:lang w:eastAsia="en-US"/>
    </w:rPr>
  </w:style>
  <w:style w:type="paragraph" w:customStyle="1" w:styleId="Paragraphtext">
    <w:name w:val="Paragraph text"/>
    <w:basedOn w:val="Normal"/>
    <w:qFormat/>
    <w:rsid w:val="00213819"/>
    <w:pPr>
      <w:spacing w:after="60" w:line="240" w:lineRule="auto"/>
    </w:pPr>
    <w:rPr>
      <w:sz w:val="21"/>
    </w:rPr>
  </w:style>
  <w:style w:type="paragraph" w:styleId="ListNumber">
    <w:name w:val="List Number"/>
    <w:basedOn w:val="Normal"/>
    <w:rsid w:val="004B1E22"/>
    <w:pPr>
      <w:numPr>
        <w:numId w:val="7"/>
      </w:numPr>
      <w:contextualSpacing/>
    </w:pPr>
  </w:style>
  <w:style w:type="paragraph" w:styleId="List4">
    <w:name w:val="List 4"/>
    <w:basedOn w:val="Normal"/>
    <w:rsid w:val="004B1E22"/>
    <w:pPr>
      <w:ind w:left="1132" w:hanging="283"/>
      <w:contextualSpacing/>
    </w:pPr>
  </w:style>
  <w:style w:type="table" w:styleId="GridTable5Dark-Accent5">
    <w:name w:val="Grid Table 5 Dark Accent 5"/>
    <w:basedOn w:val="TableNormal"/>
    <w:uiPriority w:val="50"/>
    <w:rsid w:val="000704A5"/>
    <w:rPr>
      <w:rFonts w:asciiTheme="minorHAnsi" w:eastAsiaTheme="minorEastAsia" w:hAnsiTheme="minorHAnsi" w:cstheme="minorBidi"/>
      <w:sz w:val="22"/>
      <w:szCs w:val="22"/>
      <w:lang w:val="en-US"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5EB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3998B5"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3998B5"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3998B5"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3998B5" w:themeFill="accent5"/>
      </w:tcPr>
    </w:tblStylePr>
    <w:tblStylePr w:type="band1Vert">
      <w:tblPr/>
      <w:tcPr>
        <w:shd w:val="clear" w:color="auto" w:fill="ACD7E5" w:themeFill="accent5" w:themeFillTint="66"/>
      </w:tcPr>
    </w:tblStylePr>
    <w:tblStylePr w:type="band1Horz">
      <w:tblPr/>
      <w:tcPr>
        <w:shd w:val="clear" w:color="auto" w:fill="ACD7E5" w:themeFill="accent5" w:themeFillTint="66"/>
      </w:tcPr>
    </w:tblStylePr>
  </w:style>
  <w:style w:type="paragraph" w:styleId="TOCHeading">
    <w:name w:val="TOC Heading"/>
    <w:basedOn w:val="Heading1"/>
    <w:next w:val="Normal"/>
    <w:uiPriority w:val="39"/>
    <w:unhideWhenUsed/>
    <w:qFormat/>
    <w:rsid w:val="000F0E08"/>
    <w:pPr>
      <w:keepLines/>
      <w:spacing w:before="2400" w:after="0" w:line="259" w:lineRule="auto"/>
      <w:outlineLvl w:val="9"/>
    </w:pPr>
    <w:rPr>
      <w:rFonts w:asciiTheme="minorBidi" w:hAnsiTheme="minorBidi" w:cstheme="majorBidi"/>
      <w:bCs w:val="0"/>
      <w:color w:val="2F3757" w:themeColor="accent1" w:themeShade="BF"/>
      <w:kern w:val="0"/>
      <w:sz w:val="32"/>
      <w:szCs w:val="32"/>
      <w:lang w:eastAsia="en-AU"/>
    </w:rPr>
  </w:style>
  <w:style w:type="paragraph" w:styleId="TOC1">
    <w:name w:val="toc 1"/>
    <w:basedOn w:val="TOC3"/>
    <w:next w:val="Normal"/>
    <w:autoRedefine/>
    <w:uiPriority w:val="39"/>
    <w:unhideWhenUsed/>
    <w:rsid w:val="001B18B6"/>
    <w:pPr>
      <w:ind w:left="0"/>
    </w:pPr>
    <w:rPr>
      <w:noProof/>
      <w:sz w:val="24"/>
    </w:rPr>
  </w:style>
  <w:style w:type="paragraph" w:styleId="TOC2">
    <w:name w:val="toc 2"/>
    <w:basedOn w:val="Normal"/>
    <w:next w:val="Normal"/>
    <w:autoRedefine/>
    <w:uiPriority w:val="39"/>
    <w:unhideWhenUsed/>
    <w:rsid w:val="001B18B6"/>
    <w:pPr>
      <w:tabs>
        <w:tab w:val="right" w:pos="9060"/>
      </w:tabs>
      <w:spacing w:before="60" w:after="60" w:line="240" w:lineRule="auto"/>
      <w:ind w:left="238"/>
    </w:pPr>
    <w:rPr>
      <w:rFonts w:cstheme="minorHAnsi"/>
      <w:iCs/>
      <w:sz w:val="22"/>
      <w:szCs w:val="20"/>
    </w:rPr>
  </w:style>
  <w:style w:type="paragraph" w:styleId="TOC3">
    <w:name w:val="toc 3"/>
    <w:basedOn w:val="Normal"/>
    <w:next w:val="Normal"/>
    <w:autoRedefine/>
    <w:uiPriority w:val="39"/>
    <w:unhideWhenUsed/>
    <w:rsid w:val="00755BEC"/>
    <w:pPr>
      <w:tabs>
        <w:tab w:val="right" w:pos="9060"/>
      </w:tabs>
      <w:spacing w:before="60" w:after="60" w:line="240" w:lineRule="auto"/>
      <w:ind w:left="482"/>
    </w:pPr>
    <w:rPr>
      <w:rFonts w:cstheme="minorHAnsi"/>
      <w:sz w:val="22"/>
      <w:szCs w:val="20"/>
    </w:rPr>
  </w:style>
  <w:style w:type="table" w:styleId="GridTable4-Accent2">
    <w:name w:val="Grid Table 4 Accent 2"/>
    <w:basedOn w:val="TableNormal"/>
    <w:uiPriority w:val="49"/>
    <w:rsid w:val="00471D97"/>
    <w:tblPr>
      <w:tblStyleRowBandSize w:val="1"/>
      <w:tblStyleColBandSize w:val="1"/>
      <w:tblBorders>
        <w:top w:val="single" w:sz="4" w:space="0" w:color="74C1C9" w:themeColor="accent2" w:themeTint="99"/>
        <w:left w:val="single" w:sz="4" w:space="0" w:color="74C1C9" w:themeColor="accent2" w:themeTint="99"/>
        <w:bottom w:val="single" w:sz="4" w:space="0" w:color="74C1C9" w:themeColor="accent2" w:themeTint="99"/>
        <w:right w:val="single" w:sz="4" w:space="0" w:color="74C1C9" w:themeColor="accent2" w:themeTint="99"/>
        <w:insideH w:val="single" w:sz="4" w:space="0" w:color="74C1C9" w:themeColor="accent2" w:themeTint="99"/>
        <w:insideV w:val="single" w:sz="4" w:space="0" w:color="74C1C9" w:themeColor="accent2" w:themeTint="99"/>
      </w:tblBorders>
    </w:tblPr>
    <w:tblStylePr w:type="firstRow">
      <w:rPr>
        <w:b/>
        <w:bCs/>
        <w:color w:val="FFFFFF" w:themeColor="background1"/>
      </w:rPr>
      <w:tblPr/>
      <w:tcPr>
        <w:tcBorders>
          <w:top w:val="single" w:sz="4" w:space="0" w:color="358189" w:themeColor="accent2"/>
          <w:left w:val="single" w:sz="4" w:space="0" w:color="358189" w:themeColor="accent2"/>
          <w:bottom w:val="single" w:sz="4" w:space="0" w:color="358189" w:themeColor="accent2"/>
          <w:right w:val="single" w:sz="4" w:space="0" w:color="358189" w:themeColor="accent2"/>
          <w:insideH w:val="nil"/>
          <w:insideV w:val="nil"/>
        </w:tcBorders>
        <w:shd w:val="clear" w:color="auto" w:fill="358189" w:themeFill="accent2"/>
      </w:tcPr>
    </w:tblStylePr>
    <w:tblStylePr w:type="lastRow">
      <w:rPr>
        <w:b/>
        <w:bCs/>
      </w:rPr>
      <w:tblPr/>
      <w:tcPr>
        <w:tcBorders>
          <w:top w:val="double" w:sz="4" w:space="0" w:color="358189" w:themeColor="accent2"/>
        </w:tcBorders>
      </w:tcPr>
    </w:tblStylePr>
    <w:tblStylePr w:type="firstCol">
      <w:rPr>
        <w:b/>
        <w:bCs/>
      </w:rPr>
    </w:tblStylePr>
    <w:tblStylePr w:type="lastCol">
      <w:rPr>
        <w:b/>
        <w:bCs/>
      </w:rPr>
    </w:tblStylePr>
    <w:tblStylePr w:type="band1Vert">
      <w:tblPr/>
      <w:tcPr>
        <w:shd w:val="clear" w:color="auto" w:fill="D0EAED" w:themeFill="accent2" w:themeFillTint="33"/>
      </w:tcPr>
    </w:tblStylePr>
    <w:tblStylePr w:type="band1Horz">
      <w:tblPr/>
      <w:tcPr>
        <w:shd w:val="clear" w:color="auto" w:fill="D0EAED" w:themeFill="accent2" w:themeFillTint="33"/>
      </w:tcPr>
    </w:tblStylePr>
  </w:style>
  <w:style w:type="table" w:styleId="GridTable2-Accent2">
    <w:name w:val="Grid Table 2 Accent 2"/>
    <w:basedOn w:val="TableNormal"/>
    <w:uiPriority w:val="47"/>
    <w:rsid w:val="00471D97"/>
    <w:tblPr>
      <w:tblStyleRowBandSize w:val="1"/>
      <w:tblStyleColBandSize w:val="1"/>
      <w:tblBorders>
        <w:top w:val="single" w:sz="2" w:space="0" w:color="74C1C9" w:themeColor="accent2" w:themeTint="99"/>
        <w:bottom w:val="single" w:sz="2" w:space="0" w:color="74C1C9" w:themeColor="accent2" w:themeTint="99"/>
        <w:insideH w:val="single" w:sz="2" w:space="0" w:color="74C1C9" w:themeColor="accent2" w:themeTint="99"/>
        <w:insideV w:val="single" w:sz="2" w:space="0" w:color="74C1C9" w:themeColor="accent2" w:themeTint="99"/>
      </w:tblBorders>
    </w:tblPr>
    <w:tblStylePr w:type="firstRow">
      <w:rPr>
        <w:b/>
        <w:bCs/>
      </w:rPr>
      <w:tblPr/>
      <w:tcPr>
        <w:tcBorders>
          <w:top w:val="nil"/>
          <w:bottom w:val="single" w:sz="12" w:space="0" w:color="74C1C9" w:themeColor="accent2" w:themeTint="99"/>
          <w:insideH w:val="nil"/>
          <w:insideV w:val="nil"/>
        </w:tcBorders>
        <w:shd w:val="clear" w:color="auto" w:fill="FFFFFF" w:themeFill="background1"/>
      </w:tcPr>
    </w:tblStylePr>
    <w:tblStylePr w:type="lastRow">
      <w:rPr>
        <w:b/>
        <w:bCs/>
      </w:rPr>
      <w:tblPr/>
      <w:tcPr>
        <w:tcBorders>
          <w:top w:val="double" w:sz="2" w:space="0" w:color="74C1C9"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0EAED" w:themeFill="accent2" w:themeFillTint="33"/>
      </w:tcPr>
    </w:tblStylePr>
    <w:tblStylePr w:type="band1Horz">
      <w:tblPr/>
      <w:tcPr>
        <w:shd w:val="clear" w:color="auto" w:fill="D0EAED" w:themeFill="accent2" w:themeFillTint="33"/>
      </w:tcPr>
    </w:tblStylePr>
  </w:style>
  <w:style w:type="table" w:styleId="ListTable1Light-Accent2">
    <w:name w:val="List Table 1 Light Accent 2"/>
    <w:basedOn w:val="TableNormal"/>
    <w:uiPriority w:val="46"/>
    <w:rsid w:val="00471D97"/>
    <w:tblPr>
      <w:tblStyleRowBandSize w:val="1"/>
      <w:tblStyleColBandSize w:val="1"/>
    </w:tblPr>
    <w:tblStylePr w:type="firstRow">
      <w:rPr>
        <w:b/>
        <w:bCs/>
      </w:rPr>
      <w:tblPr/>
      <w:tcPr>
        <w:tcBorders>
          <w:bottom w:val="single" w:sz="4" w:space="0" w:color="74C1C9" w:themeColor="accent2" w:themeTint="99"/>
        </w:tcBorders>
      </w:tcPr>
    </w:tblStylePr>
    <w:tblStylePr w:type="lastRow">
      <w:rPr>
        <w:b/>
        <w:bCs/>
      </w:rPr>
      <w:tblPr/>
      <w:tcPr>
        <w:tcBorders>
          <w:top w:val="single" w:sz="4" w:space="0" w:color="74C1C9" w:themeColor="accent2" w:themeTint="99"/>
        </w:tcBorders>
      </w:tcPr>
    </w:tblStylePr>
    <w:tblStylePr w:type="firstCol">
      <w:rPr>
        <w:b/>
        <w:bCs/>
      </w:rPr>
    </w:tblStylePr>
    <w:tblStylePr w:type="lastCol">
      <w:rPr>
        <w:b/>
        <w:bCs/>
      </w:rPr>
    </w:tblStylePr>
    <w:tblStylePr w:type="band1Vert">
      <w:tblPr/>
      <w:tcPr>
        <w:shd w:val="clear" w:color="auto" w:fill="D0EAED" w:themeFill="accent2" w:themeFillTint="33"/>
      </w:tcPr>
    </w:tblStylePr>
    <w:tblStylePr w:type="band1Horz">
      <w:tblPr/>
      <w:tcPr>
        <w:shd w:val="clear" w:color="auto" w:fill="D0EAED" w:themeFill="accent2" w:themeFillTint="33"/>
      </w:tcPr>
    </w:tblStylePr>
  </w:style>
  <w:style w:type="table" w:styleId="ListTable2-Accent2">
    <w:name w:val="List Table 2 Accent 2"/>
    <w:basedOn w:val="TableNormal"/>
    <w:uiPriority w:val="47"/>
    <w:rsid w:val="00471D97"/>
    <w:tblPr>
      <w:tblStyleRowBandSize w:val="1"/>
      <w:tblStyleColBandSize w:val="1"/>
      <w:tblBorders>
        <w:top w:val="single" w:sz="4" w:space="0" w:color="74C1C9" w:themeColor="accent2" w:themeTint="99"/>
        <w:bottom w:val="single" w:sz="4" w:space="0" w:color="74C1C9" w:themeColor="accent2" w:themeTint="99"/>
        <w:insideH w:val="single" w:sz="4" w:space="0" w:color="74C1C9"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0EAED" w:themeFill="accent2" w:themeFillTint="33"/>
      </w:tcPr>
    </w:tblStylePr>
    <w:tblStylePr w:type="band1Horz">
      <w:tblPr/>
      <w:tcPr>
        <w:shd w:val="clear" w:color="auto" w:fill="D0EAED" w:themeFill="accent2" w:themeFillTint="33"/>
      </w:tcPr>
    </w:tblStylePr>
  </w:style>
  <w:style w:type="table" w:styleId="ListTable3-Accent2">
    <w:name w:val="List Table 3 Accent 2"/>
    <w:basedOn w:val="TableNormal"/>
    <w:uiPriority w:val="48"/>
    <w:rsid w:val="00471D97"/>
    <w:tblPr>
      <w:tblStyleRowBandSize w:val="1"/>
      <w:tblStyleColBandSize w:val="1"/>
      <w:tblBorders>
        <w:top w:val="single" w:sz="4" w:space="0" w:color="358189" w:themeColor="accent2"/>
        <w:left w:val="single" w:sz="4" w:space="0" w:color="358189" w:themeColor="accent2"/>
        <w:bottom w:val="single" w:sz="4" w:space="0" w:color="358189" w:themeColor="accent2"/>
        <w:right w:val="single" w:sz="4" w:space="0" w:color="358189" w:themeColor="accent2"/>
      </w:tblBorders>
    </w:tblPr>
    <w:tblStylePr w:type="firstRow">
      <w:rPr>
        <w:b/>
        <w:bCs/>
        <w:color w:val="FFFFFF" w:themeColor="background1"/>
      </w:rPr>
      <w:tblPr/>
      <w:tcPr>
        <w:shd w:val="clear" w:color="auto" w:fill="358189" w:themeFill="accent2"/>
      </w:tcPr>
    </w:tblStylePr>
    <w:tblStylePr w:type="lastRow">
      <w:rPr>
        <w:b/>
        <w:bCs/>
      </w:rPr>
      <w:tblPr/>
      <w:tcPr>
        <w:tcBorders>
          <w:top w:val="double" w:sz="4" w:space="0" w:color="35818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358189" w:themeColor="accent2"/>
          <w:right w:val="single" w:sz="4" w:space="0" w:color="358189" w:themeColor="accent2"/>
        </w:tcBorders>
      </w:tcPr>
    </w:tblStylePr>
    <w:tblStylePr w:type="band1Horz">
      <w:tblPr/>
      <w:tcPr>
        <w:tcBorders>
          <w:top w:val="single" w:sz="4" w:space="0" w:color="358189" w:themeColor="accent2"/>
          <w:bottom w:val="single" w:sz="4" w:space="0" w:color="35818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58189" w:themeColor="accent2"/>
          <w:left w:val="nil"/>
        </w:tcBorders>
      </w:tcPr>
    </w:tblStylePr>
    <w:tblStylePr w:type="swCell">
      <w:tblPr/>
      <w:tcPr>
        <w:tcBorders>
          <w:top w:val="double" w:sz="4" w:space="0" w:color="358189" w:themeColor="accent2"/>
          <w:right w:val="nil"/>
        </w:tcBorders>
      </w:tcPr>
    </w:tblStylePr>
  </w:style>
  <w:style w:type="table" w:styleId="ListTable4-Accent2">
    <w:name w:val="List Table 4 Accent 2"/>
    <w:basedOn w:val="TableNormal"/>
    <w:uiPriority w:val="49"/>
    <w:rsid w:val="00471D97"/>
    <w:tblPr>
      <w:tblStyleRowBandSize w:val="1"/>
      <w:tblStyleColBandSize w:val="1"/>
      <w:tblBorders>
        <w:top w:val="single" w:sz="4" w:space="0" w:color="74C1C9" w:themeColor="accent2" w:themeTint="99"/>
        <w:left w:val="single" w:sz="4" w:space="0" w:color="74C1C9" w:themeColor="accent2" w:themeTint="99"/>
        <w:bottom w:val="single" w:sz="4" w:space="0" w:color="74C1C9" w:themeColor="accent2" w:themeTint="99"/>
        <w:right w:val="single" w:sz="4" w:space="0" w:color="74C1C9" w:themeColor="accent2" w:themeTint="99"/>
        <w:insideH w:val="single" w:sz="4" w:space="0" w:color="74C1C9" w:themeColor="accent2" w:themeTint="99"/>
      </w:tblBorders>
    </w:tblPr>
    <w:tblStylePr w:type="firstRow">
      <w:rPr>
        <w:b/>
        <w:bCs/>
        <w:color w:val="FFFFFF" w:themeColor="background1"/>
      </w:rPr>
      <w:tblPr/>
      <w:tcPr>
        <w:tcBorders>
          <w:top w:val="single" w:sz="4" w:space="0" w:color="358189" w:themeColor="accent2"/>
          <w:left w:val="single" w:sz="4" w:space="0" w:color="358189" w:themeColor="accent2"/>
          <w:bottom w:val="single" w:sz="4" w:space="0" w:color="358189" w:themeColor="accent2"/>
          <w:right w:val="single" w:sz="4" w:space="0" w:color="358189" w:themeColor="accent2"/>
          <w:insideH w:val="nil"/>
        </w:tcBorders>
        <w:shd w:val="clear" w:color="auto" w:fill="358189" w:themeFill="accent2"/>
      </w:tcPr>
    </w:tblStylePr>
    <w:tblStylePr w:type="lastRow">
      <w:rPr>
        <w:b/>
        <w:bCs/>
      </w:rPr>
      <w:tblPr/>
      <w:tcPr>
        <w:tcBorders>
          <w:top w:val="double" w:sz="4" w:space="0" w:color="74C1C9" w:themeColor="accent2" w:themeTint="99"/>
        </w:tcBorders>
      </w:tcPr>
    </w:tblStylePr>
    <w:tblStylePr w:type="firstCol">
      <w:rPr>
        <w:b/>
        <w:bCs/>
      </w:rPr>
    </w:tblStylePr>
    <w:tblStylePr w:type="lastCol">
      <w:rPr>
        <w:b/>
        <w:bCs/>
      </w:rPr>
    </w:tblStylePr>
    <w:tblStylePr w:type="band1Vert">
      <w:tblPr/>
      <w:tcPr>
        <w:shd w:val="clear" w:color="auto" w:fill="D0EAED" w:themeFill="accent2" w:themeFillTint="33"/>
      </w:tcPr>
    </w:tblStylePr>
    <w:tblStylePr w:type="band1Horz">
      <w:tblPr/>
      <w:tcPr>
        <w:shd w:val="clear" w:color="auto" w:fill="D0EAED" w:themeFill="accent2" w:themeFillTint="33"/>
      </w:tcPr>
    </w:tblStylePr>
  </w:style>
  <w:style w:type="table" w:styleId="ListTable6ColourfulAccent2">
    <w:name w:val="List Table 6 Colorful Accent 2"/>
    <w:basedOn w:val="TableNormal"/>
    <w:uiPriority w:val="51"/>
    <w:rsid w:val="00471D97"/>
    <w:rPr>
      <w:color w:val="276066" w:themeColor="accent2" w:themeShade="BF"/>
    </w:rPr>
    <w:tblPr>
      <w:tblStyleRowBandSize w:val="1"/>
      <w:tblStyleColBandSize w:val="1"/>
      <w:tblBorders>
        <w:top w:val="single" w:sz="4" w:space="0" w:color="358189" w:themeColor="accent2"/>
        <w:bottom w:val="single" w:sz="4" w:space="0" w:color="358189" w:themeColor="accent2"/>
      </w:tblBorders>
    </w:tblPr>
    <w:tblStylePr w:type="firstRow">
      <w:rPr>
        <w:b/>
        <w:bCs/>
      </w:rPr>
      <w:tblPr/>
      <w:tcPr>
        <w:tcBorders>
          <w:bottom w:val="single" w:sz="4" w:space="0" w:color="358189" w:themeColor="accent2"/>
        </w:tcBorders>
      </w:tcPr>
    </w:tblStylePr>
    <w:tblStylePr w:type="lastRow">
      <w:rPr>
        <w:b/>
        <w:bCs/>
      </w:rPr>
      <w:tblPr/>
      <w:tcPr>
        <w:tcBorders>
          <w:top w:val="double" w:sz="4" w:space="0" w:color="358189" w:themeColor="accent2"/>
        </w:tcBorders>
      </w:tcPr>
    </w:tblStylePr>
    <w:tblStylePr w:type="firstCol">
      <w:rPr>
        <w:b/>
        <w:bCs/>
      </w:rPr>
    </w:tblStylePr>
    <w:tblStylePr w:type="lastCol">
      <w:rPr>
        <w:b/>
        <w:bCs/>
      </w:rPr>
    </w:tblStylePr>
    <w:tblStylePr w:type="band1Vert">
      <w:tblPr/>
      <w:tcPr>
        <w:shd w:val="clear" w:color="auto" w:fill="D0EAED" w:themeFill="accent2" w:themeFillTint="33"/>
      </w:tcPr>
    </w:tblStylePr>
    <w:tblStylePr w:type="band1Horz">
      <w:tblPr/>
      <w:tcPr>
        <w:shd w:val="clear" w:color="auto" w:fill="D0EAED" w:themeFill="accent2" w:themeFillTint="33"/>
      </w:tcPr>
    </w:tblStylePr>
  </w:style>
  <w:style w:type="character" w:styleId="FollowedHyperlink">
    <w:name w:val="FollowedHyperlink"/>
    <w:basedOn w:val="DefaultParagraphFont"/>
    <w:semiHidden/>
    <w:unhideWhenUsed/>
    <w:rsid w:val="00EE519F"/>
    <w:rPr>
      <w:color w:val="800080" w:themeColor="followedHyperlink"/>
      <w:u w:val="single"/>
    </w:rPr>
  </w:style>
  <w:style w:type="paragraph" w:styleId="Revision">
    <w:name w:val="Revision"/>
    <w:hidden/>
    <w:uiPriority w:val="99"/>
    <w:semiHidden/>
    <w:rsid w:val="00721652"/>
    <w:rPr>
      <w:rFonts w:ascii="Arial" w:hAnsi="Arial"/>
      <w:color w:val="000000" w:themeColor="text1"/>
      <w:sz w:val="22"/>
      <w:szCs w:val="24"/>
      <w:lang w:eastAsia="en-US"/>
    </w:rPr>
  </w:style>
  <w:style w:type="table" w:styleId="ListTable1Light-Accent5">
    <w:name w:val="List Table 1 Light Accent 5"/>
    <w:basedOn w:val="TableNormal"/>
    <w:uiPriority w:val="46"/>
    <w:rsid w:val="00A50650"/>
    <w:tblPr>
      <w:tblStyleRowBandSize w:val="1"/>
      <w:tblStyleColBandSize w:val="1"/>
    </w:tblPr>
    <w:tblStylePr w:type="firstRow">
      <w:rPr>
        <w:b/>
        <w:bCs/>
      </w:rPr>
      <w:tblPr/>
      <w:tcPr>
        <w:tcBorders>
          <w:bottom w:val="single" w:sz="4" w:space="0" w:color="82C3D8" w:themeColor="accent5" w:themeTint="99"/>
        </w:tcBorders>
      </w:tcPr>
    </w:tblStylePr>
    <w:tblStylePr w:type="lastRow">
      <w:rPr>
        <w:b/>
        <w:bCs/>
      </w:rPr>
      <w:tblPr/>
      <w:tcPr>
        <w:tcBorders>
          <w:top w:val="single" w:sz="4" w:space="0" w:color="82C3D8" w:themeColor="accent5" w:themeTint="99"/>
        </w:tcBorders>
      </w:tcPr>
    </w:tblStylePr>
    <w:tblStylePr w:type="firstCol">
      <w:rPr>
        <w:b/>
        <w:bCs/>
      </w:rPr>
    </w:tblStylePr>
    <w:tblStylePr w:type="lastCol">
      <w:rPr>
        <w:b/>
        <w:bCs/>
      </w:rPr>
    </w:tblStylePr>
    <w:tblStylePr w:type="band1Vert">
      <w:tblPr/>
      <w:tcPr>
        <w:shd w:val="clear" w:color="auto" w:fill="D5EBF2" w:themeFill="accent5" w:themeFillTint="33"/>
      </w:tcPr>
    </w:tblStylePr>
    <w:tblStylePr w:type="band1Horz">
      <w:tblPr/>
      <w:tcPr>
        <w:shd w:val="clear" w:color="auto" w:fill="D5EBF2" w:themeFill="accent5" w:themeFillTint="33"/>
      </w:tcPr>
    </w:tblStylePr>
  </w:style>
  <w:style w:type="table" w:styleId="ListTable2-Accent5">
    <w:name w:val="List Table 2 Accent 5"/>
    <w:basedOn w:val="TableNormal"/>
    <w:uiPriority w:val="47"/>
    <w:rsid w:val="000E52E9"/>
    <w:tblPr>
      <w:tblStyleRowBandSize w:val="1"/>
      <w:tblStyleColBandSize w:val="1"/>
      <w:tblBorders>
        <w:top w:val="single" w:sz="4" w:space="0" w:color="82C3D8" w:themeColor="accent5" w:themeTint="99"/>
        <w:bottom w:val="single" w:sz="4" w:space="0" w:color="82C3D8" w:themeColor="accent5" w:themeTint="99"/>
        <w:insideH w:val="single" w:sz="4" w:space="0" w:color="82C3D8"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5EBF2" w:themeFill="accent5" w:themeFillTint="33"/>
      </w:tcPr>
    </w:tblStylePr>
    <w:tblStylePr w:type="band1Horz">
      <w:tblPr/>
      <w:tcPr>
        <w:shd w:val="clear" w:color="auto" w:fill="D5EBF2" w:themeFill="accent5" w:themeFillTint="33"/>
      </w:tcPr>
    </w:tblStylePr>
  </w:style>
  <w:style w:type="table" w:styleId="ListTable6ColourfulAccent5">
    <w:name w:val="List Table 6 Colorful Accent 5"/>
    <w:basedOn w:val="TableNormal"/>
    <w:uiPriority w:val="51"/>
    <w:rsid w:val="002F3604"/>
    <w:rPr>
      <w:color w:val="2A7187" w:themeColor="accent5" w:themeShade="BF"/>
    </w:rPr>
    <w:tblPr>
      <w:tblStyleRowBandSize w:val="1"/>
      <w:tblStyleColBandSize w:val="1"/>
      <w:tblBorders>
        <w:top w:val="single" w:sz="4" w:space="0" w:color="3998B5" w:themeColor="accent5"/>
        <w:bottom w:val="single" w:sz="4" w:space="0" w:color="3998B5" w:themeColor="accent5"/>
      </w:tblBorders>
    </w:tblPr>
    <w:tblStylePr w:type="firstRow">
      <w:rPr>
        <w:b/>
        <w:bCs/>
      </w:rPr>
      <w:tblPr/>
      <w:tcPr>
        <w:tcBorders>
          <w:bottom w:val="single" w:sz="4" w:space="0" w:color="3998B5" w:themeColor="accent5"/>
        </w:tcBorders>
      </w:tcPr>
    </w:tblStylePr>
    <w:tblStylePr w:type="lastRow">
      <w:rPr>
        <w:b/>
        <w:bCs/>
      </w:rPr>
      <w:tblPr/>
      <w:tcPr>
        <w:tcBorders>
          <w:top w:val="double" w:sz="4" w:space="0" w:color="3998B5" w:themeColor="accent5"/>
        </w:tcBorders>
      </w:tcPr>
    </w:tblStylePr>
    <w:tblStylePr w:type="firstCol">
      <w:rPr>
        <w:b/>
        <w:bCs/>
      </w:rPr>
    </w:tblStylePr>
    <w:tblStylePr w:type="lastCol">
      <w:rPr>
        <w:b/>
        <w:bCs/>
      </w:rPr>
    </w:tblStylePr>
    <w:tblStylePr w:type="band1Vert">
      <w:tblPr/>
      <w:tcPr>
        <w:shd w:val="clear" w:color="auto" w:fill="D5EBF2" w:themeFill="accent5" w:themeFillTint="33"/>
      </w:tcPr>
    </w:tblStylePr>
    <w:tblStylePr w:type="band1Horz">
      <w:tblPr/>
      <w:tcPr>
        <w:shd w:val="clear" w:color="auto" w:fill="D5EBF2" w:themeFill="accent5" w:themeFillTint="33"/>
      </w:tcPr>
    </w:tblStylePr>
  </w:style>
  <w:style w:type="character" w:styleId="CommentReference">
    <w:name w:val="annotation reference"/>
    <w:basedOn w:val="DefaultParagraphFont"/>
    <w:semiHidden/>
    <w:unhideWhenUsed/>
    <w:rsid w:val="004B0562"/>
    <w:rPr>
      <w:sz w:val="16"/>
      <w:szCs w:val="16"/>
    </w:rPr>
  </w:style>
  <w:style w:type="paragraph" w:styleId="CommentText">
    <w:name w:val="annotation text"/>
    <w:basedOn w:val="Normal"/>
    <w:link w:val="CommentTextChar"/>
    <w:unhideWhenUsed/>
    <w:rsid w:val="004B0562"/>
    <w:pPr>
      <w:spacing w:line="240" w:lineRule="auto"/>
    </w:pPr>
    <w:rPr>
      <w:sz w:val="20"/>
      <w:szCs w:val="20"/>
    </w:rPr>
  </w:style>
  <w:style w:type="character" w:customStyle="1" w:styleId="CommentTextChar">
    <w:name w:val="Comment Text Char"/>
    <w:basedOn w:val="DefaultParagraphFont"/>
    <w:link w:val="CommentText"/>
    <w:rsid w:val="004B0562"/>
    <w:rPr>
      <w:rFonts w:ascii="Arial" w:eastAsiaTheme="majorEastAsia" w:hAnsi="Arial" w:cs="Arial"/>
      <w:color w:val="000000" w:themeColor="text1"/>
      <w:lang w:eastAsia="en-US"/>
    </w:rPr>
  </w:style>
  <w:style w:type="paragraph" w:styleId="CommentSubject">
    <w:name w:val="annotation subject"/>
    <w:basedOn w:val="CommentText"/>
    <w:next w:val="CommentText"/>
    <w:link w:val="CommentSubjectChar"/>
    <w:semiHidden/>
    <w:unhideWhenUsed/>
    <w:rsid w:val="004B0562"/>
    <w:rPr>
      <w:b/>
      <w:bCs/>
    </w:rPr>
  </w:style>
  <w:style w:type="character" w:customStyle="1" w:styleId="CommentSubjectChar">
    <w:name w:val="Comment Subject Char"/>
    <w:basedOn w:val="CommentTextChar"/>
    <w:link w:val="CommentSubject"/>
    <w:semiHidden/>
    <w:rsid w:val="004B0562"/>
    <w:rPr>
      <w:rFonts w:ascii="Arial" w:eastAsiaTheme="majorEastAsia" w:hAnsi="Arial" w:cs="Arial"/>
      <w:b/>
      <w:bCs/>
      <w:color w:val="000000" w:themeColor="text1"/>
      <w:lang w:eastAsia="en-US"/>
    </w:rPr>
  </w:style>
  <w:style w:type="character" w:styleId="UnresolvedMention">
    <w:name w:val="Unresolved Mention"/>
    <w:basedOn w:val="DefaultParagraphFont"/>
    <w:uiPriority w:val="99"/>
    <w:semiHidden/>
    <w:unhideWhenUsed/>
    <w:rsid w:val="008E48AE"/>
    <w:rPr>
      <w:color w:val="605E5C"/>
      <w:shd w:val="clear" w:color="auto" w:fill="E1DFDD"/>
    </w:rPr>
  </w:style>
  <w:style w:type="character" w:styleId="FootnoteReference">
    <w:name w:val="footnote reference"/>
    <w:basedOn w:val="DefaultParagraphFont"/>
    <w:semiHidden/>
    <w:unhideWhenUsed/>
    <w:rsid w:val="00954B2B"/>
    <w:rPr>
      <w:vertAlign w:val="superscript"/>
    </w:rPr>
  </w:style>
  <w:style w:type="character" w:styleId="Mention">
    <w:name w:val="Mention"/>
    <w:basedOn w:val="DefaultParagraphFont"/>
    <w:uiPriority w:val="99"/>
    <w:unhideWhenUsed/>
    <w:rsid w:val="005E107E"/>
    <w:rPr>
      <w:color w:val="2B579A"/>
      <w:shd w:val="clear" w:color="auto" w:fill="E1DFDD"/>
    </w:rPr>
  </w:style>
  <w:style w:type="paragraph" w:styleId="TOC4">
    <w:name w:val="toc 4"/>
    <w:basedOn w:val="Normal"/>
    <w:next w:val="Normal"/>
    <w:autoRedefine/>
    <w:unhideWhenUsed/>
    <w:rsid w:val="00246CF5"/>
    <w:pPr>
      <w:ind w:left="720"/>
    </w:pPr>
    <w:rPr>
      <w:rFonts w:asciiTheme="minorHAnsi" w:hAnsiTheme="minorHAnsi" w:cstheme="minorHAnsi"/>
      <w:sz w:val="20"/>
      <w:szCs w:val="20"/>
    </w:rPr>
  </w:style>
  <w:style w:type="paragraph" w:styleId="TOC5">
    <w:name w:val="toc 5"/>
    <w:basedOn w:val="Normal"/>
    <w:next w:val="Normal"/>
    <w:autoRedefine/>
    <w:unhideWhenUsed/>
    <w:rsid w:val="00246CF5"/>
    <w:pPr>
      <w:ind w:left="960"/>
    </w:pPr>
    <w:rPr>
      <w:rFonts w:asciiTheme="minorHAnsi" w:hAnsiTheme="minorHAnsi" w:cstheme="minorHAnsi"/>
      <w:sz w:val="20"/>
      <w:szCs w:val="20"/>
    </w:rPr>
  </w:style>
  <w:style w:type="paragraph" w:styleId="TOC6">
    <w:name w:val="toc 6"/>
    <w:basedOn w:val="Normal"/>
    <w:next w:val="Normal"/>
    <w:autoRedefine/>
    <w:unhideWhenUsed/>
    <w:rsid w:val="00246CF5"/>
    <w:pPr>
      <w:ind w:left="1200"/>
    </w:pPr>
    <w:rPr>
      <w:rFonts w:asciiTheme="minorHAnsi" w:hAnsiTheme="minorHAnsi" w:cstheme="minorHAnsi"/>
      <w:sz w:val="20"/>
      <w:szCs w:val="20"/>
    </w:rPr>
  </w:style>
  <w:style w:type="paragraph" w:styleId="TOC7">
    <w:name w:val="toc 7"/>
    <w:basedOn w:val="Normal"/>
    <w:next w:val="Normal"/>
    <w:autoRedefine/>
    <w:unhideWhenUsed/>
    <w:rsid w:val="00246CF5"/>
    <w:pPr>
      <w:ind w:left="1440"/>
    </w:pPr>
    <w:rPr>
      <w:rFonts w:asciiTheme="minorHAnsi" w:hAnsiTheme="minorHAnsi" w:cstheme="minorHAnsi"/>
      <w:sz w:val="20"/>
      <w:szCs w:val="20"/>
    </w:rPr>
  </w:style>
  <w:style w:type="paragraph" w:styleId="TOC8">
    <w:name w:val="toc 8"/>
    <w:basedOn w:val="Normal"/>
    <w:next w:val="Normal"/>
    <w:autoRedefine/>
    <w:unhideWhenUsed/>
    <w:rsid w:val="00246CF5"/>
    <w:pPr>
      <w:ind w:left="1680"/>
    </w:pPr>
    <w:rPr>
      <w:rFonts w:asciiTheme="minorHAnsi" w:hAnsiTheme="minorHAnsi" w:cstheme="minorHAnsi"/>
      <w:sz w:val="20"/>
      <w:szCs w:val="20"/>
    </w:rPr>
  </w:style>
  <w:style w:type="paragraph" w:styleId="TOC9">
    <w:name w:val="toc 9"/>
    <w:basedOn w:val="Normal"/>
    <w:next w:val="Normal"/>
    <w:autoRedefine/>
    <w:unhideWhenUsed/>
    <w:rsid w:val="00246CF5"/>
    <w:pPr>
      <w:ind w:left="1920"/>
    </w:pPr>
    <w:rPr>
      <w:rFonts w:asciiTheme="minorHAnsi" w:hAnsiTheme="minorHAnsi" w:cstheme="minorHAnsi"/>
      <w:sz w:val="20"/>
      <w:szCs w:val="20"/>
    </w:rPr>
  </w:style>
  <w:style w:type="paragraph" w:styleId="ListBullet3">
    <w:name w:val="List Bullet 3"/>
    <w:basedOn w:val="Normal"/>
    <w:unhideWhenUsed/>
    <w:rsid w:val="00A92295"/>
    <w:pPr>
      <w:numPr>
        <w:numId w:val="24"/>
      </w:numPr>
      <w:contextualSpacing/>
    </w:pPr>
  </w:style>
  <w:style w:type="paragraph" w:styleId="TOAHeading">
    <w:name w:val="toa heading"/>
    <w:basedOn w:val="Normal"/>
    <w:next w:val="Normal"/>
    <w:semiHidden/>
    <w:unhideWhenUsed/>
    <w:rsid w:val="00832957"/>
    <w:pPr>
      <w:spacing w:before="120"/>
    </w:pPr>
    <w:rPr>
      <w:rFonts w:asciiTheme="majorHAnsi" w:hAnsiTheme="majorHAnsi" w:cstheme="majorBidi"/>
      <w:b/>
      <w:bCs/>
      <w:sz w:val="28"/>
      <w:szCs w:val="24"/>
    </w:rPr>
  </w:style>
  <w:style w:type="paragraph" w:styleId="Date">
    <w:name w:val="Date"/>
    <w:basedOn w:val="Normal"/>
    <w:next w:val="Normal"/>
    <w:link w:val="DateChar"/>
    <w:rsid w:val="00FF0540"/>
    <w:pPr>
      <w:ind w:left="-567"/>
    </w:pPr>
    <w:rPr>
      <w:color w:val="74C1C9" w:themeColor="accent2" w:themeTint="99"/>
    </w:rPr>
  </w:style>
  <w:style w:type="character" w:customStyle="1" w:styleId="DateChar">
    <w:name w:val="Date Char"/>
    <w:basedOn w:val="DefaultParagraphFont"/>
    <w:link w:val="Date"/>
    <w:rsid w:val="00FF0540"/>
    <w:rPr>
      <w:rFonts w:ascii="Arial" w:eastAsiaTheme="majorEastAsia" w:hAnsi="Arial" w:cs="Arial"/>
      <w:color w:val="74C1C9" w:themeColor="accent2" w:themeTint="99"/>
      <w:sz w:val="24"/>
      <w:szCs w:val="28"/>
      <w:lang w:eastAsia="en-US"/>
    </w:rPr>
  </w:style>
  <w:style w:type="paragraph" w:customStyle="1" w:styleId="AcknowledgementofCountry">
    <w:name w:val="Acknowledgement of Country"/>
    <w:basedOn w:val="Heading1"/>
    <w:link w:val="AcknowledgementofCountryChar"/>
    <w:qFormat/>
    <w:rsid w:val="00F27B69"/>
    <w:pPr>
      <w:pBdr>
        <w:bottom w:val="single" w:sz="18" w:space="1" w:color="358189" w:themeColor="accent2"/>
      </w:pBdr>
      <w:outlineLvl w:val="9"/>
    </w:pPr>
  </w:style>
  <w:style w:type="character" w:customStyle="1" w:styleId="Heading1Char">
    <w:name w:val="Heading 1 Char"/>
    <w:basedOn w:val="DefaultParagraphFont"/>
    <w:link w:val="Heading1"/>
    <w:rsid w:val="00391701"/>
    <w:rPr>
      <w:rFonts w:ascii="Arial" w:eastAsiaTheme="majorEastAsia" w:hAnsi="Arial" w:cs="Arial"/>
      <w:b/>
      <w:bCs/>
      <w:color w:val="3F4A75"/>
      <w:kern w:val="28"/>
      <w:sz w:val="44"/>
      <w:szCs w:val="36"/>
      <w:lang w:eastAsia="en-US"/>
    </w:rPr>
  </w:style>
  <w:style w:type="character" w:customStyle="1" w:styleId="AcknowledgementofCountryChar">
    <w:name w:val="Acknowledgement of Country Char"/>
    <w:basedOn w:val="Heading1Char"/>
    <w:link w:val="AcknowledgementofCountry"/>
    <w:rsid w:val="00F27B69"/>
    <w:rPr>
      <w:rFonts w:ascii="Arial" w:eastAsiaTheme="majorEastAsia" w:hAnsi="Arial" w:cs="Arial"/>
      <w:b/>
      <w:bCs/>
      <w:color w:val="3F4A75"/>
      <w:kern w:val="28"/>
      <w:sz w:val="44"/>
      <w:szCs w:val="36"/>
      <w:lang w:eastAsia="en-US"/>
    </w:rPr>
  </w:style>
  <w:style w:type="paragraph" w:customStyle="1" w:styleId="StyleTOC2AsianBodyAsianMSMinchoComplexBodyCS">
    <w:name w:val="Style TOC 2 + (Asian) +Body Asian (MS Mincho) (Complex) +Body CS (..."/>
    <w:basedOn w:val="TOC2"/>
    <w:next w:val="Style1"/>
    <w:rsid w:val="00391701"/>
    <w:rPr>
      <w:rFonts w:eastAsiaTheme="minorEastAsia" w:cstheme="minorBidi"/>
      <w:i/>
      <w:iCs w:val="0"/>
      <w:color w:val="auto"/>
      <w:kern w:val="2"/>
      <w:sz w:val="24"/>
      <w:szCs w:val="24"/>
    </w:rPr>
  </w:style>
  <w:style w:type="paragraph" w:customStyle="1" w:styleId="StyleTOC3AsianBodyAsianMSMinchoComplexBodyCS">
    <w:name w:val="Style TOC 3 + (Asian) +Body Asian (MS Mincho) (Complex) +Body CS (..."/>
    <w:basedOn w:val="TOC3"/>
    <w:next w:val="Style1"/>
    <w:rsid w:val="00391701"/>
    <w:rPr>
      <w:rFonts w:eastAsiaTheme="minorEastAsia" w:cstheme="minorBidi"/>
      <w:color w:val="auto"/>
      <w:kern w:val="2"/>
      <w:sz w:val="24"/>
      <w:szCs w:val="24"/>
    </w:rPr>
  </w:style>
  <w:style w:type="character" w:styleId="BookTitle">
    <w:name w:val="Book Title"/>
    <w:basedOn w:val="DefaultParagraphFont"/>
    <w:uiPriority w:val="33"/>
    <w:rsid w:val="00065678"/>
    <w:rPr>
      <w:b/>
      <w:bCs/>
      <w:i/>
      <w:iCs/>
      <w:color w:val="auto"/>
      <w:spacing w:val="5"/>
    </w:rPr>
  </w:style>
  <w:style w:type="paragraph" w:customStyle="1" w:styleId="Backpagetitle">
    <w:name w:val="Back page title"/>
    <w:basedOn w:val="Normal"/>
    <w:link w:val="BackpagetitleChar"/>
    <w:qFormat/>
    <w:rsid w:val="00406A56"/>
    <w:pPr>
      <w:spacing w:before="11880"/>
      <w:ind w:left="-567"/>
    </w:pPr>
    <w:rPr>
      <w:color w:val="FFFFFF" w:themeColor="background1"/>
      <w:sz w:val="28"/>
    </w:rPr>
  </w:style>
  <w:style w:type="character" w:customStyle="1" w:styleId="BackpagetitleChar">
    <w:name w:val="Back page title Char"/>
    <w:basedOn w:val="DefaultParagraphFont"/>
    <w:link w:val="Backpagetitle"/>
    <w:rsid w:val="00406A56"/>
    <w:rPr>
      <w:rFonts w:ascii="Arial" w:eastAsiaTheme="majorEastAsia" w:hAnsi="Arial" w:cs="Arial"/>
      <w:color w:val="FFFFFF" w:themeColor="background1"/>
      <w:sz w:val="28"/>
      <w:szCs w:val="28"/>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5596314">
      <w:bodyDiv w:val="1"/>
      <w:marLeft w:val="0"/>
      <w:marRight w:val="0"/>
      <w:marTop w:val="0"/>
      <w:marBottom w:val="0"/>
      <w:divBdr>
        <w:top w:val="none" w:sz="0" w:space="0" w:color="auto"/>
        <w:left w:val="none" w:sz="0" w:space="0" w:color="auto"/>
        <w:bottom w:val="none" w:sz="0" w:space="0" w:color="auto"/>
        <w:right w:val="none" w:sz="0" w:space="0" w:color="auto"/>
      </w:divBdr>
    </w:div>
    <w:div w:id="434401465">
      <w:bodyDiv w:val="1"/>
      <w:marLeft w:val="0"/>
      <w:marRight w:val="0"/>
      <w:marTop w:val="0"/>
      <w:marBottom w:val="0"/>
      <w:divBdr>
        <w:top w:val="none" w:sz="0" w:space="0" w:color="auto"/>
        <w:left w:val="none" w:sz="0" w:space="0" w:color="auto"/>
        <w:bottom w:val="none" w:sz="0" w:space="0" w:color="auto"/>
        <w:right w:val="none" w:sz="0" w:space="0" w:color="auto"/>
      </w:divBdr>
    </w:div>
    <w:div w:id="610670463">
      <w:bodyDiv w:val="1"/>
      <w:marLeft w:val="0"/>
      <w:marRight w:val="0"/>
      <w:marTop w:val="0"/>
      <w:marBottom w:val="0"/>
      <w:divBdr>
        <w:top w:val="none" w:sz="0" w:space="0" w:color="auto"/>
        <w:left w:val="none" w:sz="0" w:space="0" w:color="auto"/>
        <w:bottom w:val="none" w:sz="0" w:space="0" w:color="auto"/>
        <w:right w:val="none" w:sz="0" w:space="0" w:color="auto"/>
      </w:divBdr>
    </w:div>
    <w:div w:id="735668350">
      <w:bodyDiv w:val="1"/>
      <w:marLeft w:val="0"/>
      <w:marRight w:val="0"/>
      <w:marTop w:val="0"/>
      <w:marBottom w:val="0"/>
      <w:divBdr>
        <w:top w:val="none" w:sz="0" w:space="0" w:color="auto"/>
        <w:left w:val="none" w:sz="0" w:space="0" w:color="auto"/>
        <w:bottom w:val="none" w:sz="0" w:space="0" w:color="auto"/>
        <w:right w:val="none" w:sz="0" w:space="0" w:color="auto"/>
      </w:divBdr>
    </w:div>
    <w:div w:id="1229875157">
      <w:bodyDiv w:val="1"/>
      <w:marLeft w:val="0"/>
      <w:marRight w:val="0"/>
      <w:marTop w:val="0"/>
      <w:marBottom w:val="0"/>
      <w:divBdr>
        <w:top w:val="none" w:sz="0" w:space="0" w:color="auto"/>
        <w:left w:val="none" w:sz="0" w:space="0" w:color="auto"/>
        <w:bottom w:val="none" w:sz="0" w:space="0" w:color="auto"/>
        <w:right w:val="none" w:sz="0" w:space="0" w:color="auto"/>
      </w:divBdr>
    </w:div>
  </w:divs>
  <w:encoding w:val="macintosh"/>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image" Target="media/image3.png"/><Relationship Id="rId26" Type="http://schemas.openxmlformats.org/officeDocument/2006/relationships/hyperlink" Target="https://skai.org.au/" TargetMode="External"/><Relationship Id="rId3" Type="http://schemas.openxmlformats.org/officeDocument/2006/relationships/customXml" Target="../customXml/item3.xml"/><Relationship Id="rId21" Type="http://schemas.openxmlformats.org/officeDocument/2006/relationships/header" Target="header5.xml"/><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image" Target="media/image2.png"/><Relationship Id="rId25" Type="http://schemas.openxmlformats.org/officeDocument/2006/relationships/footer" Target="footer5.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header" Target="header4.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header" Target="header6.xml"/><Relationship Id="rId32" Type="http://schemas.openxmlformats.org/officeDocument/2006/relationships/footer" Target="footer6.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footer" Target="footer4.xml"/><Relationship Id="rId28" Type="http://schemas.openxmlformats.org/officeDocument/2006/relationships/hyperlink" Target="https://skai.org.au/healthcare-professionals" TargetMode="External"/><Relationship Id="rId10" Type="http://schemas.openxmlformats.org/officeDocument/2006/relationships/endnotes" Target="endnotes.xml"/><Relationship Id="rId19" Type="http://schemas.openxmlformats.org/officeDocument/2006/relationships/image" Target="media/image4.png"/><Relationship Id="rId31" Type="http://schemas.openxmlformats.org/officeDocument/2006/relationships/header" Target="header8.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footer" Target="footer3.xml"/><Relationship Id="rId27" Type="http://schemas.openxmlformats.org/officeDocument/2006/relationships/hyperlink" Target="http://www.health.gov.au/topics/immunisation/immunisation-dashboards" TargetMode="External"/><Relationship Id="rId30" Type="http://schemas.openxmlformats.org/officeDocument/2006/relationships/image" Target="media/image5.png"/><Relationship Id="rId35" Type="http://schemas.microsoft.com/office/2019/05/relationships/documenttasks" Target="documenttasks/documenttasks1.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1" Type="http://schemas.openxmlformats.org/officeDocument/2006/relationships/hyperlink" Target="http://www.cdc.gov.au"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dongzh\Downloads\Department%20of%20Health,%20Disability%20and%20Ageing%20long%20document%20template.dotx" TargetMode="External"/></Relationships>
</file>

<file path=word/documenttasks/documenttasks1.xml><?xml version="1.0" encoding="utf-8"?>
<t:Tasks xmlns:t="http://schemas.microsoft.com/office/tasks/2019/documenttasks" xmlns:oel="http://schemas.microsoft.com/office/2019/extlst">
  <t:Task id="{3E7DFCFB-4C81-403F-A801-FDF00267A0AD}">
    <t:Anchor>
      <t:Comment id="1799605447"/>
    </t:Anchor>
    <t:History>
      <t:Event id="{EEBA14E2-445A-4726-844D-96A7BE7809B1}" time="2026-07-17T05:38:54.851Z">
        <t:Attribution userId="S::Allison.Cairns@health.gov.au::1d6f951b-a63d-481e-b149-a7551f9c7f3c" userProvider="AD" userName="CAIRNS, Allison"/>
        <t:Anchor>
          <t:Comment id="428141910"/>
        </t:Anchor>
        <t:Create/>
      </t:Event>
      <t:Event id="{B85CFD9F-3980-4675-8B21-31D68D7AA6E7}" time="2026-07-17T05:38:54.851Z">
        <t:Attribution userId="S::Allison.Cairns@health.gov.au::1d6f951b-a63d-481e-b149-a7551f9c7f3c" userProvider="AD" userName="CAIRNS, Allison"/>
        <t:Anchor>
          <t:Comment id="428141910"/>
        </t:Anchor>
        <t:Assign userId="S::Leith.Targ@health.gov.au::b010521e-414f-4582-b874-265a105a731e" userProvider="AD" userName="TARG, Leith"/>
      </t:Event>
      <t:Event id="{4C4C6844-6879-4634-B200-23D090A9BD34}" time="2026-07-17T05:38:54.851Z">
        <t:Attribution userId="S::Allison.Cairns@health.gov.au::1d6f951b-a63d-481e-b149-a7551f9c7f3c" userProvider="AD" userName="CAIRNS, Allison"/>
        <t:Anchor>
          <t:Comment id="428141910"/>
        </t:Anchor>
        <t:SetTitle title="@TARG, Leith for discussion"/>
      </t:Event>
      <t:Event id="{72323896-2A7C-4BBA-8ED5-74B9A968E5D2}" time="2026-07-31T00:59:58.718Z">
        <t:Attribution userId="S::ingrid.mayer@health.gov.au::604f1783-cf92-4dea-81c9-412308be5317" userProvider="AD" userName="MAYER, Ingrid"/>
        <t:Progress percentComplete="100"/>
      </t:Event>
    </t:History>
  </t:Task>
</t:Tasks>
</file>

<file path=word/theme/theme1.xml><?xml version="1.0" encoding="utf-8"?>
<a:theme xmlns:a="http://schemas.openxmlformats.org/drawingml/2006/main" name="Office Theme">
  <a:themeElements>
    <a:clrScheme name="Health">
      <a:dk1>
        <a:sysClr val="windowText" lastClr="000000"/>
      </a:dk1>
      <a:lt1>
        <a:sysClr val="window" lastClr="FFFFFF"/>
      </a:lt1>
      <a:dk2>
        <a:srgbClr val="3F4A75"/>
      </a:dk2>
      <a:lt2>
        <a:srgbClr val="E6E6E6"/>
      </a:lt2>
      <a:accent1>
        <a:srgbClr val="3F4A75"/>
      </a:accent1>
      <a:accent2>
        <a:srgbClr val="358189"/>
      </a:accent2>
      <a:accent3>
        <a:srgbClr val="0078BF"/>
      </a:accent3>
      <a:accent4>
        <a:srgbClr val="9E4C6E"/>
      </a:accent4>
      <a:accent5>
        <a:srgbClr val="3998B5"/>
      </a:accent5>
      <a:accent6>
        <a:srgbClr val="97A92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e7d54a9e-4aca-451b-99db-b94fe438e987" xsi:nil="true"/>
    <lcf76f155ced4ddcb4097134ff3c332f xmlns="80bfbf65-7bbe-4e03-abf7-1d4f6b25ecfc">
      <Terms xmlns="http://schemas.microsoft.com/office/infopath/2007/PartnerControls"/>
    </lcf76f155ced4ddcb4097134ff3c332f>
    <ResponseDispatched_x003f_ xmlns="80bfbf65-7bbe-4e03-abf7-1d4f6b25ecfc">false</ResponseDispatched_x003f_>
    <AssignedTo xmlns="80bfbf65-7bbe-4e03-abf7-1d4f6b25ecfc" xsi:nil="true"/>
    <ResponseDrafted xmlns="80bfbf65-7bbe-4e03-abf7-1d4f6b25ecfc">false</ResponseDrafted>
    <DateReceived xmlns="80bfbf65-7bbe-4e03-abf7-1d4f6b25ecf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54488F9D6155740AE09CA221C19A8DF" ma:contentTypeVersion="19" ma:contentTypeDescription="Create a new document." ma:contentTypeScope="" ma:versionID="dc9f08e742dd4f2f866461514c40b492">
  <xsd:schema xmlns:xsd="http://www.w3.org/2001/XMLSchema" xmlns:xs="http://www.w3.org/2001/XMLSchema" xmlns:p="http://schemas.microsoft.com/office/2006/metadata/properties" xmlns:ns2="80bfbf65-7bbe-4e03-abf7-1d4f6b25ecfc" xmlns:ns3="e7d54a9e-4aca-451b-99db-b94fe438e987" targetNamespace="http://schemas.microsoft.com/office/2006/metadata/properties" ma:root="true" ma:fieldsID="daf97eec5b1aec69aab863eb1cc6b9cc" ns2:_="" ns3:_="">
    <xsd:import namespace="80bfbf65-7bbe-4e03-abf7-1d4f6b25ecfc"/>
    <xsd:import namespace="e7d54a9e-4aca-451b-99db-b94fe438e98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DateReceived" minOccurs="0"/>
                <xsd:element ref="ns2:AssignedTo" minOccurs="0"/>
                <xsd:element ref="ns2:ResponseDrafted" minOccurs="0"/>
                <xsd:element ref="ns2:ResponseDispatched_x003f_" minOccurs="0"/>
                <xsd:element ref="ns2:MediaServiceDateTaken" minOccurs="0"/>
                <xsd:element ref="ns2:MediaServiceObjectDetectorVersions" minOccurs="0"/>
                <xsd:element ref="ns2:MediaServiceSearchProperties"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bfbf65-7bbe-4e03-abf7-1d4f6b25ecf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89927c38-8944-418e-ac9b-4d6e75543028"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DateReceived" ma:index="18" nillable="true" ma:displayName="Date Received" ma:format="Dropdown" ma:internalName="DateReceived">
      <xsd:simpleType>
        <xsd:restriction base="dms:Text">
          <xsd:maxLength value="255"/>
        </xsd:restriction>
      </xsd:simpleType>
    </xsd:element>
    <xsd:element name="AssignedTo" ma:index="19" nillable="true" ma:displayName="Assigned To" ma:format="Dropdown" ma:internalName="AssignedTo">
      <xsd:simpleType>
        <xsd:restriction base="dms:Text">
          <xsd:maxLength value="255"/>
        </xsd:restriction>
      </xsd:simpleType>
    </xsd:element>
    <xsd:element name="ResponseDrafted" ma:index="20" nillable="true" ma:displayName="Response Drafted" ma:default="0" ma:format="Dropdown" ma:internalName="ResponseDrafted">
      <xsd:simpleType>
        <xsd:restriction base="dms:Boolean"/>
      </xsd:simpleType>
    </xsd:element>
    <xsd:element name="ResponseDispatched_x003f_" ma:index="21" nillable="true" ma:displayName="Response Dispatched" ma:default="0" ma:format="Dropdown" ma:internalName="ResponseDispatched_x003f_">
      <xsd:simpleType>
        <xsd:restriction base="dms:Boolean"/>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LengthInSeconds" ma:index="25" nillable="true" ma:displayName="MediaLengthInSeconds" ma:hidden="true" ma:internalName="MediaLengthInSeconds" ma:readOnly="true">
      <xsd:simpleType>
        <xsd:restriction base="dms:Unknown"/>
      </xsd:simpleType>
    </xsd:element>
    <xsd:element name="MediaServiceLocation" ma:index="26"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7d54a9e-4aca-451b-99db-b94fe438e98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4" nillable="true" ma:displayName="Taxonomy Catch All Column" ma:hidden="true" ma:list="{0d27bcb9-d013-4ef9-bee5-34705a63ecd1}" ma:internalName="TaxCatchAll" ma:showField="CatchAllData" ma:web="e7d54a9e-4aca-451b-99db-b94fe438e98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3BFCAFB5-863C-4C24-ACB5-1626D6CA35D8}">
  <ds:schemaRefs>
    <ds:schemaRef ds:uri="http://schemas.microsoft.com/sharepoint/v3/contenttype/forms"/>
  </ds:schemaRefs>
</ds:datastoreItem>
</file>

<file path=customXml/itemProps2.xml><?xml version="1.0" encoding="utf-8"?>
<ds:datastoreItem xmlns:ds="http://schemas.openxmlformats.org/officeDocument/2006/customXml" ds:itemID="{D20C6417-ADBB-487B-9091-DC3471F064BF}">
  <ds:schemaRefs>
    <ds:schemaRef ds:uri="http://schemas.microsoft.com/office/2006/metadata/properties"/>
    <ds:schemaRef ds:uri="http://schemas.microsoft.com/office/infopath/2007/PartnerControls"/>
    <ds:schemaRef ds:uri="e7d54a9e-4aca-451b-99db-b94fe438e987"/>
    <ds:schemaRef ds:uri="80bfbf65-7bbe-4e03-abf7-1d4f6b25ecfc"/>
  </ds:schemaRefs>
</ds:datastoreItem>
</file>

<file path=customXml/itemProps3.xml><?xml version="1.0" encoding="utf-8"?>
<ds:datastoreItem xmlns:ds="http://schemas.openxmlformats.org/officeDocument/2006/customXml" ds:itemID="{FC2ECC88-2C7D-4BA4-A86F-DE352DB0B8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bfbf65-7bbe-4e03-abf7-1d4f6b25ecfc"/>
    <ds:schemaRef ds:uri="e7d54a9e-4aca-451b-99db-b94fe438e98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932D3B2-7998-40A1-8F03-789AD560932B}">
  <ds:schemaRefs>
    <ds:schemaRef ds:uri="http://schemas.openxmlformats.org/officeDocument/2006/bibliography"/>
  </ds:schemaRefs>
</ds:datastoreItem>
</file>

<file path=docMetadata/LabelInfo.xml><?xml version="1.0" encoding="utf-8"?>
<clbl:labelList xmlns:clbl="http://schemas.microsoft.com/office/2020/mipLabelMetadata">
  <clbl:label id="{34a3929c-73cf-4954-abfe-147dc3517892}" enabled="0" method="" siteId="{34a3929c-73cf-4954-abfe-147dc3517892}" removed="1"/>
</clbl:labelList>
</file>

<file path=docProps/app.xml><?xml version="1.0" encoding="utf-8"?>
<Properties xmlns="http://schemas.openxmlformats.org/officeDocument/2006/extended-properties" xmlns:vt="http://schemas.openxmlformats.org/officeDocument/2006/docPropsVTypes">
  <Template>Department of Health, Disability and Ageing long document template.dotx</Template>
  <TotalTime>1</TotalTime>
  <Pages>44</Pages>
  <Words>10033</Words>
  <Characters>67423</Characters>
  <Application>Microsoft Office Word</Application>
  <DocSecurity>0</DocSecurity>
  <Lines>2247</Lines>
  <Paragraphs>851</Paragraphs>
  <ScaleCrop>false</ScaleCrop>
  <HeadingPairs>
    <vt:vector size="2" baseType="variant">
      <vt:variant>
        <vt:lpstr>Title</vt:lpstr>
      </vt:variant>
      <vt:variant>
        <vt:i4>1</vt:i4>
      </vt:variant>
    </vt:vector>
  </HeadingPairs>
  <TitlesOfParts>
    <vt:vector size="1" baseType="lpstr">
      <vt:lpstr>National Immunisation Strategy (2025-2030) Implementation Plan</vt:lpstr>
    </vt:vector>
  </TitlesOfParts>
  <Company/>
  <LinksUpToDate>false</LinksUpToDate>
  <CharactersWithSpaces>76605</CharactersWithSpaces>
  <SharedDoc>false</SharedDoc>
  <HLinks>
    <vt:vector size="24" baseType="variant">
      <vt:variant>
        <vt:i4>4456472</vt:i4>
      </vt:variant>
      <vt:variant>
        <vt:i4>69</vt:i4>
      </vt:variant>
      <vt:variant>
        <vt:i4>0</vt:i4>
      </vt:variant>
      <vt:variant>
        <vt:i4>5</vt:i4>
      </vt:variant>
      <vt:variant>
        <vt:lpwstr>https://skai.org.au/healthcare-professionals</vt:lpwstr>
      </vt:variant>
      <vt:variant>
        <vt:lpwstr/>
      </vt:variant>
      <vt:variant>
        <vt:i4>5963857</vt:i4>
      </vt:variant>
      <vt:variant>
        <vt:i4>66</vt:i4>
      </vt:variant>
      <vt:variant>
        <vt:i4>0</vt:i4>
      </vt:variant>
      <vt:variant>
        <vt:i4>5</vt:i4>
      </vt:variant>
      <vt:variant>
        <vt:lpwstr>http://www.health.gov.au/topics/immunisation/immunisation-dashboards</vt:lpwstr>
      </vt:variant>
      <vt:variant>
        <vt:lpwstr/>
      </vt:variant>
      <vt:variant>
        <vt:i4>5570645</vt:i4>
      </vt:variant>
      <vt:variant>
        <vt:i4>63</vt:i4>
      </vt:variant>
      <vt:variant>
        <vt:i4>0</vt:i4>
      </vt:variant>
      <vt:variant>
        <vt:i4>5</vt:i4>
      </vt:variant>
      <vt:variant>
        <vt:lpwstr>https://skai.org.au/</vt:lpwstr>
      </vt:variant>
      <vt:variant>
        <vt:lpwstr/>
      </vt:variant>
      <vt:variant>
        <vt:i4>7602222</vt:i4>
      </vt:variant>
      <vt:variant>
        <vt:i4>0</vt:i4>
      </vt:variant>
      <vt:variant>
        <vt:i4>0</vt:i4>
      </vt:variant>
      <vt:variant>
        <vt:i4>5</vt:i4>
      </vt:variant>
      <vt:variant>
        <vt:lpwstr>http://www.cdc.gov.au/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Immunisation Strategy (2025-2030) Implementation Plan</dc:title>
  <dc:subject>Immunisation</dc:subject>
  <dc:creator>Australian Government Department of Health, Disability and Ageing</dc:creator>
  <cp:keywords>immunisation; strategy; national immunisation program; vaccination; vaccine; immunisation implementation plan</cp:keywords>
  <cp:lastModifiedBy>MASCHKE, Elvia</cp:lastModifiedBy>
  <cp:revision>2</cp:revision>
  <dcterms:created xsi:type="dcterms:W3CDTF">2026-08-16T23:24:00Z</dcterms:created>
  <dcterms:modified xsi:type="dcterms:W3CDTF">2026-08-16T23:24:00Z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ject">
    <vt:lpwstr>170;#Style Guide|fae42d66-6622-4466-b060-a03a1a4f59f8</vt:lpwstr>
  </property>
  <property fmtid="{D5CDD505-2E9C-101B-9397-08002B2CF9AE}" pid="3" name="File Structure">
    <vt:lpwstr>169;#Style Guide|aa9bcad4-d3b7-4fe1-b475-a8e6573a6ad1</vt:lpwstr>
  </property>
  <property fmtid="{D5CDD505-2E9C-101B-9397-08002B2CF9AE}" pid="4" name="ContentTypeId">
    <vt:lpwstr>0x010100354488F9D6155740AE09CA221C19A8DF</vt:lpwstr>
  </property>
  <property fmtid="{D5CDD505-2E9C-101B-9397-08002B2CF9AE}" pid="5" name="_dlc_DocIdItemGuid">
    <vt:lpwstr>a426ee89-c542-4001-9568-42ab871bcd38</vt:lpwstr>
  </property>
  <property fmtid="{D5CDD505-2E9C-101B-9397-08002B2CF9AE}" pid="6" name="Keywords1">
    <vt:lpwstr>4;#Visual identity|a54ebda2-a0fd-45ec-8fc0-1cf31001b526;#4;# Publication|ceddc8ea-8859-47b3-b823-3ba7a7ee3d12</vt:lpwstr>
  </property>
  <property fmtid="{D5CDD505-2E9C-101B-9397-08002B2CF9AE}" pid="7" name="Information type">
    <vt:lpwstr>42;#Template|0635ea83-9a41-497c-9b11-d9d7178dcab7</vt:lpwstr>
  </property>
  <property fmtid="{D5CDD505-2E9C-101B-9397-08002B2CF9AE}" pid="8" name="MediaServiceImageTags">
    <vt:lpwstr/>
  </property>
  <property fmtid="{D5CDD505-2E9C-101B-9397-08002B2CF9AE}" pid="9" name="Contact">
    <vt:lpwstr>89;#designteam@health.gov.au|08e901f7-7c65-407e-b680-5c7872e4b1fa</vt:lpwstr>
  </property>
  <property fmtid="{D5CDD505-2E9C-101B-9397-08002B2CF9AE}" pid="10" name="cb2019c76ecc464c80d551fda75bd74e">
    <vt:lpwstr>PCPD CC Corporate Communication SN|73cff0d0-7b20-43e0-ad96-75a3b55de641</vt:lpwstr>
  </property>
  <property fmtid="{D5CDD505-2E9C-101B-9397-08002B2CF9AE}" pid="11" name="p76df81b8fed4a2fa2af18761f9ff90d">
    <vt:lpwstr>Visual identity|a54ebda2-a0fd-45ec-8fc0-1cf31001b526; Publication|ceddc8ea-8859-47b3-b823-3ba7a7ee3d12</vt:lpwstr>
  </property>
  <property fmtid="{D5CDD505-2E9C-101B-9397-08002B2CF9AE}" pid="12" name="Intranet">
    <vt:bool>true</vt:bool>
  </property>
  <property fmtid="{D5CDD505-2E9C-101B-9397-08002B2CF9AE}" pid="13" name="Int_x002d_InformationType">
    <vt:lpwstr/>
  </property>
  <property fmtid="{D5CDD505-2E9C-101B-9397-08002B2CF9AE}" pid="14" name="pfd27f99efda4409b63228bea026394d">
    <vt:lpwstr>Template|0635ea83-9a41-497c-9b11-d9d7178dcab7</vt:lpwstr>
  </property>
  <property fmtid="{D5CDD505-2E9C-101B-9397-08002B2CF9AE}" pid="15" name="Int_x002d_Topics">
    <vt:lpwstr/>
  </property>
  <property fmtid="{D5CDD505-2E9C-101B-9397-08002B2CF9AE}" pid="16" name="Last reviewed">
    <vt:filetime>2023-05-10T14:00:00Z</vt:filetime>
  </property>
  <property fmtid="{D5CDD505-2E9C-101B-9397-08002B2CF9AE}" pid="17" name="jf042baad2b143719d8a0cfd36411dfb">
    <vt:lpwstr>designteam@health.gov.au|08e901f7-7c65-407e-b680-5c7872e4b1fa</vt:lpwstr>
  </property>
  <property fmtid="{D5CDD505-2E9C-101B-9397-08002B2CF9AE}" pid="18" name="Int_x002d_Contact">
    <vt:lpwstr/>
  </property>
  <property fmtid="{D5CDD505-2E9C-101B-9397-08002B2CF9AE}" pid="19" name="Int-Contact">
    <vt:lpwstr>89;#|08e901f7-7c65-407e-b680-5c7872e4b1fa</vt:lpwstr>
  </property>
  <property fmtid="{D5CDD505-2E9C-101B-9397-08002B2CF9AE}" pid="20" name="Int-InformationType">
    <vt:lpwstr>42;#|0635ea83-9a41-497c-9b11-d9d7178dcab7</vt:lpwstr>
  </property>
  <property fmtid="{D5CDD505-2E9C-101B-9397-08002B2CF9AE}" pid="21" name="Int-Topics">
    <vt:lpwstr>4;#visual identity|a54ebda2-a0fd-45ec-8fc0-1cf31001b526</vt:lpwstr>
  </property>
  <property fmtid="{D5CDD505-2E9C-101B-9397-08002B2CF9AE}" pid="22" name="lcf76f155ced4ddcb4097134ff3c332f">
    <vt:lpwstr/>
  </property>
  <property fmtid="{D5CDD505-2E9C-101B-9397-08002B2CF9AE}" pid="23" name="ClassificationContentMarkingHeaderShapeIds">
    <vt:lpwstr>1944f724,76cba024,4d875de9,70d19fca,2dfdcfda,fdcc694,464478aa,16649d15,324a702,25438781</vt:lpwstr>
  </property>
  <property fmtid="{D5CDD505-2E9C-101B-9397-08002B2CF9AE}" pid="24" name="ClassificationContentMarkingHeaderFontProps">
    <vt:lpwstr>#ff0000,12,Calibri</vt:lpwstr>
  </property>
  <property fmtid="{D5CDD505-2E9C-101B-9397-08002B2CF9AE}" pid="25" name="ClassificationContentMarkingHeaderText">
    <vt:lpwstr>OFFICIAL</vt:lpwstr>
  </property>
  <property fmtid="{D5CDD505-2E9C-101B-9397-08002B2CF9AE}" pid="26" name="ClassificationContentMarkingFooterShapeIds">
    <vt:lpwstr>70806581,b0c4f51,523e70f0,3c0851d6,42131c5e,793b461,5055b37e,2613fe80,1b1e11da,4cf0d3b</vt:lpwstr>
  </property>
  <property fmtid="{D5CDD505-2E9C-101B-9397-08002B2CF9AE}" pid="27" name="ClassificationContentMarkingFooterFontProps">
    <vt:lpwstr>#ff0000,12,Calibri</vt:lpwstr>
  </property>
  <property fmtid="{D5CDD505-2E9C-101B-9397-08002B2CF9AE}" pid="28" name="ClassificationContentMarkingFooterText">
    <vt:lpwstr>OFFICIAL</vt:lpwstr>
  </property>
  <property fmtid="{D5CDD505-2E9C-101B-9397-08002B2CF9AE}" pid="29" name="MSIP_Label_7cd3e8b9-ffed-43a8-b7f4-cc2fa0382d36_Enabled">
    <vt:lpwstr>true</vt:lpwstr>
  </property>
  <property fmtid="{D5CDD505-2E9C-101B-9397-08002B2CF9AE}" pid="30" name="MSIP_Label_7cd3e8b9-ffed-43a8-b7f4-cc2fa0382d36_SetDate">
    <vt:lpwstr>2025-11-19T02:56:31Z</vt:lpwstr>
  </property>
  <property fmtid="{D5CDD505-2E9C-101B-9397-08002B2CF9AE}" pid="31" name="MSIP_Label_7cd3e8b9-ffed-43a8-b7f4-cc2fa0382d36_Method">
    <vt:lpwstr>Privileged</vt:lpwstr>
  </property>
  <property fmtid="{D5CDD505-2E9C-101B-9397-08002B2CF9AE}" pid="32" name="MSIP_Label_7cd3e8b9-ffed-43a8-b7f4-cc2fa0382d36_Name">
    <vt:lpwstr>O</vt:lpwstr>
  </property>
  <property fmtid="{D5CDD505-2E9C-101B-9397-08002B2CF9AE}" pid="33" name="MSIP_Label_7cd3e8b9-ffed-43a8-b7f4-cc2fa0382d36_SiteId">
    <vt:lpwstr>34a3929c-73cf-4954-abfe-147dc3517892</vt:lpwstr>
  </property>
  <property fmtid="{D5CDD505-2E9C-101B-9397-08002B2CF9AE}" pid="34" name="MSIP_Label_7cd3e8b9-ffed-43a8-b7f4-cc2fa0382d36_ActionId">
    <vt:lpwstr>3288d34c-7127-4e1a-9217-0145981536f9</vt:lpwstr>
  </property>
  <property fmtid="{D5CDD505-2E9C-101B-9397-08002B2CF9AE}" pid="35" name="MSIP_Label_7cd3e8b9-ffed-43a8-b7f4-cc2fa0382d36_ContentBits">
    <vt:lpwstr>3</vt:lpwstr>
  </property>
  <property fmtid="{D5CDD505-2E9C-101B-9397-08002B2CF9AE}" pid="36" name="MSIP_Label_7cd3e8b9-ffed-43a8-b7f4-cc2fa0382d36_Tag">
    <vt:lpwstr>10, 0, 1, 1</vt:lpwstr>
  </property>
  <property fmtid="{D5CDD505-2E9C-101B-9397-08002B2CF9AE}" pid="37" name="mfb9edab7134471d8c78133ba7b278810">
    <vt:lpwstr>PCPD CC Corporate Communication SN|73cff0d0-7b20-43e0-ad96-75a3b55de641</vt:lpwstr>
  </property>
  <property fmtid="{D5CDD505-2E9C-101B-9397-08002B2CF9AE}" pid="38" name="Section">
    <vt:lpwstr>7;#PCPD CC Corporate Communication SN|73cff0d0-7b20-43e0-ad96-75a3b55de641</vt:lpwstr>
  </property>
</Properties>
</file>