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147376755" r:id="rId5"/>
    <p:sldId id="21473767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569501-E650-9432-084D-3A95CE10016D}" name="VAN DER BERG, Olivia" initials="" userId="S::Olivia.vanderBerg@health.gov.au::81b69a0e-98ad-4ad9-ba74-d25072314369" providerId="AD"/>
  <p188:author id="{5FA7FB0B-B3B0-5853-0990-A096A09CD874}" name="SMITH, Michelle" initials="MS" userId="S::Michelle.SMITH@Health.gov.au::c20c4c43-ea65-4fa3-9c6b-80d5e622ca92" providerId="AD"/>
  <p188:author id="{164A8233-505D-7CD0-D213-CE595B5617A1}" name="WARD, Penelope" initials="WP" userId="S::penny.ward@health.gov.au::bc63ca8f-f461-4405-b70d-9e4df1e5e066" providerId="AD"/>
  <p188:author id="{3EC67C3E-4EA1-7742-B0C2-D8916639C3FA}" name="GRAHAM, Kate" initials="" userId="S::Kate.GRAHAM@Health.gov.au::fe6e7e56-236d-47e0-8cd7-d1df75c06bfa" providerId="AD"/>
  <p188:author id="{08AD3741-52AC-B4CA-603C-1475920ED9AE}" name="ORTON, Arianne" initials="OA" userId="S::arianne.orton@health.gov.au::4045b761-10d5-4ffa-8988-2da0eef8f029" providerId="AD"/>
  <p188:author id="{B97C6143-0DB0-5B95-3597-32126071666D}" name="BORODA, Libi" initials="BL" userId="S::BORODM@health.gov.au::947cf735-4eb4-4522-bad3-fb3ce4847964" providerId="AD"/>
  <p188:author id="{B4DA2C47-5F03-E5D8-0AC2-3734AA3E9CBF}" name="WARD, Penelope" initials="PW" userId="S::Penny.WARD@Health.gov.au::bc63ca8f-f461-4405-b70d-9e4df1e5e066" providerId="AD"/>
  <p188:author id="{8863DE85-C6E1-3CFC-01F3-B8D4FC2E9A1F}" name="VAN DYK, Gemma" initials="" userId="S::Gemma.VANDYK@Health.gov.au::e1e80c21-be66-4866-ba77-5babae90a6a1" providerId="AD"/>
  <p188:author id="{5EDE8E94-6EE3-5422-29E1-3D390AF2CC0E}" name="WATKINS, Fiona" initials="FW" userId="S::Fiona.Watkins@health.gov.au::c9574c09-9fd7-4fdb-b416-0a0a5c4e5f66" providerId="AD"/>
  <p188:author id="{B1953A95-6943-BACC-35A5-446202A83656}" name="LANCASHIRE, Claire" initials="" userId="S::Claire.LANCASHIRE@Health.gov.au::837dec23-6fec-4977-a844-0ff99c8a2f4f" providerId="AD"/>
  <p188:author id="{815692A1-F804-45C2-2177-AFD8ECE0DF4E}" name="SCOTT, Maggie" initials="" userId="S::Maggie.SCOTT@Health.gov.au::ad26ced3-62d9-483f-8e0b-882b86f6aae8" providerId="AD"/>
  <p188:author id="{A4BC59A6-1B3D-20AE-FD10-EA8BBFCB61CD}" name="VAN DER BERG, Olivia" initials="VO" userId="S::olivia.vanderberg@health.gov.au::81b69a0e-98ad-4ad9-ba74-d25072314369" providerId="AD"/>
  <p188:author id="{E8A61EA7-0695-CEA6-7D5E-85397FE8D864}" name="BARNETT, Erika" initials="BE" userId="S::erika.barnett@health.gov.au::7813d2b9-eb98-4da8-b32c-a76a15b5e68e" providerId="AD"/>
  <p188:author id="{B79121BC-C9CC-4F09-41F6-F97CA4E26A4A}" name="WATKINS, Fiona" initials="WF" userId="S::fiona.watkins@health.gov.au::c9574c09-9fd7-4fdb-b416-0a0a5c4e5f66" providerId="AD"/>
  <p188:author id="{D5FBE7D2-C2E1-30BB-7E2B-E8A915BBD90C}" name="PETKOVIC, Jacob" initials="" userId="S::Jacob.PETKOVIC@Health.gov.au::8385997e-eeda-4da2-879e-3901e576f0b9" providerId="AD"/>
  <p188:author id="{8C1B6ADE-5703-2DA3-A8CC-08D7C391D462}" name="SAMUEL, Henley" initials="HS" userId="S::Henley.SAMUEL@Health.gov.au::736ff880-7562-4157-b87c-51cd25364743" providerId="AD"/>
  <p188:author id="{4B25A1EC-5F24-F54C-B46B-7A5DC6B86C27}" name="ATKINSON, Julia" initials="AJ" userId="S::Julia.ATKINSON@Health.gov.au::6eb65157-2ab7-4f4c-a20e-f222773b265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'HALLORAN, Stephanie" initials="OS" lastIdx="4" clrIdx="0">
    <p:extLst>
      <p:ext uri="{19B8F6BF-5375-455C-9EA6-DF929625EA0E}">
        <p15:presenceInfo xmlns:p15="http://schemas.microsoft.com/office/powerpoint/2012/main" userId="S::Stephanie.OHALLORAN@health.gov.au::db7af32e-5795-41e1-abcb-ebb80001fd3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2F7"/>
    <a:srgbClr val="FFFFFF"/>
    <a:srgbClr val="3B6D11"/>
    <a:srgbClr val="C0714A"/>
    <a:srgbClr val="2E8B7A"/>
    <a:srgbClr val="89A779"/>
    <a:srgbClr val="5C6BC0"/>
    <a:srgbClr val="BAECF0"/>
    <a:srgbClr val="EDDFF6"/>
    <a:srgbClr val="E7F3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41" autoAdjust="0"/>
  </p:normalViewPr>
  <p:slideViewPr>
    <p:cSldViewPr snapToGrid="0">
      <p:cViewPr varScale="1">
        <p:scale>
          <a:sx n="78" d="100"/>
          <a:sy n="78" d="100"/>
        </p:scale>
        <p:origin x="120" y="4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C19E06-FAD2-214E-A9BB-B46689AFE7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7B42D5-BF9D-014C-9BC7-8BAA67C75B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797A5-636D-F44E-9CED-36ADEF021419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35403-8D29-A740-A794-881E58DFF9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2363AC-1D5C-5141-B34C-739F9F74E0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0A590-05C9-A94D-9CA8-61FC89B6F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347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9CE1B-1D62-394B-8825-3A811B838BBA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4BA30-3FF5-9B47-9919-D1B429C85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39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4E633E0-3BAB-4FA6-BAA9-C2D03C7D24A9}"/>
              </a:ext>
            </a:extLst>
          </p:cNvPr>
          <p:cNvSpPr/>
          <p:nvPr userDrawn="1"/>
        </p:nvSpPr>
        <p:spPr>
          <a:xfrm>
            <a:off x="0" y="0"/>
            <a:ext cx="12211877" cy="6858000"/>
          </a:xfrm>
          <a:prstGeom prst="rect">
            <a:avLst/>
          </a:pr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7D06B1DF-51EE-B440-BCB9-06C47444FC14}"/>
              </a:ext>
            </a:extLst>
          </p:cNvPr>
          <p:cNvSpPr txBox="1">
            <a:spLocks/>
          </p:cNvSpPr>
          <p:nvPr userDrawn="1"/>
        </p:nvSpPr>
        <p:spPr>
          <a:xfrm>
            <a:off x="10882249" y="6356348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F9E4C1-FACB-4666-BE3E-DF8C411CB2D2}"/>
              </a:ext>
            </a:extLst>
          </p:cNvPr>
          <p:cNvSpPr txBox="1"/>
          <p:nvPr userDrawn="1"/>
        </p:nvSpPr>
        <p:spPr>
          <a:xfrm>
            <a:off x="684048" y="6377373"/>
            <a:ext cx="261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health.gov.au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032C937-3DD4-40A4-AC53-E9659B3CCD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7652" y="1683045"/>
            <a:ext cx="10515600" cy="1325563"/>
          </a:xfrm>
        </p:spPr>
        <p:txBody>
          <a:bodyPr>
            <a:normAutofit/>
          </a:bodyPr>
          <a:lstStyle>
            <a:lvl1pPr>
              <a:defRPr sz="5000" b="1"/>
            </a:lvl1pPr>
          </a:lstStyle>
          <a:p>
            <a:r>
              <a:rPr lang="en-US"/>
              <a:t>Header 1</a:t>
            </a:r>
            <a:endParaRPr lang="en-AU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C061B9D-8870-4FCD-BAE8-C73F47FC9A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7652" y="3429000"/>
            <a:ext cx="8961438" cy="210661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/>
              <a:t>Introduction text</a:t>
            </a:r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4D9CD81F-8560-4BC0-A77D-DFF3E8DB3746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2E4521DC-AEB5-4B10-8ADF-FFCCCE062077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9226B3-1ED9-F54D-B941-7424A39B6BC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  <p:pic>
        <p:nvPicPr>
          <p:cNvPr id="2" name="Picture 1" descr="Australian Government Department of Health, Disability and Ageing">
            <a:extLst>
              <a:ext uri="{FF2B5EF4-FFF2-40B4-BE49-F238E27FC236}">
                <a16:creationId xmlns:a16="http://schemas.microsoft.com/office/drawing/2014/main" id="{2BD4804D-AB40-4485-F286-36523D6045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4357801" cy="9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159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btitle 2">
            <a:extLst>
              <a:ext uri="{FF2B5EF4-FFF2-40B4-BE49-F238E27FC236}">
                <a16:creationId xmlns:a16="http://schemas.microsoft.com/office/drawing/2014/main" id="{BE654A3F-D980-744D-B595-C326570B61E5}"/>
              </a:ext>
            </a:extLst>
          </p:cNvPr>
          <p:cNvSpPr txBox="1">
            <a:spLocks/>
          </p:cNvSpPr>
          <p:nvPr userDrawn="1"/>
        </p:nvSpPr>
        <p:spPr>
          <a:xfrm>
            <a:off x="828989" y="2235462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E1545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3D6B53-3319-4661-AAEF-DAC379C4F7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7446782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5F7220-7BAF-414E-96DD-A13BA2384A4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0262" y="1670051"/>
            <a:ext cx="10261808" cy="43729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where there may be a range of information, such as dot points, images and graphs. Be careful not to overcrowd.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1A82D-2E53-4C23-A07C-89649B0E5CDC}"/>
              </a:ext>
            </a:extLst>
          </p:cNvPr>
          <p:cNvSpPr txBox="1"/>
          <p:nvPr userDrawn="1"/>
        </p:nvSpPr>
        <p:spPr>
          <a:xfrm>
            <a:off x="684048" y="6377373"/>
            <a:ext cx="261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health.gov.au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AA4921C-F597-45A9-8756-20FC3B2A9032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8F0605AD-712D-46B8-8016-61EBF86406EA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75CA410-94B6-DF97-C457-1B47867FF560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83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btitle 2">
            <a:extLst>
              <a:ext uri="{FF2B5EF4-FFF2-40B4-BE49-F238E27FC236}">
                <a16:creationId xmlns:a16="http://schemas.microsoft.com/office/drawing/2014/main" id="{BE654A3F-D980-744D-B595-C326570B61E5}"/>
              </a:ext>
            </a:extLst>
          </p:cNvPr>
          <p:cNvSpPr txBox="1">
            <a:spLocks/>
          </p:cNvSpPr>
          <p:nvPr userDrawn="1"/>
        </p:nvSpPr>
        <p:spPr>
          <a:xfrm>
            <a:off x="828989" y="2235462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E1545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3D6B53-3319-4661-AAEF-DAC379C4F7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7446782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5F7220-7BAF-414E-96DD-A13BA2384A4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0262" y="1670051"/>
            <a:ext cx="10261808" cy="43729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where there may be a range of information, such as dot points, images and graphs. Be careful not to overcrowd.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AA4921C-F597-45A9-8756-20FC3B2A9032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30657CBF-5C25-4608-A2AD-63A235A2885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328D70-C4EA-85C7-D216-A3990BB6751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191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btitle 2">
            <a:extLst>
              <a:ext uri="{FF2B5EF4-FFF2-40B4-BE49-F238E27FC236}">
                <a16:creationId xmlns:a16="http://schemas.microsoft.com/office/drawing/2014/main" id="{BE654A3F-D980-744D-B595-C326570B61E5}"/>
              </a:ext>
            </a:extLst>
          </p:cNvPr>
          <p:cNvSpPr txBox="1">
            <a:spLocks/>
          </p:cNvSpPr>
          <p:nvPr userDrawn="1"/>
        </p:nvSpPr>
        <p:spPr>
          <a:xfrm>
            <a:off x="828989" y="2235462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E1545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3D6B53-3319-4661-AAEF-DAC379C4F7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7446782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5F7220-7BAF-414E-96DD-A13BA2384A4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0262" y="1670051"/>
            <a:ext cx="10261808" cy="43729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where there may be a range of information, such as dot points, images and graphs. Be careful not to overcrowd.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AA4921C-F597-45A9-8756-20FC3B2A9032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30657CBF-5C25-4608-A2AD-63A235A2885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BA83E9-822E-9739-C346-A1C8C10485E5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288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bg>
      <p:bgPr>
        <a:solidFill>
          <a:srgbClr val="1E1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BCF1BBF-FA03-4411-8A9A-BEA34E4FD20C}"/>
              </a:ext>
            </a:extLst>
          </p:cNvPr>
          <p:cNvSpPr>
            <a:spLocks noGrp="1"/>
          </p:cNvSpPr>
          <p:nvPr>
            <p:ph type="ctrTitle" idx="4294967295" hasCustomPrompt="1"/>
          </p:nvPr>
        </p:nvSpPr>
        <p:spPr>
          <a:xfrm>
            <a:off x="1524000" y="2989262"/>
            <a:ext cx="9144000" cy="879475"/>
          </a:xfrm>
        </p:spPr>
        <p:txBody>
          <a:bodyPr anchor="b"/>
          <a:lstStyle>
            <a:lvl1pPr algn="l"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 break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F30AD84-8A36-4427-A451-40DE5CB94495}"/>
              </a:ext>
            </a:extLst>
          </p:cNvPr>
          <p:cNvSpPr>
            <a:spLocks noGrp="1"/>
          </p:cNvSpPr>
          <p:nvPr>
            <p:ph type="subTitle" idx="4294967295" hasCustomPrompt="1"/>
          </p:nvPr>
        </p:nvSpPr>
        <p:spPr>
          <a:xfrm>
            <a:off x="1524000" y="4164502"/>
            <a:ext cx="9144000" cy="1092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Overview of what this section outlines, delete if not needed.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E1A5F12-A319-1515-B7B2-5DD883A50A43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112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 slide with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27086A-BCD3-4602-8414-EC0C7A7BBEF9}"/>
              </a:ext>
            </a:extLst>
          </p:cNvPr>
          <p:cNvSpPr/>
          <p:nvPr userDrawn="1"/>
        </p:nvSpPr>
        <p:spPr>
          <a:xfrm>
            <a:off x="7398589" y="0"/>
            <a:ext cx="6089190" cy="6858000"/>
          </a:xfrm>
          <a:prstGeom prst="rect">
            <a:avLst/>
          </a:prstGeom>
          <a:solidFill>
            <a:srgbClr val="000000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A588F7-601A-4B8E-BC80-481EA2369C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4761847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D9FF166-44FE-4064-B8BE-93485F2FD3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0262" y="1612900"/>
            <a:ext cx="6018945" cy="4305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when there is a key quote or definition.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D76809DA-C6DF-436C-9EA1-4AD1DB02DE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13637" y="1681570"/>
            <a:ext cx="3448100" cy="43675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“Use this to pull out a quote, key finding, definition etc.”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2F1D74B-0071-484F-A88E-C7EE0242DB83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E5A4E9-472D-4B00-B2A5-099073FEAC15}"/>
              </a:ext>
            </a:extLst>
          </p:cNvPr>
          <p:cNvSpPr txBox="1"/>
          <p:nvPr userDrawn="1"/>
        </p:nvSpPr>
        <p:spPr>
          <a:xfrm>
            <a:off x="684048" y="6377373"/>
            <a:ext cx="261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health.gov.au</a:t>
            </a:r>
          </a:p>
        </p:txBody>
      </p:sp>
      <p:sp>
        <p:nvSpPr>
          <p:cNvPr id="13" name="Date Placeholder 2">
            <a:extLst>
              <a:ext uri="{FF2B5EF4-FFF2-40B4-BE49-F238E27FC236}">
                <a16:creationId xmlns:a16="http://schemas.microsoft.com/office/drawing/2014/main" id="{A78DB4A3-A2BA-4265-883C-C497165D2903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1C17C2-0051-F9EC-4829-7621B48C229C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079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 slide with quote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27086A-BCD3-4602-8414-EC0C7A7BBEF9}"/>
              </a:ext>
            </a:extLst>
          </p:cNvPr>
          <p:cNvSpPr/>
          <p:nvPr userDrawn="1"/>
        </p:nvSpPr>
        <p:spPr>
          <a:xfrm>
            <a:off x="7398589" y="0"/>
            <a:ext cx="6089190" cy="6858000"/>
          </a:xfrm>
          <a:prstGeom prst="rect">
            <a:avLst/>
          </a:prstGeom>
          <a:solidFill>
            <a:srgbClr val="000000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A588F7-601A-4B8E-BC80-481EA2369C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4761847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D9FF166-44FE-4064-B8BE-93485F2FD3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0262" y="1612900"/>
            <a:ext cx="6018945" cy="4305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when there is a key quote or definition.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D76809DA-C6DF-436C-9EA1-4AD1DB02DE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13637" y="1681570"/>
            <a:ext cx="3448100" cy="43675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“Use this to pull out a quote, key finding, definition etc.”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2F1D74B-0071-484F-A88E-C7EE0242DB83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F05DAB75-7EC5-4774-8FB8-DB3AF713D433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2FDCDF-A270-C145-4B1F-7F4AB9C4D81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369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27086A-BCD3-4602-8414-EC0C7A7BBEF9}"/>
              </a:ext>
            </a:extLst>
          </p:cNvPr>
          <p:cNvSpPr/>
          <p:nvPr userDrawn="1"/>
        </p:nvSpPr>
        <p:spPr>
          <a:xfrm>
            <a:off x="6096000" y="0"/>
            <a:ext cx="6089190" cy="6858000"/>
          </a:xfrm>
          <a:prstGeom prst="rect">
            <a:avLst/>
          </a:prstGeom>
          <a:solidFill>
            <a:srgbClr val="000000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A588F7-601A-4B8E-BC80-481EA2369C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4761847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D9FF166-44FE-4064-B8BE-93485F2FD3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0263" y="1612900"/>
            <a:ext cx="4760912" cy="4305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for when you are comparing two ideas, such as consumers vs providers.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0C6616E-6C97-4F4C-9BE8-F2CC3C4E88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51625" y="1612900"/>
            <a:ext cx="4710113" cy="4305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Where this slide is used, keep sentences short and ideas concise.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F45527B-4240-4328-A162-018A4D75C793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8903B2-12A8-48CC-9D76-8E6B79D53601}"/>
              </a:ext>
            </a:extLst>
          </p:cNvPr>
          <p:cNvSpPr txBox="1"/>
          <p:nvPr userDrawn="1"/>
        </p:nvSpPr>
        <p:spPr>
          <a:xfrm>
            <a:off x="684048" y="6377373"/>
            <a:ext cx="261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health.gov.au</a:t>
            </a:r>
          </a:p>
        </p:txBody>
      </p:sp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0F795576-B115-4F08-A18F-8149B9347FA0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57A6A5-5CF8-8C0D-1C56-DB7C06033B82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974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slide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27086A-BCD3-4602-8414-EC0C7A7BBEF9}"/>
              </a:ext>
            </a:extLst>
          </p:cNvPr>
          <p:cNvSpPr/>
          <p:nvPr userDrawn="1"/>
        </p:nvSpPr>
        <p:spPr>
          <a:xfrm>
            <a:off x="6096000" y="0"/>
            <a:ext cx="6089190" cy="6858000"/>
          </a:xfrm>
          <a:prstGeom prst="rect">
            <a:avLst/>
          </a:prstGeom>
          <a:solidFill>
            <a:srgbClr val="000000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0A588F7-601A-4B8E-BC80-481EA2369C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4761847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D9FF166-44FE-4064-B8BE-93485F2FD3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0263" y="1612900"/>
            <a:ext cx="4760912" cy="4305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for when you are comparing two ideas, such as consumers vs providers.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0C6616E-6C97-4F4C-9BE8-F2CC3C4E88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51625" y="1612900"/>
            <a:ext cx="4710113" cy="43053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Where this slide is used, keep sentences short and ideas concise.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F45527B-4240-4328-A162-018A4D75C793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72DC9A27-686A-4BCF-8065-F111E89BEEB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59862B-E2F5-B60F-E50E-088985B232C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739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04A17C04-EF14-9144-AAC4-EAE069F45E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598763" y="4743"/>
            <a:ext cx="5593238" cy="6858000"/>
          </a:xfrm>
          <a:solidFill>
            <a:srgbClr val="000000">
              <a:alpha val="5098"/>
            </a:srgbClr>
          </a:solidFill>
        </p:spPr>
        <p:txBody>
          <a:bodyPr/>
          <a:lstStyle>
            <a:lvl1pPr algn="ctr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DD9C4-3FB6-CB40-A8CF-EA9F871C8A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4761847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24A1B2-692B-4777-8983-26C51B57524C}"/>
              </a:ext>
            </a:extLst>
          </p:cNvPr>
          <p:cNvSpPr txBox="1"/>
          <p:nvPr userDrawn="1"/>
        </p:nvSpPr>
        <p:spPr>
          <a:xfrm>
            <a:off x="684048" y="6377373"/>
            <a:ext cx="261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health.gov.au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675052F-D3D2-456E-A36F-CBCE198C797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9952" y="1500876"/>
            <a:ext cx="4606925" cy="32781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for lists with a few ideas and short sentences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1F193246-1CCA-4C9E-8855-430A0D40A0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6302" y="5007284"/>
            <a:ext cx="4600575" cy="104846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8BE42"/>
              </a:buClr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8BE4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overcrowd the slide because your audience will tune out.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8BE4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 for the image to complement the text. 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157BC2A-9E7E-4466-9197-C08FC60310BA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EFF391-B528-B68A-5F7A-B3BD5D589CFA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256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 slide with image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04A17C04-EF14-9144-AAC4-EAE069F45E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598763" y="0"/>
            <a:ext cx="5593238" cy="6871979"/>
          </a:xfrm>
          <a:solidFill>
            <a:srgbClr val="000000">
              <a:alpha val="5098"/>
            </a:srgbClr>
          </a:solidFill>
        </p:spPr>
        <p:txBody>
          <a:bodyPr/>
          <a:lstStyle>
            <a:lvl1pPr algn="ctr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DD9C4-3FB6-CB40-A8CF-EA9F871C8A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4761847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2E6BBD5-FD26-42D3-B121-37DDB17456B8}"/>
              </a:ext>
            </a:extLst>
          </p:cNvPr>
          <p:cNvGrpSpPr/>
          <p:nvPr userDrawn="1"/>
        </p:nvGrpSpPr>
        <p:grpSpPr>
          <a:xfrm>
            <a:off x="939263" y="4927148"/>
            <a:ext cx="4608154" cy="1597705"/>
            <a:chOff x="829952" y="3988448"/>
            <a:chExt cx="4608154" cy="1378433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B4151BE-E9B3-454B-92D5-44BC853B8961}"/>
                </a:ext>
              </a:extLst>
            </p:cNvPr>
            <p:cNvCxnSpPr/>
            <p:nvPr/>
          </p:nvCxnSpPr>
          <p:spPr>
            <a:xfrm>
              <a:off x="829952" y="3988448"/>
              <a:ext cx="4599907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CF2D5D1-35DF-484E-95CF-B7299AFBBEE5}"/>
                </a:ext>
              </a:extLst>
            </p:cNvPr>
            <p:cNvCxnSpPr/>
            <p:nvPr/>
          </p:nvCxnSpPr>
          <p:spPr>
            <a:xfrm>
              <a:off x="838199" y="5366881"/>
              <a:ext cx="4599907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DFE72817-F624-4103-8478-F8CF46E2D7A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90600" y="5083832"/>
            <a:ext cx="4600575" cy="128433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8BE42"/>
              </a:buClr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8BE4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box may pull out key quotes, definitions and points. </a:t>
            </a:r>
          </a:p>
          <a:p>
            <a:pPr lvl="0"/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9EA6CC-3B3D-4D70-AA2A-3E176A081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39800" y="1492250"/>
            <a:ext cx="4606925" cy="32781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for lists with a few ideas and short sentences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75F2F84-2684-455F-B1AF-77EF14C207BF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CDDA6A-F273-CDE1-A975-34DF5CADEFCF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99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EB4E3DF2-FBB4-42AF-8785-F70675AA81D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259A6C5-EAF3-4ABD-B497-22251FA0E1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5525" y="3009900"/>
            <a:ext cx="7891463" cy="1491663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600"/>
            </a:lvl1pPr>
          </a:lstStyle>
          <a:p>
            <a:pPr lvl="0"/>
            <a:r>
              <a:rPr lang="en-US"/>
              <a:t>Section title</a:t>
            </a:r>
          </a:p>
          <a:p>
            <a:pPr lvl="0"/>
            <a:endParaRPr lang="en-US"/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4A580AB2-5416-4F53-B6F9-748A433927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2825" y="1494630"/>
            <a:ext cx="10515600" cy="1325563"/>
          </a:xfrm>
        </p:spPr>
        <p:txBody>
          <a:bodyPr>
            <a:normAutofit/>
          </a:bodyPr>
          <a:lstStyle>
            <a:lvl1pPr>
              <a:defRPr sz="5000" b="1"/>
            </a:lvl1pPr>
          </a:lstStyle>
          <a:p>
            <a:r>
              <a:rPr lang="en-US"/>
              <a:t>Header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612F0E-3196-39E3-D5E1-644FBAA85DA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9555" b="87246"/>
          <a:stretch/>
        </p:blipFill>
        <p:spPr>
          <a:xfrm>
            <a:off x="9820829" y="0"/>
            <a:ext cx="2371171" cy="1404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43347E6-B0DF-460E-4225-98F272D4608E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2BDEFEF-456F-BAB2-3DAA-DC12DFCA9D63}"/>
              </a:ext>
            </a:extLst>
          </p:cNvPr>
          <p:cNvSpPr txBox="1"/>
          <p:nvPr userDrawn="1"/>
        </p:nvSpPr>
        <p:spPr>
          <a:xfrm>
            <a:off x="684048" y="6377373"/>
            <a:ext cx="261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health.gov.au</a:t>
            </a:r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7B293625-DDD5-0883-7FDE-C3F99CE2817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 descr="Australian Government Department of Health, Disability and Ageing">
            <a:extLst>
              <a:ext uri="{FF2B5EF4-FFF2-40B4-BE49-F238E27FC236}">
                <a16:creationId xmlns:a16="http://schemas.microsoft.com/office/drawing/2014/main" id="{26E36F17-FFB4-9733-881E-184D929910A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4357801" cy="9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3146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 slide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22E134F-6055-7E48-83C1-E3C5B9C572BC}"/>
              </a:ext>
            </a:extLst>
          </p:cNvPr>
          <p:cNvSpPr/>
          <p:nvPr userDrawn="1"/>
        </p:nvSpPr>
        <p:spPr>
          <a:xfrm>
            <a:off x="6598763" y="0"/>
            <a:ext cx="5593237" cy="6858000"/>
          </a:xfrm>
          <a:prstGeom prst="rect">
            <a:avLst/>
          </a:prstGeom>
          <a:solidFill>
            <a:srgbClr val="000000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DD9C4-3FB6-CB40-A8CF-EA9F871C8A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4761847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A87E8F4D-149A-474D-AC59-F78EB6A03F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73212" y="5437270"/>
            <a:ext cx="4573588" cy="216982"/>
          </a:xfrm>
        </p:spPr>
        <p:txBody>
          <a:bodyPr anchor="b" anchorCtr="0">
            <a:spAutoFit/>
          </a:bodyPr>
          <a:lstStyle>
            <a:lvl1pPr>
              <a:buNone/>
              <a:defRPr sz="900" b="0" i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76C1EF40-F67A-444C-918F-11607FB55D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74800" y="1070906"/>
            <a:ext cx="4573588" cy="258532"/>
          </a:xfrm>
        </p:spPr>
        <p:txBody>
          <a:bodyPr>
            <a:spAutoFit/>
          </a:bodyPr>
          <a:lstStyle>
            <a:lvl1pPr>
              <a:buNone/>
              <a:defRPr sz="12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Chart heading 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27F1EA6-2FF2-EF4B-A11B-525F9E883DF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174800" y="1610728"/>
            <a:ext cx="4572000" cy="3708000"/>
          </a:xfrm>
        </p:spPr>
        <p:txBody>
          <a:bodyPr anchor="ctr" anchorCtr="1"/>
          <a:lstStyle>
            <a:lvl1pPr>
              <a:defRPr sz="1200" b="0" i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AU"/>
              <a:t>Click to insert object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55F056-36F9-4E92-8CFE-A88B44FCB346}"/>
              </a:ext>
            </a:extLst>
          </p:cNvPr>
          <p:cNvSpPr txBox="1"/>
          <p:nvPr userDrawn="1"/>
        </p:nvSpPr>
        <p:spPr>
          <a:xfrm>
            <a:off x="684048" y="6377373"/>
            <a:ext cx="261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health.gov.au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9000FAB7-B4B4-4DC0-A71E-FDD0A39DCFB2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8DB031-DF12-487A-ACB4-5CC79165D83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8675" y="3496790"/>
            <a:ext cx="4762500" cy="255044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pPr marL="0" indent="0">
              <a:lnSpc>
                <a:spcPct val="100000"/>
              </a:lnSpc>
              <a:buNone/>
            </a:pPr>
            <a:r>
              <a:rPr lang="en-AU" sz="1800"/>
              <a:t>The text and chart should complement each other to tell a cohesive message.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AU" sz="1800"/>
              <a:t>For example, text can highlight key findings or explain how to understand the chart. 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8A98483-003A-4EF8-B478-28EDDE7346E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8675" y="1474788"/>
            <a:ext cx="4762500" cy="18859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to explain key graphs and charts.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9" name="Date Placeholder 2">
            <a:extLst>
              <a:ext uri="{FF2B5EF4-FFF2-40B4-BE49-F238E27FC236}">
                <a16:creationId xmlns:a16="http://schemas.microsoft.com/office/drawing/2014/main" id="{60161E44-88F8-48D5-9C61-AE284A8CA329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FE816B-B565-42D0-710B-F7EAA926E421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5813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 slide with Chart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22E134F-6055-7E48-83C1-E3C5B9C572BC}"/>
              </a:ext>
            </a:extLst>
          </p:cNvPr>
          <p:cNvSpPr/>
          <p:nvPr userDrawn="1"/>
        </p:nvSpPr>
        <p:spPr>
          <a:xfrm>
            <a:off x="6598763" y="0"/>
            <a:ext cx="5593237" cy="6858000"/>
          </a:xfrm>
          <a:prstGeom prst="rect">
            <a:avLst/>
          </a:prstGeom>
          <a:solidFill>
            <a:srgbClr val="000000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DD9C4-3FB6-CB40-A8CF-EA9F871C8A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4761847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A87E8F4D-149A-474D-AC59-F78EB6A03F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73212" y="5437270"/>
            <a:ext cx="4573588" cy="216982"/>
          </a:xfrm>
        </p:spPr>
        <p:txBody>
          <a:bodyPr anchor="b" anchorCtr="0">
            <a:spAutoFit/>
          </a:bodyPr>
          <a:lstStyle>
            <a:lvl1pPr>
              <a:buNone/>
              <a:defRPr sz="900" b="0" i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76C1EF40-F67A-444C-918F-11607FB55D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74800" y="1070906"/>
            <a:ext cx="4573588" cy="258532"/>
          </a:xfrm>
        </p:spPr>
        <p:txBody>
          <a:bodyPr>
            <a:spAutoFit/>
          </a:bodyPr>
          <a:lstStyle>
            <a:lvl1pPr>
              <a:buNone/>
              <a:defRPr sz="12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Chart heading 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27F1EA6-2FF2-EF4B-A11B-525F9E883DF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174800" y="1610728"/>
            <a:ext cx="4572000" cy="3708000"/>
          </a:xfrm>
        </p:spPr>
        <p:txBody>
          <a:bodyPr anchor="ctr" anchorCtr="1"/>
          <a:lstStyle>
            <a:lvl1pPr>
              <a:defRPr sz="1200" b="0" i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AU"/>
              <a:t>Click to insert object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9000FAB7-B4B4-4DC0-A71E-FDD0A39DCFB2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8DB031-DF12-487A-ACB4-5CC79165D83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8675" y="3496790"/>
            <a:ext cx="4762500" cy="255044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</a:lstStyle>
          <a:p>
            <a:pPr marL="0" indent="0">
              <a:lnSpc>
                <a:spcPct val="100000"/>
              </a:lnSpc>
              <a:buNone/>
            </a:pPr>
            <a:r>
              <a:rPr lang="en-AU" sz="1800"/>
              <a:t>The text and chart should complement each other to tell a cohesive message.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AU" sz="1800"/>
              <a:t>For example, text can highlight key findings or explain how to understand the chart. 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8A98483-003A-4EF8-B478-28EDDE7346E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8675" y="1474788"/>
            <a:ext cx="4762500" cy="18859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to explain key graphs and charts.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Date Placeholder 2">
            <a:extLst>
              <a:ext uri="{FF2B5EF4-FFF2-40B4-BE49-F238E27FC236}">
                <a16:creationId xmlns:a16="http://schemas.microsoft.com/office/drawing/2014/main" id="{A1183B8D-62A3-408A-B1DD-2941FB9DAD6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DAFA82-9C0E-2243-0092-36EC47585F2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3333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 slide with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22E134F-6055-7E48-83C1-E3C5B9C572BC}"/>
              </a:ext>
            </a:extLst>
          </p:cNvPr>
          <p:cNvSpPr/>
          <p:nvPr userDrawn="1"/>
        </p:nvSpPr>
        <p:spPr>
          <a:xfrm>
            <a:off x="6598763" y="0"/>
            <a:ext cx="5593237" cy="6858000"/>
          </a:xfrm>
          <a:prstGeom prst="rect">
            <a:avLst/>
          </a:prstGeom>
          <a:solidFill>
            <a:srgbClr val="000000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DD9C4-3FB6-CB40-A8CF-EA9F871C8A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4761847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A87E8F4D-149A-474D-AC59-F78EB6A03F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73212" y="5437270"/>
            <a:ext cx="4573588" cy="216982"/>
          </a:xfrm>
        </p:spPr>
        <p:txBody>
          <a:bodyPr anchor="b" anchorCtr="0">
            <a:spAutoFit/>
          </a:bodyPr>
          <a:lstStyle>
            <a:lvl1pPr>
              <a:buNone/>
              <a:defRPr sz="900" b="0" i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76C1EF40-F67A-444C-918F-11607FB55D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74800" y="1070906"/>
            <a:ext cx="4573588" cy="258532"/>
          </a:xfrm>
        </p:spPr>
        <p:txBody>
          <a:bodyPr>
            <a:spAutoFit/>
          </a:bodyPr>
          <a:lstStyle>
            <a:lvl1pPr>
              <a:buNone/>
              <a:defRPr sz="12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Table heading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55F056-36F9-4E92-8CFE-A88B44FCB346}"/>
              </a:ext>
            </a:extLst>
          </p:cNvPr>
          <p:cNvSpPr txBox="1"/>
          <p:nvPr userDrawn="1"/>
        </p:nvSpPr>
        <p:spPr>
          <a:xfrm>
            <a:off x="684048" y="6377373"/>
            <a:ext cx="261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health.gov.au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9000FAB7-B4B4-4DC0-A71E-FDD0A39DCFB2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8A98483-003A-4EF8-B478-28EDDE7346E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8675" y="1474788"/>
            <a:ext cx="4762500" cy="45450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to explain tables of key information. Keep text simple so not to overcrowd.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39B4D7A7-9088-45CB-BA22-DAA2D08AAE21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7173913" y="1625600"/>
            <a:ext cx="4573587" cy="3568700"/>
          </a:xfrm>
        </p:spPr>
        <p:txBody>
          <a:bodyPr/>
          <a:lstStyle/>
          <a:p>
            <a:r>
              <a:rPr lang="en-GB" dirty="0"/>
              <a:t>Click icon to add table</a:t>
            </a:r>
            <a:endParaRPr lang="en-AU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CFD8B1F4-874A-4958-8881-F01FF253C85E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7E7A28-B7A2-8C55-952B-07301DDE2B7F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927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 slide with table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22E134F-6055-7E48-83C1-E3C5B9C572BC}"/>
              </a:ext>
            </a:extLst>
          </p:cNvPr>
          <p:cNvSpPr/>
          <p:nvPr userDrawn="1"/>
        </p:nvSpPr>
        <p:spPr>
          <a:xfrm>
            <a:off x="6598763" y="0"/>
            <a:ext cx="5593237" cy="6858000"/>
          </a:xfrm>
          <a:prstGeom prst="rect">
            <a:avLst/>
          </a:prstGeom>
          <a:solidFill>
            <a:srgbClr val="000000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DD9C4-3FB6-CB40-A8CF-EA9F871C8A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4761847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A87E8F4D-149A-474D-AC59-F78EB6A03F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73212" y="5437270"/>
            <a:ext cx="4573588" cy="216982"/>
          </a:xfrm>
        </p:spPr>
        <p:txBody>
          <a:bodyPr anchor="b" anchorCtr="0">
            <a:spAutoFit/>
          </a:bodyPr>
          <a:lstStyle>
            <a:lvl1pPr>
              <a:buNone/>
              <a:defRPr sz="900" b="0" i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76C1EF40-F67A-444C-918F-11607FB55D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74800" y="1070906"/>
            <a:ext cx="4573588" cy="258532"/>
          </a:xfrm>
        </p:spPr>
        <p:txBody>
          <a:bodyPr>
            <a:spAutoFit/>
          </a:bodyPr>
          <a:lstStyle>
            <a:lvl1pPr>
              <a:buNone/>
              <a:defRPr sz="12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Table heading 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9000FAB7-B4B4-4DC0-A71E-FDD0A39DCFB2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8A98483-003A-4EF8-B478-28EDDE7346E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8675" y="1474788"/>
            <a:ext cx="4762500" cy="45450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to explain tables of key information. Keep text simple so not to overcrowd.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39B4D7A7-9088-45CB-BA22-DAA2D08AAE21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7173913" y="1625600"/>
            <a:ext cx="4573587" cy="3568700"/>
          </a:xfrm>
        </p:spPr>
        <p:txBody>
          <a:bodyPr/>
          <a:lstStyle/>
          <a:p>
            <a:r>
              <a:rPr lang="en-GB" dirty="0"/>
              <a:t>Click icon to add table</a:t>
            </a:r>
            <a:endParaRPr lang="en-AU" dirty="0"/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8F17F431-63C7-412D-BEB7-F5F7DA7393DB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8E9235-500C-D6E9-2DD6-CA28141664C1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7205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to action slide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87CF27C-2E6E-4D96-A6CA-B460A6B87413}"/>
              </a:ext>
            </a:extLst>
          </p:cNvPr>
          <p:cNvSpPr/>
          <p:nvPr userDrawn="1"/>
        </p:nvSpPr>
        <p:spPr>
          <a:xfrm>
            <a:off x="-28604" y="-206"/>
            <a:ext cx="12211877" cy="6858000"/>
          </a:xfrm>
          <a:prstGeom prst="rect">
            <a:avLst/>
          </a:pr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CF876B1B-8853-4CA3-B7E6-2F1A7AE6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7652" y="1683045"/>
            <a:ext cx="10515600" cy="1325563"/>
          </a:xfrm>
        </p:spPr>
        <p:txBody>
          <a:bodyPr>
            <a:normAutofit/>
          </a:bodyPr>
          <a:lstStyle>
            <a:lvl1pPr>
              <a:defRPr sz="5000" b="1"/>
            </a:lvl1pPr>
          </a:lstStyle>
          <a:p>
            <a:r>
              <a:rPr lang="en-US"/>
              <a:t>Heading </a:t>
            </a:r>
            <a:endParaRPr lang="en-AU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D102B6F-076C-4401-8F7F-83B39A9E5BA0}"/>
              </a:ext>
            </a:extLst>
          </p:cNvPr>
          <p:cNvGrpSpPr/>
          <p:nvPr userDrawn="1"/>
        </p:nvGrpSpPr>
        <p:grpSpPr>
          <a:xfrm>
            <a:off x="958696" y="5392750"/>
            <a:ext cx="307776" cy="307776"/>
            <a:chOff x="967686" y="5392750"/>
            <a:chExt cx="307776" cy="307776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095B3D3-0B27-4026-AEB3-3CA08A8C1861}"/>
                </a:ext>
              </a:extLst>
            </p:cNvPr>
            <p:cNvSpPr/>
            <p:nvPr/>
          </p:nvSpPr>
          <p:spPr>
            <a:xfrm>
              <a:off x="967686" y="5392750"/>
              <a:ext cx="307776" cy="307776"/>
            </a:xfrm>
            <a:prstGeom prst="ellipse">
              <a:avLst/>
            </a:prstGeom>
            <a:solidFill>
              <a:srgbClr val="045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pic>
          <p:nvPicPr>
            <p:cNvPr id="25" name="Graphic 24" descr="Envelope with solid fill">
              <a:extLst>
                <a:ext uri="{FF2B5EF4-FFF2-40B4-BE49-F238E27FC236}">
                  <a16:creationId xmlns:a16="http://schemas.microsoft.com/office/drawing/2014/main" id="{FC53EBDA-9186-4554-ABE3-AB5962D5CC5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1015885" y="5447922"/>
              <a:ext cx="211378" cy="211378"/>
            </a:xfrm>
            <a:prstGeom prst="rect">
              <a:avLst/>
            </a:prstGeom>
          </p:spPr>
        </p:pic>
      </p:grp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A86C7F4-1E31-4B39-B3D8-5E556A1CF040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1380151" y="3872578"/>
            <a:ext cx="3175000" cy="27622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032883BF-6B9A-4779-BDEC-DB6391EB38E6}"/>
              </a:ext>
            </a:extLst>
          </p:cNvPr>
          <p:cNvSpPr>
            <a:spLocks noGrp="1"/>
          </p:cNvSpPr>
          <p:nvPr userDrawn="1">
            <p:ph type="body" sz="quarter" idx="11"/>
          </p:nvPr>
        </p:nvSpPr>
        <p:spPr>
          <a:xfrm>
            <a:off x="1380151" y="4656975"/>
            <a:ext cx="3175000" cy="27622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4A1A0E26-7C15-4DDC-88B6-19EF12296600}"/>
              </a:ext>
            </a:extLst>
          </p:cNvPr>
          <p:cNvSpPr>
            <a:spLocks noGrp="1"/>
          </p:cNvSpPr>
          <p:nvPr userDrawn="1">
            <p:ph type="body" sz="quarter" idx="12"/>
          </p:nvPr>
        </p:nvSpPr>
        <p:spPr>
          <a:xfrm>
            <a:off x="1380151" y="5408525"/>
            <a:ext cx="3175000" cy="27622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C961DA4-07A6-4EEE-81CD-BD1270DA7CB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77584" y="4657995"/>
            <a:ext cx="270000" cy="270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613A1D6-CCC7-4DC0-BCA1-330A1247A57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977584" y="3874649"/>
            <a:ext cx="270000" cy="270000"/>
          </a:xfrm>
          <a:prstGeom prst="rect">
            <a:avLst/>
          </a:prstGeom>
        </p:spPr>
      </p:pic>
      <p:sp>
        <p:nvSpPr>
          <p:cNvPr id="21" name="Date Placeholder 2">
            <a:extLst>
              <a:ext uri="{FF2B5EF4-FFF2-40B4-BE49-F238E27FC236}">
                <a16:creationId xmlns:a16="http://schemas.microsoft.com/office/drawing/2014/main" id="{991223E0-5A47-4731-8D09-E2181F7BA418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6F594C-E3DE-E838-E372-2F5E3198A0DA}"/>
              </a:ext>
            </a:extLst>
          </p:cNvPr>
          <p:cNvPicPr>
            <a:picLocks/>
          </p:cNvPicPr>
          <p:nvPr userDrawn="1"/>
        </p:nvPicPr>
        <p:blipFill rotWithShape="1">
          <a:blip r:embed="rId5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  <p:pic>
        <p:nvPicPr>
          <p:cNvPr id="4" name="Picture 3" descr="Department logo lockup.&#10;&#10;This must always be in the top left corner.">
            <a:extLst>
              <a:ext uri="{FF2B5EF4-FFF2-40B4-BE49-F238E27FC236}">
                <a16:creationId xmlns:a16="http://schemas.microsoft.com/office/drawing/2014/main" id="{7B59A68B-1990-3AAC-97F9-06499A2F17E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1515"/>
            <a:ext cx="37084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7658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5">
            <a:extLst>
              <a:ext uri="{FF2B5EF4-FFF2-40B4-BE49-F238E27FC236}">
                <a16:creationId xmlns:a16="http://schemas.microsoft.com/office/drawing/2014/main" id="{BE48909D-204D-4B5E-ACBF-5C90099918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829" b="7829"/>
          <a:stretch/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pic>
        <p:nvPicPr>
          <p:cNvPr id="21" name="Picture 20" descr="Call to action housing contact details. &#10;&#10;Please do not move from bottom right corner.">
            <a:extLst>
              <a:ext uri="{FF2B5EF4-FFF2-40B4-BE49-F238E27FC236}">
                <a16:creationId xmlns:a16="http://schemas.microsoft.com/office/drawing/2014/main" id="{57E9B9B2-4B98-FF49-972B-3CE548A090D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483600" y="4940300"/>
            <a:ext cx="3708400" cy="19177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BDD3D528-AA9F-4F2E-9A11-5A7AC6FB14CD}"/>
              </a:ext>
            </a:extLst>
          </p:cNvPr>
          <p:cNvGrpSpPr/>
          <p:nvPr userDrawn="1"/>
        </p:nvGrpSpPr>
        <p:grpSpPr>
          <a:xfrm>
            <a:off x="8761722" y="5453299"/>
            <a:ext cx="3223275" cy="968219"/>
            <a:chOff x="4355399" y="3666458"/>
            <a:chExt cx="3223275" cy="96821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6304CE3-3C41-41BD-A107-03D4B8C7A596}"/>
                </a:ext>
              </a:extLst>
            </p:cNvPr>
            <p:cNvSpPr txBox="1"/>
            <p:nvPr userDrawn="1"/>
          </p:nvSpPr>
          <p:spPr>
            <a:xfrm>
              <a:off x="4647971" y="3666458"/>
              <a:ext cx="27679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rgbClr val="1E154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health.gov.au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24D3594-7A38-4D09-A0E5-1A282B0BCC4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rcRect/>
            <a:stretch/>
          </p:blipFill>
          <p:spPr>
            <a:xfrm>
              <a:off x="4355399" y="3674395"/>
              <a:ext cx="270000" cy="270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C6C32F1-DA44-4291-956A-DD3BF7808D5B}"/>
                </a:ext>
              </a:extLst>
            </p:cNvPr>
            <p:cNvSpPr txBox="1"/>
            <p:nvPr userDrawn="1"/>
          </p:nvSpPr>
          <p:spPr>
            <a:xfrm>
              <a:off x="4647972" y="4173012"/>
              <a:ext cx="29307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1E154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Phone </a:t>
              </a:r>
              <a:r>
                <a:rPr lang="en-US" sz="1200" b="1" dirty="0">
                  <a:solidFill>
                    <a:srgbClr val="1E154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1800 200 422 </a:t>
              </a:r>
            </a:p>
            <a:p>
              <a:r>
                <a:rPr lang="en-US" sz="1200" dirty="0">
                  <a:solidFill>
                    <a:srgbClr val="1E154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(My Aged Care’s free call phone line)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E748495-09D9-4180-B64E-004D91650F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rcRect/>
            <a:stretch/>
          </p:blipFill>
          <p:spPr>
            <a:xfrm>
              <a:off x="4355399" y="4277469"/>
              <a:ext cx="270000" cy="270000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775320A3-DE99-BE14-03AE-6428387000F6}"/>
              </a:ext>
            </a:extLst>
          </p:cNvPr>
          <p:cNvPicPr>
            <a:picLocks/>
          </p:cNvPicPr>
          <p:nvPr userDrawn="1"/>
        </p:nvPicPr>
        <p:blipFill rotWithShape="1">
          <a:blip r:embed="rId6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8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logo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EB4E3DF2-FBB4-42AF-8785-F70675AA81D0}"/>
              </a:ext>
            </a:extLst>
          </p:cNvPr>
          <p:cNvSpPr/>
          <p:nvPr userDrawn="1"/>
        </p:nvSpPr>
        <p:spPr>
          <a:xfrm>
            <a:off x="-30784" y="0"/>
            <a:ext cx="12211877" cy="6858000"/>
          </a:xfrm>
          <a:prstGeom prst="rect">
            <a:avLst/>
          </a:pr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259A6C5-EAF3-4ABD-B497-22251FA0E1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5525" y="3009900"/>
            <a:ext cx="7891463" cy="1491663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600"/>
            </a:lvl1pPr>
          </a:lstStyle>
          <a:p>
            <a:pPr lvl="0"/>
            <a:r>
              <a:rPr lang="en-US"/>
              <a:t>Section title</a:t>
            </a:r>
          </a:p>
          <a:p>
            <a:pPr lvl="0"/>
            <a:endParaRPr lang="en-US"/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4A580AB2-5416-4F53-B6F9-748A433927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2825" y="1494630"/>
            <a:ext cx="10515600" cy="1325563"/>
          </a:xfrm>
        </p:spPr>
        <p:txBody>
          <a:bodyPr>
            <a:normAutofit/>
          </a:bodyPr>
          <a:lstStyle>
            <a:lvl1pPr>
              <a:defRPr sz="5000" b="1"/>
            </a:lvl1pPr>
          </a:lstStyle>
          <a:p>
            <a:r>
              <a:rPr lang="en-US"/>
              <a:t>Header</a:t>
            </a:r>
            <a:endParaRPr lang="en-AU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58EA406-6B32-4066-9E16-E3CBE1347BB1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71580DED-4110-4D8F-90F8-8640BE8BBE78}"/>
              </a:ext>
            </a:extLst>
          </p:cNvPr>
          <p:cNvSpPr>
            <a:spLocks noGrp="1"/>
          </p:cNvSpPr>
          <p:nvPr userDrawn="1"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01819F-4ED6-E404-FC73-FE5A3D75D280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  <p:pic>
        <p:nvPicPr>
          <p:cNvPr id="2" name="Picture 1" descr="Australian Government Department of Health, Disability and Ageing">
            <a:extLst>
              <a:ext uri="{FF2B5EF4-FFF2-40B4-BE49-F238E27FC236}">
                <a16:creationId xmlns:a16="http://schemas.microsoft.com/office/drawing/2014/main" id="{F203DA10-289C-9302-0EE4-B86D042D642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4357801" cy="9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1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with logo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EB4E3DF2-FBB4-42AF-8785-F70675AA81D0}"/>
              </a:ext>
            </a:extLst>
          </p:cNvPr>
          <p:cNvSpPr/>
          <p:nvPr userDrawn="1"/>
        </p:nvSpPr>
        <p:spPr>
          <a:xfrm>
            <a:off x="-30784" y="0"/>
            <a:ext cx="12211877" cy="6858000"/>
          </a:xfrm>
          <a:prstGeom prst="rect">
            <a:avLst/>
          </a:pr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259A6C5-EAF3-4ABD-B497-22251FA0E1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5525" y="3009900"/>
            <a:ext cx="7891463" cy="1491663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600"/>
            </a:lvl1pPr>
          </a:lstStyle>
          <a:p>
            <a:pPr lvl="0"/>
            <a:r>
              <a:rPr lang="en-US"/>
              <a:t>Section title</a:t>
            </a:r>
          </a:p>
          <a:p>
            <a:pPr lvl="0"/>
            <a:endParaRPr lang="en-US"/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4A580AB2-5416-4F53-B6F9-748A433927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2825" y="1494630"/>
            <a:ext cx="10515600" cy="1325563"/>
          </a:xfrm>
        </p:spPr>
        <p:txBody>
          <a:bodyPr>
            <a:normAutofit/>
          </a:bodyPr>
          <a:lstStyle>
            <a:lvl1pPr>
              <a:defRPr sz="5000" b="1"/>
            </a:lvl1pPr>
          </a:lstStyle>
          <a:p>
            <a:r>
              <a:rPr lang="en-US"/>
              <a:t>Header</a:t>
            </a:r>
            <a:endParaRPr lang="en-AU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58EA406-6B32-4066-9E16-E3CBE1347BB1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71580DED-4110-4D8F-90F8-8640BE8BBE7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089123-564C-2828-3812-B4249A5E2CFF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587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 with logo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EB4E3DF2-FBB4-42AF-8785-F70675AA81D0}"/>
              </a:ext>
            </a:extLst>
          </p:cNvPr>
          <p:cNvSpPr/>
          <p:nvPr userDrawn="1"/>
        </p:nvSpPr>
        <p:spPr>
          <a:xfrm>
            <a:off x="-30784" y="0"/>
            <a:ext cx="12211877" cy="6858000"/>
          </a:xfrm>
          <a:prstGeom prst="rect">
            <a:avLst/>
          </a:prstGeom>
          <a:solidFill>
            <a:srgbClr val="000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58EA406-6B32-4066-9E16-E3CBE1347BB1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71580DED-4110-4D8F-90F8-8640BE8BBE7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ADECE5E-95F1-4FE3-8EFB-10996B009D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0263" y="1819275"/>
            <a:ext cx="10520362" cy="43322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where you have longer sentences and more information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C95CB94-79E0-489A-B6F4-CD7EF802F0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7446782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19DC77-D985-068E-8A48-1ECC57DFF07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6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lin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855B78CD-99EE-6A40-A0E1-CBA08B74B8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7446782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DE1B5-A35F-4755-9413-2A408A5ED7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0263" y="1819275"/>
            <a:ext cx="10520362" cy="43322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where you have longer sentences and more information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545002F-1EC3-09D6-1F43-159CB87E70A9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91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line with text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855B78CD-99EE-6A40-A0E1-CBA08B74B8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7446782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DE1B5-A35F-4755-9413-2A408A5ED7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0263" y="1819275"/>
            <a:ext cx="10520362" cy="43322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Use this slide where you have longer sentences and more information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2B686BE-64B9-4128-9179-01DDF0852891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58974869-701F-40FE-974F-EA1B1CC8B3F2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CB7DE7B-F505-D2BD-D86D-9E94F7475011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72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line with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855B78CD-99EE-6A40-A0E1-CBA08B74B8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7446782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9A8767-550E-4B2E-B4F2-1B58D54300A2}"/>
              </a:ext>
            </a:extLst>
          </p:cNvPr>
          <p:cNvSpPr txBox="1"/>
          <p:nvPr userDrawn="1"/>
        </p:nvSpPr>
        <p:spPr>
          <a:xfrm>
            <a:off x="684048" y="6377373"/>
            <a:ext cx="2617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health.gov.au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213B8F-44D4-44AB-B457-F2D7ED62384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19398" y="2772645"/>
            <a:ext cx="4242339" cy="1954630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Use this to pull out a quote, key finding, definition etc. 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620BD58-86F1-45D4-91DB-92D1202E80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0262" y="1670051"/>
            <a:ext cx="5734440" cy="437294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23246565-3B1B-4525-A23D-56F62719BE8E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13" name="Date Placeholder 2">
            <a:extLst>
              <a:ext uri="{FF2B5EF4-FFF2-40B4-BE49-F238E27FC236}">
                <a16:creationId xmlns:a16="http://schemas.microsoft.com/office/drawing/2014/main" id="{40029E06-E946-48C7-92B0-A3F84C631AFB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1BE5F92-B285-9685-E56F-F5622D66A1F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780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line with quote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855B78CD-99EE-6A40-A0E1-CBA08B74B8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9952" y="681037"/>
            <a:ext cx="7446782" cy="549275"/>
          </a:xfrm>
        </p:spPr>
        <p:txBody>
          <a:bodyPr/>
          <a:lstStyle>
            <a:lvl1pPr>
              <a:defRPr sz="3000" b="1">
                <a:solidFill>
                  <a:srgbClr val="1E15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Header 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213B8F-44D4-44AB-B457-F2D7ED62384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19398" y="2772645"/>
            <a:ext cx="4242339" cy="1954630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Use this to pull out a quote, key finding, definition etc. 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620BD58-86F1-45D4-91DB-92D1202E80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0262" y="1670051"/>
            <a:ext cx="5734440" cy="437294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23246565-3B1B-4525-A23D-56F62719BE8E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1E6A883F-D62C-4805-A222-8814A03E51B4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700052" y="6415985"/>
            <a:ext cx="2743200" cy="2770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Day Month 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FA2976-9E69-613A-6CE7-4553B2D76239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l="27" t="34442" r="1" b="64464"/>
          <a:stretch/>
        </p:blipFill>
        <p:spPr>
          <a:xfrm>
            <a:off x="-1" y="6760582"/>
            <a:ext cx="12191999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779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6D1100-3BA1-6B43-B86D-A3BFF9611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F34AAB-AB67-B74C-B438-B39B8D21F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ED47C06-1C57-4A8B-B402-5386D2A0D18E}"/>
              </a:ext>
            </a:extLst>
          </p:cNvPr>
          <p:cNvSpPr txBox="1">
            <a:spLocks/>
          </p:cNvSpPr>
          <p:nvPr userDrawn="1"/>
        </p:nvSpPr>
        <p:spPr>
          <a:xfrm>
            <a:off x="11444956" y="6356347"/>
            <a:ext cx="413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1E15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2598750-8F3B-FC48-BF91-5FA7D615AB5A}" type="slidenum">
              <a:rPr lang="en-US" b="1" smtClean="0"/>
              <a:t>‹#›</a:t>
            </a:fld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C62A42-D16C-F4A1-C3AD-EA5FCD1B020B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85612" y="63500"/>
            <a:ext cx="652463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 dirty="0">
                <a:solidFill>
                  <a:srgbClr val="FF0000">
                    <a:alpha val="50000"/>
                  </a:srgbClr>
                </a:solidFill>
                <a:latin typeface="Aptos" panose="020B0004020202020204" pitchFamily="34" charset="0"/>
              </a:rPr>
              <a:t>OFFICIAL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DBC589-C9A1-0211-6687-2EEDCCEB82A6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85612" y="6611620"/>
            <a:ext cx="652463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 dirty="0">
                <a:solidFill>
                  <a:srgbClr val="FF0000">
                    <a:alpha val="50000"/>
                  </a:srgbClr>
                </a:solidFill>
                <a:latin typeface="Aptos" panose="020B00040202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86026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81" r:id="rId3"/>
    <p:sldLayoutId id="2147483686" r:id="rId4"/>
    <p:sldLayoutId id="2147483688" r:id="rId5"/>
    <p:sldLayoutId id="2147483663" r:id="rId6"/>
    <p:sldLayoutId id="2147483674" r:id="rId7"/>
    <p:sldLayoutId id="2147483669" r:id="rId8"/>
    <p:sldLayoutId id="2147483675" r:id="rId9"/>
    <p:sldLayoutId id="2147483650" r:id="rId10"/>
    <p:sldLayoutId id="2147483676" r:id="rId11"/>
    <p:sldLayoutId id="2147483689" r:id="rId12"/>
    <p:sldLayoutId id="2147483651" r:id="rId13"/>
    <p:sldLayoutId id="2147483677" r:id="rId14"/>
    <p:sldLayoutId id="2147483672" r:id="rId15"/>
    <p:sldLayoutId id="2147483673" r:id="rId16"/>
    <p:sldLayoutId id="2147483678" r:id="rId17"/>
    <p:sldLayoutId id="2147483667" r:id="rId18"/>
    <p:sldLayoutId id="2147483652" r:id="rId19"/>
    <p:sldLayoutId id="2147483660" r:id="rId20"/>
    <p:sldLayoutId id="2147483679" r:id="rId21"/>
    <p:sldLayoutId id="2147483670" r:id="rId22"/>
    <p:sldLayoutId id="2147483680" r:id="rId23"/>
    <p:sldLayoutId id="2147483671" r:id="rId24"/>
    <p:sldLayoutId id="2147483668" r:id="rId25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.gov.au/our-work/support-at-home/charging-for-support-at-home-services/personal-care-contribution-change" TargetMode="External"/><Relationship Id="rId7" Type="http://schemas.openxmlformats.org/officeDocument/2006/relationships/hyperlink" Target="https://www.health.gov.au/using-our-websites/subscriptions/subscribe-to-aged-care-newsletters-and-alerts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SAH.implementation@health.gov.au" TargetMode="External"/><Relationship Id="rId5" Type="http://schemas.openxmlformats.org/officeDocument/2006/relationships/hyperlink" Target="https://www.health.gov.au/resources/publications/personal-care-contribution-provider-readiness-checklist" TargetMode="External"/><Relationship Id="rId4" Type="http://schemas.openxmlformats.org/officeDocument/2006/relationships/hyperlink" Target="https://www.health.gov.au/resources/publications/support-at-home-service-list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healthsoftware.humanservices.gov.au/claiming/ext-vnd/" TargetMode="External"/><Relationship Id="rId3" Type="http://schemas.openxmlformats.org/officeDocument/2006/relationships/hyperlink" Target="https://www.health.gov.au/support-at-home/personal-care-contributions" TargetMode="External"/><Relationship Id="rId7" Type="http://schemas.openxmlformats.org/officeDocument/2006/relationships/hyperlink" Target="https://www.health.gov.au/resources/publications/support-at-home-service-list?language=en" TargetMode="External"/><Relationship Id="rId2" Type="http://schemas.openxmlformats.org/officeDocument/2006/relationships/hyperlink" Target="https://www.health.gov.au/resources/publications/personal-care-contribution-provider-readiness-checklist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health.gov.au/our-work/aged-care-act/prepare/elearning-for-aged-care-providers#support-at-home-elearning" TargetMode="External"/><Relationship Id="rId5" Type="http://schemas.openxmlformats.org/officeDocument/2006/relationships/hyperlink" Target="https://www.health.gov.au/resources/publications/support-at-home-program-manual-a-guide-for-registered-providers?language=en" TargetMode="External"/><Relationship Id="rId4" Type="http://schemas.openxmlformats.org/officeDocument/2006/relationships/hyperlink" Target="https://www.myagedcare.gov.au/news-and-updates/personal-care-be-fully-funded-under-support-home-octob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7">
            <a:alpha val="27843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18E6ED-FE08-8BC5-3CD2-78BAE34DB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27FDC84-3BF8-F442-2057-7F29F439BF82}"/>
              </a:ext>
            </a:extLst>
          </p:cNvPr>
          <p:cNvSpPr txBox="1"/>
          <p:nvPr/>
        </p:nvSpPr>
        <p:spPr>
          <a:xfrm>
            <a:off x="235130" y="610083"/>
            <a:ext cx="43368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IMPLEMENTATION TIMELINE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22A6234-CD19-355F-E133-C65D53146A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758323"/>
              </p:ext>
            </p:extLst>
          </p:nvPr>
        </p:nvGraphicFramePr>
        <p:xfrm>
          <a:off x="166869" y="917973"/>
          <a:ext cx="11796891" cy="3717137"/>
        </p:xfrm>
        <a:graphic>
          <a:graphicData uri="http://schemas.openxmlformats.org/drawingml/2006/table">
            <a:tbl>
              <a:tblPr firstRow="1" bandRow="1"/>
              <a:tblGrid>
                <a:gridCol w="1692000">
                  <a:extLst>
                    <a:ext uri="{9D8B030D-6E8A-4147-A177-3AD203B41FA5}">
                      <a16:colId xmlns:a16="http://schemas.microsoft.com/office/drawing/2014/main" val="2228307835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4150525572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3355166882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115483002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1917030449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590568985"/>
                    </a:ext>
                  </a:extLst>
                </a:gridCol>
                <a:gridCol w="600891">
                  <a:extLst>
                    <a:ext uri="{9D8B030D-6E8A-4147-A177-3AD203B41FA5}">
                      <a16:colId xmlns:a16="http://schemas.microsoft.com/office/drawing/2014/main" val="1748646143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88147089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3886166553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519049671"/>
                    </a:ext>
                  </a:extLst>
                </a:gridCol>
              </a:tblGrid>
              <a:tr h="326894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900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Phase 1 – Prepare (June – September 2026)</a:t>
                      </a:r>
                    </a:p>
                  </a:txBody>
                  <a:tcPr anchor="ctr"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AU" sz="700" b="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AU" sz="700" b="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AU" sz="700" b="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AU" sz="700" b="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en-AU" sz="8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Phase 2 – Implement(October – December 2026)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AU" sz="700" b="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700" b="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06713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2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Jun</a:t>
                      </a: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2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Jul</a:t>
                      </a: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" action="ppaction://noaction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Aug</a:t>
                      </a: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" action="ppaction://noaction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Sep</a:t>
                      </a: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" action="ppaction://noaction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Sep late</a:t>
                      </a: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Oct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" action="ppaction://noaction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Oct</a:t>
                      </a: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" action="ppaction://noaction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Nov</a:t>
                      </a: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" action="ppaction://noaction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Dec</a:t>
                      </a: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747056"/>
                  </a:ext>
                </a:extLst>
              </a:tr>
              <a:tr h="3069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Understand, build awareness,  brief stakeholders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521091"/>
                  </a:ext>
                </a:extLst>
              </a:tr>
              <a:tr h="306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Prepare participants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117381"/>
                  </a:ext>
                </a:extLst>
              </a:tr>
              <a:tr h="306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Prepare organisation &amp; workforce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882259"/>
                  </a:ext>
                </a:extLst>
              </a:tr>
              <a:tr h="396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Prepare ICT &amp; systems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95732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Apply the change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481402"/>
                  </a:ext>
                </a:extLst>
              </a:tr>
              <a:tr h="3879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Resolve and monitor</a:t>
                      </a: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AU" sz="900" b="1" kern="1200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761334"/>
                  </a:ext>
                </a:extLst>
              </a:tr>
              <a:tr h="3879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AU" sz="900" b="1" kern="1200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Final checks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kern="1200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 live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266412"/>
                  </a:ext>
                </a:extLst>
              </a:tr>
              <a:tr h="387926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AU" sz="900" b="1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AU" sz="900" b="1" kern="120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kern="12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859451"/>
                  </a:ext>
                </a:extLst>
              </a:tr>
            </a:tbl>
          </a:graphicData>
        </a:graphic>
      </p:graphicFrame>
      <p:sp>
        <p:nvSpPr>
          <p:cNvPr id="7" name="Title 27">
            <a:extLst>
              <a:ext uri="{FF2B5EF4-FFF2-40B4-BE49-F238E27FC236}">
                <a16:creationId xmlns:a16="http://schemas.microsoft.com/office/drawing/2014/main" id="{4859E25F-FDF0-B0A5-9BEB-211DC67D5463}"/>
              </a:ext>
            </a:extLst>
          </p:cNvPr>
          <p:cNvSpPr txBox="1">
            <a:spLocks/>
          </p:cNvSpPr>
          <p:nvPr/>
        </p:nvSpPr>
        <p:spPr>
          <a:xfrm>
            <a:off x="1" y="0"/>
            <a:ext cx="12192000" cy="548413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at Home – Personal Care Contribution Change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9D23909-F59C-2D44-0E7F-E343999C8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48413"/>
            <a:ext cx="12192000" cy="0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4B27FB1-BB0D-A9C4-0036-DAABF7A27D52}"/>
              </a:ext>
            </a:extLst>
          </p:cNvPr>
          <p:cNvSpPr/>
          <p:nvPr/>
        </p:nvSpPr>
        <p:spPr>
          <a:xfrm>
            <a:off x="10040983" y="148046"/>
            <a:ext cx="1933304" cy="26996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Go-live 1 October 2026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98C3405-E2FC-B6D6-D3AD-F4BCCDD4D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21571" y="4350797"/>
            <a:ext cx="312122" cy="99871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95C2F01-D524-28BC-24E1-69FD996FB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3312" y="4359083"/>
            <a:ext cx="312122" cy="99871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CFEAEE3-D443-1E1A-8506-0A7EF0EA9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02863" y="4350796"/>
            <a:ext cx="312122" cy="9987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F6B617-0ABC-5816-FEDD-793241F7DE70}"/>
              </a:ext>
            </a:extLst>
          </p:cNvPr>
          <p:cNvSpPr txBox="1"/>
          <p:nvPr/>
        </p:nvSpPr>
        <p:spPr>
          <a:xfrm>
            <a:off x="2333693" y="4301297"/>
            <a:ext cx="13867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Awareness and foundations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9F0C0E-C422-BF73-5FD5-687FE0FAAB92}"/>
              </a:ext>
            </a:extLst>
          </p:cNvPr>
          <p:cNvSpPr txBox="1"/>
          <p:nvPr/>
        </p:nvSpPr>
        <p:spPr>
          <a:xfrm>
            <a:off x="6065314" y="4293009"/>
            <a:ext cx="13867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Apply and monitor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435A0D-F48C-2FAA-F1FB-CAFE41C9BB35}"/>
              </a:ext>
            </a:extLst>
          </p:cNvPr>
          <p:cNvSpPr txBox="1"/>
          <p:nvPr/>
        </p:nvSpPr>
        <p:spPr>
          <a:xfrm>
            <a:off x="4265763" y="4293010"/>
            <a:ext cx="13867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Active implementation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3ECAB6E-9F0A-9B66-6134-AC97F6E38748}"/>
              </a:ext>
            </a:extLst>
          </p:cNvPr>
          <p:cNvSpPr/>
          <p:nvPr/>
        </p:nvSpPr>
        <p:spPr>
          <a:xfrm>
            <a:off x="1904950" y="1745342"/>
            <a:ext cx="6301425" cy="169733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5720" rIns="91440" bIns="45720"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Read, brief, subscribe and attend provider information sessions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BBF77F8-A864-29BE-6610-439A9311E9D1}"/>
              </a:ext>
            </a:extLst>
          </p:cNvPr>
          <p:cNvSpPr/>
          <p:nvPr/>
        </p:nvSpPr>
        <p:spPr>
          <a:xfrm>
            <a:off x="1904950" y="2071835"/>
            <a:ext cx="1170000" cy="169200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Outreach and comms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562BE42-7DDC-5EE7-5D5D-5A53766D7112}"/>
              </a:ext>
            </a:extLst>
          </p:cNvPr>
          <p:cNvSpPr/>
          <p:nvPr/>
        </p:nvSpPr>
        <p:spPr>
          <a:xfrm>
            <a:off x="1901154" y="2410936"/>
            <a:ext cx="1170000" cy="169200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en-AU" sz="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 business processes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A4D57D41-189C-B77F-3A00-583BA680B37D}"/>
              </a:ext>
            </a:extLst>
          </p:cNvPr>
          <p:cNvSpPr/>
          <p:nvPr/>
        </p:nvSpPr>
        <p:spPr>
          <a:xfrm>
            <a:off x="1904948" y="2780495"/>
            <a:ext cx="1170000" cy="169200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Confirm system changes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9C15FB42-A104-F319-679D-81C1ADCB7004}"/>
              </a:ext>
            </a:extLst>
          </p:cNvPr>
          <p:cNvSpPr/>
          <p:nvPr/>
        </p:nvSpPr>
        <p:spPr>
          <a:xfrm>
            <a:off x="3181144" y="2071835"/>
            <a:ext cx="1211091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 care plans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3964A8CC-42EF-DE44-8980-58488CAE1A89}"/>
              </a:ext>
            </a:extLst>
          </p:cNvPr>
          <p:cNvSpPr/>
          <p:nvPr/>
        </p:nvSpPr>
        <p:spPr>
          <a:xfrm>
            <a:off x="4489346" y="2071835"/>
            <a:ext cx="2006376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 budgets and service agreements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65F166CB-9956-3E3C-E028-CB42692AEAAC}"/>
              </a:ext>
            </a:extLst>
          </p:cNvPr>
          <p:cNvSpPr/>
          <p:nvPr/>
        </p:nvSpPr>
        <p:spPr>
          <a:xfrm>
            <a:off x="6589837" y="2071835"/>
            <a:ext cx="1608222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 for participant demand changes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0A17EF60-FFA6-F2CA-1973-C0B8054C1B13}"/>
              </a:ext>
            </a:extLst>
          </p:cNvPr>
          <p:cNvSpPr/>
          <p:nvPr/>
        </p:nvSpPr>
        <p:spPr>
          <a:xfrm>
            <a:off x="3177348" y="2410936"/>
            <a:ext cx="1211091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 documentation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3DC5DBAD-551C-DCE7-ED57-3358780767B2}"/>
              </a:ext>
            </a:extLst>
          </p:cNvPr>
          <p:cNvSpPr/>
          <p:nvPr/>
        </p:nvSpPr>
        <p:spPr>
          <a:xfrm>
            <a:off x="4485550" y="2410936"/>
            <a:ext cx="2491808" cy="15235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  and prepare staff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34BE52D9-2947-A416-D52D-D4C2FB7DA161}"/>
              </a:ext>
            </a:extLst>
          </p:cNvPr>
          <p:cNvSpPr/>
          <p:nvPr/>
        </p:nvSpPr>
        <p:spPr>
          <a:xfrm>
            <a:off x="7086581" y="2410936"/>
            <a:ext cx="1116001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 checks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FB796855-D982-61F1-B7C9-4DE105DDF470}"/>
              </a:ext>
            </a:extLst>
          </p:cNvPr>
          <p:cNvSpPr/>
          <p:nvPr/>
        </p:nvSpPr>
        <p:spPr>
          <a:xfrm>
            <a:off x="3181142" y="2780495"/>
            <a:ext cx="1211091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Configure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36073313-B6A7-AB32-6142-684A791B861C}"/>
              </a:ext>
            </a:extLst>
          </p:cNvPr>
          <p:cNvSpPr/>
          <p:nvPr/>
        </p:nvSpPr>
        <p:spPr>
          <a:xfrm>
            <a:off x="4489344" y="2780495"/>
            <a:ext cx="2488012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98912919-9591-52AF-909E-A0FFBE3607A2}"/>
              </a:ext>
            </a:extLst>
          </p:cNvPr>
          <p:cNvSpPr/>
          <p:nvPr/>
        </p:nvSpPr>
        <p:spPr>
          <a:xfrm>
            <a:off x="7090375" y="2780495"/>
            <a:ext cx="1116000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Go-live ready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F0E68A5A-DE8E-8201-0D65-148BD221AC65}"/>
              </a:ext>
            </a:extLst>
          </p:cNvPr>
          <p:cNvSpPr/>
          <p:nvPr/>
        </p:nvSpPr>
        <p:spPr>
          <a:xfrm>
            <a:off x="8983042" y="2071835"/>
            <a:ext cx="2875291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 participant enquiries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4A1171DB-42DE-F099-479D-07F437D6FFA1}"/>
              </a:ext>
            </a:extLst>
          </p:cNvPr>
          <p:cNvSpPr/>
          <p:nvPr/>
        </p:nvSpPr>
        <p:spPr>
          <a:xfrm>
            <a:off x="8979246" y="2410936"/>
            <a:ext cx="2875291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Reinforce new ways of working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0C90D6D5-327A-C8DA-2145-1858E58E5A7D}"/>
              </a:ext>
            </a:extLst>
          </p:cNvPr>
          <p:cNvSpPr/>
          <p:nvPr/>
        </p:nvSpPr>
        <p:spPr>
          <a:xfrm>
            <a:off x="8983040" y="2780495"/>
            <a:ext cx="2875291" cy="1692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Embed ICT and systems changes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98A2647C-9C54-30F3-2E1C-448C99B82F34}"/>
              </a:ext>
            </a:extLst>
          </p:cNvPr>
          <p:cNvSpPr/>
          <p:nvPr/>
        </p:nvSpPr>
        <p:spPr>
          <a:xfrm>
            <a:off x="8983042" y="3183296"/>
            <a:ext cx="1895503" cy="1692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Apply change 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6DAFCC68-90A3-63E6-1DBB-CDF627618F1E}"/>
              </a:ext>
            </a:extLst>
          </p:cNvPr>
          <p:cNvSpPr/>
          <p:nvPr/>
        </p:nvSpPr>
        <p:spPr>
          <a:xfrm>
            <a:off x="10987768" y="3590708"/>
            <a:ext cx="866769" cy="1692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Close out</a:t>
            </a:r>
          </a:p>
        </p:txBody>
      </p:sp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54CE076A-8FAC-644F-7AAC-CF47276626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509355"/>
              </p:ext>
            </p:extLst>
          </p:nvPr>
        </p:nvGraphicFramePr>
        <p:xfrm>
          <a:off x="166869" y="4570123"/>
          <a:ext cx="11796891" cy="2198070"/>
        </p:xfrm>
        <a:graphic>
          <a:graphicData uri="http://schemas.openxmlformats.org/drawingml/2006/table">
            <a:tbl>
              <a:tblPr firstRow="1" bandRow="1"/>
              <a:tblGrid>
                <a:gridCol w="3932297">
                  <a:extLst>
                    <a:ext uri="{9D8B030D-6E8A-4147-A177-3AD203B41FA5}">
                      <a16:colId xmlns:a16="http://schemas.microsoft.com/office/drawing/2014/main" val="2228307835"/>
                    </a:ext>
                  </a:extLst>
                </a:gridCol>
                <a:gridCol w="4190726">
                  <a:extLst>
                    <a:ext uri="{9D8B030D-6E8A-4147-A177-3AD203B41FA5}">
                      <a16:colId xmlns:a16="http://schemas.microsoft.com/office/drawing/2014/main" val="4035431233"/>
                    </a:ext>
                  </a:extLst>
                </a:gridCol>
                <a:gridCol w="3673868">
                  <a:extLst>
                    <a:ext uri="{9D8B030D-6E8A-4147-A177-3AD203B41FA5}">
                      <a16:colId xmlns:a16="http://schemas.microsoft.com/office/drawing/2014/main" val="1444820146"/>
                    </a:ext>
                  </a:extLst>
                </a:gridCol>
              </a:tblGrid>
              <a:tr h="2805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10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About this guide</a:t>
                      </a:r>
                    </a:p>
                  </a:txBody>
                  <a:tcPr anchor="ctr"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How to use this guide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 support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067136"/>
                  </a:ext>
                </a:extLst>
              </a:tr>
              <a:tr h="1917562">
                <a:tc>
                  <a:txBody>
                    <a:bodyPr/>
                    <a:lstStyle/>
                    <a:p>
                      <a:pPr algn="l"/>
                      <a:r>
                        <a:rPr lang="en-AU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This guide supports registered Support at Home providers delivering personal care services to prepare for the </a:t>
                      </a:r>
                      <a:r>
                        <a:rPr lang="en-AU" sz="1000" b="0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personal care contribution changes taking effect from 1 October 2026</a:t>
                      </a:r>
                      <a:r>
                        <a:rPr lang="en-AU" sz="1000" b="0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algn="l"/>
                      <a:endParaRPr lang="en-AU" sz="10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AU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From 1 October, all personal care services under the </a:t>
                      </a:r>
                      <a:r>
                        <a:rPr lang="en-AU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4" tooltip="Support at Home service list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Support at Home service list</a:t>
                      </a:r>
                      <a:r>
                        <a:rPr lang="en-AU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will move from the Independence contributions category to the Clinical Supports contribution category. </a:t>
                      </a:r>
                    </a:p>
                    <a:p>
                      <a:endParaRPr lang="en-AU" sz="10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AU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This is a mandatory change for all registered providers delivering personal care under Support at Home.</a:t>
                      </a:r>
                    </a:p>
                  </a:txBody>
                  <a:tcPr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This guide is designed for providers of different sizes, systems and service delivery models. </a:t>
                      </a: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It is intended to be used alongside the </a:t>
                      </a:r>
                      <a:r>
                        <a:rPr lang="en-GB" sz="1000" b="0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online </a:t>
                      </a:r>
                      <a:r>
                        <a:rPr lang="en-GB" sz="1000" b="0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Provider Readiness Checklist</a:t>
                      </a:r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this guide to support planning, implementation and monitoring activities for the personal care contribution change.</a:t>
                      </a:r>
                      <a:br>
                        <a:rPr lang="en-GB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endParaRPr lang="en-GB" sz="10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endParaRPr lang="en-GB" sz="10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endParaRPr lang="en-GB" sz="1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endParaRPr lang="en-GB" sz="1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endParaRPr lang="en-GB" sz="1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endParaRPr lang="en-GB" sz="1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0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 implementation support: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email </a:t>
                      </a:r>
                      <a:r>
                        <a:rPr lang="en-GB" sz="1000" b="0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SAH.implementation@health.gov.au</a:t>
                      </a:r>
                      <a:endParaRPr lang="en-GB" sz="1000" b="0" kern="120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 join the Support at Home Community of Practice, email </a:t>
                      </a:r>
                      <a:r>
                        <a:rPr lang="en-GB" sz="1000" b="0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SAH.implementation@health.gov.au</a:t>
                      </a:r>
                      <a:endParaRPr lang="en-GB" sz="1000" b="0" kern="120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subscribe to Your Aged Care Update (YACU) at </a:t>
                      </a:r>
                      <a:r>
                        <a:rPr lang="en-GB" sz="1000" b="0" i="0" u="sng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7" tooltip="Subscribe to aged care newsletters and alerts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aged care newsletters and alerts</a:t>
                      </a:r>
                      <a:endParaRPr lang="en-GB" sz="1000" b="0" i="0" u="sng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 support with claiming, contact the Services Australia Aged Care Provider Line 1800 195 206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b="0" i="0" u="sng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983392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E7EB76F-EA2C-8F0A-7B45-F00DBDF1225F}"/>
              </a:ext>
            </a:extLst>
          </p:cNvPr>
          <p:cNvSpPr/>
          <p:nvPr/>
        </p:nvSpPr>
        <p:spPr>
          <a:xfrm>
            <a:off x="8983042" y="1745342"/>
            <a:ext cx="2883608" cy="16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Reinforce key messages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8F8C2E7-6686-59A8-A5AE-760883503521}"/>
              </a:ext>
            </a:extLst>
          </p:cNvPr>
          <p:cNvSpPr/>
          <p:nvPr/>
        </p:nvSpPr>
        <p:spPr>
          <a:xfrm>
            <a:off x="8983042" y="3590708"/>
            <a:ext cx="1895503" cy="1692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7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Monitor and resolve issues</a:t>
            </a:r>
          </a:p>
        </p:txBody>
      </p:sp>
    </p:spTree>
    <p:extLst>
      <p:ext uri="{BB962C8B-B14F-4D97-AF65-F5344CB8AC3E}">
        <p14:creationId xmlns:p14="http://schemas.microsoft.com/office/powerpoint/2010/main" val="3294378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7">
            <a:alpha val="27843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08BA00-95AD-9A21-84C0-1E34DB6A3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4720785-7340-64AE-0A52-37F07A61F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052219"/>
              </p:ext>
            </p:extLst>
          </p:nvPr>
        </p:nvGraphicFramePr>
        <p:xfrm>
          <a:off x="180975" y="917969"/>
          <a:ext cx="11896800" cy="5858380"/>
        </p:xfrm>
        <a:graphic>
          <a:graphicData uri="http://schemas.openxmlformats.org/drawingml/2006/table">
            <a:tbl>
              <a:tblPr firstRow="1" bandRow="1"/>
              <a:tblGrid>
                <a:gridCol w="304800">
                  <a:extLst>
                    <a:ext uri="{9D8B030D-6E8A-4147-A177-3AD203B41FA5}">
                      <a16:colId xmlns:a16="http://schemas.microsoft.com/office/drawing/2014/main" val="1626599969"/>
                    </a:ext>
                  </a:extLst>
                </a:gridCol>
                <a:gridCol w="2898000">
                  <a:extLst>
                    <a:ext uri="{9D8B030D-6E8A-4147-A177-3AD203B41FA5}">
                      <a16:colId xmlns:a16="http://schemas.microsoft.com/office/drawing/2014/main" val="2228307835"/>
                    </a:ext>
                  </a:extLst>
                </a:gridCol>
                <a:gridCol w="2898000">
                  <a:extLst>
                    <a:ext uri="{9D8B030D-6E8A-4147-A177-3AD203B41FA5}">
                      <a16:colId xmlns:a16="http://schemas.microsoft.com/office/drawing/2014/main" val="3355166882"/>
                    </a:ext>
                  </a:extLst>
                </a:gridCol>
                <a:gridCol w="2898000">
                  <a:extLst>
                    <a:ext uri="{9D8B030D-6E8A-4147-A177-3AD203B41FA5}">
                      <a16:colId xmlns:a16="http://schemas.microsoft.com/office/drawing/2014/main" val="1917030449"/>
                    </a:ext>
                  </a:extLst>
                </a:gridCol>
                <a:gridCol w="2898000">
                  <a:extLst>
                    <a:ext uri="{9D8B030D-6E8A-4147-A177-3AD203B41FA5}">
                      <a16:colId xmlns:a16="http://schemas.microsoft.com/office/drawing/2014/main" val="2519049671"/>
                    </a:ext>
                  </a:extLst>
                </a:gridCol>
              </a:tblGrid>
              <a:tr h="255953"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Phase 1 - Prepare</a:t>
                      </a:r>
                    </a:p>
                  </a:txBody>
                  <a:tcPr vert="vert27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Understand, build awareness, brief stakeholders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Prepare participants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8B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Prepare organisation and workforce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71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Prepare ICT &amp; systems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B6D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521091"/>
                  </a:ext>
                </a:extLst>
              </a:tr>
              <a:tr h="452521"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r>
                        <a:rPr lang="en-GB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1.1 Understand and communicate the change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r>
                        <a:rPr lang="en-AU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2.1 Prioritise participant outreach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3.1 Review and update business processes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4.1 Confirm system changes with ICT teams and/or software vendors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927054"/>
                  </a:ext>
                </a:extLst>
              </a:tr>
              <a:tr h="452521"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1.2 Engage your ICT team and/or software vendor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2.2 Communicate the change to all participants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3.2 Update documentation and templates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4.2 Monitor vendor readiness and ICT related risks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492981"/>
                  </a:ext>
                </a:extLst>
              </a:tr>
              <a:tr h="452521"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endParaRPr lang="en-AU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AU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1.3 Identify affected participants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2.3 Engage with participants to discuss their care plans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3.3 </a:t>
                      </a: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Update billing and finance processes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4.3 Update system configuration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937673"/>
                  </a:ext>
                </a:extLst>
              </a:tr>
              <a:tr h="452521"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1.4 Subscribe to updates, stay informed and communicate changes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2.4 Update individual participant budgets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3.4 Ensure alignment across care plans, service agreements and billing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A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4.4 Update and test connected systems and outputs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640232"/>
                  </a:ext>
                </a:extLst>
              </a:tr>
              <a:tr h="452521"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r>
                        <a:rPr lang="en-GB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1.5 Attend information sessions for providers</a:t>
                      </a:r>
                    </a:p>
                  </a:txBody>
                  <a:tcPr marL="90000" marR="90000" marT="72000" marB="7200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2.5 Engage with participants to review and update service agreements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3.5 Train and support staff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4.5 Confirm system readiness for go-live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699035"/>
                  </a:ext>
                </a:extLst>
              </a:tr>
              <a:tr h="45252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2.6 Plan for workforce impacts and changes in participant demand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3.6 Prepare staff for the transition period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554613"/>
                  </a:ext>
                </a:extLst>
              </a:tr>
              <a:tr h="298857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Phase 2 - Implement</a:t>
                      </a:r>
                    </a:p>
                  </a:txBody>
                  <a:tcPr marL="90000" marR="90000" marT="72000" marB="72000" vert="vert27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Apply the change</a:t>
                      </a:r>
                    </a:p>
                  </a:txBody>
                  <a:tcPr marL="90000" marR="90000" marT="72000" marB="7200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000" b="1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Resolve and monitor performance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AU" sz="1000" b="1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Key online resources</a:t>
                      </a: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endParaRPr lang="en-GB" sz="1000" b="1" kern="120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858250"/>
                  </a:ext>
                </a:extLst>
              </a:tr>
              <a:tr h="452521"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r>
                        <a:rPr lang="en-GB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5.1 Apply the new contribution settings from </a:t>
                      </a:r>
                      <a:br>
                        <a:rPr lang="en-GB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GB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October</a:t>
                      </a:r>
                    </a:p>
                  </a:txBody>
                  <a:tcPr marL="90000" marR="90000" marT="72000" marB="7200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6.1 Monitor billing, claiming and reporting for accuracy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1" u="non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the following resources to guide implementation:</a:t>
                      </a:r>
                      <a:endParaRPr lang="en-GB" sz="1000" b="1" u="non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Personal Care Contribution Change Provider Readiness Checklist</a:t>
                      </a:r>
                      <a:endParaRPr lang="en-GB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Department web page for providers: Personal care contribution change </a:t>
                      </a:r>
                      <a:endParaRPr lang="en-GB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 Aged Care web page for older people: Personal care to be fully funded under Support at Home from October</a:t>
                      </a:r>
                      <a:endParaRPr lang="en-GB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Support at Home program manual – A guide for registered providers</a:t>
                      </a:r>
                      <a:endParaRPr lang="en-GB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Support at Home eLearning for aged care providers </a:t>
                      </a:r>
                      <a:endParaRPr lang="en-GB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Support at Home service list</a:t>
                      </a:r>
                      <a:endParaRPr lang="en-GB" sz="1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 software developers access the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Health Systems Developer Portal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for integrated software related information.</a:t>
                      </a:r>
                      <a:endParaRPr lang="en-GB" sz="1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GB" sz="1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GB" sz="1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2F7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04870"/>
                  </a:ext>
                </a:extLst>
              </a:tr>
              <a:tr h="298857"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r>
                        <a:rPr lang="en-GB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5.2 Manage participant enquiries</a:t>
                      </a:r>
                    </a:p>
                  </a:txBody>
                  <a:tcPr marL="90000" marR="90000" marT="72000" marB="7200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6.2 Monitor demand and service delivery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067551"/>
                  </a:ext>
                </a:extLst>
              </a:tr>
              <a:tr h="452521"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6.3 Resolve outstanding issues and close out the transition</a:t>
                      </a: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155152"/>
                  </a:ext>
                </a:extLst>
              </a:tr>
              <a:tr h="1384545"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GB" sz="1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"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6.4 Conduct a post implementation review to identify lessons learned</a:t>
                      </a: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"/>
                        <a:tabLst/>
                        <a:defRPr/>
                      </a:pP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"/>
                      </a:pP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0" marR="90000" marT="72000" marB="72000" anchor="ctr">
                    <a:lnL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223679"/>
                  </a:ext>
                </a:extLst>
              </a:tr>
            </a:tbl>
          </a:graphicData>
        </a:graphic>
      </p:graphicFrame>
      <p:sp>
        <p:nvSpPr>
          <p:cNvPr id="7" name="Title 27">
            <a:extLst>
              <a:ext uri="{FF2B5EF4-FFF2-40B4-BE49-F238E27FC236}">
                <a16:creationId xmlns:a16="http://schemas.microsoft.com/office/drawing/2014/main" id="{3037D707-4F58-8AEB-1815-BEBBA9EFAA0B}"/>
              </a:ext>
            </a:extLst>
          </p:cNvPr>
          <p:cNvSpPr txBox="1">
            <a:spLocks/>
          </p:cNvSpPr>
          <p:nvPr/>
        </p:nvSpPr>
        <p:spPr>
          <a:xfrm>
            <a:off x="1" y="0"/>
            <a:ext cx="12192000" cy="548413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at Home – Personal Care Contribution Change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7D6A06-C1CE-AB94-3641-972EA82CE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48413"/>
            <a:ext cx="12192000" cy="0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D8DA077-5065-E194-AE11-594C3606BED7}"/>
              </a:ext>
            </a:extLst>
          </p:cNvPr>
          <p:cNvSpPr/>
          <p:nvPr/>
        </p:nvSpPr>
        <p:spPr>
          <a:xfrm>
            <a:off x="10040983" y="148046"/>
            <a:ext cx="1933304" cy="26996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Go-live 1 October 2026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8335EB8-07E2-43FE-A02C-81AD44454C1D}"/>
              </a:ext>
            </a:extLst>
          </p:cNvPr>
          <p:cNvSpPr txBox="1"/>
          <p:nvPr/>
        </p:nvSpPr>
        <p:spPr>
          <a:xfrm>
            <a:off x="235130" y="610083"/>
            <a:ext cx="43368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READINESS CHECKLIST SUMMARY ACTIONS</a:t>
            </a:r>
          </a:p>
        </p:txBody>
      </p:sp>
    </p:spTree>
    <p:extLst>
      <p:ext uri="{BB962C8B-B14F-4D97-AF65-F5344CB8AC3E}">
        <p14:creationId xmlns:p14="http://schemas.microsoft.com/office/powerpoint/2010/main" val="4271704409"/>
      </p:ext>
    </p:extLst>
  </p:cSld>
  <p:clrMapOvr>
    <a:masterClrMapping/>
  </p:clrMapOvr>
</p:sld>
</file>

<file path=ppt/theme/theme1.xml><?xml version="1.0" encoding="utf-8"?>
<a:theme xmlns:a="http://schemas.openxmlformats.org/drawingml/2006/main" name="Aged Care Lime Theme">
  <a:themeElements>
    <a:clrScheme name="Custom 7">
      <a:dk1>
        <a:srgbClr val="1E1544"/>
      </a:dk1>
      <a:lt1>
        <a:srgbClr val="F2F1F2"/>
      </a:lt1>
      <a:dk2>
        <a:srgbClr val="1E1544"/>
      </a:dk2>
      <a:lt2>
        <a:srgbClr val="F2F1F2"/>
      </a:lt2>
      <a:accent1>
        <a:srgbClr val="E07882"/>
      </a:accent1>
      <a:accent2>
        <a:srgbClr val="E5969B"/>
      </a:accent2>
      <a:accent3>
        <a:srgbClr val="F0C7C7"/>
      </a:accent3>
      <a:accent4>
        <a:srgbClr val="3F365B"/>
      </a:accent4>
      <a:accent5>
        <a:srgbClr val="615877"/>
      </a:accent5>
      <a:accent6>
        <a:srgbClr val="A099AD"/>
      </a:accent6>
      <a:hlink>
        <a:srgbClr val="28B2BB"/>
      </a:hlink>
      <a:folHlink>
        <a:srgbClr val="00B0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B5398361-DB00-4CFC-9236-2B8246D8164F}" vid="{6458755F-EC4C-4BD0-B671-F1F6711414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1084AC1E347B4EAB1BA4787FDF7370" ma:contentTypeVersion="18" ma:contentTypeDescription="Create a new document." ma:contentTypeScope="" ma:versionID="9820cfba2aa41cb34c256d24ebb63fcb">
  <xsd:schema xmlns:xsd="http://www.w3.org/2001/XMLSchema" xmlns:xs="http://www.w3.org/2001/XMLSchema" xmlns:p="http://schemas.microsoft.com/office/2006/metadata/properties" xmlns:ns2="94ca6b0f-f803-4722-9a8f-c666a4f0fa77" xmlns:ns3="f4b24eaf-2139-43c5-bee3-9c2c4b3358ce" targetNamespace="http://schemas.microsoft.com/office/2006/metadata/properties" ma:root="true" ma:fieldsID="c2893bf0f2f54f6f4bf71427ee82f06d" ns2:_="" ns3:_="">
    <xsd:import namespace="94ca6b0f-f803-4722-9a8f-c666a4f0fa77"/>
    <xsd:import namespace="f4b24eaf-2139-43c5-bee3-9c2c4b3358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Comments" minOccurs="0"/>
                <xsd:element ref="ns2:Assign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ca6b0f-f803-4722-9a8f-c666a4f0fa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9927c38-8944-418e-ac9b-4d6e755430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Comments" ma:index="23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Assigned" ma:index="24" nillable="true" ma:displayName="Assigned" ma:format="Dropdown" ma:list="UserInfo" ma:SharePointGroup="0" ma:internalName="Assigned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b24eaf-2139-43c5-bee3-9c2c4b3358c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0687a37-50d7-4e1a-a55d-68d299320a34}" ma:internalName="TaxCatchAll" ma:showField="CatchAllData" ma:web="f4b24eaf-2139-43c5-bee3-9c2c4b3358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4b24eaf-2139-43c5-bee3-9c2c4b3358ce" xsi:nil="true"/>
    <lcf76f155ced4ddcb4097134ff3c332f xmlns="94ca6b0f-f803-4722-9a8f-c666a4f0fa77">
      <Terms xmlns="http://schemas.microsoft.com/office/infopath/2007/PartnerControls"/>
    </lcf76f155ced4ddcb4097134ff3c332f>
    <Comments xmlns="94ca6b0f-f803-4722-9a8f-c666a4f0fa77" xsi:nil="true"/>
    <Assigned xmlns="94ca6b0f-f803-4722-9a8f-c666a4f0fa77">
      <UserInfo>
        <DisplayName/>
        <AccountId xsi:nil="true"/>
        <AccountType/>
      </UserInfo>
    </Assign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748AC2-17EA-47B2-9CA5-894EA3E75C9B}">
  <ds:schemaRefs>
    <ds:schemaRef ds:uri="94ca6b0f-f803-4722-9a8f-c666a4f0fa77"/>
    <ds:schemaRef ds:uri="f4b24eaf-2139-43c5-bee3-9c2c4b3358c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CF7364E-62DE-4335-855B-BF9130118E67}">
  <ds:schemaRefs>
    <ds:schemaRef ds:uri="http://purl.org/dc/dcmitype/"/>
    <ds:schemaRef ds:uri="http://schemas.microsoft.com/office/2006/metadata/properties"/>
    <ds:schemaRef ds:uri="http://purl.org/dc/terms/"/>
    <ds:schemaRef ds:uri="f4b24eaf-2139-43c5-bee3-9c2c4b3358ce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4ca6b0f-f803-4722-9a8f-c666a4f0fa77"/>
  </ds:schemaRefs>
</ds:datastoreItem>
</file>

<file path=customXml/itemProps3.xml><?xml version="1.0" encoding="utf-8"?>
<ds:datastoreItem xmlns:ds="http://schemas.openxmlformats.org/officeDocument/2006/customXml" ds:itemID="{AA66DAE5-5095-48B9-B41C-80BFD9F816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710</Words>
  <Application>Microsoft Office PowerPoint</Application>
  <PresentationFormat>Widescreen</PresentationFormat>
  <Paragraphs>114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Aged Care Lime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LENDICH, Evan</dc:creator>
  <cp:lastModifiedBy>RYAN, Mel</cp:lastModifiedBy>
  <cp:revision>2</cp:revision>
  <dcterms:created xsi:type="dcterms:W3CDTF">2025-04-28T06:18:08Z</dcterms:created>
  <dcterms:modified xsi:type="dcterms:W3CDTF">2026-07-13T04:54:33Z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0x010100331084AC1E347B4EAB1BA4787FDF7370</vt:lpwstr>
  </property>
  <property fmtid="{D5CDD505-2E9C-101B-9397-08002B2CF9AE}" pid="3" name="MediaServiceImageTags">
    <vt:lpwstr/>
  </property>
  <property fmtid="{D5CDD505-2E9C-101B-9397-08002B2CF9AE}" pid="4" name="_dlc_DocIdItemGuid">
    <vt:lpwstr>c1ddc4a1-acff-457e-9124-9579c1ebace3</vt:lpwstr>
  </property>
  <property fmtid="{D5CDD505-2E9C-101B-9397-08002B2CF9AE}" pid="5" name="Keywords1">
    <vt:lpwstr>30;#Aged care|15037316-ccb1-4430-a7dd-5c4031a389b1;#4;#visual identity|a54ebda2-a0fd-45ec-8fc0-1cf31001b526</vt:lpwstr>
  </property>
  <property fmtid="{D5CDD505-2E9C-101B-9397-08002B2CF9AE}" pid="6" name="Information type">
    <vt:lpwstr>23;#Document|4a540cb2-01e7-4be2-96f9-d9e7e1b556fd</vt:lpwstr>
  </property>
  <property fmtid="{D5CDD505-2E9C-101B-9397-08002B2CF9AE}" pid="7" name="Contact">
    <vt:lpwstr>104;#Aged Care Communications and Change|e5d142d6-a25f-4b81-a8a4-d8f9e5839eea</vt:lpwstr>
  </property>
  <property fmtid="{D5CDD505-2E9C-101B-9397-08002B2CF9AE}" pid="8" name="p76df81b8fed4a2fa2af18761f9ff90d">
    <vt:lpwstr>Aged care|15037316-ccb1-4430-a7dd-5c4031a389b1;visual identity|a54ebda2-a0fd-45ec-8fc0-1cf31001b526</vt:lpwstr>
  </property>
  <property fmtid="{D5CDD505-2E9C-101B-9397-08002B2CF9AE}" pid="9" name="Intranet">
    <vt:bool>true</vt:bool>
  </property>
  <property fmtid="{D5CDD505-2E9C-101B-9397-08002B2CF9AE}" pid="10" name="Int_x002d_InformationType">
    <vt:lpwstr/>
  </property>
  <property fmtid="{D5CDD505-2E9C-101B-9397-08002B2CF9AE}" pid="11" name="pfd27f99efda4409b63228bea026394d">
    <vt:lpwstr>Document|4a540cb2-01e7-4be2-96f9-d9e7e1b556fd</vt:lpwstr>
  </property>
  <property fmtid="{D5CDD505-2E9C-101B-9397-08002B2CF9AE}" pid="12" name="Int_x002d_Topics">
    <vt:lpwstr/>
  </property>
  <property fmtid="{D5CDD505-2E9C-101B-9397-08002B2CF9AE}" pid="13" name="Last reviewed">
    <vt:filetime>2024-02-15T02:50:25Z</vt:filetime>
  </property>
  <property fmtid="{D5CDD505-2E9C-101B-9397-08002B2CF9AE}" pid="14" name="jf042baad2b143719d8a0cfd36411dfb">
    <vt:lpwstr>Aged Care Communications and Change|e5d142d6-a25f-4b81-a8a4-d8f9e5839eea</vt:lpwstr>
  </property>
  <property fmtid="{D5CDD505-2E9C-101B-9397-08002B2CF9AE}" pid="15" name="Int_x002d_Contact">
    <vt:lpwstr/>
  </property>
  <property fmtid="{D5CDD505-2E9C-101B-9397-08002B2CF9AE}" pid="16" name="Int-Contact">
    <vt:lpwstr>104;#|e5d142d6-a25f-4b81-a8a4-d8f9e5839eea</vt:lpwstr>
  </property>
  <property fmtid="{D5CDD505-2E9C-101B-9397-08002B2CF9AE}" pid="17" name="Int-InformationType">
    <vt:lpwstr>23;#|4a540cb2-01e7-4be2-96f9-d9e7e1b556fd</vt:lpwstr>
  </property>
  <property fmtid="{D5CDD505-2E9C-101B-9397-08002B2CF9AE}" pid="18" name="Int-Topics">
    <vt:lpwstr>4;#visual identity|a54ebda2-a0fd-45ec-8fc0-1cf31001b526;#30;#Aged care|15037316-ccb1-4430-a7dd-5c4031a389b1</vt:lpwstr>
  </property>
  <property fmtid="{D5CDD505-2E9C-101B-9397-08002B2CF9AE}" pid="19" name="lcf76f155ced4ddcb4097134ff3c332f">
    <vt:lpwstr/>
  </property>
  <property fmtid="{D5CDD505-2E9C-101B-9397-08002B2CF9AE}" pid="20" name="MSIP_Label_7cd3e8b9-ffed-43a8-b7f4-cc2fa0382d36_Enabled">
    <vt:lpwstr>true</vt:lpwstr>
  </property>
  <property fmtid="{D5CDD505-2E9C-101B-9397-08002B2CF9AE}" pid="21" name="MSIP_Label_7cd3e8b9-ffed-43a8-b7f4-cc2fa0382d36_SetDate">
    <vt:lpwstr>2025-08-20T01:19:36Z</vt:lpwstr>
  </property>
  <property fmtid="{D5CDD505-2E9C-101B-9397-08002B2CF9AE}" pid="22" name="MSIP_Label_7cd3e8b9-ffed-43a8-b7f4-cc2fa0382d36_Method">
    <vt:lpwstr>Privileged</vt:lpwstr>
  </property>
  <property fmtid="{D5CDD505-2E9C-101B-9397-08002B2CF9AE}" pid="23" name="MSIP_Label_7cd3e8b9-ffed-43a8-b7f4-cc2fa0382d36_Name">
    <vt:lpwstr>O</vt:lpwstr>
  </property>
  <property fmtid="{D5CDD505-2E9C-101B-9397-08002B2CF9AE}" pid="24" name="MSIP_Label_7cd3e8b9-ffed-43a8-b7f4-cc2fa0382d36_SiteId">
    <vt:lpwstr>34a3929c-73cf-4954-abfe-147dc3517892</vt:lpwstr>
  </property>
  <property fmtid="{D5CDD505-2E9C-101B-9397-08002B2CF9AE}" pid="25" name="MSIP_Label_7cd3e8b9-ffed-43a8-b7f4-cc2fa0382d36_ActionId">
    <vt:lpwstr>aff00af8-36d7-467a-a169-3b1d02bd476a</vt:lpwstr>
  </property>
  <property fmtid="{D5CDD505-2E9C-101B-9397-08002B2CF9AE}" pid="26" name="MSIP_Label_7cd3e8b9-ffed-43a8-b7f4-cc2fa0382d36_ContentBits">
    <vt:lpwstr>3</vt:lpwstr>
  </property>
  <property fmtid="{D5CDD505-2E9C-101B-9397-08002B2CF9AE}" pid="27" name="MSIP_Label_7cd3e8b9-ffed-43a8-b7f4-cc2fa0382d36_Tag">
    <vt:lpwstr>10, 0, 1, 2</vt:lpwstr>
  </property>
  <property fmtid="{D5CDD505-2E9C-101B-9397-08002B2CF9AE}" pid="28" name="ClassificationContentMarkingFooterLocations">
    <vt:lpwstr>Aged Care Lime Theme:8</vt:lpwstr>
  </property>
  <property fmtid="{D5CDD505-2E9C-101B-9397-08002B2CF9AE}" pid="29" name="ClassificationContentMarkingFooterText">
    <vt:lpwstr>OFFICIAL</vt:lpwstr>
  </property>
  <property fmtid="{D5CDD505-2E9C-101B-9397-08002B2CF9AE}" pid="30" name="ClassificationContentMarkingHeaderLocations">
    <vt:lpwstr>Aged Care Lime Theme:6</vt:lpwstr>
  </property>
  <property fmtid="{D5CDD505-2E9C-101B-9397-08002B2CF9AE}" pid="31" name="ClassificationContentMarkingHeaderText">
    <vt:lpwstr>OFFICIAL</vt:lpwstr>
  </property>
</Properties>
</file>