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F3E68-EB94-45B9-AFD4-764ECC61964D}" v="2" dt="2026-06-24T08:02:0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8"/>
    <p:restoredTop sz="94658"/>
  </p:normalViewPr>
  <p:slideViewPr>
    <p:cSldViewPr snapToGrid="0" showGuides="1">
      <p:cViewPr varScale="1">
        <p:scale>
          <a:sx n="48" d="100"/>
          <a:sy n="48" d="100"/>
        </p:scale>
        <p:origin x="3342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, Mel" userId="66354caa-f968-425b-95d4-1d8242417522" providerId="ADAL" clId="{5BB349C1-A8F5-4401-A4ED-EE374FD1D381}"/>
    <pc:docChg chg="undo custSel mod modSld modMainMaster">
      <pc:chgData name="RYAN, Mel" userId="66354caa-f968-425b-95d4-1d8242417522" providerId="ADAL" clId="{5BB349C1-A8F5-4401-A4ED-EE374FD1D381}" dt="2026-06-24T08:02:47.682" v="308" actId="20577"/>
      <pc:docMkLst>
        <pc:docMk/>
      </pc:docMkLst>
      <pc:sldChg chg="addSp delSp modSp mod">
        <pc:chgData name="RYAN, Mel" userId="66354caa-f968-425b-95d4-1d8242417522" providerId="ADAL" clId="{5BB349C1-A8F5-4401-A4ED-EE374FD1D381}" dt="2026-06-24T08:02:47.682" v="308" actId="20577"/>
        <pc:sldMkLst>
          <pc:docMk/>
          <pc:sldMk cId="4018491869" sldId="256"/>
        </pc:sldMkLst>
        <pc:spChg chg="add del mod">
          <ac:chgData name="RYAN, Mel" userId="66354caa-f968-425b-95d4-1d8242417522" providerId="ADAL" clId="{5BB349C1-A8F5-4401-A4ED-EE374FD1D381}" dt="2026-06-24T08:02:11.321" v="280" actId="478"/>
          <ac:spMkLst>
            <pc:docMk/>
            <pc:sldMk cId="4018491869" sldId="256"/>
            <ac:spMk id="3" creationId="{B60FDE1A-69E0-B66E-76E7-EC9EF3764F92}"/>
          </ac:spMkLst>
        </pc:spChg>
        <pc:spChg chg="del mod">
          <ac:chgData name="RYAN, Mel" userId="66354caa-f968-425b-95d4-1d8242417522" providerId="ADAL" clId="{5BB349C1-A8F5-4401-A4ED-EE374FD1D381}" dt="2026-06-24T08:02:09.972" v="279" actId="478"/>
          <ac:spMkLst>
            <pc:docMk/>
            <pc:sldMk cId="4018491869" sldId="256"/>
            <ac:spMk id="10" creationId="{246A4B50-F164-B98A-28CF-D25FB18DC6FA}"/>
          </ac:spMkLst>
        </pc:spChg>
        <pc:spChg chg="add del mod">
          <ac:chgData name="RYAN, Mel" userId="66354caa-f968-425b-95d4-1d8242417522" providerId="ADAL" clId="{5BB349C1-A8F5-4401-A4ED-EE374FD1D381}" dt="2026-06-24T08:02:47.682" v="308" actId="20577"/>
          <ac:spMkLst>
            <pc:docMk/>
            <pc:sldMk cId="4018491869" sldId="256"/>
            <ac:spMk id="15" creationId="{74F76CF5-FA0F-15A0-1143-874978C06432}"/>
          </ac:spMkLst>
        </pc:spChg>
      </pc:sldChg>
      <pc:sldMasterChg chg="addSp mod">
        <pc:chgData name="RYAN, Mel" userId="66354caa-f968-425b-95d4-1d8242417522" providerId="ADAL" clId="{5BB349C1-A8F5-4401-A4ED-EE374FD1D381}" dt="2026-06-24T07:57:38.346" v="0" actId="33475"/>
        <pc:sldMasterMkLst>
          <pc:docMk/>
          <pc:sldMasterMk cId="2490752119" sldId="2147483660"/>
        </pc:sldMasterMkLst>
        <pc:spChg chg="add">
          <ac:chgData name="RYAN, Mel" userId="66354caa-f968-425b-95d4-1d8242417522" providerId="ADAL" clId="{5BB349C1-A8F5-4401-A4ED-EE374FD1D381}" dt="2026-06-24T07:57:38.346" v="0" actId="33475"/>
          <ac:spMkLst>
            <pc:docMk/>
            <pc:sldMasterMk cId="2490752119" sldId="2147483660"/>
            <ac:spMk id="6" creationId="{9A919FE4-685A-C7F1-5A38-7BDB828CC61E}"/>
          </ac:spMkLst>
        </pc:spChg>
        <pc:spChg chg="add">
          <ac:chgData name="RYAN, Mel" userId="66354caa-f968-425b-95d4-1d8242417522" providerId="ADAL" clId="{5BB349C1-A8F5-4401-A4ED-EE374FD1D381}" dt="2026-06-24T07:57:38.346" v="0" actId="33475"/>
          <ac:spMkLst>
            <pc:docMk/>
            <pc:sldMasterMk cId="2490752119" sldId="2147483660"/>
            <ac:spMk id="7" creationId="{E293C4C4-4BEC-315C-DE15-1A577697C81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00DFFE-8DA3-B8A0-0805-658B0EF1E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0" y="-50801"/>
            <a:ext cx="10787507" cy="152641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6" y="5391100"/>
            <a:ext cx="5370314" cy="14314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rgbClr val="1F4795"/>
                </a:solidFill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587CA0B-B11B-F833-0365-8435AB526A00}"/>
              </a:ext>
            </a:extLst>
          </p:cNvPr>
          <p:cNvSpPr txBox="1">
            <a:spLocks/>
          </p:cNvSpPr>
          <p:nvPr userDrawn="1"/>
        </p:nvSpPr>
        <p:spPr>
          <a:xfrm>
            <a:off x="801886" y="6336242"/>
            <a:ext cx="5370314" cy="143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b="1" kern="1200">
                <a:solidFill>
                  <a:srgbClr val="1F47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9901B1-4A10-E4C9-41A5-CF9D4A6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1765430"/>
            <a:ext cx="6884939" cy="2922375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0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19FE4-685A-C7F1-5A38-7BDB828CC6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035550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3C4C4-4BEC-315C-DE15-1A577697C81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35550" y="1487297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907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F47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BFDA5CD-4A5B-1E13-D70E-50805E1D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15" name="Subtitle 9">
            <a:extLst>
              <a:ext uri="{FF2B5EF4-FFF2-40B4-BE49-F238E27FC236}">
                <a16:creationId xmlns:a16="http://schemas.microsoft.com/office/drawing/2014/main" id="{74F76CF5-FA0F-15A0-1143-874978C06432}"/>
              </a:ext>
            </a:extLst>
          </p:cNvPr>
          <p:cNvSpPr txBox="1">
            <a:spLocks/>
          </p:cNvSpPr>
          <p:nvPr/>
        </p:nvSpPr>
        <p:spPr>
          <a:xfrm>
            <a:off x="735061" y="4042563"/>
            <a:ext cx="8230035" cy="7407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69208" rtl="0" eaLnBrk="1" latinLnBrk="0" hangingPunct="1">
              <a:lnSpc>
                <a:spcPct val="10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400" b="1" kern="1200">
                <a:solidFill>
                  <a:srgbClr val="1F47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can edit this poster template for use in your community.</a:t>
            </a:r>
          </a:p>
          <a:p>
            <a:endParaRPr lang="en-US" dirty="0"/>
          </a:p>
          <a:p>
            <a:r>
              <a:rPr lang="en-US" dirty="0"/>
              <a:t>To change the picture in the circle: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on the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right click on your mouse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‘change picture from file’ or ‘change picture from device’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your image and click ‘insert’ or ‘OK’.</a:t>
            </a:r>
          </a:p>
          <a:p>
            <a:endParaRPr lang="en-US" dirty="0"/>
          </a:p>
          <a:p>
            <a:r>
              <a:rPr lang="en-US" dirty="0"/>
              <a:t>Following these steps will make sure the circle shape stays the same.</a:t>
            </a:r>
          </a:p>
          <a:p>
            <a:endParaRPr lang="en-US" dirty="0"/>
          </a:p>
          <a:p>
            <a:r>
              <a:rPr lang="en-US" dirty="0"/>
              <a:t>Or, you can place a new image in a </a:t>
            </a:r>
            <a:r>
              <a:rPr lang="en-US"/>
              <a:t>different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9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DE64-3F47-83CB-A2D2-48445804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349B23-87C3-A0F5-5780-46C821DA4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886" y="4396846"/>
            <a:ext cx="4544814" cy="1909540"/>
          </a:xfrm>
        </p:spPr>
        <p:txBody>
          <a:bodyPr>
            <a:noAutofit/>
          </a:bodyPr>
          <a:lstStyle/>
          <a:p>
            <a:r>
              <a:rPr lang="en-GB" sz="2600" dirty="0"/>
              <a:t>Aged care can help you age well and stay connected to family, culture, Country, Island Home and community</a:t>
            </a:r>
            <a:r>
              <a:rPr lang="en-AU" sz="2600" dirty="0"/>
              <a:t> </a:t>
            </a:r>
            <a:endParaRPr lang="en-US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742B8-0025-F1F9-FF1E-F6E98705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86" y="1282379"/>
            <a:ext cx="7622110" cy="3114467"/>
          </a:xfrm>
        </p:spPr>
        <p:txBody>
          <a:bodyPr>
            <a:no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Get the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support you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need to age well.</a:t>
            </a:r>
            <a:r>
              <a:rPr lang="en-A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EFEB0E-10A4-E2FA-B9FC-B862DCD24878}"/>
              </a:ext>
            </a:extLst>
          </p:cNvPr>
          <p:cNvSpPr txBox="1">
            <a:spLocks/>
          </p:cNvSpPr>
          <p:nvPr/>
        </p:nvSpPr>
        <p:spPr>
          <a:xfrm>
            <a:off x="801886" y="6670465"/>
            <a:ext cx="4857510" cy="303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b="1" kern="1200">
                <a:solidFill>
                  <a:srgbClr val="1F47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600" b="0" dirty="0">
                <a:solidFill>
                  <a:schemeClr val="tx1"/>
                </a:solidFill>
              </a:rPr>
              <a:t>Aboriginal and Torres Strait Islander people can apply for government-funded aged care services from age 50.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Registering with My Aged Care is free.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You don’t need to be receiving a pension to access aged care.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Many services are free or low cost. There may be some out-of-pocket costs.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You don’t need to be sick or wait for an emergency to get care.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265EF38-99FB-66D0-1B8C-1A8D130978D0}"/>
              </a:ext>
            </a:extLst>
          </p:cNvPr>
          <p:cNvSpPr txBox="1">
            <a:spLocks/>
          </p:cNvSpPr>
          <p:nvPr/>
        </p:nvSpPr>
        <p:spPr>
          <a:xfrm>
            <a:off x="801886" y="10253718"/>
            <a:ext cx="4230531" cy="2644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b="1" kern="1200">
                <a:solidFill>
                  <a:srgbClr val="1F47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Start your aged care journey your way, today. </a:t>
            </a:r>
          </a:p>
          <a:p>
            <a:r>
              <a:rPr lang="en-AU" sz="1600" dirty="0">
                <a:solidFill>
                  <a:schemeClr val="tx1"/>
                </a:solidFill>
              </a:rPr>
              <a:t>Get the support you need to age well – online, by phone or in person.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Speak with your local health service </a:t>
            </a:r>
            <a:br>
              <a:rPr lang="en-AU" sz="1600" b="0" dirty="0">
                <a:solidFill>
                  <a:schemeClr val="tx1"/>
                </a:solidFill>
              </a:rPr>
            </a:br>
            <a:r>
              <a:rPr lang="en-AU" sz="1600" b="0" dirty="0">
                <a:solidFill>
                  <a:schemeClr val="tx1"/>
                </a:solidFill>
              </a:rPr>
              <a:t>or Elder Care Support worker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Visit </a:t>
            </a:r>
            <a:r>
              <a:rPr lang="en-AU" sz="1600" dirty="0" err="1">
                <a:solidFill>
                  <a:schemeClr val="tx1"/>
                </a:solidFill>
              </a:rPr>
              <a:t>MyAgedCare.gov.au</a:t>
            </a:r>
            <a:endParaRPr lang="en-AU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Call My Aged Care on </a:t>
            </a:r>
            <a:r>
              <a:rPr lang="en-AU" sz="1600" dirty="0">
                <a:solidFill>
                  <a:schemeClr val="tx1"/>
                </a:solidFill>
              </a:rPr>
              <a:t>1800 200 422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</a:rPr>
              <a:t>Visit a Services Australia office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47982-D3A3-8C5E-11AD-BEBF21A2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24" r="2248"/>
          <a:stretch>
            <a:fillRect/>
          </a:stretch>
        </p:blipFill>
        <p:spPr>
          <a:xfrm>
            <a:off x="5813258" y="3181950"/>
            <a:ext cx="9025117" cy="853313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F9E40A-70AE-1670-6748-D9F74E8E02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24" t="67812" r="23317" b="14696"/>
          <a:stretch>
            <a:fillRect/>
          </a:stretch>
        </p:blipFill>
        <p:spPr>
          <a:xfrm>
            <a:off x="5659396" y="9900041"/>
            <a:ext cx="2538120" cy="264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1117A2-02F9-3904-E2C2-00C4AB7DBA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78" t="12109" r="-32" b="70051"/>
          <a:stretch>
            <a:fillRect/>
          </a:stretch>
        </p:blipFill>
        <p:spPr>
          <a:xfrm>
            <a:off x="8357171" y="1833599"/>
            <a:ext cx="2334641" cy="26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B7EB362182F48AEF77DFA2F6D5B5B" ma:contentTypeVersion="20" ma:contentTypeDescription="Create a new document." ma:contentTypeScope="" ma:versionID="a07de1995d9b493df5ab151710cf9c3c">
  <xsd:schema xmlns:xsd="http://www.w3.org/2001/XMLSchema" xmlns:xs="http://www.w3.org/2001/XMLSchema" xmlns:p="http://schemas.microsoft.com/office/2006/metadata/properties" xmlns:ns2="35e90531-66c0-4c16-b5ef-47d924f5a338" xmlns:ns3="45f19e5a-3f6a-44b0-9966-0a3477558b0f" targetNamespace="http://schemas.microsoft.com/office/2006/metadata/properties" ma:root="true" ma:fieldsID="0a87d4607ad5acbb143a9ff21817eed1" ns2:_="" ns3:_="">
    <xsd:import namespace="35e90531-66c0-4c16-b5ef-47d924f5a338"/>
    <xsd:import namespace="45f19e5a-3f6a-44b0-9966-0a3477558b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ReadyforFASclearance" minOccurs="0"/>
                <xsd:element ref="ns2:MediaServiceDateTaken" minOccurs="0"/>
                <xsd:element ref="ns2:MediaLengthInSeconds" minOccurs="0"/>
                <xsd:element ref="ns2:MediaServiceBillingMetadata" minOccurs="0"/>
                <xsd:element ref="ns2:Statu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90531-66c0-4c16-b5ef-47d924f5a3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9927c38-8944-418e-ac9b-4d6e75543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adyforFASclearance" ma:index="22" nillable="true" ma:displayName="Ready for GM clearance" ma:default="0" ma:format="Dropdown" ma:internalName="ReadyforFASclearance">
      <xsd:simpleType>
        <xsd:restriction base="dms:Boolea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Status" ma:index="26" nillable="true" ma:displayName="Status " ma:format="Dropdown" ma:internalName="Status">
      <xsd:simpleType>
        <xsd:restriction base="dms:Note">
          <xsd:maxLength value="255"/>
        </xsd:restriction>
      </xsd:simpleType>
    </xsd:element>
    <xsd:element name="_Flow_SignoffStatus" ma:index="27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19e5a-3f6a-44b0-9966-0a3477558b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14632ab-b91e-43e4-bd94-ce1df10961c4}" ma:internalName="TaxCatchAll" ma:showField="CatchAllData" ma:web="45f19e5a-3f6a-44b0-9966-0a3477558b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f19e5a-3f6a-44b0-9966-0a3477558b0f" xsi:nil="true"/>
    <lcf76f155ced4ddcb4097134ff3c332f xmlns="35e90531-66c0-4c16-b5ef-47d924f5a338">
      <Terms xmlns="http://schemas.microsoft.com/office/infopath/2007/PartnerControls"/>
    </lcf76f155ced4ddcb4097134ff3c332f>
    <ReadyforFASclearance xmlns="35e90531-66c0-4c16-b5ef-47d924f5a338">false</ReadyforFASclearance>
    <Status xmlns="35e90531-66c0-4c16-b5ef-47d924f5a338" xsi:nil="true"/>
    <_Flow_SignoffStatus xmlns="35e90531-66c0-4c16-b5ef-47d924f5a338" xsi:nil="true"/>
  </documentManagement>
</p:properties>
</file>

<file path=customXml/itemProps1.xml><?xml version="1.0" encoding="utf-8"?>
<ds:datastoreItem xmlns:ds="http://schemas.openxmlformats.org/officeDocument/2006/customXml" ds:itemID="{22DA0823-FDE9-430E-B8CB-39733A03A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e90531-66c0-4c16-b5ef-47d924f5a338"/>
    <ds:schemaRef ds:uri="45f19e5a-3f6a-44b0-9966-0a3477558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8052E-5640-469C-812C-EA1067924C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DF4D7-186C-4F46-8604-848BE5DBCD54}">
  <ds:schemaRefs>
    <ds:schemaRef ds:uri="http://schemas.microsoft.com/office/2006/metadata/properties"/>
    <ds:schemaRef ds:uri="http://schemas.microsoft.com/office/infopath/2007/PartnerControls"/>
    <ds:schemaRef ds:uri="45f19e5a-3f6a-44b0-9966-0a3477558b0f"/>
    <ds:schemaRef ds:uri="35e90531-66c0-4c16-b5ef-47d924f5a3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240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Aptos</vt:lpstr>
      <vt:lpstr>Arial</vt:lpstr>
      <vt:lpstr>Office Theme</vt:lpstr>
      <vt:lpstr>Notes</vt:lpstr>
      <vt:lpstr>Get the  support you  need to age well.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the support you need to age well poster template A3</dc:title>
  <dc:subject>First Nations aged care</dc:subject>
  <dc:creator>Australian Government Department of Health, Disability and Ageing</dc:creator>
  <cp:revision>3</cp:revision>
  <dcterms:created xsi:type="dcterms:W3CDTF">2026-06-12T04:35:42Z</dcterms:created>
  <dcterms:modified xsi:type="dcterms:W3CDTF">2026-06-24T08:02:47Z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0x0101008A4B7EB362182F48AEF77DFA2F6D5B5B</vt:lpwstr>
  </property>
  <property fmtid="{D5CDD505-2E9C-101B-9397-08002B2CF9AE}" pid="3" name="MSIP_Label_7cd3e8b9-ffed-43a8-b7f4-cc2fa0382d36_Enabled">
    <vt:lpwstr>true</vt:lpwstr>
  </property>
  <property fmtid="{D5CDD505-2E9C-101B-9397-08002B2CF9AE}" pid="4" name="MSIP_Label_7cd3e8b9-ffed-43a8-b7f4-cc2fa0382d36_SetDate">
    <vt:lpwstr>2026-06-24T07:57:38Z</vt:lpwstr>
  </property>
  <property fmtid="{D5CDD505-2E9C-101B-9397-08002B2CF9AE}" pid="5" name="MSIP_Label_7cd3e8b9-ffed-43a8-b7f4-cc2fa0382d36_Method">
    <vt:lpwstr>Privileged</vt:lpwstr>
  </property>
  <property fmtid="{D5CDD505-2E9C-101B-9397-08002B2CF9AE}" pid="6" name="MSIP_Label_7cd3e8b9-ffed-43a8-b7f4-cc2fa0382d36_Name">
    <vt:lpwstr>O</vt:lpwstr>
  </property>
  <property fmtid="{D5CDD505-2E9C-101B-9397-08002B2CF9AE}" pid="7" name="MSIP_Label_7cd3e8b9-ffed-43a8-b7f4-cc2fa0382d36_SiteId">
    <vt:lpwstr>34a3929c-73cf-4954-abfe-147dc3517892</vt:lpwstr>
  </property>
  <property fmtid="{D5CDD505-2E9C-101B-9397-08002B2CF9AE}" pid="8" name="MSIP_Label_7cd3e8b9-ffed-43a8-b7f4-cc2fa0382d36_ActionId">
    <vt:lpwstr>c462d52e-f1dd-4e5b-b97f-c26baa7e5315</vt:lpwstr>
  </property>
  <property fmtid="{D5CDD505-2E9C-101B-9397-08002B2CF9AE}" pid="9" name="MSIP_Label_7cd3e8b9-ffed-43a8-b7f4-cc2fa0382d36_ContentBits">
    <vt:lpwstr>3</vt:lpwstr>
  </property>
  <property fmtid="{D5CDD505-2E9C-101B-9397-08002B2CF9AE}" pid="10" name="MSIP_Label_7cd3e8b9-ffed-43a8-b7f4-cc2fa0382d36_Tag">
    <vt:lpwstr>10, 0, 1, 1</vt:lpwstr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OFFICIAL</vt:lpwstr>
  </property>
  <property fmtid="{D5CDD505-2E9C-101B-9397-08002B2CF9AE}" pid="13" name="ClassificationContentMarkingHeaderLocations">
    <vt:lpwstr>Office Theme:6</vt:lpwstr>
  </property>
  <property fmtid="{D5CDD505-2E9C-101B-9397-08002B2CF9AE}" pid="14" name="ClassificationContentMarkingHeaderText">
    <vt:lpwstr>OFFICIAL</vt:lpwstr>
  </property>
  <property fmtid="{D5CDD505-2E9C-101B-9397-08002B2CF9AE}" pid="15" name="MediaServiceImageTags">
    <vt:lpwstr/>
  </property>
</Properties>
</file>