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3" r:id="rId4"/>
  </p:sldMasterIdLst>
  <p:notesMasterIdLst>
    <p:notesMasterId r:id="rId6"/>
  </p:notesMasterIdLst>
  <p:sldIdLst>
    <p:sldId id="370" r:id="rId5"/>
  </p:sldIdLst>
  <p:sldSz cx="12801600" cy="9601200" type="A3"/>
  <p:notesSz cx="6797675" cy="9926638"/>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DDBDB26-E466-42E2-A563-37A4D0E6B586}">
          <p14:sldIdLst>
            <p14:sldId id="3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548"/>
    <a:srgbClr val="FFDE97"/>
    <a:srgbClr val="00E66E"/>
    <a:srgbClr val="FFC423"/>
    <a:srgbClr val="004B1B"/>
    <a:srgbClr val="004A1B"/>
    <a:srgbClr val="EBF5FF"/>
    <a:srgbClr val="F3F9FF"/>
    <a:srgbClr val="D9ECFF"/>
    <a:srgbClr val="E7EE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375EB7-612E-46E6-A8A8-66D9A0CF0B79}" v="2" dt="2026-05-18T00:50:29.0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04" autoAdjust="0"/>
  </p:normalViewPr>
  <p:slideViewPr>
    <p:cSldViewPr snapToGrid="0">
      <p:cViewPr varScale="1">
        <p:scale>
          <a:sx n="72" d="100"/>
          <a:sy n="72" d="100"/>
        </p:scale>
        <p:origin x="189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tags" Target="tags/tag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'Month BBR'!$B$23</c:f>
              <c:strCache>
                <c:ptCount val="1"/>
                <c:pt idx="0">
                  <c:v>2024-2025</c:v>
                </c:pt>
              </c:strCache>
            </c:strRef>
          </c:tx>
          <c:spPr>
            <a:ln w="28575" cap="rnd">
              <a:solidFill>
                <a:srgbClr val="00B050"/>
              </a:solidFill>
              <a:round/>
            </a:ln>
            <a:effectLst/>
          </c:spPr>
          <c:marker>
            <c:symbol val="circle"/>
            <c:size val="5"/>
            <c:spPr>
              <a:solidFill>
                <a:srgbClr val="009248"/>
              </a:solidFill>
              <a:ln w="9525">
                <a:noFill/>
              </a:ln>
              <a:effectLst/>
            </c:spPr>
          </c:marker>
          <c:cat>
            <c:strRef>
              <c:f>'Month BBR'!$A$24:$A$32</c:f>
              <c:strCache>
                <c:ptCount val="9"/>
                <c:pt idx="0">
                  <c:v>Jul</c:v>
                </c:pt>
                <c:pt idx="1">
                  <c:v>Aug</c:v>
                </c:pt>
                <c:pt idx="2">
                  <c:v>Sep</c:v>
                </c:pt>
                <c:pt idx="3">
                  <c:v>Oct</c:v>
                </c:pt>
                <c:pt idx="4">
                  <c:v>Nov</c:v>
                </c:pt>
                <c:pt idx="5">
                  <c:v>Dec</c:v>
                </c:pt>
                <c:pt idx="6">
                  <c:v>Jan</c:v>
                </c:pt>
                <c:pt idx="7">
                  <c:v>Feb</c:v>
                </c:pt>
                <c:pt idx="8">
                  <c:v>Mar</c:v>
                </c:pt>
              </c:strCache>
            </c:strRef>
          </c:cat>
          <c:val>
            <c:numRef>
              <c:f>'Month BBR'!$B$24:$B$32</c:f>
              <c:numCache>
                <c:formatCode>0.0%</c:formatCode>
                <c:ptCount val="9"/>
                <c:pt idx="0">
                  <c:v>0.77582821710585714</c:v>
                </c:pt>
                <c:pt idx="1">
                  <c:v>0.77533377960289429</c:v>
                </c:pt>
                <c:pt idx="2">
                  <c:v>0.77569392921939984</c:v>
                </c:pt>
                <c:pt idx="3">
                  <c:v>0.77339098783312665</c:v>
                </c:pt>
                <c:pt idx="4">
                  <c:v>0.77243122192854807</c:v>
                </c:pt>
                <c:pt idx="5">
                  <c:v>0.77541111851658207</c:v>
                </c:pt>
                <c:pt idx="6">
                  <c:v>0.76689938956702275</c:v>
                </c:pt>
                <c:pt idx="7">
                  <c:v>0.77242161943590293</c:v>
                </c:pt>
                <c:pt idx="8">
                  <c:v>0.77774554097456494</c:v>
                </c:pt>
              </c:numCache>
            </c:numRef>
          </c:val>
          <c:smooth val="0"/>
          <c:extLst>
            <c:ext xmlns:c16="http://schemas.microsoft.com/office/drawing/2014/chart" uri="{C3380CC4-5D6E-409C-BE32-E72D297353CC}">
              <c16:uniqueId val="{00000000-B376-4A13-86B2-7EF5D1336FC4}"/>
            </c:ext>
          </c:extLst>
        </c:ser>
        <c:ser>
          <c:idx val="1"/>
          <c:order val="1"/>
          <c:tx>
            <c:strRef>
              <c:f>'Month BBR'!$C$23</c:f>
              <c:strCache>
                <c:ptCount val="1"/>
                <c:pt idx="0">
                  <c:v>2025-2026</c:v>
                </c:pt>
              </c:strCache>
            </c:strRef>
          </c:tx>
          <c:spPr>
            <a:ln w="28575" cap="rnd">
              <a:solidFill>
                <a:srgbClr val="FFC423"/>
              </a:solidFill>
              <a:round/>
            </a:ln>
            <a:effectLst/>
          </c:spPr>
          <c:marker>
            <c:symbol val="circle"/>
            <c:size val="5"/>
            <c:spPr>
              <a:solidFill>
                <a:srgbClr val="FFC423"/>
              </a:solidFill>
              <a:ln w="9525">
                <a:noFill/>
              </a:ln>
              <a:effectLst/>
            </c:spPr>
          </c:marker>
          <c:cat>
            <c:strRef>
              <c:f>'Month BBR'!$A$24:$A$32</c:f>
              <c:strCache>
                <c:ptCount val="9"/>
                <c:pt idx="0">
                  <c:v>Jul</c:v>
                </c:pt>
                <c:pt idx="1">
                  <c:v>Aug</c:v>
                </c:pt>
                <c:pt idx="2">
                  <c:v>Sep</c:v>
                </c:pt>
                <c:pt idx="3">
                  <c:v>Oct</c:v>
                </c:pt>
                <c:pt idx="4">
                  <c:v>Nov</c:v>
                </c:pt>
                <c:pt idx="5">
                  <c:v>Dec</c:v>
                </c:pt>
                <c:pt idx="6">
                  <c:v>Jan</c:v>
                </c:pt>
                <c:pt idx="7">
                  <c:v>Feb</c:v>
                </c:pt>
                <c:pt idx="8">
                  <c:v>Mar</c:v>
                </c:pt>
              </c:strCache>
            </c:strRef>
          </c:cat>
          <c:val>
            <c:numRef>
              <c:f>'Month BBR'!$C$24:$C$32</c:f>
              <c:numCache>
                <c:formatCode>0.0%</c:formatCode>
                <c:ptCount val="9"/>
                <c:pt idx="0">
                  <c:v>0.77481243668904376</c:v>
                </c:pt>
                <c:pt idx="1">
                  <c:v>0.77679603645807427</c:v>
                </c:pt>
                <c:pt idx="2">
                  <c:v>0.77688531749073131</c:v>
                </c:pt>
                <c:pt idx="3">
                  <c:v>0.77719743344134751</c:v>
                </c:pt>
                <c:pt idx="4">
                  <c:v>0.81196117987908745</c:v>
                </c:pt>
                <c:pt idx="5">
                  <c:v>0.81699938170303488</c:v>
                </c:pt>
                <c:pt idx="6">
                  <c:v>0.81320008176161251</c:v>
                </c:pt>
                <c:pt idx="7">
                  <c:v>0.81819327526673968</c:v>
                </c:pt>
                <c:pt idx="8">
                  <c:v>0.82435819274174149</c:v>
                </c:pt>
              </c:numCache>
            </c:numRef>
          </c:val>
          <c:smooth val="0"/>
          <c:extLst>
            <c:ext xmlns:c16="http://schemas.microsoft.com/office/drawing/2014/chart" uri="{C3380CC4-5D6E-409C-BE32-E72D297353CC}">
              <c16:uniqueId val="{00000001-B376-4A13-86B2-7EF5D1336FC4}"/>
            </c:ext>
          </c:extLst>
        </c:ser>
        <c:dLbls>
          <c:showLegendKey val="0"/>
          <c:showVal val="0"/>
          <c:showCatName val="0"/>
          <c:showSerName val="0"/>
          <c:showPercent val="0"/>
          <c:showBubbleSize val="0"/>
        </c:dLbls>
        <c:marker val="1"/>
        <c:smooth val="0"/>
        <c:axId val="2013908336"/>
        <c:axId val="2013916496"/>
      </c:lineChart>
      <c:catAx>
        <c:axId val="2013908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13916496"/>
        <c:crosses val="autoZero"/>
        <c:auto val="1"/>
        <c:lblAlgn val="ctr"/>
        <c:lblOffset val="100"/>
        <c:noMultiLvlLbl val="0"/>
      </c:catAx>
      <c:valAx>
        <c:axId val="20139164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139083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6F46BFE-10F7-499F-8354-BA824DF764D4}" type="datetimeFigureOut">
              <a:rPr lang="en-AU" smtClean="0"/>
              <a:t>18/05/2026</a:t>
            </a:fld>
            <a:endParaRPr lang="en-AU"/>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F498D4C-A3E6-412B-B22B-9A657656DBCC}" type="slidenum">
              <a:rPr lang="en-AU" smtClean="0"/>
              <a:t>‹#›</a:t>
            </a:fld>
            <a:endParaRPr lang="en-AU"/>
          </a:p>
        </p:txBody>
      </p:sp>
    </p:spTree>
    <p:extLst>
      <p:ext uri="{BB962C8B-B14F-4D97-AF65-F5344CB8AC3E}">
        <p14:creationId xmlns:p14="http://schemas.microsoft.com/office/powerpoint/2010/main" val="2560038196"/>
      </p:ext>
    </p:extLst>
  </p:cSld>
  <p:clrMap bg1="lt1" tx1="dk1" bg2="lt2" tx2="dk2" accent1="accent1" accent2="accent2" accent3="accent3" accent4="accent4" accent5="accent5" accent6="accent6" hlink="hlink" folHlink="folHlink"/>
  <p:notesStyle>
    <a:lvl1pPr marL="0" algn="l" defTabSz="1221913" rtl="0" eaLnBrk="1" latinLnBrk="0" hangingPunct="1">
      <a:defRPr sz="1604" kern="1200">
        <a:solidFill>
          <a:schemeClr val="tx1"/>
        </a:solidFill>
        <a:latin typeface="+mn-lt"/>
        <a:ea typeface="+mn-ea"/>
        <a:cs typeface="+mn-cs"/>
      </a:defRPr>
    </a:lvl1pPr>
    <a:lvl2pPr marL="610956" algn="l" defTabSz="1221913" rtl="0" eaLnBrk="1" latinLnBrk="0" hangingPunct="1">
      <a:defRPr sz="1604" kern="1200">
        <a:solidFill>
          <a:schemeClr val="tx1"/>
        </a:solidFill>
        <a:latin typeface="+mn-lt"/>
        <a:ea typeface="+mn-ea"/>
        <a:cs typeface="+mn-cs"/>
      </a:defRPr>
    </a:lvl2pPr>
    <a:lvl3pPr marL="1221913" algn="l" defTabSz="1221913" rtl="0" eaLnBrk="1" latinLnBrk="0" hangingPunct="1">
      <a:defRPr sz="1604" kern="1200">
        <a:solidFill>
          <a:schemeClr val="tx1"/>
        </a:solidFill>
        <a:latin typeface="+mn-lt"/>
        <a:ea typeface="+mn-ea"/>
        <a:cs typeface="+mn-cs"/>
      </a:defRPr>
    </a:lvl3pPr>
    <a:lvl4pPr marL="1832869" algn="l" defTabSz="1221913" rtl="0" eaLnBrk="1" latinLnBrk="0" hangingPunct="1">
      <a:defRPr sz="1604" kern="1200">
        <a:solidFill>
          <a:schemeClr val="tx1"/>
        </a:solidFill>
        <a:latin typeface="+mn-lt"/>
        <a:ea typeface="+mn-ea"/>
        <a:cs typeface="+mn-cs"/>
      </a:defRPr>
    </a:lvl4pPr>
    <a:lvl5pPr marL="2443825" algn="l" defTabSz="1221913" rtl="0" eaLnBrk="1" latinLnBrk="0" hangingPunct="1">
      <a:defRPr sz="1604" kern="1200">
        <a:solidFill>
          <a:schemeClr val="tx1"/>
        </a:solidFill>
        <a:latin typeface="+mn-lt"/>
        <a:ea typeface="+mn-ea"/>
        <a:cs typeface="+mn-cs"/>
      </a:defRPr>
    </a:lvl5pPr>
    <a:lvl6pPr marL="3054782" algn="l" defTabSz="1221913" rtl="0" eaLnBrk="1" latinLnBrk="0" hangingPunct="1">
      <a:defRPr sz="1604" kern="1200">
        <a:solidFill>
          <a:schemeClr val="tx1"/>
        </a:solidFill>
        <a:latin typeface="+mn-lt"/>
        <a:ea typeface="+mn-ea"/>
        <a:cs typeface="+mn-cs"/>
      </a:defRPr>
    </a:lvl6pPr>
    <a:lvl7pPr marL="3665738" algn="l" defTabSz="1221913" rtl="0" eaLnBrk="1" latinLnBrk="0" hangingPunct="1">
      <a:defRPr sz="1604" kern="1200">
        <a:solidFill>
          <a:schemeClr val="tx1"/>
        </a:solidFill>
        <a:latin typeface="+mn-lt"/>
        <a:ea typeface="+mn-ea"/>
        <a:cs typeface="+mn-cs"/>
      </a:defRPr>
    </a:lvl7pPr>
    <a:lvl8pPr marL="4276695" algn="l" defTabSz="1221913" rtl="0" eaLnBrk="1" latinLnBrk="0" hangingPunct="1">
      <a:defRPr sz="1604" kern="1200">
        <a:solidFill>
          <a:schemeClr val="tx1"/>
        </a:solidFill>
        <a:latin typeface="+mn-lt"/>
        <a:ea typeface="+mn-ea"/>
        <a:cs typeface="+mn-cs"/>
      </a:defRPr>
    </a:lvl8pPr>
    <a:lvl9pPr marL="4887651" algn="l" defTabSz="1221913" rtl="0" eaLnBrk="1" latinLnBrk="0" hangingPunct="1">
      <a:defRPr sz="160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5295F-7D97-0DDD-791A-5B248FDC9D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9D5F42-525C-61AD-4F8B-45052C78BC3C}"/>
              </a:ext>
            </a:extLst>
          </p:cNvPr>
          <p:cNvSpPr>
            <a:spLocks noGrp="1" noRot="1" noChangeAspect="1"/>
          </p:cNvSpPr>
          <p:nvPr>
            <p:ph type="sldImg"/>
          </p:nvPr>
        </p:nvSpPr>
        <p:spPr>
          <a:xfrm>
            <a:off x="1165225" y="1241425"/>
            <a:ext cx="4467225" cy="3349625"/>
          </a:xfrm>
        </p:spPr>
      </p:sp>
      <p:sp>
        <p:nvSpPr>
          <p:cNvPr id="3" name="Notes Placeholder 2">
            <a:extLst>
              <a:ext uri="{FF2B5EF4-FFF2-40B4-BE49-F238E27FC236}">
                <a16:creationId xmlns:a16="http://schemas.microsoft.com/office/drawing/2014/main" id="{04CD700E-750A-124D-8F48-2CE7B5948D9D}"/>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D951CEC0-81A3-CC36-699B-011A53CAB60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ct val="0"/>
              </a:spcBef>
              <a:spcAft>
                <a:spcPct val="0"/>
              </a:spcAft>
              <a:buClrTx/>
              <a:buSzTx/>
              <a:buFontTx/>
              <a:buNone/>
              <a:defRPr/>
            </a:pPr>
            <a:fld id="{D46B227F-78C3-4834-AC2C-3A2328FB2C2D}"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ct val="0"/>
                </a:spcBef>
                <a:spcAft>
                  <a:spcPct val="0"/>
                </a:spcAft>
                <a:buClrTx/>
                <a:buSzTx/>
                <a:buFontTx/>
                <a:buNone/>
                <a:defRPr/>
              </a:pPr>
              <a:t>1</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9910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GB"/>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8C0F021-2AC4-4F37-9B29-BC35DEAABA88}" type="datetimeFigureOut">
              <a:rPr lang="en-AU" smtClean="0"/>
              <a:t>18/05/2026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AFCE36A-31C3-452A-B349-601045745144}" type="slidenum">
              <a:rPr lang="en-AU" smtClean="0"/>
              <a:t>‹#›</a:t>
            </a:fld>
            <a:endParaRPr lang="en-AU"/>
          </a:p>
        </p:txBody>
      </p:sp>
    </p:spTree>
    <p:extLst>
      <p:ext uri="{BB962C8B-B14F-4D97-AF65-F5344CB8AC3E}">
        <p14:creationId xmlns:p14="http://schemas.microsoft.com/office/powerpoint/2010/main" val="69547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8C0F021-2AC4-4F37-9B29-BC35DEAABA88}" type="datetimeFigureOut">
              <a:rPr lang="en-AU" smtClean="0"/>
              <a:t>18/05/2026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AFCE36A-31C3-452A-B349-601045745144}" type="slidenum">
              <a:rPr lang="en-AU" smtClean="0"/>
              <a:t>‹#›</a:t>
            </a:fld>
            <a:endParaRPr lang="en-AU"/>
          </a:p>
        </p:txBody>
      </p:sp>
    </p:spTree>
    <p:extLst>
      <p:ext uri="{BB962C8B-B14F-4D97-AF65-F5344CB8AC3E}">
        <p14:creationId xmlns:p14="http://schemas.microsoft.com/office/powerpoint/2010/main" val="474746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8C0F021-2AC4-4F37-9B29-BC35DEAABA88}" type="datetimeFigureOut">
              <a:rPr lang="en-AU" smtClean="0"/>
              <a:t>18/05/2026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AFCE36A-31C3-452A-B349-601045745144}" type="slidenum">
              <a:rPr lang="en-AU" smtClean="0"/>
              <a:t>‹#›</a:t>
            </a:fld>
            <a:endParaRPr lang="en-AU"/>
          </a:p>
        </p:txBody>
      </p:sp>
    </p:spTree>
    <p:extLst>
      <p:ext uri="{BB962C8B-B14F-4D97-AF65-F5344CB8AC3E}">
        <p14:creationId xmlns:p14="http://schemas.microsoft.com/office/powerpoint/2010/main" val="258245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8C0F021-2AC4-4F37-9B29-BC35DEAABA88}" type="datetimeFigureOut">
              <a:rPr lang="en-AU" smtClean="0"/>
              <a:t>18/05/2026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AFCE36A-31C3-452A-B349-601045745144}" type="slidenum">
              <a:rPr lang="en-AU" smtClean="0"/>
              <a:t>‹#›</a:t>
            </a:fld>
            <a:endParaRPr lang="en-AU"/>
          </a:p>
        </p:txBody>
      </p:sp>
    </p:spTree>
    <p:extLst>
      <p:ext uri="{BB962C8B-B14F-4D97-AF65-F5344CB8AC3E}">
        <p14:creationId xmlns:p14="http://schemas.microsoft.com/office/powerpoint/2010/main" val="3951777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GB"/>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tint val="82000"/>
                  </a:schemeClr>
                </a:solidFill>
              </a:defRPr>
            </a:lvl1pPr>
            <a:lvl2pPr marL="640080" indent="0">
              <a:buNone/>
              <a:defRPr sz="2800">
                <a:solidFill>
                  <a:schemeClr val="tx1">
                    <a:tint val="82000"/>
                  </a:schemeClr>
                </a:solidFill>
              </a:defRPr>
            </a:lvl2pPr>
            <a:lvl3pPr marL="1280160" indent="0">
              <a:buNone/>
              <a:defRPr sz="2520">
                <a:solidFill>
                  <a:schemeClr val="tx1">
                    <a:tint val="82000"/>
                  </a:schemeClr>
                </a:solidFill>
              </a:defRPr>
            </a:lvl3pPr>
            <a:lvl4pPr marL="1920240" indent="0">
              <a:buNone/>
              <a:defRPr sz="2240">
                <a:solidFill>
                  <a:schemeClr val="tx1">
                    <a:tint val="82000"/>
                  </a:schemeClr>
                </a:solidFill>
              </a:defRPr>
            </a:lvl4pPr>
            <a:lvl5pPr marL="2560320" indent="0">
              <a:buNone/>
              <a:defRPr sz="2240">
                <a:solidFill>
                  <a:schemeClr val="tx1">
                    <a:tint val="82000"/>
                  </a:schemeClr>
                </a:solidFill>
              </a:defRPr>
            </a:lvl5pPr>
            <a:lvl6pPr marL="3200400" indent="0">
              <a:buNone/>
              <a:defRPr sz="2240">
                <a:solidFill>
                  <a:schemeClr val="tx1">
                    <a:tint val="82000"/>
                  </a:schemeClr>
                </a:solidFill>
              </a:defRPr>
            </a:lvl6pPr>
            <a:lvl7pPr marL="3840480" indent="0">
              <a:buNone/>
              <a:defRPr sz="2240">
                <a:solidFill>
                  <a:schemeClr val="tx1">
                    <a:tint val="82000"/>
                  </a:schemeClr>
                </a:solidFill>
              </a:defRPr>
            </a:lvl7pPr>
            <a:lvl8pPr marL="4480560" indent="0">
              <a:buNone/>
              <a:defRPr sz="2240">
                <a:solidFill>
                  <a:schemeClr val="tx1">
                    <a:tint val="82000"/>
                  </a:schemeClr>
                </a:solidFill>
              </a:defRPr>
            </a:lvl8pPr>
            <a:lvl9pPr marL="5120640" indent="0">
              <a:buNone/>
              <a:defRPr sz="224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8C0F021-2AC4-4F37-9B29-BC35DEAABA88}" type="datetimeFigureOut">
              <a:rPr lang="en-AU" smtClean="0"/>
              <a:t>18/05/2026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AFCE36A-31C3-452A-B349-601045745144}" type="slidenum">
              <a:rPr lang="en-AU" smtClean="0"/>
              <a:t>‹#›</a:t>
            </a:fld>
            <a:endParaRPr lang="en-AU"/>
          </a:p>
        </p:txBody>
      </p:sp>
    </p:spTree>
    <p:extLst>
      <p:ext uri="{BB962C8B-B14F-4D97-AF65-F5344CB8AC3E}">
        <p14:creationId xmlns:p14="http://schemas.microsoft.com/office/powerpoint/2010/main" val="1125708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8C0F021-2AC4-4F37-9B29-BC35DEAABA88}" type="datetimeFigureOut">
              <a:rPr lang="en-AU" smtClean="0"/>
              <a:t>18/05/2026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AFCE36A-31C3-452A-B349-601045745144}" type="slidenum">
              <a:rPr lang="en-AU" smtClean="0"/>
              <a:t>‹#›</a:t>
            </a:fld>
            <a:endParaRPr lang="en-AU"/>
          </a:p>
        </p:txBody>
      </p:sp>
    </p:spTree>
    <p:extLst>
      <p:ext uri="{BB962C8B-B14F-4D97-AF65-F5344CB8AC3E}">
        <p14:creationId xmlns:p14="http://schemas.microsoft.com/office/powerpoint/2010/main" val="2569588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8C0F021-2AC4-4F37-9B29-BC35DEAABA88}" type="datetimeFigureOut">
              <a:rPr lang="en-AU" smtClean="0"/>
              <a:t>18/05/2026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1AFCE36A-31C3-452A-B349-601045745144}" type="slidenum">
              <a:rPr lang="en-AU" smtClean="0"/>
              <a:t>‹#›</a:t>
            </a:fld>
            <a:endParaRPr lang="en-AU"/>
          </a:p>
        </p:txBody>
      </p:sp>
    </p:spTree>
    <p:extLst>
      <p:ext uri="{BB962C8B-B14F-4D97-AF65-F5344CB8AC3E}">
        <p14:creationId xmlns:p14="http://schemas.microsoft.com/office/powerpoint/2010/main" val="3301300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8C0F021-2AC4-4F37-9B29-BC35DEAABA88}" type="datetimeFigureOut">
              <a:rPr lang="en-AU" smtClean="0"/>
              <a:t>18/05/2026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1AFCE36A-31C3-452A-B349-601045745144}" type="slidenum">
              <a:rPr lang="en-AU" smtClean="0"/>
              <a:t>‹#›</a:t>
            </a:fld>
            <a:endParaRPr lang="en-AU"/>
          </a:p>
        </p:txBody>
      </p:sp>
    </p:spTree>
    <p:extLst>
      <p:ext uri="{BB962C8B-B14F-4D97-AF65-F5344CB8AC3E}">
        <p14:creationId xmlns:p14="http://schemas.microsoft.com/office/powerpoint/2010/main" val="2544079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C0F021-2AC4-4F37-9B29-BC35DEAABA88}" type="datetimeFigureOut">
              <a:rPr lang="en-AU" smtClean="0"/>
              <a:t>18/05/2026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1AFCE36A-31C3-452A-B349-601045745144}" type="slidenum">
              <a:rPr lang="en-AU" smtClean="0"/>
              <a:t>‹#›</a:t>
            </a:fld>
            <a:endParaRPr lang="en-AU"/>
          </a:p>
        </p:txBody>
      </p:sp>
    </p:spTree>
    <p:extLst>
      <p:ext uri="{BB962C8B-B14F-4D97-AF65-F5344CB8AC3E}">
        <p14:creationId xmlns:p14="http://schemas.microsoft.com/office/powerpoint/2010/main" val="2966632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98C0F021-2AC4-4F37-9B29-BC35DEAABA88}" type="datetimeFigureOut">
              <a:rPr lang="en-AU" smtClean="0"/>
              <a:t>18/05/2026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AFCE36A-31C3-452A-B349-601045745144}" type="slidenum">
              <a:rPr lang="en-AU" smtClean="0"/>
              <a:t>‹#›</a:t>
            </a:fld>
            <a:endParaRPr lang="en-AU"/>
          </a:p>
        </p:txBody>
      </p:sp>
    </p:spTree>
    <p:extLst>
      <p:ext uri="{BB962C8B-B14F-4D97-AF65-F5344CB8AC3E}">
        <p14:creationId xmlns:p14="http://schemas.microsoft.com/office/powerpoint/2010/main" val="2467698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GB"/>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98C0F021-2AC4-4F37-9B29-BC35DEAABA88}" type="datetimeFigureOut">
              <a:rPr lang="en-AU" smtClean="0"/>
              <a:t>18/05/2026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AFCE36A-31C3-452A-B349-601045745144}" type="slidenum">
              <a:rPr lang="en-AU" smtClean="0"/>
              <a:t>‹#›</a:t>
            </a:fld>
            <a:endParaRPr lang="en-AU"/>
          </a:p>
        </p:txBody>
      </p:sp>
    </p:spTree>
    <p:extLst>
      <p:ext uri="{BB962C8B-B14F-4D97-AF65-F5344CB8AC3E}">
        <p14:creationId xmlns:p14="http://schemas.microsoft.com/office/powerpoint/2010/main" val="193023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98C0F021-2AC4-4F37-9B29-BC35DEAABA88}" type="datetimeFigureOut">
              <a:rPr lang="en-AU" smtClean="0"/>
              <a:t>18/05/2026</a:t>
            </a:fld>
            <a:endParaRPr lang="en-AU"/>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lang="en-AU"/>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1AFCE36A-31C3-452A-B349-601045745144}" type="slidenum">
              <a:rPr lang="en-AU" smtClean="0"/>
              <a:t>‹#›</a:t>
            </a:fld>
            <a:endParaRPr lang="en-AU"/>
          </a:p>
        </p:txBody>
      </p:sp>
      <p:sp>
        <p:nvSpPr>
          <p:cNvPr id="7" name="TextBox 6">
            <a:extLst>
              <a:ext uri="{FF2B5EF4-FFF2-40B4-BE49-F238E27FC236}">
                <a16:creationId xmlns:a16="http://schemas.microsoft.com/office/drawing/2014/main" id="{05B9C2DC-175A-5469-A5B1-766E64E5B5F3}"/>
              </a:ext>
            </a:extLst>
          </p:cNvPr>
          <p:cNvSpPr txBox="1"/>
          <p:nvPr>
            <p:extLst>
              <p:ext uri="{1162E1C5-73C7-4A58-AE30-91384D911F3F}">
                <p184:classification xmlns:p184="http://schemas.microsoft.com/office/powerpoint/2018/4/main" val="hdr"/>
              </p:ext>
            </p:extLst>
          </p:nvPr>
        </p:nvSpPr>
        <p:spPr>
          <a:xfrm>
            <a:off x="6090412" y="63500"/>
            <a:ext cx="652463" cy="182880"/>
          </a:xfrm>
          <a:prstGeom prst="rect">
            <a:avLst/>
          </a:prstGeom>
        </p:spPr>
        <p:txBody>
          <a:bodyPr horzOverflow="overflow" lIns="0" tIns="0" rIns="0" bIns="0">
            <a:spAutoFit/>
          </a:bodyPr>
          <a:lstStyle/>
          <a:p>
            <a:pPr algn="l"/>
            <a:r>
              <a:rPr lang="en-AU" sz="1200">
                <a:solidFill>
                  <a:srgbClr val="FF0000">
                    <a:alpha val="50000"/>
                  </a:srgbClr>
                </a:solidFill>
                <a:latin typeface="Aptos" panose="020B0004020202020204" pitchFamily="34" charset="0"/>
              </a:rPr>
              <a:t>OFFICIAL</a:t>
            </a:r>
          </a:p>
        </p:txBody>
      </p:sp>
      <p:sp>
        <p:nvSpPr>
          <p:cNvPr id="8" name="TextBox 7">
            <a:extLst>
              <a:ext uri="{FF2B5EF4-FFF2-40B4-BE49-F238E27FC236}">
                <a16:creationId xmlns:a16="http://schemas.microsoft.com/office/drawing/2014/main" id="{02714F61-07EF-ABE8-31B8-E86ABFA3591E}"/>
              </a:ext>
            </a:extLst>
          </p:cNvPr>
          <p:cNvSpPr txBox="1"/>
          <p:nvPr>
            <p:extLst>
              <p:ext uri="{1162E1C5-73C7-4A58-AE30-91384D911F3F}">
                <p184:classification xmlns:p184="http://schemas.microsoft.com/office/powerpoint/2018/4/main" val="ftr"/>
              </p:ext>
            </p:extLst>
          </p:nvPr>
        </p:nvSpPr>
        <p:spPr>
          <a:xfrm>
            <a:off x="6090412" y="9354820"/>
            <a:ext cx="652463" cy="182880"/>
          </a:xfrm>
          <a:prstGeom prst="rect">
            <a:avLst/>
          </a:prstGeom>
        </p:spPr>
        <p:txBody>
          <a:bodyPr horzOverflow="overflow" lIns="0" tIns="0" rIns="0" bIns="0">
            <a:spAutoFit/>
          </a:bodyPr>
          <a:lstStyle/>
          <a:p>
            <a:pPr algn="l"/>
            <a:r>
              <a:rPr lang="en-AU" sz="1200">
                <a:solidFill>
                  <a:srgbClr val="FF0000">
                    <a:alpha val="50000"/>
                  </a:srgbClr>
                </a:solidFill>
                <a:latin typeface="Aptos" panose="020B0004020202020204" pitchFamily="34" charset="0"/>
              </a:rPr>
              <a:t>OFFICIAL</a:t>
            </a:r>
          </a:p>
        </p:txBody>
      </p:sp>
    </p:spTree>
    <p:extLst>
      <p:ext uri="{BB962C8B-B14F-4D97-AF65-F5344CB8AC3E}">
        <p14:creationId xmlns:p14="http://schemas.microsoft.com/office/powerpoint/2010/main" val="3632253699"/>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chart" Target="../charts/char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9EBA"/>
        </a:solidFill>
        <a:effectLst/>
      </p:bgPr>
    </p:bg>
    <p:spTree>
      <p:nvGrpSpPr>
        <p:cNvPr id="1" name="">
          <a:extLst>
            <a:ext uri="{FF2B5EF4-FFF2-40B4-BE49-F238E27FC236}">
              <a16:creationId xmlns:a16="http://schemas.microsoft.com/office/drawing/2014/main" id="{C25D8155-B3A9-285A-6E0E-95C3F1A17FE7}"/>
            </a:ext>
          </a:extLst>
        </p:cNvPr>
        <p:cNvGrpSpPr/>
        <p:nvPr/>
      </p:nvGrpSpPr>
      <p:grpSpPr>
        <a:xfrm>
          <a:off x="0" y="0"/>
          <a:ext cx="0" cy="0"/>
          <a:chOff x="0" y="0"/>
          <a:chExt cx="0" cy="0"/>
        </a:xfrm>
      </p:grpSpPr>
      <p:sp>
        <p:nvSpPr>
          <p:cNvPr id="81" name="Rectangle 80">
            <a:extLst>
              <a:ext uri="{FF2B5EF4-FFF2-40B4-BE49-F238E27FC236}">
                <a16:creationId xmlns:a16="http://schemas.microsoft.com/office/drawing/2014/main" id="{314D6E2B-A89C-A673-E901-E0B8579C4DA3}"/>
              </a:ext>
              <a:ext uri="{C183D7F6-B498-43B3-948B-1728B52AA6E4}">
                <adec:decorative xmlns:adec="http://schemas.microsoft.com/office/drawing/2017/decorative" val="1"/>
              </a:ext>
            </a:extLst>
          </p:cNvPr>
          <p:cNvSpPr/>
          <p:nvPr/>
        </p:nvSpPr>
        <p:spPr>
          <a:xfrm>
            <a:off x="-1" y="0"/>
            <a:ext cx="12811125" cy="9601200"/>
          </a:xfrm>
          <a:prstGeom prst="rect">
            <a:avLst/>
          </a:prstGeom>
          <a:solidFill>
            <a:srgbClr val="FFDE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3108"/>
          </a:p>
        </p:txBody>
      </p:sp>
      <p:sp>
        <p:nvSpPr>
          <p:cNvPr id="82" name="Rounded Rectangle 29">
            <a:extLst>
              <a:ext uri="{FF2B5EF4-FFF2-40B4-BE49-F238E27FC236}">
                <a16:creationId xmlns:a16="http://schemas.microsoft.com/office/drawing/2014/main" id="{25699BD6-5683-2ABB-15B7-D9BA2373C244}"/>
              </a:ext>
              <a:ext uri="{C183D7F6-B498-43B3-948B-1728B52AA6E4}">
                <adec:decorative xmlns:adec="http://schemas.microsoft.com/office/drawing/2017/decorative" val="1"/>
              </a:ext>
            </a:extLst>
          </p:cNvPr>
          <p:cNvSpPr/>
          <p:nvPr/>
        </p:nvSpPr>
        <p:spPr bwMode="blackGray">
          <a:xfrm>
            <a:off x="135702" y="112207"/>
            <a:ext cx="12530196" cy="9362688"/>
          </a:xfrm>
          <a:prstGeom prst="roundRect">
            <a:avLst>
              <a:gd name="adj" fmla="val 776"/>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12" tIns="48007" rIns="96012" bIns="48007" numCol="1" spcCol="0" rtlCol="0" fromWordArt="0" anchor="ctr" anchorCtr="0" forceAA="0" compatLnSpc="1">
            <a:prstTxWarp prst="textNoShape">
              <a:avLst/>
            </a:prstTxWarp>
            <a:noAutofit/>
          </a:bodyPr>
          <a:lstStyle/>
          <a:p>
            <a:pPr algn="ctr" defTabSz="590840">
              <a:spcBef>
                <a:spcPct val="0"/>
              </a:spcBef>
              <a:spcAft>
                <a:spcPct val="0"/>
              </a:spcAft>
              <a:defRPr/>
            </a:pPr>
            <a:endParaRPr lang="en-AU" sz="1891">
              <a:solidFill>
                <a:prstClr val="white"/>
              </a:solidFill>
              <a:latin typeface="Corbel" panose="020B0503020204020204"/>
              <a:cs typeface="Arial"/>
            </a:endParaRPr>
          </a:p>
        </p:txBody>
      </p:sp>
      <p:sp>
        <p:nvSpPr>
          <p:cNvPr id="83" name="TextBox 82">
            <a:extLst>
              <a:ext uri="{FF2B5EF4-FFF2-40B4-BE49-F238E27FC236}">
                <a16:creationId xmlns:a16="http://schemas.microsoft.com/office/drawing/2014/main" id="{CB2EFB2F-DAEA-0AC7-B791-41F74BB54DA0}"/>
              </a:ext>
            </a:extLst>
          </p:cNvPr>
          <p:cNvSpPr txBox="1"/>
          <p:nvPr/>
        </p:nvSpPr>
        <p:spPr>
          <a:xfrm>
            <a:off x="325602" y="120384"/>
            <a:ext cx="12159311" cy="400110"/>
          </a:xfrm>
          <a:prstGeom prst="rect">
            <a:avLst/>
          </a:prstGeom>
          <a:noFill/>
        </p:spPr>
        <p:txBody>
          <a:bodyPr wrap="square" rtlCol="0">
            <a:spAutoFit/>
          </a:bodyPr>
          <a:lstStyle/>
          <a:p>
            <a:pPr algn="ctr" defTabSz="590840">
              <a:spcBef>
                <a:spcPct val="0"/>
              </a:spcBef>
              <a:spcAft>
                <a:spcPct val="0"/>
              </a:spcAft>
              <a:defRPr/>
            </a:pPr>
            <a:r>
              <a:rPr lang="en-AU" sz="2000" b="1" dirty="0">
                <a:solidFill>
                  <a:srgbClr val="004A1B"/>
                </a:solidFill>
                <a:latin typeface="Corbel" panose="020B0503020204020204"/>
                <a:cs typeface="Arial"/>
              </a:rPr>
              <a:t>National GP Bulk Billing Snapshot – January to March 2026</a:t>
            </a:r>
          </a:p>
        </p:txBody>
      </p:sp>
      <p:sp>
        <p:nvSpPr>
          <p:cNvPr id="84" name="TextBox 83">
            <a:extLst>
              <a:ext uri="{FF2B5EF4-FFF2-40B4-BE49-F238E27FC236}">
                <a16:creationId xmlns:a16="http://schemas.microsoft.com/office/drawing/2014/main" id="{28195E06-F801-166D-C946-0F4C1CF8B156}"/>
              </a:ext>
            </a:extLst>
          </p:cNvPr>
          <p:cNvSpPr txBox="1"/>
          <p:nvPr/>
        </p:nvSpPr>
        <p:spPr>
          <a:xfrm>
            <a:off x="292891" y="3030013"/>
            <a:ext cx="4088094" cy="261610"/>
          </a:xfrm>
          <a:prstGeom prst="rect">
            <a:avLst/>
          </a:prstGeom>
          <a:noFill/>
        </p:spPr>
        <p:txBody>
          <a:bodyPr wrap="square" rtlCol="0">
            <a:spAutoFit/>
          </a:bodyPr>
          <a:lstStyle>
            <a:defPPr>
              <a:defRPr lang="en-US"/>
            </a:defPPr>
            <a:lvl1pPr>
              <a:defRPr sz="1463">
                <a:solidFill>
                  <a:srgbClr val="0070C0"/>
                </a:solidFill>
              </a:defRPr>
            </a:lvl1pPr>
          </a:lstStyle>
          <a:p>
            <a:pPr algn="ctr" defTabSz="590840">
              <a:spcBef>
                <a:spcPct val="0"/>
              </a:spcBef>
              <a:spcAft>
                <a:spcPct val="0"/>
              </a:spcAft>
              <a:defRPr/>
            </a:pPr>
            <a:r>
              <a:rPr lang="en-AU" sz="1100" dirty="0">
                <a:solidFill>
                  <a:prstClr val="black">
                    <a:lumMod val="65000"/>
                    <a:lumOff val="35000"/>
                  </a:prstClr>
                </a:solidFill>
              </a:rPr>
              <a:t>GP NRA Bulk Billing Rate January to March 2026 (by State)*</a:t>
            </a:r>
          </a:p>
        </p:txBody>
      </p:sp>
      <p:sp>
        <p:nvSpPr>
          <p:cNvPr id="85" name="TextBox 84">
            <a:extLst>
              <a:ext uri="{FF2B5EF4-FFF2-40B4-BE49-F238E27FC236}">
                <a16:creationId xmlns:a16="http://schemas.microsoft.com/office/drawing/2014/main" id="{0E3408EE-FB22-5FC8-57D7-6020A9389A54}"/>
              </a:ext>
            </a:extLst>
          </p:cNvPr>
          <p:cNvSpPr txBox="1"/>
          <p:nvPr/>
        </p:nvSpPr>
        <p:spPr>
          <a:xfrm>
            <a:off x="4663189" y="6874200"/>
            <a:ext cx="7663428" cy="288599"/>
          </a:xfrm>
          <a:prstGeom prst="rect">
            <a:avLst/>
          </a:prstGeom>
          <a:noFill/>
        </p:spPr>
        <p:txBody>
          <a:bodyPr wrap="square" lIns="118169" tIns="59084" rIns="118169" bIns="59084" rtlCol="0" anchor="t">
            <a:spAutoFit/>
          </a:bodyPr>
          <a:lstStyle>
            <a:defPPr>
              <a:defRPr lang="en-US"/>
            </a:defPPr>
            <a:lvl1pPr>
              <a:defRPr sz="1463">
                <a:solidFill>
                  <a:srgbClr val="0070C0"/>
                </a:solidFill>
              </a:defRPr>
            </a:lvl1pPr>
          </a:lstStyle>
          <a:p>
            <a:pPr algn="ctr" defTabSz="590840">
              <a:spcBef>
                <a:spcPct val="0"/>
              </a:spcBef>
              <a:spcAft>
                <a:spcPct val="0"/>
              </a:spcAft>
              <a:defRPr/>
            </a:pPr>
            <a:r>
              <a:rPr lang="en-AU" sz="1100" dirty="0">
                <a:solidFill>
                  <a:prstClr val="black">
                    <a:lumMod val="65000"/>
                    <a:lumOff val="35000"/>
                  </a:prstClr>
                </a:solidFill>
              </a:rPr>
              <a:t>GP NRA Bulk Billing Rate (for Concessional Patients)</a:t>
            </a:r>
          </a:p>
        </p:txBody>
      </p:sp>
      <p:grpSp>
        <p:nvGrpSpPr>
          <p:cNvPr id="86" name="Group 85" descr="This image of Australia shows the bulk billing rate for GP non-referred attendances by state and territory for the period January to March 2026: 54.1% for the ACT, 78.0% for Tasmania, 83.7% for Victoria, 85.6% for New South Wales, 79.5% for Queensland, 89.8% for Northern Territory, 80.4% for South Australia, 74.0% for Western Australia. It also shows the percentage point increase for the bulk billing rate for each state and territory when compared with the same period 12 months prior. 1.4 for the ACT, 5.7 for Tasmania, 5.5 for Victoria, 4.0 for New South Wales, 4.0 for Queensland, 13.7 for Northern Territories, 5.9 for South Australia, 4.6 for Western Australia.">
            <a:extLst>
              <a:ext uri="{FF2B5EF4-FFF2-40B4-BE49-F238E27FC236}">
                <a16:creationId xmlns:a16="http://schemas.microsoft.com/office/drawing/2014/main" id="{1B77A651-A489-5380-7B0A-5EE6E93ED5CD}"/>
              </a:ext>
            </a:extLst>
          </p:cNvPr>
          <p:cNvGrpSpPr/>
          <p:nvPr/>
        </p:nvGrpSpPr>
        <p:grpSpPr>
          <a:xfrm>
            <a:off x="404649" y="3253185"/>
            <a:ext cx="3992185" cy="3520104"/>
            <a:chOff x="383435" y="1866943"/>
            <a:chExt cx="4183717" cy="3756917"/>
          </a:xfrm>
        </p:grpSpPr>
        <p:grpSp>
          <p:nvGrpSpPr>
            <p:cNvPr id="87" name="Group 86">
              <a:extLst>
                <a:ext uri="{FF2B5EF4-FFF2-40B4-BE49-F238E27FC236}">
                  <a16:creationId xmlns:a16="http://schemas.microsoft.com/office/drawing/2014/main" id="{3843811E-1767-B55C-8102-FC25882F369F}"/>
                </a:ext>
              </a:extLst>
            </p:cNvPr>
            <p:cNvGrpSpPr/>
            <p:nvPr/>
          </p:nvGrpSpPr>
          <p:grpSpPr>
            <a:xfrm>
              <a:off x="383435" y="1866943"/>
              <a:ext cx="4183717" cy="3686264"/>
              <a:chOff x="3187257" y="1785958"/>
              <a:chExt cx="4595955" cy="3932096"/>
            </a:xfrm>
          </p:grpSpPr>
          <p:pic>
            <p:nvPicPr>
              <p:cNvPr id="90" name="Picture 89">
                <a:extLst>
                  <a:ext uri="{FF2B5EF4-FFF2-40B4-BE49-F238E27FC236}">
                    <a16:creationId xmlns:a16="http://schemas.microsoft.com/office/drawing/2014/main" id="{D8ED8AED-A4A5-D8BB-C13C-9510DCDE4FEF}"/>
                  </a:ext>
                </a:extLst>
              </p:cNvPr>
              <p:cNvPicPr>
                <a:picLocks noChangeAspect="1"/>
              </p:cNvPicPr>
              <p:nvPr/>
            </p:nvPicPr>
            <p:blipFill>
              <a:blip r:embed="rId3">
                <a:duotone>
                  <a:schemeClr val="accent6">
                    <a:shade val="45000"/>
                    <a:satMod val="135000"/>
                  </a:schemeClr>
                  <a:prstClr val="white"/>
                </a:duotone>
                <a:extLst>
                  <a:ext uri="{BEBA8EAE-BF5A-486C-A8C5-ECC9F3942E4B}">
                    <a14:imgProps xmlns:a14="http://schemas.microsoft.com/office/drawing/2010/main">
                      <a14:imgLayer r:embed="rId4">
                        <a14:imgEffect>
                          <a14:brightnessContrast bright="5000" contrast="10000"/>
                        </a14:imgEffect>
                      </a14:imgLayer>
                    </a14:imgProps>
                  </a:ext>
                </a:extLst>
              </a:blip>
              <a:stretch>
                <a:fillRect/>
              </a:stretch>
            </p:blipFill>
            <p:spPr>
              <a:xfrm>
                <a:off x="3187257" y="1785958"/>
                <a:ext cx="4270342" cy="3932096"/>
              </a:xfrm>
              <a:prstGeom prst="rect">
                <a:avLst/>
              </a:prstGeom>
              <a:noFill/>
            </p:spPr>
          </p:pic>
          <p:sp>
            <p:nvSpPr>
              <p:cNvPr id="91" name="TextBox 90">
                <a:extLst>
                  <a:ext uri="{FF2B5EF4-FFF2-40B4-BE49-F238E27FC236}">
                    <a16:creationId xmlns:a16="http://schemas.microsoft.com/office/drawing/2014/main" id="{30182AD1-5F8F-DEF9-FE8D-78A10C4C5882}"/>
                  </a:ext>
                </a:extLst>
              </p:cNvPr>
              <p:cNvSpPr txBox="1"/>
              <p:nvPr/>
            </p:nvSpPr>
            <p:spPr>
              <a:xfrm>
                <a:off x="3424246" y="5166231"/>
                <a:ext cx="2700168" cy="385427"/>
              </a:xfrm>
              <a:prstGeom prst="rect">
                <a:avLst/>
              </a:prstGeom>
              <a:noFill/>
            </p:spPr>
            <p:txBody>
              <a:bodyPr wrap="square" rtlCol="0">
                <a:spAutoFit/>
              </a:bodyPr>
              <a:lstStyle/>
              <a:p>
                <a:pPr defTabSz="590840">
                  <a:spcBef>
                    <a:spcPct val="0"/>
                  </a:spcBef>
                  <a:spcAft>
                    <a:spcPct val="0"/>
                  </a:spcAft>
                  <a:defRPr/>
                </a:pPr>
                <a:r>
                  <a:rPr lang="en-AU" sz="800" dirty="0">
                    <a:solidFill>
                      <a:prstClr val="black"/>
                    </a:solidFill>
                    <a:cs typeface="Arial"/>
                  </a:rPr>
                  <a:t>*also showing percentage point (pp) difference when compared to same period 12 months prior. </a:t>
                </a:r>
              </a:p>
            </p:txBody>
          </p:sp>
          <p:sp>
            <p:nvSpPr>
              <p:cNvPr id="92" name="TextBox 91">
                <a:extLst>
                  <a:ext uri="{FF2B5EF4-FFF2-40B4-BE49-F238E27FC236}">
                    <a16:creationId xmlns:a16="http://schemas.microsoft.com/office/drawing/2014/main" id="{BD52A00C-E5F3-9071-10DD-FECF508AA8CF}"/>
                  </a:ext>
                </a:extLst>
              </p:cNvPr>
              <p:cNvSpPr txBox="1"/>
              <p:nvPr/>
            </p:nvSpPr>
            <p:spPr>
              <a:xfrm>
                <a:off x="3851100" y="3261965"/>
                <a:ext cx="851961" cy="578140"/>
              </a:xfrm>
              <a:prstGeom prst="rect">
                <a:avLst/>
              </a:prstGeom>
              <a:noFill/>
            </p:spPr>
            <p:txBody>
              <a:bodyPr wrap="square" rtlCol="0">
                <a:spAutoFit/>
              </a:bodyPr>
              <a:lstStyle/>
              <a:p>
                <a:pPr algn="ctr"/>
                <a:r>
                  <a:rPr lang="en-AU" sz="900" dirty="0"/>
                  <a:t>74.0%</a:t>
                </a:r>
              </a:p>
              <a:p>
                <a:r>
                  <a:rPr lang="en-AU" sz="900" dirty="0"/>
                  <a:t>(</a:t>
                </a:r>
                <a:r>
                  <a:rPr lang="en-AU" sz="900" dirty="0">
                    <a:solidFill>
                      <a:srgbClr val="009548"/>
                    </a:solidFill>
                  </a:rPr>
                  <a:t>▲ </a:t>
                </a:r>
                <a:r>
                  <a:rPr lang="en-AU" sz="900" dirty="0"/>
                  <a:t>4.6pp)</a:t>
                </a:r>
              </a:p>
              <a:p>
                <a:endParaRPr lang="en-AU" sz="900" dirty="0"/>
              </a:p>
            </p:txBody>
          </p:sp>
          <p:sp>
            <p:nvSpPr>
              <p:cNvPr id="93" name="TextBox 92">
                <a:extLst>
                  <a:ext uri="{FF2B5EF4-FFF2-40B4-BE49-F238E27FC236}">
                    <a16:creationId xmlns:a16="http://schemas.microsoft.com/office/drawing/2014/main" id="{B1731026-AD73-2A6F-CD63-1C99419EA2A1}"/>
                  </a:ext>
                </a:extLst>
              </p:cNvPr>
              <p:cNvSpPr txBox="1"/>
              <p:nvPr/>
            </p:nvSpPr>
            <p:spPr>
              <a:xfrm>
                <a:off x="5014477" y="2718639"/>
                <a:ext cx="851961" cy="578140"/>
              </a:xfrm>
              <a:prstGeom prst="rect">
                <a:avLst/>
              </a:prstGeom>
              <a:noFill/>
            </p:spPr>
            <p:txBody>
              <a:bodyPr wrap="square" rtlCol="0">
                <a:spAutoFit/>
              </a:bodyPr>
              <a:lstStyle/>
              <a:p>
                <a:pPr algn="ctr"/>
                <a:r>
                  <a:rPr lang="en-AU" sz="900" dirty="0"/>
                  <a:t>89.8%</a:t>
                </a:r>
              </a:p>
              <a:p>
                <a:r>
                  <a:rPr lang="en-AU" sz="900" dirty="0"/>
                  <a:t>(</a:t>
                </a:r>
                <a:r>
                  <a:rPr lang="en-AU" sz="900" dirty="0">
                    <a:solidFill>
                      <a:srgbClr val="009548"/>
                    </a:solidFill>
                  </a:rPr>
                  <a:t>▲ </a:t>
                </a:r>
                <a:r>
                  <a:rPr lang="en-AU" sz="900" dirty="0"/>
                  <a:t>13.7pp)</a:t>
                </a:r>
              </a:p>
              <a:p>
                <a:endParaRPr lang="en-AU" sz="900" dirty="0"/>
              </a:p>
            </p:txBody>
          </p:sp>
          <p:sp>
            <p:nvSpPr>
              <p:cNvPr id="94" name="TextBox 93">
                <a:extLst>
                  <a:ext uri="{FF2B5EF4-FFF2-40B4-BE49-F238E27FC236}">
                    <a16:creationId xmlns:a16="http://schemas.microsoft.com/office/drawing/2014/main" id="{BEEFB8DF-8F06-A7BB-97D3-88E5879DE9E9}"/>
                  </a:ext>
                </a:extLst>
              </p:cNvPr>
              <p:cNvSpPr txBox="1"/>
              <p:nvPr/>
            </p:nvSpPr>
            <p:spPr>
              <a:xfrm>
                <a:off x="5079796" y="3624746"/>
                <a:ext cx="851961" cy="578140"/>
              </a:xfrm>
              <a:prstGeom prst="rect">
                <a:avLst/>
              </a:prstGeom>
              <a:noFill/>
            </p:spPr>
            <p:txBody>
              <a:bodyPr wrap="square" rtlCol="0">
                <a:spAutoFit/>
              </a:bodyPr>
              <a:lstStyle/>
              <a:p>
                <a:pPr algn="ctr"/>
                <a:r>
                  <a:rPr lang="en-AU" sz="900" dirty="0"/>
                  <a:t>80.4%</a:t>
                </a:r>
              </a:p>
              <a:p>
                <a:r>
                  <a:rPr lang="en-AU" sz="900" dirty="0"/>
                  <a:t>(</a:t>
                </a:r>
                <a:r>
                  <a:rPr lang="en-AU" sz="900" dirty="0">
                    <a:solidFill>
                      <a:srgbClr val="009548"/>
                    </a:solidFill>
                  </a:rPr>
                  <a:t>▲ </a:t>
                </a:r>
                <a:r>
                  <a:rPr lang="en-AU" sz="900" dirty="0"/>
                  <a:t>5.9pp)</a:t>
                </a:r>
              </a:p>
              <a:p>
                <a:endParaRPr lang="en-AU" sz="900" dirty="0"/>
              </a:p>
            </p:txBody>
          </p:sp>
          <p:sp>
            <p:nvSpPr>
              <p:cNvPr id="95" name="TextBox 94">
                <a:extLst>
                  <a:ext uri="{FF2B5EF4-FFF2-40B4-BE49-F238E27FC236}">
                    <a16:creationId xmlns:a16="http://schemas.microsoft.com/office/drawing/2014/main" id="{C1CB4B10-ED72-5EF0-2E8F-BF1918C1A7D2}"/>
                  </a:ext>
                </a:extLst>
              </p:cNvPr>
              <p:cNvSpPr txBox="1"/>
              <p:nvPr/>
            </p:nvSpPr>
            <p:spPr>
              <a:xfrm>
                <a:off x="6136990" y="2927821"/>
                <a:ext cx="851961" cy="578140"/>
              </a:xfrm>
              <a:prstGeom prst="rect">
                <a:avLst/>
              </a:prstGeom>
              <a:noFill/>
            </p:spPr>
            <p:txBody>
              <a:bodyPr wrap="square" rtlCol="0">
                <a:spAutoFit/>
              </a:bodyPr>
              <a:lstStyle/>
              <a:p>
                <a:pPr algn="ctr"/>
                <a:r>
                  <a:rPr lang="en-AU" sz="900" dirty="0"/>
                  <a:t>79.5%</a:t>
                </a:r>
              </a:p>
              <a:p>
                <a:r>
                  <a:rPr lang="en-AU" sz="900" dirty="0"/>
                  <a:t>(</a:t>
                </a:r>
                <a:r>
                  <a:rPr lang="en-AU" sz="900" dirty="0">
                    <a:solidFill>
                      <a:srgbClr val="009548"/>
                    </a:solidFill>
                  </a:rPr>
                  <a:t>▲ </a:t>
                </a:r>
                <a:r>
                  <a:rPr lang="en-AU" sz="900" dirty="0"/>
                  <a:t>4.0pp)</a:t>
                </a:r>
              </a:p>
              <a:p>
                <a:endParaRPr lang="en-AU" sz="900" dirty="0"/>
              </a:p>
            </p:txBody>
          </p:sp>
          <p:sp>
            <p:nvSpPr>
              <p:cNvPr id="96" name="TextBox 95">
                <a:extLst>
                  <a:ext uri="{FF2B5EF4-FFF2-40B4-BE49-F238E27FC236}">
                    <a16:creationId xmlns:a16="http://schemas.microsoft.com/office/drawing/2014/main" id="{E6451A5F-712E-3C75-CF56-A21EB1DBD784}"/>
                  </a:ext>
                </a:extLst>
              </p:cNvPr>
              <p:cNvSpPr txBox="1"/>
              <p:nvPr/>
            </p:nvSpPr>
            <p:spPr>
              <a:xfrm>
                <a:off x="6319079" y="3894727"/>
                <a:ext cx="851961" cy="578140"/>
              </a:xfrm>
              <a:prstGeom prst="rect">
                <a:avLst/>
              </a:prstGeom>
              <a:noFill/>
            </p:spPr>
            <p:txBody>
              <a:bodyPr wrap="square" rtlCol="0">
                <a:spAutoFit/>
              </a:bodyPr>
              <a:lstStyle/>
              <a:p>
                <a:pPr algn="ctr"/>
                <a:r>
                  <a:rPr lang="en-AU" sz="900" dirty="0"/>
                  <a:t>85.6%</a:t>
                </a:r>
              </a:p>
              <a:p>
                <a:r>
                  <a:rPr lang="en-AU" sz="900" dirty="0"/>
                  <a:t>(</a:t>
                </a:r>
                <a:r>
                  <a:rPr lang="en-AU" sz="900" dirty="0">
                    <a:solidFill>
                      <a:srgbClr val="009548"/>
                    </a:solidFill>
                  </a:rPr>
                  <a:t>▲ </a:t>
                </a:r>
                <a:r>
                  <a:rPr lang="en-AU" sz="900" dirty="0"/>
                  <a:t>4.0pp)</a:t>
                </a:r>
              </a:p>
              <a:p>
                <a:endParaRPr lang="en-AU" sz="900" dirty="0"/>
              </a:p>
            </p:txBody>
          </p:sp>
          <p:sp>
            <p:nvSpPr>
              <p:cNvPr id="97" name="TextBox 96">
                <a:extLst>
                  <a:ext uri="{FF2B5EF4-FFF2-40B4-BE49-F238E27FC236}">
                    <a16:creationId xmlns:a16="http://schemas.microsoft.com/office/drawing/2014/main" id="{88AEF570-0871-10A2-F245-60074DE95F91}"/>
                  </a:ext>
                </a:extLst>
              </p:cNvPr>
              <p:cNvSpPr txBox="1"/>
              <p:nvPr/>
            </p:nvSpPr>
            <p:spPr>
              <a:xfrm>
                <a:off x="6012964" y="4598046"/>
                <a:ext cx="851961" cy="578140"/>
              </a:xfrm>
              <a:prstGeom prst="rect">
                <a:avLst/>
              </a:prstGeom>
              <a:noFill/>
            </p:spPr>
            <p:txBody>
              <a:bodyPr wrap="square" rtlCol="0">
                <a:spAutoFit/>
              </a:bodyPr>
              <a:lstStyle/>
              <a:p>
                <a:pPr algn="ctr"/>
                <a:r>
                  <a:rPr lang="en-AU" sz="900" dirty="0"/>
                  <a:t>83.7%</a:t>
                </a:r>
              </a:p>
              <a:p>
                <a:r>
                  <a:rPr lang="en-AU" sz="900" dirty="0"/>
                  <a:t>(</a:t>
                </a:r>
                <a:r>
                  <a:rPr lang="en-AU" sz="900" dirty="0">
                    <a:solidFill>
                      <a:srgbClr val="009548"/>
                    </a:solidFill>
                  </a:rPr>
                  <a:t>▲ </a:t>
                </a:r>
                <a:r>
                  <a:rPr lang="en-AU" sz="900" dirty="0"/>
                  <a:t>5.5pp)</a:t>
                </a:r>
              </a:p>
              <a:p>
                <a:endParaRPr lang="en-AU" sz="900" dirty="0"/>
              </a:p>
            </p:txBody>
          </p:sp>
          <p:sp>
            <p:nvSpPr>
              <p:cNvPr id="98" name="TextBox 97">
                <a:extLst>
                  <a:ext uri="{FF2B5EF4-FFF2-40B4-BE49-F238E27FC236}">
                    <a16:creationId xmlns:a16="http://schemas.microsoft.com/office/drawing/2014/main" id="{4B16DB0F-805C-51C5-DCFC-41AE0E1DF055}"/>
                  </a:ext>
                </a:extLst>
              </p:cNvPr>
              <p:cNvSpPr txBox="1"/>
              <p:nvPr/>
            </p:nvSpPr>
            <p:spPr>
              <a:xfrm>
                <a:off x="6931250" y="4408071"/>
                <a:ext cx="851962" cy="578140"/>
              </a:xfrm>
              <a:prstGeom prst="rect">
                <a:avLst/>
              </a:prstGeom>
              <a:noFill/>
            </p:spPr>
            <p:txBody>
              <a:bodyPr wrap="square" rtlCol="0">
                <a:spAutoFit/>
              </a:bodyPr>
              <a:lstStyle/>
              <a:p>
                <a:pPr algn="ctr"/>
                <a:r>
                  <a:rPr lang="en-AU" sz="900" dirty="0"/>
                  <a:t>54.1%</a:t>
                </a:r>
              </a:p>
              <a:p>
                <a:r>
                  <a:rPr lang="en-AU" sz="900" dirty="0"/>
                  <a:t>(</a:t>
                </a:r>
                <a:r>
                  <a:rPr lang="en-AU" sz="900" dirty="0">
                    <a:solidFill>
                      <a:srgbClr val="009548"/>
                    </a:solidFill>
                  </a:rPr>
                  <a:t>▲ </a:t>
                </a:r>
                <a:r>
                  <a:rPr lang="en-AU" sz="900" dirty="0"/>
                  <a:t>1.4pp)</a:t>
                </a:r>
              </a:p>
              <a:p>
                <a:endParaRPr lang="en-AU" sz="900" dirty="0"/>
              </a:p>
            </p:txBody>
          </p:sp>
        </p:grpSp>
        <p:sp>
          <p:nvSpPr>
            <p:cNvPr id="88" name="TextBox 87">
              <a:extLst>
                <a:ext uri="{FF2B5EF4-FFF2-40B4-BE49-F238E27FC236}">
                  <a16:creationId xmlns:a16="http://schemas.microsoft.com/office/drawing/2014/main" id="{2C1CE639-EFD7-4187-271C-3D0E23C19AAF}"/>
                </a:ext>
              </a:extLst>
            </p:cNvPr>
            <p:cNvSpPr txBox="1"/>
            <p:nvPr/>
          </p:nvSpPr>
          <p:spPr>
            <a:xfrm>
              <a:off x="3166376" y="5081865"/>
              <a:ext cx="843516" cy="541995"/>
            </a:xfrm>
            <a:prstGeom prst="rect">
              <a:avLst/>
            </a:prstGeom>
            <a:noFill/>
          </p:spPr>
          <p:txBody>
            <a:bodyPr wrap="square" rtlCol="0">
              <a:spAutoFit/>
            </a:bodyPr>
            <a:lstStyle/>
            <a:p>
              <a:pPr algn="ctr"/>
              <a:r>
                <a:rPr lang="en-AU" sz="900" dirty="0"/>
                <a:t>78.0%</a:t>
              </a:r>
            </a:p>
            <a:p>
              <a:r>
                <a:rPr lang="en-AU" sz="900" dirty="0"/>
                <a:t>(</a:t>
              </a:r>
              <a:r>
                <a:rPr lang="en-AU" sz="900" dirty="0">
                  <a:solidFill>
                    <a:srgbClr val="009548"/>
                  </a:solidFill>
                </a:rPr>
                <a:t>▲ </a:t>
              </a:r>
              <a:r>
                <a:rPr lang="en-AU" sz="900" dirty="0"/>
                <a:t>5.7pp)</a:t>
              </a:r>
            </a:p>
            <a:p>
              <a:endParaRPr lang="en-AU" sz="900" dirty="0"/>
            </a:p>
          </p:txBody>
        </p:sp>
        <p:cxnSp>
          <p:nvCxnSpPr>
            <p:cNvPr id="89" name="Straight Connector 88">
              <a:extLst>
                <a:ext uri="{FF2B5EF4-FFF2-40B4-BE49-F238E27FC236}">
                  <a16:creationId xmlns:a16="http://schemas.microsoft.com/office/drawing/2014/main" id="{1EF105E3-474C-8D5A-046F-526F8204FED0}"/>
                </a:ext>
              </a:extLst>
            </p:cNvPr>
            <p:cNvCxnSpPr/>
            <p:nvPr/>
          </p:nvCxnSpPr>
          <p:spPr>
            <a:xfrm flipV="1">
              <a:off x="3779740" y="4484246"/>
              <a:ext cx="165756" cy="29945"/>
            </a:xfrm>
            <a:prstGeom prst="line">
              <a:avLst/>
            </a:prstGeom>
            <a:ln w="1270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grpSp>
      <p:graphicFrame>
        <p:nvGraphicFramePr>
          <p:cNvPr id="99" name="Table 98" descr="This table details the bulk billing rate by state and territory for patients with a concession card for the periods January to March 2025 and January to March 2026. ">
            <a:extLst>
              <a:ext uri="{FF2B5EF4-FFF2-40B4-BE49-F238E27FC236}">
                <a16:creationId xmlns:a16="http://schemas.microsoft.com/office/drawing/2014/main" id="{867658F4-0EF8-5C1C-4418-C10E40631C80}"/>
              </a:ext>
            </a:extLst>
          </p:cNvPr>
          <p:cNvGraphicFramePr>
            <a:graphicFrameLocks noGrp="1"/>
          </p:cNvGraphicFramePr>
          <p:nvPr>
            <p:extLst>
              <p:ext uri="{D42A27DB-BD31-4B8C-83A1-F6EECF244321}">
                <p14:modId xmlns:p14="http://schemas.microsoft.com/office/powerpoint/2010/main" val="2449293370"/>
              </p:ext>
            </p:extLst>
          </p:nvPr>
        </p:nvGraphicFramePr>
        <p:xfrm>
          <a:off x="4629112" y="7176234"/>
          <a:ext cx="7706231" cy="802364"/>
        </p:xfrm>
        <a:graphic>
          <a:graphicData uri="http://schemas.openxmlformats.org/drawingml/2006/table">
            <a:tbl>
              <a:tblPr firstRow="1" bandRow="1">
                <a:tableStyleId>{93296810-A885-4BE3-A3E7-6D5BEEA58F35}</a:tableStyleId>
              </a:tblPr>
              <a:tblGrid>
                <a:gridCol w="929859">
                  <a:extLst>
                    <a:ext uri="{9D8B030D-6E8A-4147-A177-3AD203B41FA5}">
                      <a16:colId xmlns:a16="http://schemas.microsoft.com/office/drawing/2014/main" val="3742259983"/>
                    </a:ext>
                  </a:extLst>
                </a:gridCol>
                <a:gridCol w="611388">
                  <a:extLst>
                    <a:ext uri="{9D8B030D-6E8A-4147-A177-3AD203B41FA5}">
                      <a16:colId xmlns:a16="http://schemas.microsoft.com/office/drawing/2014/main" val="2676944023"/>
                    </a:ext>
                  </a:extLst>
                </a:gridCol>
                <a:gridCol w="770623">
                  <a:extLst>
                    <a:ext uri="{9D8B030D-6E8A-4147-A177-3AD203B41FA5}">
                      <a16:colId xmlns:a16="http://schemas.microsoft.com/office/drawing/2014/main" val="429249370"/>
                    </a:ext>
                  </a:extLst>
                </a:gridCol>
                <a:gridCol w="770623">
                  <a:extLst>
                    <a:ext uri="{9D8B030D-6E8A-4147-A177-3AD203B41FA5}">
                      <a16:colId xmlns:a16="http://schemas.microsoft.com/office/drawing/2014/main" val="1119464905"/>
                    </a:ext>
                  </a:extLst>
                </a:gridCol>
                <a:gridCol w="770623">
                  <a:extLst>
                    <a:ext uri="{9D8B030D-6E8A-4147-A177-3AD203B41FA5}">
                      <a16:colId xmlns:a16="http://schemas.microsoft.com/office/drawing/2014/main" val="3538064381"/>
                    </a:ext>
                  </a:extLst>
                </a:gridCol>
                <a:gridCol w="770623">
                  <a:extLst>
                    <a:ext uri="{9D8B030D-6E8A-4147-A177-3AD203B41FA5}">
                      <a16:colId xmlns:a16="http://schemas.microsoft.com/office/drawing/2014/main" val="2597920828"/>
                    </a:ext>
                  </a:extLst>
                </a:gridCol>
                <a:gridCol w="770623">
                  <a:extLst>
                    <a:ext uri="{9D8B030D-6E8A-4147-A177-3AD203B41FA5}">
                      <a16:colId xmlns:a16="http://schemas.microsoft.com/office/drawing/2014/main" val="3117016873"/>
                    </a:ext>
                  </a:extLst>
                </a:gridCol>
                <a:gridCol w="770623">
                  <a:extLst>
                    <a:ext uri="{9D8B030D-6E8A-4147-A177-3AD203B41FA5}">
                      <a16:colId xmlns:a16="http://schemas.microsoft.com/office/drawing/2014/main" val="2140106558"/>
                    </a:ext>
                  </a:extLst>
                </a:gridCol>
                <a:gridCol w="770623">
                  <a:extLst>
                    <a:ext uri="{9D8B030D-6E8A-4147-A177-3AD203B41FA5}">
                      <a16:colId xmlns:a16="http://schemas.microsoft.com/office/drawing/2014/main" val="368193461"/>
                    </a:ext>
                  </a:extLst>
                </a:gridCol>
                <a:gridCol w="770623">
                  <a:extLst>
                    <a:ext uri="{9D8B030D-6E8A-4147-A177-3AD203B41FA5}">
                      <a16:colId xmlns:a16="http://schemas.microsoft.com/office/drawing/2014/main" val="3402417908"/>
                    </a:ext>
                  </a:extLst>
                </a:gridCol>
              </a:tblGrid>
              <a:tr h="298210">
                <a:tc>
                  <a:txBody>
                    <a:bodyPr/>
                    <a:lstStyle/>
                    <a:p>
                      <a:pPr algn="ctr"/>
                      <a:r>
                        <a:rPr lang="en-AU" sz="900" b="1" dirty="0">
                          <a:solidFill>
                            <a:schemeClr val="bg1"/>
                          </a:solidFill>
                          <a:latin typeface="+mj-lt"/>
                        </a:rPr>
                        <a:t>Concession</a:t>
                      </a:r>
                    </a:p>
                  </a:txBody>
                  <a:tcPr anchor="ctr">
                    <a:solidFill>
                      <a:srgbClr val="009548"/>
                    </a:solidFill>
                  </a:tcPr>
                </a:tc>
                <a:tc>
                  <a:txBody>
                    <a:bodyPr/>
                    <a:lstStyle/>
                    <a:p>
                      <a:pPr algn="ctr"/>
                      <a:r>
                        <a:rPr lang="en-AU" sz="900" b="1" dirty="0">
                          <a:solidFill>
                            <a:schemeClr val="bg1"/>
                          </a:solidFill>
                          <a:latin typeface="+mj-lt"/>
                        </a:rPr>
                        <a:t>NSW</a:t>
                      </a:r>
                    </a:p>
                  </a:txBody>
                  <a:tcPr anchor="ctr">
                    <a:solidFill>
                      <a:srgbClr val="009548"/>
                    </a:solidFill>
                  </a:tcPr>
                </a:tc>
                <a:tc>
                  <a:txBody>
                    <a:bodyPr/>
                    <a:lstStyle/>
                    <a:p>
                      <a:pPr algn="ctr"/>
                      <a:r>
                        <a:rPr lang="en-AU" sz="900" b="1" dirty="0">
                          <a:solidFill>
                            <a:schemeClr val="bg1"/>
                          </a:solidFill>
                          <a:latin typeface="+mj-lt"/>
                        </a:rPr>
                        <a:t>VIC</a:t>
                      </a:r>
                    </a:p>
                  </a:txBody>
                  <a:tcPr anchor="ctr">
                    <a:solidFill>
                      <a:srgbClr val="009548"/>
                    </a:solidFill>
                  </a:tcPr>
                </a:tc>
                <a:tc>
                  <a:txBody>
                    <a:bodyPr/>
                    <a:lstStyle/>
                    <a:p>
                      <a:pPr algn="ctr"/>
                      <a:r>
                        <a:rPr lang="en-AU" sz="900" b="1" dirty="0">
                          <a:solidFill>
                            <a:schemeClr val="bg1"/>
                          </a:solidFill>
                          <a:latin typeface="+mj-lt"/>
                        </a:rPr>
                        <a:t>QLD</a:t>
                      </a:r>
                    </a:p>
                  </a:txBody>
                  <a:tcPr anchor="ctr">
                    <a:solidFill>
                      <a:srgbClr val="009548"/>
                    </a:solidFill>
                  </a:tcPr>
                </a:tc>
                <a:tc>
                  <a:txBody>
                    <a:bodyPr/>
                    <a:lstStyle/>
                    <a:p>
                      <a:pPr algn="ctr"/>
                      <a:r>
                        <a:rPr lang="en-AU" sz="900" b="1" dirty="0">
                          <a:solidFill>
                            <a:schemeClr val="bg1"/>
                          </a:solidFill>
                          <a:latin typeface="+mj-lt"/>
                        </a:rPr>
                        <a:t>SA</a:t>
                      </a:r>
                    </a:p>
                  </a:txBody>
                  <a:tcPr anchor="ctr">
                    <a:solidFill>
                      <a:srgbClr val="009548"/>
                    </a:solidFill>
                  </a:tcPr>
                </a:tc>
                <a:tc>
                  <a:txBody>
                    <a:bodyPr/>
                    <a:lstStyle/>
                    <a:p>
                      <a:pPr algn="ctr"/>
                      <a:r>
                        <a:rPr lang="en-AU" sz="900" b="1" dirty="0">
                          <a:solidFill>
                            <a:schemeClr val="bg1"/>
                          </a:solidFill>
                          <a:latin typeface="+mj-lt"/>
                        </a:rPr>
                        <a:t>WA</a:t>
                      </a:r>
                    </a:p>
                  </a:txBody>
                  <a:tcPr anchor="ctr">
                    <a:solidFill>
                      <a:srgbClr val="009548"/>
                    </a:solidFill>
                  </a:tcPr>
                </a:tc>
                <a:tc>
                  <a:txBody>
                    <a:bodyPr/>
                    <a:lstStyle/>
                    <a:p>
                      <a:pPr algn="ctr"/>
                      <a:r>
                        <a:rPr lang="en-AU" sz="900" b="1" dirty="0">
                          <a:solidFill>
                            <a:schemeClr val="bg1"/>
                          </a:solidFill>
                          <a:latin typeface="+mj-lt"/>
                        </a:rPr>
                        <a:t>TAS</a:t>
                      </a:r>
                    </a:p>
                  </a:txBody>
                  <a:tcPr anchor="ctr">
                    <a:solidFill>
                      <a:srgbClr val="009548"/>
                    </a:solidFill>
                  </a:tcPr>
                </a:tc>
                <a:tc>
                  <a:txBody>
                    <a:bodyPr/>
                    <a:lstStyle/>
                    <a:p>
                      <a:pPr algn="ctr"/>
                      <a:r>
                        <a:rPr lang="en-AU" sz="900" b="1" dirty="0">
                          <a:solidFill>
                            <a:schemeClr val="bg1"/>
                          </a:solidFill>
                          <a:latin typeface="+mj-lt"/>
                        </a:rPr>
                        <a:t>NT</a:t>
                      </a:r>
                    </a:p>
                  </a:txBody>
                  <a:tcPr anchor="ctr">
                    <a:solidFill>
                      <a:srgbClr val="009548"/>
                    </a:solidFill>
                  </a:tcPr>
                </a:tc>
                <a:tc>
                  <a:txBody>
                    <a:bodyPr/>
                    <a:lstStyle/>
                    <a:p>
                      <a:pPr algn="ctr"/>
                      <a:r>
                        <a:rPr lang="en-AU" sz="900" b="1" dirty="0">
                          <a:solidFill>
                            <a:schemeClr val="bg1"/>
                          </a:solidFill>
                          <a:latin typeface="+mj-lt"/>
                        </a:rPr>
                        <a:t>ACT</a:t>
                      </a:r>
                    </a:p>
                  </a:txBody>
                  <a:tcPr anchor="ctr">
                    <a:solidFill>
                      <a:srgbClr val="009548"/>
                    </a:solidFill>
                  </a:tcPr>
                </a:tc>
                <a:tc>
                  <a:txBody>
                    <a:bodyPr/>
                    <a:lstStyle/>
                    <a:p>
                      <a:pPr algn="ctr"/>
                      <a:r>
                        <a:rPr lang="en-AU" sz="900" b="1" dirty="0">
                          <a:solidFill>
                            <a:schemeClr val="bg1"/>
                          </a:solidFill>
                          <a:latin typeface="+mj-lt"/>
                        </a:rPr>
                        <a:t>National</a:t>
                      </a:r>
                    </a:p>
                  </a:txBody>
                  <a:tcPr anchor="ctr">
                    <a:solidFill>
                      <a:srgbClr val="009548"/>
                    </a:solidFill>
                  </a:tcPr>
                </a:tc>
                <a:extLst>
                  <a:ext uri="{0D108BD9-81ED-4DB2-BD59-A6C34878D82A}">
                    <a16:rowId xmlns:a16="http://schemas.microsoft.com/office/drawing/2014/main" val="3881704741"/>
                  </a:ext>
                </a:extLst>
              </a:tr>
              <a:tr h="252077">
                <a:tc>
                  <a:txBody>
                    <a:bodyPr/>
                    <a:lstStyle/>
                    <a:p>
                      <a:pPr algn="ctr">
                        <a:buNone/>
                      </a:pPr>
                      <a:r>
                        <a:rPr lang="en-AU" sz="900" dirty="0">
                          <a:effectLst/>
                          <a:latin typeface="+mj-lt"/>
                        </a:rPr>
                        <a:t>Jan to Mar 2025</a:t>
                      </a:r>
                      <a:endParaRPr lang="en-AU" sz="900" dirty="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dirty="0">
                          <a:latin typeface="+mj-lt"/>
                        </a:rPr>
                        <a:t>92.8%</a:t>
                      </a:r>
                    </a:p>
                  </a:txBody>
                  <a:tcPr/>
                </a:tc>
                <a:tc>
                  <a:txBody>
                    <a:bodyPr/>
                    <a:lstStyle/>
                    <a:p>
                      <a:pPr algn="ctr"/>
                      <a:r>
                        <a:rPr lang="en-AU" sz="900" dirty="0">
                          <a:latin typeface="+mj-lt"/>
                        </a:rPr>
                        <a:t>92.7%</a:t>
                      </a:r>
                    </a:p>
                  </a:txBody>
                  <a:tcPr/>
                </a:tc>
                <a:tc>
                  <a:txBody>
                    <a:bodyPr/>
                    <a:lstStyle/>
                    <a:p>
                      <a:pPr algn="ctr"/>
                      <a:r>
                        <a:rPr lang="en-AU" sz="900" dirty="0">
                          <a:latin typeface="+mj-lt"/>
                        </a:rPr>
                        <a:t>91.0%</a:t>
                      </a:r>
                    </a:p>
                  </a:txBody>
                  <a:tcPr/>
                </a:tc>
                <a:tc>
                  <a:txBody>
                    <a:bodyPr/>
                    <a:lstStyle/>
                    <a:p>
                      <a:pPr algn="ctr"/>
                      <a:r>
                        <a:rPr lang="en-AU" sz="900" dirty="0">
                          <a:latin typeface="+mj-lt"/>
                        </a:rPr>
                        <a:t>91.3%</a:t>
                      </a:r>
                    </a:p>
                  </a:txBody>
                  <a:tcPr/>
                </a:tc>
                <a:tc>
                  <a:txBody>
                    <a:bodyPr/>
                    <a:lstStyle/>
                    <a:p>
                      <a:pPr algn="ctr"/>
                      <a:r>
                        <a:rPr lang="en-AU" sz="900" dirty="0">
                          <a:latin typeface="+mj-lt"/>
                        </a:rPr>
                        <a:t>91.3%</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87.8%</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96.3%</a:t>
                      </a:r>
                    </a:p>
                  </a:txBody>
                  <a:tcPr/>
                </a:tc>
                <a:tc>
                  <a:txBody>
                    <a:bodyPr/>
                    <a:lstStyle/>
                    <a:p>
                      <a:pPr algn="ctr"/>
                      <a:r>
                        <a:rPr lang="en-AU" sz="900" dirty="0">
                          <a:latin typeface="+mj-lt"/>
                        </a:rPr>
                        <a:t>75.3%</a:t>
                      </a:r>
                    </a:p>
                  </a:txBody>
                  <a:tcPr/>
                </a:tc>
                <a:tc>
                  <a:txBody>
                    <a:bodyPr/>
                    <a:lstStyle/>
                    <a:p>
                      <a:pPr algn="ctr"/>
                      <a:r>
                        <a:rPr lang="en-AU" sz="900" dirty="0">
                          <a:latin typeface="+mj-lt"/>
                        </a:rPr>
                        <a:t>91.9%</a:t>
                      </a:r>
                    </a:p>
                  </a:txBody>
                  <a:tcPr/>
                </a:tc>
                <a:extLst>
                  <a:ext uri="{0D108BD9-81ED-4DB2-BD59-A6C34878D82A}">
                    <a16:rowId xmlns:a16="http://schemas.microsoft.com/office/drawing/2014/main" val="1489487438"/>
                  </a:ext>
                </a:extLst>
              </a:tr>
              <a:tr h="252077">
                <a:tc>
                  <a:txBody>
                    <a:bodyPr/>
                    <a:lstStyle/>
                    <a:p>
                      <a:pPr algn="ctr">
                        <a:buNone/>
                      </a:pPr>
                      <a:r>
                        <a:rPr lang="en-AU" sz="900" dirty="0">
                          <a:effectLst/>
                          <a:latin typeface="+mj-lt"/>
                          <a:ea typeface="Aptos" panose="020B0004020202020204" pitchFamily="34" charset="0"/>
                          <a:cs typeface="Aptos" panose="020B0004020202020204" pitchFamily="34" charset="0"/>
                        </a:rPr>
                        <a:t>Jan to Mar 2026</a:t>
                      </a:r>
                    </a:p>
                  </a:txBody>
                  <a:tcPr marL="68580" marR="68580" marT="0" marB="0" anchor="ctr"/>
                </a:tc>
                <a:tc>
                  <a:txBody>
                    <a:bodyPr/>
                    <a:lstStyle/>
                    <a:p>
                      <a:pPr algn="ctr"/>
                      <a:r>
                        <a:rPr lang="en-AU" sz="900" dirty="0">
                          <a:latin typeface="+mj-lt"/>
                        </a:rPr>
                        <a:t>93.7%</a:t>
                      </a:r>
                    </a:p>
                  </a:txBody>
                  <a:tcPr/>
                </a:tc>
                <a:tc>
                  <a:txBody>
                    <a:bodyPr/>
                    <a:lstStyle/>
                    <a:p>
                      <a:pPr algn="ctr"/>
                      <a:r>
                        <a:rPr lang="en-AU" sz="900" dirty="0">
                          <a:latin typeface="+mj-lt"/>
                        </a:rPr>
                        <a:t>93.6%</a:t>
                      </a:r>
                    </a:p>
                  </a:txBody>
                  <a:tcPr/>
                </a:tc>
                <a:tc>
                  <a:txBody>
                    <a:bodyPr/>
                    <a:lstStyle/>
                    <a:p>
                      <a:pPr algn="ctr"/>
                      <a:r>
                        <a:rPr lang="en-AU" sz="900" dirty="0">
                          <a:latin typeface="+mj-lt"/>
                        </a:rPr>
                        <a:t>91.8%</a:t>
                      </a:r>
                    </a:p>
                  </a:txBody>
                  <a:tcPr/>
                </a:tc>
                <a:tc>
                  <a:txBody>
                    <a:bodyPr/>
                    <a:lstStyle/>
                    <a:p>
                      <a:pPr algn="ctr"/>
                      <a:r>
                        <a:rPr lang="en-AU" sz="900" dirty="0">
                          <a:latin typeface="+mj-lt"/>
                        </a:rPr>
                        <a:t>92.1%</a:t>
                      </a:r>
                    </a:p>
                  </a:txBody>
                  <a:tcPr/>
                </a:tc>
                <a:tc>
                  <a:txBody>
                    <a:bodyPr/>
                    <a:lstStyle/>
                    <a:p>
                      <a:pPr algn="ctr"/>
                      <a:r>
                        <a:rPr lang="en-AU" sz="900" dirty="0">
                          <a:latin typeface="+mj-lt"/>
                        </a:rPr>
                        <a:t>92.0%</a:t>
                      </a:r>
                    </a:p>
                  </a:txBody>
                  <a:tcPr/>
                </a:tc>
                <a:tc>
                  <a:txBody>
                    <a:bodyPr/>
                    <a:lstStyle/>
                    <a:p>
                      <a:pPr algn="ctr"/>
                      <a:r>
                        <a:rPr lang="en-AU" sz="900" dirty="0">
                          <a:latin typeface="+mj-lt"/>
                        </a:rPr>
                        <a:t>88.7%</a:t>
                      </a:r>
                    </a:p>
                  </a:txBody>
                  <a:tcPr/>
                </a:tc>
                <a:tc>
                  <a:txBody>
                    <a:bodyPr/>
                    <a:lstStyle/>
                    <a:p>
                      <a:pPr algn="ctr"/>
                      <a:r>
                        <a:rPr lang="en-AU" sz="900" dirty="0">
                          <a:latin typeface="+mj-lt"/>
                        </a:rPr>
                        <a:t>97.5%</a:t>
                      </a:r>
                    </a:p>
                  </a:txBody>
                  <a:tcPr/>
                </a:tc>
                <a:tc>
                  <a:txBody>
                    <a:bodyPr/>
                    <a:lstStyle/>
                    <a:p>
                      <a:pPr algn="ctr"/>
                      <a:r>
                        <a:rPr lang="en-AU" sz="900" dirty="0">
                          <a:latin typeface="+mj-lt"/>
                        </a:rPr>
                        <a:t>75.4%</a:t>
                      </a:r>
                    </a:p>
                  </a:txBody>
                  <a:tcPr/>
                </a:tc>
                <a:tc>
                  <a:txBody>
                    <a:bodyPr/>
                    <a:lstStyle/>
                    <a:p>
                      <a:pPr algn="ctr"/>
                      <a:r>
                        <a:rPr lang="en-AU" sz="900" dirty="0">
                          <a:latin typeface="+mj-lt"/>
                        </a:rPr>
                        <a:t>92.7%</a:t>
                      </a:r>
                    </a:p>
                  </a:txBody>
                  <a:tcPr/>
                </a:tc>
                <a:extLst>
                  <a:ext uri="{0D108BD9-81ED-4DB2-BD59-A6C34878D82A}">
                    <a16:rowId xmlns:a16="http://schemas.microsoft.com/office/drawing/2014/main" val="1729986397"/>
                  </a:ext>
                </a:extLst>
              </a:tr>
            </a:tbl>
          </a:graphicData>
        </a:graphic>
      </p:graphicFrame>
      <p:graphicFrame>
        <p:nvGraphicFramePr>
          <p:cNvPr id="100" name="Table 99" descr="This table details the bulk billing rate by state and territory for patients without a concession card for the periods January to March 2025 and January to March 2026. ">
            <a:extLst>
              <a:ext uri="{FF2B5EF4-FFF2-40B4-BE49-F238E27FC236}">
                <a16:creationId xmlns:a16="http://schemas.microsoft.com/office/drawing/2014/main" id="{EE36615A-30E9-7818-AEF9-1BC7C33732D2}"/>
              </a:ext>
            </a:extLst>
          </p:cNvPr>
          <p:cNvGraphicFramePr>
            <a:graphicFrameLocks noGrp="1"/>
          </p:cNvGraphicFramePr>
          <p:nvPr>
            <p:extLst>
              <p:ext uri="{D42A27DB-BD31-4B8C-83A1-F6EECF244321}">
                <p14:modId xmlns:p14="http://schemas.microsoft.com/office/powerpoint/2010/main" val="2822801547"/>
              </p:ext>
            </p:extLst>
          </p:nvPr>
        </p:nvGraphicFramePr>
        <p:xfrm>
          <a:off x="4631439" y="8243389"/>
          <a:ext cx="7706230" cy="869914"/>
        </p:xfrm>
        <a:graphic>
          <a:graphicData uri="http://schemas.openxmlformats.org/drawingml/2006/table">
            <a:tbl>
              <a:tblPr firstRow="1" bandRow="1">
                <a:tableStyleId>{93296810-A885-4BE3-A3E7-6D5BEEA58F35}</a:tableStyleId>
              </a:tblPr>
              <a:tblGrid>
                <a:gridCol w="913018">
                  <a:extLst>
                    <a:ext uri="{9D8B030D-6E8A-4147-A177-3AD203B41FA5}">
                      <a16:colId xmlns:a16="http://schemas.microsoft.com/office/drawing/2014/main" val="3742259983"/>
                    </a:ext>
                  </a:extLst>
                </a:gridCol>
                <a:gridCol w="628228">
                  <a:extLst>
                    <a:ext uri="{9D8B030D-6E8A-4147-A177-3AD203B41FA5}">
                      <a16:colId xmlns:a16="http://schemas.microsoft.com/office/drawing/2014/main" val="2676944023"/>
                    </a:ext>
                  </a:extLst>
                </a:gridCol>
                <a:gridCol w="770623">
                  <a:extLst>
                    <a:ext uri="{9D8B030D-6E8A-4147-A177-3AD203B41FA5}">
                      <a16:colId xmlns:a16="http://schemas.microsoft.com/office/drawing/2014/main" val="429249370"/>
                    </a:ext>
                  </a:extLst>
                </a:gridCol>
                <a:gridCol w="770623">
                  <a:extLst>
                    <a:ext uri="{9D8B030D-6E8A-4147-A177-3AD203B41FA5}">
                      <a16:colId xmlns:a16="http://schemas.microsoft.com/office/drawing/2014/main" val="1119464905"/>
                    </a:ext>
                  </a:extLst>
                </a:gridCol>
                <a:gridCol w="770623">
                  <a:extLst>
                    <a:ext uri="{9D8B030D-6E8A-4147-A177-3AD203B41FA5}">
                      <a16:colId xmlns:a16="http://schemas.microsoft.com/office/drawing/2014/main" val="3538064381"/>
                    </a:ext>
                  </a:extLst>
                </a:gridCol>
                <a:gridCol w="770623">
                  <a:extLst>
                    <a:ext uri="{9D8B030D-6E8A-4147-A177-3AD203B41FA5}">
                      <a16:colId xmlns:a16="http://schemas.microsoft.com/office/drawing/2014/main" val="2597920828"/>
                    </a:ext>
                  </a:extLst>
                </a:gridCol>
                <a:gridCol w="770623">
                  <a:extLst>
                    <a:ext uri="{9D8B030D-6E8A-4147-A177-3AD203B41FA5}">
                      <a16:colId xmlns:a16="http://schemas.microsoft.com/office/drawing/2014/main" val="3117016873"/>
                    </a:ext>
                  </a:extLst>
                </a:gridCol>
                <a:gridCol w="770623">
                  <a:extLst>
                    <a:ext uri="{9D8B030D-6E8A-4147-A177-3AD203B41FA5}">
                      <a16:colId xmlns:a16="http://schemas.microsoft.com/office/drawing/2014/main" val="2140106558"/>
                    </a:ext>
                  </a:extLst>
                </a:gridCol>
                <a:gridCol w="770623">
                  <a:extLst>
                    <a:ext uri="{9D8B030D-6E8A-4147-A177-3AD203B41FA5}">
                      <a16:colId xmlns:a16="http://schemas.microsoft.com/office/drawing/2014/main" val="368193461"/>
                    </a:ext>
                  </a:extLst>
                </a:gridCol>
                <a:gridCol w="770623">
                  <a:extLst>
                    <a:ext uri="{9D8B030D-6E8A-4147-A177-3AD203B41FA5}">
                      <a16:colId xmlns:a16="http://schemas.microsoft.com/office/drawing/2014/main" val="2229927848"/>
                    </a:ext>
                  </a:extLst>
                </a:gridCol>
              </a:tblGrid>
              <a:tr h="298210">
                <a:tc>
                  <a:txBody>
                    <a:bodyPr/>
                    <a:lstStyle/>
                    <a:p>
                      <a:pPr algn="ctr"/>
                      <a:r>
                        <a:rPr lang="en-AU" sz="900" b="1" dirty="0">
                          <a:solidFill>
                            <a:schemeClr val="bg1"/>
                          </a:solidFill>
                          <a:latin typeface="+mj-lt"/>
                        </a:rPr>
                        <a:t>Non-concession</a:t>
                      </a:r>
                    </a:p>
                  </a:txBody>
                  <a:tcPr anchor="ctr">
                    <a:solidFill>
                      <a:srgbClr val="009548"/>
                    </a:solidFill>
                  </a:tcPr>
                </a:tc>
                <a:tc>
                  <a:txBody>
                    <a:bodyPr/>
                    <a:lstStyle/>
                    <a:p>
                      <a:pPr algn="ctr"/>
                      <a:r>
                        <a:rPr lang="en-AU" sz="900" b="1" dirty="0">
                          <a:solidFill>
                            <a:schemeClr val="bg1"/>
                          </a:solidFill>
                          <a:latin typeface="+mj-lt"/>
                        </a:rPr>
                        <a:t>NSW</a:t>
                      </a:r>
                    </a:p>
                  </a:txBody>
                  <a:tcPr anchor="ctr">
                    <a:solidFill>
                      <a:srgbClr val="009548"/>
                    </a:solidFill>
                  </a:tcPr>
                </a:tc>
                <a:tc>
                  <a:txBody>
                    <a:bodyPr/>
                    <a:lstStyle/>
                    <a:p>
                      <a:pPr algn="ctr"/>
                      <a:r>
                        <a:rPr lang="en-AU" sz="900" b="1" dirty="0">
                          <a:solidFill>
                            <a:schemeClr val="bg1"/>
                          </a:solidFill>
                          <a:latin typeface="+mj-lt"/>
                        </a:rPr>
                        <a:t>VIC</a:t>
                      </a:r>
                    </a:p>
                  </a:txBody>
                  <a:tcPr anchor="ctr">
                    <a:solidFill>
                      <a:srgbClr val="009548"/>
                    </a:solidFill>
                  </a:tcPr>
                </a:tc>
                <a:tc>
                  <a:txBody>
                    <a:bodyPr/>
                    <a:lstStyle/>
                    <a:p>
                      <a:pPr algn="ctr"/>
                      <a:r>
                        <a:rPr lang="en-AU" sz="900" b="1" dirty="0">
                          <a:solidFill>
                            <a:schemeClr val="bg1"/>
                          </a:solidFill>
                          <a:latin typeface="+mj-lt"/>
                        </a:rPr>
                        <a:t>QLD</a:t>
                      </a:r>
                    </a:p>
                  </a:txBody>
                  <a:tcPr anchor="ctr">
                    <a:solidFill>
                      <a:srgbClr val="009548"/>
                    </a:solidFill>
                  </a:tcPr>
                </a:tc>
                <a:tc>
                  <a:txBody>
                    <a:bodyPr/>
                    <a:lstStyle/>
                    <a:p>
                      <a:pPr algn="ctr"/>
                      <a:r>
                        <a:rPr lang="en-AU" sz="900" b="1" dirty="0">
                          <a:solidFill>
                            <a:schemeClr val="bg1"/>
                          </a:solidFill>
                          <a:latin typeface="+mj-lt"/>
                        </a:rPr>
                        <a:t>SA</a:t>
                      </a:r>
                    </a:p>
                  </a:txBody>
                  <a:tcPr anchor="ctr">
                    <a:solidFill>
                      <a:srgbClr val="009548"/>
                    </a:solidFill>
                  </a:tcPr>
                </a:tc>
                <a:tc>
                  <a:txBody>
                    <a:bodyPr/>
                    <a:lstStyle/>
                    <a:p>
                      <a:pPr algn="ctr"/>
                      <a:r>
                        <a:rPr lang="en-AU" sz="900" b="1" dirty="0">
                          <a:solidFill>
                            <a:schemeClr val="bg1"/>
                          </a:solidFill>
                          <a:latin typeface="+mj-lt"/>
                        </a:rPr>
                        <a:t>WA</a:t>
                      </a:r>
                    </a:p>
                  </a:txBody>
                  <a:tcPr anchor="ctr">
                    <a:solidFill>
                      <a:srgbClr val="009548"/>
                    </a:solidFill>
                  </a:tcPr>
                </a:tc>
                <a:tc>
                  <a:txBody>
                    <a:bodyPr/>
                    <a:lstStyle/>
                    <a:p>
                      <a:pPr algn="ctr"/>
                      <a:r>
                        <a:rPr lang="en-AU" sz="900" b="1" dirty="0">
                          <a:solidFill>
                            <a:schemeClr val="bg1"/>
                          </a:solidFill>
                          <a:latin typeface="+mj-lt"/>
                        </a:rPr>
                        <a:t>TAS</a:t>
                      </a:r>
                    </a:p>
                  </a:txBody>
                  <a:tcPr anchor="ctr">
                    <a:solidFill>
                      <a:srgbClr val="009548"/>
                    </a:solidFill>
                  </a:tcPr>
                </a:tc>
                <a:tc>
                  <a:txBody>
                    <a:bodyPr/>
                    <a:lstStyle/>
                    <a:p>
                      <a:pPr algn="ctr"/>
                      <a:r>
                        <a:rPr lang="en-AU" sz="900" b="1" dirty="0">
                          <a:solidFill>
                            <a:schemeClr val="bg1"/>
                          </a:solidFill>
                          <a:latin typeface="+mj-lt"/>
                        </a:rPr>
                        <a:t>NT</a:t>
                      </a:r>
                    </a:p>
                  </a:txBody>
                  <a:tcPr anchor="ctr">
                    <a:solidFill>
                      <a:srgbClr val="009548"/>
                    </a:solidFill>
                  </a:tcPr>
                </a:tc>
                <a:tc>
                  <a:txBody>
                    <a:bodyPr/>
                    <a:lstStyle/>
                    <a:p>
                      <a:pPr algn="ctr"/>
                      <a:r>
                        <a:rPr lang="en-AU" sz="900" b="1" dirty="0">
                          <a:solidFill>
                            <a:schemeClr val="bg1"/>
                          </a:solidFill>
                          <a:latin typeface="+mj-lt"/>
                        </a:rPr>
                        <a:t>ACT</a:t>
                      </a:r>
                    </a:p>
                  </a:txBody>
                  <a:tcPr anchor="ctr">
                    <a:solidFill>
                      <a:srgbClr val="009548"/>
                    </a:solidFill>
                  </a:tcPr>
                </a:tc>
                <a:tc>
                  <a:txBody>
                    <a:bodyPr/>
                    <a:lstStyle/>
                    <a:p>
                      <a:pPr algn="ctr"/>
                      <a:r>
                        <a:rPr lang="en-AU" sz="900" b="1" dirty="0">
                          <a:solidFill>
                            <a:schemeClr val="bg1"/>
                          </a:solidFill>
                          <a:latin typeface="+mj-lt"/>
                        </a:rPr>
                        <a:t>National</a:t>
                      </a:r>
                    </a:p>
                  </a:txBody>
                  <a:tcPr anchor="ctr">
                    <a:solidFill>
                      <a:srgbClr val="009548"/>
                    </a:solidFill>
                  </a:tcPr>
                </a:tc>
                <a:extLst>
                  <a:ext uri="{0D108BD9-81ED-4DB2-BD59-A6C34878D82A}">
                    <a16:rowId xmlns:a16="http://schemas.microsoft.com/office/drawing/2014/main" val="3881704741"/>
                  </a:ext>
                </a:extLst>
              </a:tr>
              <a:tr h="252077">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effectLst/>
                          <a:latin typeface="+mn-lt"/>
                          <a:ea typeface="+mn-ea"/>
                          <a:cs typeface="+mn-cs"/>
                        </a:rPr>
                        <a:t>Jan to Mar 2025</a:t>
                      </a:r>
                      <a:endParaRPr lang="en-AU" sz="900" kern="1200" dirty="0">
                        <a:solidFill>
                          <a:schemeClr val="dk1"/>
                        </a:solidFill>
                        <a:effectLst/>
                        <a:latin typeface="+mn-lt"/>
                        <a:ea typeface="Aptos" panose="020B0004020202020204" pitchFamily="34" charset="0"/>
                        <a:cs typeface="Aptos" panose="020B0004020202020204" pitchFamily="34" charset="0"/>
                      </a:endParaRPr>
                    </a:p>
                  </a:txBody>
                  <a:tcPr marL="68580" marR="68580" marT="0" marB="0" anchor="ct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71.7%</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65.7%</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60.4%</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54.3%</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52.0%</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51.4%</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63.4%</a:t>
                      </a:r>
                    </a:p>
                  </a:txBody>
                  <a:tcPr/>
                </a:tc>
                <a:tc>
                  <a:txBody>
                    <a:bodyPr/>
                    <a:lstStyle/>
                    <a:p>
                      <a:pPr algn="ctr"/>
                      <a:r>
                        <a:rPr lang="en-AU" sz="900" dirty="0">
                          <a:latin typeface="+mj-lt"/>
                        </a:rPr>
                        <a:t>41.9%</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64.0%</a:t>
                      </a:r>
                    </a:p>
                  </a:txBody>
                  <a:tcPr/>
                </a:tc>
                <a:extLst>
                  <a:ext uri="{0D108BD9-81ED-4DB2-BD59-A6C34878D82A}">
                    <a16:rowId xmlns:a16="http://schemas.microsoft.com/office/drawing/2014/main" val="1489487438"/>
                  </a:ext>
                </a:extLst>
              </a:tr>
              <a:tr h="252077">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effectLst/>
                          <a:latin typeface="+mn-lt"/>
                          <a:ea typeface="Aptos" panose="020B0004020202020204" pitchFamily="34" charset="0"/>
                          <a:cs typeface="Aptos" panose="020B0004020202020204" pitchFamily="34" charset="0"/>
                        </a:rPr>
                        <a:t>Jan to Mar 2026</a:t>
                      </a:r>
                      <a:r>
                        <a:rPr lang="en-AU" sz="900" dirty="0">
                          <a:effectLst/>
                          <a:latin typeface="+mj-lt"/>
                          <a:ea typeface="Aptos" panose="020B0004020202020204" pitchFamily="34" charset="0"/>
                          <a:cs typeface="Aptos" panose="020B0004020202020204" pitchFamily="34" charset="0"/>
                        </a:rPr>
                        <a:t> </a:t>
                      </a:r>
                    </a:p>
                  </a:txBody>
                  <a:tcPr marL="68580" marR="68580" marT="0" marB="0" anchor="ct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78.7%</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75.5%</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68.3%</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67.2%</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60.3%</a:t>
                      </a:r>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latin typeface="+mn-lt"/>
                          <a:ea typeface="+mn-ea"/>
                          <a:cs typeface="+mn-cs"/>
                        </a:rPr>
                        <a:t>64.1%</a:t>
                      </a:r>
                    </a:p>
                  </a:txBody>
                  <a:tcPr/>
                </a:tc>
                <a:tc>
                  <a:txBody>
                    <a:bodyPr/>
                    <a:lstStyle/>
                    <a:p>
                      <a:pPr algn="ctr"/>
                      <a:r>
                        <a:rPr lang="en-AU" sz="900" dirty="0">
                          <a:latin typeface="+mj-lt"/>
                        </a:rPr>
                        <a:t>85.3%</a:t>
                      </a:r>
                    </a:p>
                  </a:txBody>
                  <a:tcPr/>
                </a:tc>
                <a:tc>
                  <a:txBody>
                    <a:bodyPr/>
                    <a:lstStyle/>
                    <a:p>
                      <a:pPr algn="ctr"/>
                      <a:r>
                        <a:rPr lang="en-AU" sz="900" dirty="0">
                          <a:latin typeface="+mj-lt"/>
                        </a:rPr>
                        <a:t>44.1%</a:t>
                      </a:r>
                    </a:p>
                  </a:txBody>
                  <a:tcPr/>
                </a:tc>
                <a:tc>
                  <a:txBody>
                    <a:bodyPr/>
                    <a:lstStyle/>
                    <a:p>
                      <a:pPr algn="ctr"/>
                      <a:r>
                        <a:rPr lang="en-AU" sz="900" dirty="0">
                          <a:latin typeface="+mj-lt"/>
                        </a:rPr>
                        <a:t>72.5%</a:t>
                      </a:r>
                    </a:p>
                  </a:txBody>
                  <a:tcPr/>
                </a:tc>
                <a:extLst>
                  <a:ext uri="{0D108BD9-81ED-4DB2-BD59-A6C34878D82A}">
                    <a16:rowId xmlns:a16="http://schemas.microsoft.com/office/drawing/2014/main" val="1729986397"/>
                  </a:ext>
                </a:extLst>
              </a:tr>
            </a:tbl>
          </a:graphicData>
        </a:graphic>
      </p:graphicFrame>
      <p:sp>
        <p:nvSpPr>
          <p:cNvPr id="101" name="TextBox 100">
            <a:extLst>
              <a:ext uri="{FF2B5EF4-FFF2-40B4-BE49-F238E27FC236}">
                <a16:creationId xmlns:a16="http://schemas.microsoft.com/office/drawing/2014/main" id="{5C50A797-D7CF-5312-FEDE-EBF252D2BD25}"/>
              </a:ext>
            </a:extLst>
          </p:cNvPr>
          <p:cNvSpPr txBox="1"/>
          <p:nvPr/>
        </p:nvSpPr>
        <p:spPr>
          <a:xfrm>
            <a:off x="4654020" y="7964475"/>
            <a:ext cx="7663428" cy="288599"/>
          </a:xfrm>
          <a:prstGeom prst="rect">
            <a:avLst/>
          </a:prstGeom>
          <a:noFill/>
        </p:spPr>
        <p:txBody>
          <a:bodyPr wrap="square" lIns="118169" tIns="59084" rIns="118169" bIns="59084" rtlCol="0" anchor="t">
            <a:spAutoFit/>
          </a:bodyPr>
          <a:lstStyle>
            <a:defPPr>
              <a:defRPr lang="en-US"/>
            </a:defPPr>
            <a:lvl1pPr>
              <a:defRPr sz="1463">
                <a:solidFill>
                  <a:srgbClr val="0070C0"/>
                </a:solidFill>
              </a:defRPr>
            </a:lvl1pPr>
          </a:lstStyle>
          <a:p>
            <a:pPr algn="ctr" defTabSz="590840">
              <a:spcBef>
                <a:spcPct val="0"/>
              </a:spcBef>
              <a:spcAft>
                <a:spcPct val="0"/>
              </a:spcAft>
              <a:defRPr/>
            </a:pPr>
            <a:r>
              <a:rPr lang="en-AU" sz="1100" dirty="0">
                <a:solidFill>
                  <a:prstClr val="black">
                    <a:lumMod val="65000"/>
                    <a:lumOff val="35000"/>
                  </a:prstClr>
                </a:solidFill>
              </a:rPr>
              <a:t>GP NRA Bulk Billing Rate (for Non-concessional Patients)</a:t>
            </a:r>
          </a:p>
        </p:txBody>
      </p:sp>
      <p:sp>
        <p:nvSpPr>
          <p:cNvPr id="102" name="Rounded Rectangle 68">
            <a:extLst>
              <a:ext uri="{FF2B5EF4-FFF2-40B4-BE49-F238E27FC236}">
                <a16:creationId xmlns:a16="http://schemas.microsoft.com/office/drawing/2014/main" id="{CA07AA69-4BD0-C707-9656-D9C7B1840111}"/>
              </a:ext>
            </a:extLst>
          </p:cNvPr>
          <p:cNvSpPr/>
          <p:nvPr/>
        </p:nvSpPr>
        <p:spPr>
          <a:xfrm>
            <a:off x="410545" y="1438147"/>
            <a:ext cx="1860923" cy="1023508"/>
          </a:xfrm>
          <a:prstGeom prst="roundRect">
            <a:avLst>
              <a:gd name="adj" fmla="val 6994"/>
            </a:avLst>
          </a:prstGeom>
          <a:solidFill>
            <a:srgbClr val="FFC42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12" tIns="48007" rIns="96012" bIns="48007" numCol="1" spcCol="0" rtlCol="0" fromWordArt="0" anchor="ctr" anchorCtr="0" forceAA="0" compatLnSpc="1">
            <a:prstTxWarp prst="textNoShape">
              <a:avLst/>
            </a:prstTxWarp>
            <a:noAutofit/>
          </a:bodyPr>
          <a:lstStyle/>
          <a:p>
            <a:pPr algn="ctr" defTabSz="590840">
              <a:spcBef>
                <a:spcPct val="0"/>
              </a:spcBef>
              <a:spcAft>
                <a:spcPct val="0"/>
              </a:spcAft>
              <a:defRPr/>
            </a:pPr>
            <a:r>
              <a:rPr lang="en-AU" sz="1000" dirty="0">
                <a:solidFill>
                  <a:srgbClr val="004A1B"/>
                </a:solidFill>
                <a:cs typeface="Arial"/>
              </a:rPr>
              <a:t>National GP NRA Bulk Billing Rate (Jan - Mar 2026)</a:t>
            </a:r>
          </a:p>
          <a:p>
            <a:pPr lvl="0" algn="ctr">
              <a:spcBef>
                <a:spcPct val="0"/>
              </a:spcBef>
              <a:spcAft>
                <a:spcPct val="0"/>
              </a:spcAft>
              <a:defRPr/>
            </a:pPr>
            <a:r>
              <a:rPr lang="en-AU" sz="2300" dirty="0">
                <a:solidFill>
                  <a:srgbClr val="004B1B"/>
                </a:solidFill>
                <a:latin typeface="Corbel" panose="020B0503020204020204"/>
                <a:cs typeface="Arial"/>
              </a:rPr>
              <a:t>81.9</a:t>
            </a:r>
            <a:r>
              <a:rPr lang="en-AU" sz="2300" dirty="0">
                <a:solidFill>
                  <a:srgbClr val="004A1B"/>
                </a:solidFill>
                <a:latin typeface="Corbel" panose="020B0503020204020204"/>
                <a:cs typeface="Arial"/>
              </a:rPr>
              <a:t>% </a:t>
            </a:r>
            <a:r>
              <a:rPr lang="en-AU" sz="1292" dirty="0">
                <a:solidFill>
                  <a:srgbClr val="004A1B"/>
                </a:solidFill>
                <a:latin typeface="Corbel" panose="020B0503020204020204"/>
                <a:cs typeface="Arial"/>
              </a:rPr>
              <a:t>(</a:t>
            </a:r>
            <a:r>
              <a:rPr lang="en-AU" sz="1292" dirty="0">
                <a:solidFill>
                  <a:srgbClr val="009548"/>
                </a:solidFill>
              </a:rPr>
              <a:t>▲</a:t>
            </a:r>
            <a:r>
              <a:rPr lang="en-AU" sz="1292" dirty="0">
                <a:solidFill>
                  <a:srgbClr val="004A1B"/>
                </a:solidFill>
              </a:rPr>
              <a:t>4.6pp*)</a:t>
            </a:r>
            <a:endParaRPr lang="en-AU" sz="1292" dirty="0">
              <a:solidFill>
                <a:srgbClr val="004A1B"/>
              </a:solidFill>
              <a:latin typeface="Corbel" panose="020B0503020204020204"/>
              <a:cs typeface="Arial"/>
            </a:endParaRPr>
          </a:p>
        </p:txBody>
      </p:sp>
      <p:sp>
        <p:nvSpPr>
          <p:cNvPr id="103" name="TextBox 102">
            <a:extLst>
              <a:ext uri="{FF2B5EF4-FFF2-40B4-BE49-F238E27FC236}">
                <a16:creationId xmlns:a16="http://schemas.microsoft.com/office/drawing/2014/main" id="{8EB8CBA4-6F3D-2296-5B7C-2CCCDC249D5C}"/>
              </a:ext>
            </a:extLst>
          </p:cNvPr>
          <p:cNvSpPr txBox="1"/>
          <p:nvPr/>
        </p:nvSpPr>
        <p:spPr>
          <a:xfrm>
            <a:off x="337240" y="2413756"/>
            <a:ext cx="2388709" cy="369332"/>
          </a:xfrm>
          <a:prstGeom prst="rect">
            <a:avLst/>
          </a:prstGeom>
          <a:noFill/>
        </p:spPr>
        <p:txBody>
          <a:bodyPr wrap="square" rtlCol="0">
            <a:spAutoFit/>
          </a:bodyPr>
          <a:lstStyle/>
          <a:p>
            <a:pPr defTabSz="590840">
              <a:spcBef>
                <a:spcPct val="0"/>
              </a:spcBef>
              <a:spcAft>
                <a:spcPct val="0"/>
              </a:spcAft>
              <a:defRPr/>
            </a:pPr>
            <a:r>
              <a:rPr lang="en-AU" sz="900" dirty="0">
                <a:solidFill>
                  <a:prstClr val="black"/>
                </a:solidFill>
                <a:cs typeface="Arial"/>
              </a:rPr>
              <a:t>*percentage point difference when compared to same period 12 months prior</a:t>
            </a:r>
          </a:p>
        </p:txBody>
      </p:sp>
      <p:sp>
        <p:nvSpPr>
          <p:cNvPr id="111" name="Rounded Rectangle 66">
            <a:extLst>
              <a:ext uri="{FF2B5EF4-FFF2-40B4-BE49-F238E27FC236}">
                <a16:creationId xmlns:a16="http://schemas.microsoft.com/office/drawing/2014/main" id="{1091C023-AC38-792E-D886-CF243A0B3D05}"/>
              </a:ext>
            </a:extLst>
          </p:cNvPr>
          <p:cNvSpPr/>
          <p:nvPr/>
        </p:nvSpPr>
        <p:spPr>
          <a:xfrm>
            <a:off x="2418587" y="1438147"/>
            <a:ext cx="1860923" cy="1023508"/>
          </a:xfrm>
          <a:prstGeom prst="roundRect">
            <a:avLst>
              <a:gd name="adj" fmla="val 7098"/>
            </a:avLst>
          </a:prstGeom>
          <a:solidFill>
            <a:srgbClr val="FFC42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8007" rIns="0" bIns="48007" numCol="1" spcCol="0" rtlCol="0" fromWordArt="0" anchor="ctr" anchorCtr="0" forceAA="0" compatLnSpc="1">
            <a:prstTxWarp prst="textNoShape">
              <a:avLst/>
            </a:prstTxWarp>
            <a:noAutofit/>
          </a:bodyPr>
          <a:lstStyle/>
          <a:p>
            <a:pPr algn="ctr">
              <a:spcBef>
                <a:spcPct val="0"/>
              </a:spcBef>
              <a:spcAft>
                <a:spcPct val="0"/>
              </a:spcAft>
              <a:defRPr/>
            </a:pPr>
            <a:r>
              <a:rPr lang="en-AU" sz="1034" dirty="0">
                <a:solidFill>
                  <a:srgbClr val="004A1B"/>
                </a:solidFill>
                <a:latin typeface="Corbel" panose="020B0503020204020204"/>
                <a:cs typeface="Arial"/>
              </a:rPr>
              <a:t>Number of registered Medicare Bulk Billing Practices nationally</a:t>
            </a:r>
          </a:p>
          <a:p>
            <a:pPr algn="ctr">
              <a:spcBef>
                <a:spcPct val="0"/>
              </a:spcBef>
              <a:spcAft>
                <a:spcPct val="0"/>
              </a:spcAft>
              <a:defRPr/>
            </a:pPr>
            <a:r>
              <a:rPr lang="en-AU" sz="2300" dirty="0">
                <a:solidFill>
                  <a:srgbClr val="004A1B"/>
                </a:solidFill>
                <a:latin typeface="Corbel" panose="020B0503020204020204"/>
                <a:cs typeface="Arial"/>
              </a:rPr>
              <a:t>3,638</a:t>
            </a:r>
            <a:endParaRPr lang="en-AU" sz="2300" dirty="0">
              <a:solidFill>
                <a:prstClr val="white"/>
              </a:solidFill>
              <a:latin typeface="Corbel" panose="020B0503020204020204"/>
              <a:cs typeface="Arial"/>
            </a:endParaRPr>
          </a:p>
        </p:txBody>
      </p:sp>
      <p:sp>
        <p:nvSpPr>
          <p:cNvPr id="112" name="TextBox 111">
            <a:extLst>
              <a:ext uri="{FF2B5EF4-FFF2-40B4-BE49-F238E27FC236}">
                <a16:creationId xmlns:a16="http://schemas.microsoft.com/office/drawing/2014/main" id="{1C85C2CF-0B58-CDAE-C47C-28592A080385}"/>
              </a:ext>
            </a:extLst>
          </p:cNvPr>
          <p:cNvSpPr txBox="1"/>
          <p:nvPr/>
        </p:nvSpPr>
        <p:spPr>
          <a:xfrm>
            <a:off x="4467986" y="3037464"/>
            <a:ext cx="3952631" cy="261610"/>
          </a:xfrm>
          <a:prstGeom prst="rect">
            <a:avLst/>
          </a:prstGeom>
          <a:noFill/>
        </p:spPr>
        <p:txBody>
          <a:bodyPr wrap="square" rtlCol="0">
            <a:spAutoFit/>
          </a:bodyPr>
          <a:lstStyle>
            <a:defPPr>
              <a:defRPr lang="en-US"/>
            </a:defPPr>
            <a:lvl1pPr>
              <a:defRPr sz="1463">
                <a:solidFill>
                  <a:srgbClr val="0070C0"/>
                </a:solidFill>
              </a:defRPr>
            </a:lvl1pPr>
          </a:lstStyle>
          <a:p>
            <a:pPr algn="ctr" defTabSz="590840">
              <a:spcBef>
                <a:spcPct val="0"/>
              </a:spcBef>
              <a:spcAft>
                <a:spcPct val="0"/>
              </a:spcAft>
              <a:defRPr/>
            </a:pPr>
            <a:r>
              <a:rPr lang="en-AU" sz="1100" dirty="0">
                <a:solidFill>
                  <a:prstClr val="black">
                    <a:lumMod val="65000"/>
                    <a:lumOff val="35000"/>
                  </a:prstClr>
                </a:solidFill>
              </a:rPr>
              <a:t>GP NRA Bulk Billing Rate (by </a:t>
            </a:r>
            <a:r>
              <a:rPr lang="en-AU" sz="1100" dirty="0">
                <a:solidFill>
                  <a:schemeClr val="tx1"/>
                </a:solidFill>
              </a:rPr>
              <a:t>Month</a:t>
            </a:r>
            <a:r>
              <a:rPr lang="en-AU" sz="1100" dirty="0">
                <a:solidFill>
                  <a:prstClr val="black">
                    <a:lumMod val="65000"/>
                    <a:lumOff val="35000"/>
                  </a:prstClr>
                </a:solidFill>
              </a:rPr>
              <a:t>)</a:t>
            </a:r>
          </a:p>
        </p:txBody>
      </p:sp>
      <p:sp>
        <p:nvSpPr>
          <p:cNvPr id="113" name="Rounded Rectangle 66">
            <a:extLst>
              <a:ext uri="{FF2B5EF4-FFF2-40B4-BE49-F238E27FC236}">
                <a16:creationId xmlns:a16="http://schemas.microsoft.com/office/drawing/2014/main" id="{B0E76F61-AD97-55B1-37A7-AC267F4AEE62}"/>
              </a:ext>
            </a:extLst>
          </p:cNvPr>
          <p:cNvSpPr/>
          <p:nvPr/>
        </p:nvSpPr>
        <p:spPr>
          <a:xfrm>
            <a:off x="4426629" y="1438147"/>
            <a:ext cx="1860923" cy="1023508"/>
          </a:xfrm>
          <a:prstGeom prst="roundRect">
            <a:avLst>
              <a:gd name="adj" fmla="val 7098"/>
            </a:avLst>
          </a:prstGeom>
          <a:solidFill>
            <a:srgbClr val="FFC42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8007" rIns="0" bIns="48007" numCol="1" spcCol="0" rtlCol="0" fromWordArt="0" anchor="ctr" anchorCtr="0" forceAA="0" compatLnSpc="1">
            <a:prstTxWarp prst="textNoShape">
              <a:avLst/>
            </a:prstTxWarp>
            <a:noAutofit/>
          </a:bodyPr>
          <a:lstStyle/>
          <a:p>
            <a:pPr algn="ctr">
              <a:spcBef>
                <a:spcPct val="0"/>
              </a:spcBef>
              <a:spcAft>
                <a:spcPct val="0"/>
              </a:spcAft>
              <a:defRPr/>
            </a:pPr>
            <a:r>
              <a:rPr lang="en-AU" sz="1000" dirty="0">
                <a:solidFill>
                  <a:srgbClr val="004A1B"/>
                </a:solidFill>
              </a:rPr>
              <a:t>Approx population living within 20 minutes drive of a registered Medicare Bulk Billing Practice</a:t>
            </a:r>
          </a:p>
          <a:p>
            <a:pPr algn="ctr">
              <a:spcBef>
                <a:spcPct val="0"/>
              </a:spcBef>
              <a:spcAft>
                <a:spcPct val="0"/>
              </a:spcAft>
              <a:defRPr/>
            </a:pPr>
            <a:r>
              <a:rPr lang="en-AU" sz="2300" dirty="0">
                <a:solidFill>
                  <a:srgbClr val="004A1B"/>
                </a:solidFill>
                <a:latin typeface="Corbel" panose="020B0503020204020204" pitchFamily="34" charset="0"/>
                <a:cs typeface="Arial"/>
              </a:rPr>
              <a:t>97%</a:t>
            </a:r>
          </a:p>
          <a:p>
            <a:pPr algn="ctr">
              <a:spcBef>
                <a:spcPct val="0"/>
              </a:spcBef>
              <a:spcAft>
                <a:spcPct val="0"/>
              </a:spcAft>
              <a:defRPr/>
            </a:pPr>
            <a:endParaRPr lang="en-AU" sz="905" dirty="0">
              <a:solidFill>
                <a:prstClr val="white"/>
              </a:solidFill>
              <a:latin typeface="Corbel" panose="020B0503020204020204"/>
              <a:cs typeface="Arial"/>
            </a:endParaRPr>
          </a:p>
        </p:txBody>
      </p:sp>
      <p:sp>
        <p:nvSpPr>
          <p:cNvPr id="114" name="Rounded Rectangle 66">
            <a:extLst>
              <a:ext uri="{FF2B5EF4-FFF2-40B4-BE49-F238E27FC236}">
                <a16:creationId xmlns:a16="http://schemas.microsoft.com/office/drawing/2014/main" id="{536ACB98-9BEE-D201-2DB3-AC7904A3CC0B}"/>
              </a:ext>
            </a:extLst>
          </p:cNvPr>
          <p:cNvSpPr/>
          <p:nvPr/>
        </p:nvSpPr>
        <p:spPr>
          <a:xfrm>
            <a:off x="6434672" y="1438147"/>
            <a:ext cx="1860923" cy="1023508"/>
          </a:xfrm>
          <a:prstGeom prst="roundRect">
            <a:avLst>
              <a:gd name="adj" fmla="val 7098"/>
            </a:avLst>
          </a:prstGeom>
          <a:solidFill>
            <a:srgbClr val="FFC42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8007" rIns="0" bIns="48007" numCol="1" spcCol="0" rtlCol="0" fromWordArt="0" anchor="ctr" anchorCtr="0" forceAA="0" compatLnSpc="1">
            <a:prstTxWarp prst="textNoShape">
              <a:avLst/>
            </a:prstTxWarp>
            <a:noAutofit/>
          </a:bodyPr>
          <a:lstStyle/>
          <a:p>
            <a:pPr algn="ctr">
              <a:spcBef>
                <a:spcPct val="0"/>
              </a:spcBef>
              <a:spcAft>
                <a:spcPct val="0"/>
              </a:spcAft>
              <a:defRPr/>
            </a:pPr>
            <a:r>
              <a:rPr lang="en-AU" sz="1000" dirty="0">
                <a:solidFill>
                  <a:srgbClr val="004A1B"/>
                </a:solidFill>
              </a:rPr>
              <a:t>Previously mixed billing practices now registered as Medicare Bulk Billing Practices</a:t>
            </a:r>
          </a:p>
          <a:p>
            <a:pPr algn="ctr" defTabSz="590840">
              <a:spcBef>
                <a:spcPct val="0"/>
              </a:spcBef>
              <a:spcAft>
                <a:spcPct val="0"/>
              </a:spcAft>
              <a:defRPr/>
            </a:pPr>
            <a:r>
              <a:rPr lang="en-AU" sz="2300" dirty="0">
                <a:solidFill>
                  <a:srgbClr val="004A1B"/>
                </a:solidFill>
                <a:latin typeface="Corbel" panose="020B0503020204020204"/>
                <a:cs typeface="Arial"/>
              </a:rPr>
              <a:t>1,358</a:t>
            </a:r>
          </a:p>
        </p:txBody>
      </p:sp>
      <p:sp>
        <p:nvSpPr>
          <p:cNvPr id="115" name="Rectangle 114">
            <a:extLst>
              <a:ext uri="{FF2B5EF4-FFF2-40B4-BE49-F238E27FC236}">
                <a16:creationId xmlns:a16="http://schemas.microsoft.com/office/drawing/2014/main" id="{DA3B486E-9D25-A963-7932-D61DB54F1803}"/>
              </a:ext>
            </a:extLst>
          </p:cNvPr>
          <p:cNvSpPr/>
          <p:nvPr/>
        </p:nvSpPr>
        <p:spPr>
          <a:xfrm>
            <a:off x="270241" y="1165826"/>
            <a:ext cx="8150376" cy="1710908"/>
          </a:xfrm>
          <a:prstGeom prst="rect">
            <a:avLst/>
          </a:prstGeom>
          <a:noFill/>
          <a:ln>
            <a:solidFill>
              <a:srgbClr val="FFDE9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6" name="Rectangle 115">
            <a:extLst>
              <a:ext uri="{FF2B5EF4-FFF2-40B4-BE49-F238E27FC236}">
                <a16:creationId xmlns:a16="http://schemas.microsoft.com/office/drawing/2014/main" id="{E30102EE-28F6-2535-17E7-27C0916CFDEF}"/>
              </a:ext>
            </a:extLst>
          </p:cNvPr>
          <p:cNvSpPr/>
          <p:nvPr/>
        </p:nvSpPr>
        <p:spPr>
          <a:xfrm>
            <a:off x="4471934" y="3006909"/>
            <a:ext cx="3941944" cy="3727871"/>
          </a:xfrm>
          <a:prstGeom prst="rect">
            <a:avLst/>
          </a:prstGeom>
          <a:noFill/>
          <a:ln>
            <a:solidFill>
              <a:srgbClr val="FFDE9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7" name="Rectangle 116">
            <a:extLst>
              <a:ext uri="{FF2B5EF4-FFF2-40B4-BE49-F238E27FC236}">
                <a16:creationId xmlns:a16="http://schemas.microsoft.com/office/drawing/2014/main" id="{C7650D73-58BB-2D42-0980-5583D1D222C2}"/>
              </a:ext>
            </a:extLst>
          </p:cNvPr>
          <p:cNvSpPr/>
          <p:nvPr/>
        </p:nvSpPr>
        <p:spPr>
          <a:xfrm>
            <a:off x="270241" y="3006909"/>
            <a:ext cx="4081526" cy="3727871"/>
          </a:xfrm>
          <a:prstGeom prst="rect">
            <a:avLst/>
          </a:prstGeom>
          <a:noFill/>
          <a:ln>
            <a:solidFill>
              <a:srgbClr val="FFDE9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8" name="Rectangle 117">
            <a:extLst>
              <a:ext uri="{FF2B5EF4-FFF2-40B4-BE49-F238E27FC236}">
                <a16:creationId xmlns:a16="http://schemas.microsoft.com/office/drawing/2014/main" id="{67DC4DAE-6406-15B5-427A-6C126BF4D1CC}"/>
              </a:ext>
            </a:extLst>
          </p:cNvPr>
          <p:cNvSpPr/>
          <p:nvPr/>
        </p:nvSpPr>
        <p:spPr>
          <a:xfrm>
            <a:off x="270241" y="6855011"/>
            <a:ext cx="4085987" cy="2458888"/>
          </a:xfrm>
          <a:prstGeom prst="rect">
            <a:avLst/>
          </a:prstGeom>
          <a:noFill/>
          <a:ln>
            <a:solidFill>
              <a:srgbClr val="FFDE9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9" name="Rectangle 118">
            <a:extLst>
              <a:ext uri="{FF2B5EF4-FFF2-40B4-BE49-F238E27FC236}">
                <a16:creationId xmlns:a16="http://schemas.microsoft.com/office/drawing/2014/main" id="{B699894E-C571-00A8-AB23-527F1FD9FF36}"/>
              </a:ext>
            </a:extLst>
          </p:cNvPr>
          <p:cNvSpPr/>
          <p:nvPr/>
        </p:nvSpPr>
        <p:spPr>
          <a:xfrm>
            <a:off x="4471934" y="6864955"/>
            <a:ext cx="8059425" cy="2448944"/>
          </a:xfrm>
          <a:prstGeom prst="rect">
            <a:avLst/>
          </a:prstGeom>
          <a:noFill/>
          <a:ln>
            <a:solidFill>
              <a:srgbClr val="FFDE9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graphicFrame>
        <p:nvGraphicFramePr>
          <p:cNvPr id="121" name="Chart 120" descr="Line graph that compares the GP non-referred attendance rate between 2024-25 and 2025-26, for the months July to March. The graph shows that from October in 2025-26, the bulk billing rate was higher for all subsequent months when compared with the 2024-25 financial year, increasing from 77.7% in October 2025 to 82.4% in March 2026. ">
            <a:extLst>
              <a:ext uri="{FF2B5EF4-FFF2-40B4-BE49-F238E27FC236}">
                <a16:creationId xmlns:a16="http://schemas.microsoft.com/office/drawing/2014/main" id="{A9FD9E06-526A-6A31-036C-967E5A5A7332}"/>
              </a:ext>
            </a:extLst>
          </p:cNvPr>
          <p:cNvGraphicFramePr>
            <a:graphicFrameLocks/>
          </p:cNvGraphicFramePr>
          <p:nvPr>
            <p:extLst>
              <p:ext uri="{D42A27DB-BD31-4B8C-83A1-F6EECF244321}">
                <p14:modId xmlns:p14="http://schemas.microsoft.com/office/powerpoint/2010/main" val="2813738505"/>
              </p:ext>
            </p:extLst>
          </p:nvPr>
        </p:nvGraphicFramePr>
        <p:xfrm>
          <a:off x="4655890" y="3354162"/>
          <a:ext cx="3619124" cy="3333086"/>
        </p:xfrm>
        <a:graphic>
          <a:graphicData uri="http://schemas.openxmlformats.org/drawingml/2006/chart">
            <c:chart xmlns:c="http://schemas.openxmlformats.org/drawingml/2006/chart" xmlns:r="http://schemas.openxmlformats.org/officeDocument/2006/relationships" r:id="rId5"/>
          </a:graphicData>
        </a:graphic>
      </p:graphicFrame>
      <p:sp>
        <p:nvSpPr>
          <p:cNvPr id="122" name="TextBox 121">
            <a:extLst>
              <a:ext uri="{FF2B5EF4-FFF2-40B4-BE49-F238E27FC236}">
                <a16:creationId xmlns:a16="http://schemas.microsoft.com/office/drawing/2014/main" id="{0F371FDD-5297-15BC-5CBC-6FAD017C5BEE}"/>
              </a:ext>
            </a:extLst>
          </p:cNvPr>
          <p:cNvSpPr txBox="1"/>
          <p:nvPr/>
        </p:nvSpPr>
        <p:spPr>
          <a:xfrm>
            <a:off x="278201" y="6877885"/>
            <a:ext cx="4074209" cy="288599"/>
          </a:xfrm>
          <a:prstGeom prst="rect">
            <a:avLst/>
          </a:prstGeom>
          <a:noFill/>
        </p:spPr>
        <p:txBody>
          <a:bodyPr wrap="square" lIns="118169" tIns="59084" rIns="118169" bIns="59084" rtlCol="0" anchor="t">
            <a:spAutoFit/>
          </a:bodyPr>
          <a:lstStyle>
            <a:defPPr>
              <a:defRPr lang="en-US"/>
            </a:defPPr>
            <a:lvl1pPr>
              <a:defRPr sz="1463">
                <a:solidFill>
                  <a:srgbClr val="0070C0"/>
                </a:solidFill>
              </a:defRPr>
            </a:lvl1pPr>
          </a:lstStyle>
          <a:p>
            <a:pPr algn="ctr" defTabSz="590840">
              <a:spcBef>
                <a:spcPct val="0"/>
              </a:spcBef>
              <a:spcAft>
                <a:spcPct val="0"/>
              </a:spcAft>
              <a:defRPr/>
            </a:pPr>
            <a:r>
              <a:rPr lang="en-AU" sz="1100" dirty="0">
                <a:solidFill>
                  <a:prstClr val="black">
                    <a:lumMod val="65000"/>
                    <a:lumOff val="35000"/>
                  </a:prstClr>
                </a:solidFill>
              </a:rPr>
              <a:t>GP NRA Bulk Billing Rate (by Patient Age)</a:t>
            </a:r>
          </a:p>
        </p:txBody>
      </p:sp>
      <p:pic>
        <p:nvPicPr>
          <p:cNvPr id="123" name="Picture 122" descr="This bar chart shows the bulk billing rate for GP non-referred attendances has increased for all three age groups (over 64s, 16 to 64s, and under 16s) when considering the period of January to March 2025 and comparing that to the period of January to March 2026. The bulk billing rate for the January to March 2026 period was 88.5% for over 64s, 76.2% for 16 to 64s and 90.8% for under 16s.">
            <a:extLst>
              <a:ext uri="{FF2B5EF4-FFF2-40B4-BE49-F238E27FC236}">
                <a16:creationId xmlns:a16="http://schemas.microsoft.com/office/drawing/2014/main" id="{2FA32EF1-542C-FE86-9FBB-C62B6C29BF4D}"/>
              </a:ext>
            </a:extLst>
          </p:cNvPr>
          <p:cNvPicPr>
            <a:picLocks noChangeAspect="1"/>
          </p:cNvPicPr>
          <p:nvPr/>
        </p:nvPicPr>
        <p:blipFill>
          <a:blip r:embed="rId6"/>
          <a:stretch>
            <a:fillRect/>
          </a:stretch>
        </p:blipFill>
        <p:spPr>
          <a:xfrm>
            <a:off x="319385" y="6980188"/>
            <a:ext cx="3988700" cy="2393220"/>
          </a:xfrm>
          <a:prstGeom prst="rect">
            <a:avLst/>
          </a:prstGeom>
        </p:spPr>
      </p:pic>
      <p:sp>
        <p:nvSpPr>
          <p:cNvPr id="124" name="TextBox 123">
            <a:extLst>
              <a:ext uri="{FF2B5EF4-FFF2-40B4-BE49-F238E27FC236}">
                <a16:creationId xmlns:a16="http://schemas.microsoft.com/office/drawing/2014/main" id="{EB14FC24-B914-5013-6909-4AA3DC922881}"/>
              </a:ext>
            </a:extLst>
          </p:cNvPr>
          <p:cNvSpPr txBox="1"/>
          <p:nvPr/>
        </p:nvSpPr>
        <p:spPr>
          <a:xfrm>
            <a:off x="8674165" y="3832871"/>
            <a:ext cx="3696114" cy="261610"/>
          </a:xfrm>
          <a:prstGeom prst="rect">
            <a:avLst/>
          </a:prstGeom>
          <a:noFill/>
        </p:spPr>
        <p:txBody>
          <a:bodyPr wrap="square" rtlCol="0">
            <a:spAutoFit/>
          </a:bodyPr>
          <a:lstStyle>
            <a:defPPr>
              <a:defRPr lang="en-US"/>
            </a:defPPr>
            <a:lvl1pPr>
              <a:defRPr sz="1463">
                <a:solidFill>
                  <a:srgbClr val="0070C0"/>
                </a:solidFill>
              </a:defRPr>
            </a:lvl1pPr>
          </a:lstStyle>
          <a:p>
            <a:pPr algn="ctr" defTabSz="590840">
              <a:spcBef>
                <a:spcPct val="0"/>
              </a:spcBef>
              <a:spcAft>
                <a:spcPct val="0"/>
              </a:spcAft>
              <a:defRPr/>
            </a:pPr>
            <a:r>
              <a:rPr lang="en-AU" sz="1100" dirty="0">
                <a:solidFill>
                  <a:prstClr val="black">
                    <a:lumMod val="65000"/>
                    <a:lumOff val="35000"/>
                  </a:prstClr>
                </a:solidFill>
              </a:rPr>
              <a:t>Medicare Bulk Billing Practices (by Remoteness)</a:t>
            </a:r>
          </a:p>
        </p:txBody>
      </p:sp>
      <p:sp>
        <p:nvSpPr>
          <p:cNvPr id="125" name="TextBox 124">
            <a:extLst>
              <a:ext uri="{FF2B5EF4-FFF2-40B4-BE49-F238E27FC236}">
                <a16:creationId xmlns:a16="http://schemas.microsoft.com/office/drawing/2014/main" id="{17D55E1F-8E08-6560-02D0-ED7D0B0D169C}"/>
              </a:ext>
            </a:extLst>
          </p:cNvPr>
          <p:cNvSpPr txBox="1"/>
          <p:nvPr/>
        </p:nvSpPr>
        <p:spPr>
          <a:xfrm>
            <a:off x="8620750" y="6231428"/>
            <a:ext cx="3821036" cy="488654"/>
          </a:xfrm>
          <a:prstGeom prst="rect">
            <a:avLst/>
          </a:prstGeom>
          <a:noFill/>
        </p:spPr>
        <p:txBody>
          <a:bodyPr wrap="square" lIns="118169" tIns="59084" rIns="118169" bIns="59084" rtlCol="0" anchor="t">
            <a:spAutoFit/>
          </a:bodyPr>
          <a:lstStyle/>
          <a:p>
            <a:r>
              <a:rPr lang="en-AU" sz="800" dirty="0"/>
              <a:t>*GP Practices registered with </a:t>
            </a:r>
            <a:r>
              <a:rPr lang="en-AU" sz="800" dirty="0" err="1"/>
              <a:t>MyMedicare</a:t>
            </a:r>
            <a:r>
              <a:rPr lang="en-AU" sz="800" dirty="0"/>
              <a:t> and that were classified as bulk billing prior to 1 November 2025. ~GP Practices registered for the BBPIP.^GP Practices registered with </a:t>
            </a:r>
            <a:r>
              <a:rPr lang="en-AU" sz="800" dirty="0" err="1"/>
              <a:t>MyMedicare</a:t>
            </a:r>
            <a:r>
              <a:rPr lang="en-AU" sz="800" dirty="0"/>
              <a:t>. </a:t>
            </a:r>
          </a:p>
        </p:txBody>
      </p:sp>
      <p:graphicFrame>
        <p:nvGraphicFramePr>
          <p:cNvPr id="126" name="Table 125" descr="This table shows the number of MyMedicare registered GP practices that were classified as bulk billing prior to 1 November 2025, the number of GP practices that have registered for the Bulk Billing Practice Incentive Program (also referred to as registered Medicare Bulk Billing Practices), and the number of GP practices registered for MyMedicare by state and territory. In all states and territories, the number of practices that have registered for the Bulk Billing Practice Incentive Program is higher than the number of practices classified as bulk billing practices prior to 1 November 2025. ">
            <a:extLst>
              <a:ext uri="{FF2B5EF4-FFF2-40B4-BE49-F238E27FC236}">
                <a16:creationId xmlns:a16="http://schemas.microsoft.com/office/drawing/2014/main" id="{CA99FA29-1DD5-15CB-9702-12983EF0825F}"/>
              </a:ext>
            </a:extLst>
          </p:cNvPr>
          <p:cNvGraphicFramePr>
            <a:graphicFrameLocks noGrp="1"/>
          </p:cNvGraphicFramePr>
          <p:nvPr>
            <p:extLst>
              <p:ext uri="{D42A27DB-BD31-4B8C-83A1-F6EECF244321}">
                <p14:modId xmlns:p14="http://schemas.microsoft.com/office/powerpoint/2010/main" val="592903450"/>
              </p:ext>
            </p:extLst>
          </p:nvPr>
        </p:nvGraphicFramePr>
        <p:xfrm>
          <a:off x="8651829" y="1470724"/>
          <a:ext cx="3758908" cy="2331720"/>
        </p:xfrm>
        <a:graphic>
          <a:graphicData uri="http://schemas.openxmlformats.org/drawingml/2006/table">
            <a:tbl>
              <a:tblPr firstRow="1" bandRow="1">
                <a:tableStyleId>{93296810-A885-4BE3-A3E7-6D5BEEA58F35}</a:tableStyleId>
              </a:tblPr>
              <a:tblGrid>
                <a:gridCol w="939727">
                  <a:extLst>
                    <a:ext uri="{9D8B030D-6E8A-4147-A177-3AD203B41FA5}">
                      <a16:colId xmlns:a16="http://schemas.microsoft.com/office/drawing/2014/main" val="3742259983"/>
                    </a:ext>
                  </a:extLst>
                </a:gridCol>
                <a:gridCol w="939727">
                  <a:extLst>
                    <a:ext uri="{9D8B030D-6E8A-4147-A177-3AD203B41FA5}">
                      <a16:colId xmlns:a16="http://schemas.microsoft.com/office/drawing/2014/main" val="2676944023"/>
                    </a:ext>
                  </a:extLst>
                </a:gridCol>
                <a:gridCol w="939727">
                  <a:extLst>
                    <a:ext uri="{9D8B030D-6E8A-4147-A177-3AD203B41FA5}">
                      <a16:colId xmlns:a16="http://schemas.microsoft.com/office/drawing/2014/main" val="429249370"/>
                    </a:ext>
                  </a:extLst>
                </a:gridCol>
                <a:gridCol w="939727">
                  <a:extLst>
                    <a:ext uri="{9D8B030D-6E8A-4147-A177-3AD203B41FA5}">
                      <a16:colId xmlns:a16="http://schemas.microsoft.com/office/drawing/2014/main" val="1119464905"/>
                    </a:ext>
                  </a:extLst>
                </a:gridCol>
              </a:tblGrid>
              <a:tr h="499917">
                <a:tc>
                  <a:txBody>
                    <a:bodyPr/>
                    <a:lstStyle/>
                    <a:p>
                      <a:pPr algn="ctr"/>
                      <a:r>
                        <a:rPr lang="en-AU" sz="900" dirty="0">
                          <a:solidFill>
                            <a:schemeClr val="bg1"/>
                          </a:solidFill>
                          <a:latin typeface="+mj-lt"/>
                        </a:rPr>
                        <a:t>State</a:t>
                      </a:r>
                    </a:p>
                  </a:txBody>
                  <a:tcPr anchor="ctr">
                    <a:solidFill>
                      <a:srgbClr val="009548"/>
                    </a:solidFill>
                  </a:tcPr>
                </a:tc>
                <a:tc>
                  <a:txBody>
                    <a:bodyPr/>
                    <a:lstStyle/>
                    <a:p>
                      <a:pPr algn="ctr"/>
                      <a:r>
                        <a:rPr lang="en-AU" sz="900" dirty="0">
                          <a:solidFill>
                            <a:schemeClr val="bg1"/>
                          </a:solidFill>
                          <a:latin typeface="+mj-lt"/>
                        </a:rPr>
                        <a:t>Pre-Nov 2025*</a:t>
                      </a:r>
                    </a:p>
                  </a:txBody>
                  <a:tcPr anchor="ctr">
                    <a:solidFill>
                      <a:srgbClr val="009548"/>
                    </a:solidFill>
                  </a:tcPr>
                </a:tc>
                <a:tc>
                  <a:txBody>
                    <a:bodyPr/>
                    <a:lstStyle/>
                    <a:p>
                      <a:pPr algn="ctr"/>
                      <a:r>
                        <a:rPr lang="en-AU" sz="900" dirty="0">
                          <a:solidFill>
                            <a:schemeClr val="bg1"/>
                          </a:solidFill>
                          <a:latin typeface="+mj-lt"/>
                        </a:rPr>
                        <a:t>Mar 2026~</a:t>
                      </a:r>
                    </a:p>
                  </a:txBody>
                  <a:tcPr anchor="ctr">
                    <a:solidFill>
                      <a:srgbClr val="009548"/>
                    </a:solidFill>
                  </a:tcPr>
                </a:tc>
                <a:tc>
                  <a:txBody>
                    <a:bodyPr/>
                    <a:lstStyle/>
                    <a:p>
                      <a:pPr algn="ctr"/>
                      <a:r>
                        <a:rPr lang="en-AU" sz="900" dirty="0" err="1">
                          <a:solidFill>
                            <a:schemeClr val="bg1"/>
                          </a:solidFill>
                          <a:latin typeface="+mj-lt"/>
                        </a:rPr>
                        <a:t>MyMedicare</a:t>
                      </a:r>
                      <a:r>
                        <a:rPr lang="en-AU" sz="900" dirty="0">
                          <a:solidFill>
                            <a:schemeClr val="bg1"/>
                          </a:solidFill>
                          <a:latin typeface="+mj-lt"/>
                        </a:rPr>
                        <a:t> Registered Practices^</a:t>
                      </a:r>
                    </a:p>
                  </a:txBody>
                  <a:tcPr anchor="ctr">
                    <a:solidFill>
                      <a:srgbClr val="009548"/>
                    </a:solidFill>
                  </a:tcPr>
                </a:tc>
                <a:extLst>
                  <a:ext uri="{0D108BD9-81ED-4DB2-BD59-A6C34878D82A}">
                    <a16:rowId xmlns:a16="http://schemas.microsoft.com/office/drawing/2014/main" val="3881704741"/>
                  </a:ext>
                </a:extLst>
              </a:tr>
              <a:tr h="214250">
                <a:tc>
                  <a:txBody>
                    <a:bodyPr/>
                    <a:lstStyle/>
                    <a:p>
                      <a:pPr algn="ctr">
                        <a:buNone/>
                      </a:pPr>
                      <a:r>
                        <a:rPr lang="en-AU" sz="900" dirty="0">
                          <a:effectLst/>
                          <a:latin typeface="+mj-lt"/>
                        </a:rPr>
                        <a:t>NSW</a:t>
                      </a:r>
                      <a:endParaRPr lang="en-AU" sz="900" dirty="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AU" sz="900" kern="1200" dirty="0">
                          <a:solidFill>
                            <a:schemeClr val="dk1"/>
                          </a:solidFill>
                          <a:effectLst/>
                          <a:latin typeface="+mn-lt"/>
                          <a:ea typeface="+mn-ea"/>
                          <a:cs typeface="+mn-cs"/>
                        </a:rPr>
                        <a:t>1,013</a:t>
                      </a:r>
                    </a:p>
                  </a:txBody>
                  <a:tcPr/>
                </a:tc>
                <a:tc>
                  <a:txBody>
                    <a:bodyPr/>
                    <a:lstStyle/>
                    <a:p>
                      <a:pPr algn="ctr"/>
                      <a:r>
                        <a:rPr lang="en-AU" sz="900" dirty="0">
                          <a:latin typeface="+mj-lt"/>
                        </a:rPr>
                        <a:t>1,415</a:t>
                      </a:r>
                    </a:p>
                  </a:txBody>
                  <a:tcPr/>
                </a:tc>
                <a:tc>
                  <a:txBody>
                    <a:bodyPr/>
                    <a:lstStyle/>
                    <a:p>
                      <a:pPr algn="ctr"/>
                      <a:r>
                        <a:rPr lang="en-AU" sz="900" kern="1200" dirty="0">
                          <a:solidFill>
                            <a:schemeClr val="dk1"/>
                          </a:solidFill>
                          <a:effectLst/>
                          <a:latin typeface="+mj-lt"/>
                          <a:ea typeface="+mn-ea"/>
                          <a:cs typeface="+mn-cs"/>
                        </a:rPr>
                        <a:t>2,555</a:t>
                      </a:r>
                    </a:p>
                  </a:txBody>
                  <a:tcPr/>
                </a:tc>
                <a:extLst>
                  <a:ext uri="{0D108BD9-81ED-4DB2-BD59-A6C34878D82A}">
                    <a16:rowId xmlns:a16="http://schemas.microsoft.com/office/drawing/2014/main" val="1489487438"/>
                  </a:ext>
                </a:extLst>
              </a:tr>
              <a:tr h="214250">
                <a:tc>
                  <a:txBody>
                    <a:bodyPr/>
                    <a:lstStyle/>
                    <a:p>
                      <a:pPr algn="ctr">
                        <a:buNone/>
                      </a:pPr>
                      <a:r>
                        <a:rPr lang="en-AU" sz="900" dirty="0">
                          <a:effectLst/>
                          <a:latin typeface="+mj-lt"/>
                        </a:rPr>
                        <a:t>VIC</a:t>
                      </a:r>
                      <a:endParaRPr lang="en-AU" sz="900" dirty="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kern="1200" dirty="0">
                          <a:solidFill>
                            <a:schemeClr val="dk1"/>
                          </a:solidFill>
                          <a:latin typeface="+mn-lt"/>
                          <a:ea typeface="+mn-ea"/>
                          <a:cs typeface="+mn-cs"/>
                        </a:rPr>
                        <a:t>634</a:t>
                      </a:r>
                      <a:endParaRPr lang="en-AU" sz="900" dirty="0">
                        <a:latin typeface="+mj-lt"/>
                      </a:endParaRPr>
                    </a:p>
                  </a:txBody>
                  <a:tcPr/>
                </a:tc>
                <a:tc>
                  <a:txBody>
                    <a:bodyPr/>
                    <a:lstStyle/>
                    <a:p>
                      <a:pPr algn="ctr"/>
                      <a:r>
                        <a:rPr lang="en-AU" sz="900" dirty="0">
                          <a:latin typeface="+mj-lt"/>
                        </a:rPr>
                        <a:t>995</a:t>
                      </a:r>
                    </a:p>
                  </a:txBody>
                  <a:tcPr/>
                </a:tc>
                <a:tc>
                  <a:txBody>
                    <a:bodyPr/>
                    <a:lstStyle/>
                    <a:p>
                      <a:pPr algn="ctr"/>
                      <a:r>
                        <a:rPr lang="en-AU" sz="900" dirty="0">
                          <a:latin typeface="+mj-lt"/>
                        </a:rPr>
                        <a:t>1,954</a:t>
                      </a:r>
                    </a:p>
                  </a:txBody>
                  <a:tcPr/>
                </a:tc>
                <a:extLst>
                  <a:ext uri="{0D108BD9-81ED-4DB2-BD59-A6C34878D82A}">
                    <a16:rowId xmlns:a16="http://schemas.microsoft.com/office/drawing/2014/main" val="1729986397"/>
                  </a:ext>
                </a:extLst>
              </a:tr>
              <a:tr h="214250">
                <a:tc>
                  <a:txBody>
                    <a:bodyPr/>
                    <a:lstStyle/>
                    <a:p>
                      <a:pPr algn="ctr">
                        <a:buNone/>
                      </a:pPr>
                      <a:r>
                        <a:rPr lang="en-AU" sz="900">
                          <a:effectLst/>
                          <a:latin typeface="+mj-lt"/>
                        </a:rPr>
                        <a:t>QLD</a:t>
                      </a:r>
                      <a:endParaRPr lang="en-AU" sz="90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kern="1200" dirty="0">
                          <a:solidFill>
                            <a:schemeClr val="dk1"/>
                          </a:solidFill>
                          <a:latin typeface="+mn-lt"/>
                          <a:ea typeface="+mn-ea"/>
                          <a:cs typeface="+mn-cs"/>
                        </a:rPr>
                        <a:t>382</a:t>
                      </a:r>
                      <a:endParaRPr lang="en-AU" sz="900" dirty="0">
                        <a:latin typeface="+mj-lt"/>
                      </a:endParaRPr>
                    </a:p>
                  </a:txBody>
                  <a:tcPr/>
                </a:tc>
                <a:tc>
                  <a:txBody>
                    <a:bodyPr/>
                    <a:lstStyle/>
                    <a:p>
                      <a:pPr algn="ctr"/>
                      <a:r>
                        <a:rPr lang="en-AU" sz="900" dirty="0">
                          <a:latin typeface="+mj-lt"/>
                        </a:rPr>
                        <a:t>634</a:t>
                      </a:r>
                    </a:p>
                  </a:txBody>
                  <a:tcPr/>
                </a:tc>
                <a:tc>
                  <a:txBody>
                    <a:bodyPr/>
                    <a:lstStyle/>
                    <a:p>
                      <a:pPr algn="ctr"/>
                      <a:r>
                        <a:rPr lang="en-AU" sz="900" dirty="0">
                          <a:latin typeface="+mj-lt"/>
                        </a:rPr>
                        <a:t>1,558</a:t>
                      </a:r>
                    </a:p>
                  </a:txBody>
                  <a:tcPr/>
                </a:tc>
                <a:extLst>
                  <a:ext uri="{0D108BD9-81ED-4DB2-BD59-A6C34878D82A}">
                    <a16:rowId xmlns:a16="http://schemas.microsoft.com/office/drawing/2014/main" val="2698238244"/>
                  </a:ext>
                </a:extLst>
              </a:tr>
              <a:tr h="214250">
                <a:tc>
                  <a:txBody>
                    <a:bodyPr/>
                    <a:lstStyle/>
                    <a:p>
                      <a:pPr algn="ctr">
                        <a:buNone/>
                      </a:pPr>
                      <a:r>
                        <a:rPr lang="en-AU" sz="900">
                          <a:effectLst/>
                          <a:latin typeface="+mj-lt"/>
                        </a:rPr>
                        <a:t>SA</a:t>
                      </a:r>
                      <a:endParaRPr lang="en-AU" sz="90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kern="1200" dirty="0">
                          <a:solidFill>
                            <a:schemeClr val="dk1"/>
                          </a:solidFill>
                          <a:latin typeface="+mn-lt"/>
                          <a:ea typeface="+mn-ea"/>
                          <a:cs typeface="+mn-cs"/>
                        </a:rPr>
                        <a:t>95</a:t>
                      </a:r>
                      <a:endParaRPr lang="en-AU" sz="900" dirty="0">
                        <a:latin typeface="+mj-lt"/>
                      </a:endParaRPr>
                    </a:p>
                  </a:txBody>
                  <a:tcPr/>
                </a:tc>
                <a:tc>
                  <a:txBody>
                    <a:bodyPr/>
                    <a:lstStyle/>
                    <a:p>
                      <a:pPr algn="ctr"/>
                      <a:r>
                        <a:rPr lang="en-AU" sz="900" dirty="0">
                          <a:latin typeface="+mj-lt"/>
                        </a:rPr>
                        <a:t>203</a:t>
                      </a:r>
                    </a:p>
                  </a:txBody>
                  <a:tcPr/>
                </a:tc>
                <a:tc>
                  <a:txBody>
                    <a:bodyPr/>
                    <a:lstStyle/>
                    <a:p>
                      <a:pPr algn="ctr"/>
                      <a:r>
                        <a:rPr lang="en-AU" sz="900" dirty="0">
                          <a:latin typeface="+mj-lt"/>
                        </a:rPr>
                        <a:t>502</a:t>
                      </a:r>
                    </a:p>
                  </a:txBody>
                  <a:tcPr/>
                </a:tc>
                <a:extLst>
                  <a:ext uri="{0D108BD9-81ED-4DB2-BD59-A6C34878D82A}">
                    <a16:rowId xmlns:a16="http://schemas.microsoft.com/office/drawing/2014/main" val="3052014771"/>
                  </a:ext>
                </a:extLst>
              </a:tr>
              <a:tr h="214250">
                <a:tc>
                  <a:txBody>
                    <a:bodyPr/>
                    <a:lstStyle/>
                    <a:p>
                      <a:pPr algn="ctr">
                        <a:buNone/>
                      </a:pPr>
                      <a:r>
                        <a:rPr lang="en-AU" sz="900" dirty="0">
                          <a:effectLst/>
                          <a:latin typeface="+mj-lt"/>
                        </a:rPr>
                        <a:t>WA</a:t>
                      </a:r>
                      <a:endParaRPr lang="en-AU" sz="900" dirty="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kern="1200" dirty="0">
                          <a:solidFill>
                            <a:schemeClr val="dk1"/>
                          </a:solidFill>
                          <a:latin typeface="+mn-lt"/>
                          <a:ea typeface="+mn-ea"/>
                          <a:cs typeface="+mn-cs"/>
                        </a:rPr>
                        <a:t>118</a:t>
                      </a:r>
                      <a:endParaRPr lang="en-AU" sz="900" dirty="0">
                        <a:latin typeface="+mj-lt"/>
                      </a:endParaRPr>
                    </a:p>
                  </a:txBody>
                  <a:tcPr/>
                </a:tc>
                <a:tc>
                  <a:txBody>
                    <a:bodyPr/>
                    <a:lstStyle/>
                    <a:p>
                      <a:pPr algn="ctr"/>
                      <a:r>
                        <a:rPr lang="en-AU" sz="900" dirty="0">
                          <a:latin typeface="+mj-lt"/>
                        </a:rPr>
                        <a:t>221</a:t>
                      </a:r>
                    </a:p>
                  </a:txBody>
                  <a:tcPr/>
                </a:tc>
                <a:tc>
                  <a:txBody>
                    <a:bodyPr/>
                    <a:lstStyle/>
                    <a:p>
                      <a:pPr algn="ctr"/>
                      <a:r>
                        <a:rPr lang="en-AU" sz="900" dirty="0">
                          <a:latin typeface="+mj-lt"/>
                        </a:rPr>
                        <a:t>737</a:t>
                      </a:r>
                    </a:p>
                  </a:txBody>
                  <a:tcPr/>
                </a:tc>
                <a:extLst>
                  <a:ext uri="{0D108BD9-81ED-4DB2-BD59-A6C34878D82A}">
                    <a16:rowId xmlns:a16="http://schemas.microsoft.com/office/drawing/2014/main" val="3421353147"/>
                  </a:ext>
                </a:extLst>
              </a:tr>
              <a:tr h="214250">
                <a:tc>
                  <a:txBody>
                    <a:bodyPr/>
                    <a:lstStyle/>
                    <a:p>
                      <a:pPr algn="ctr">
                        <a:buNone/>
                      </a:pPr>
                      <a:r>
                        <a:rPr lang="en-AU" sz="900" dirty="0">
                          <a:effectLst/>
                          <a:latin typeface="+mj-lt"/>
                        </a:rPr>
                        <a:t>TAS</a:t>
                      </a:r>
                      <a:endParaRPr lang="en-AU" sz="900" dirty="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kern="1200" dirty="0">
                          <a:solidFill>
                            <a:schemeClr val="dk1"/>
                          </a:solidFill>
                          <a:latin typeface="+mn-lt"/>
                          <a:ea typeface="+mn-ea"/>
                          <a:cs typeface="+mn-cs"/>
                        </a:rPr>
                        <a:t>25</a:t>
                      </a:r>
                      <a:endParaRPr lang="en-AU" sz="900" dirty="0">
                        <a:latin typeface="+mj-lt"/>
                      </a:endParaRPr>
                    </a:p>
                  </a:txBody>
                  <a:tcPr/>
                </a:tc>
                <a:tc>
                  <a:txBody>
                    <a:bodyPr/>
                    <a:lstStyle/>
                    <a:p>
                      <a:pPr algn="ctr"/>
                      <a:r>
                        <a:rPr lang="en-AU" sz="900" dirty="0">
                          <a:latin typeface="+mj-lt"/>
                        </a:rPr>
                        <a:t>64</a:t>
                      </a:r>
                    </a:p>
                  </a:txBody>
                  <a:tcPr/>
                </a:tc>
                <a:tc>
                  <a:txBody>
                    <a:bodyPr/>
                    <a:lstStyle/>
                    <a:p>
                      <a:pPr algn="ctr"/>
                      <a:r>
                        <a:rPr lang="en-AU" sz="900" dirty="0">
                          <a:latin typeface="+mj-lt"/>
                        </a:rPr>
                        <a:t>148</a:t>
                      </a:r>
                    </a:p>
                  </a:txBody>
                  <a:tcPr/>
                </a:tc>
                <a:extLst>
                  <a:ext uri="{0D108BD9-81ED-4DB2-BD59-A6C34878D82A}">
                    <a16:rowId xmlns:a16="http://schemas.microsoft.com/office/drawing/2014/main" val="2170191153"/>
                  </a:ext>
                </a:extLst>
              </a:tr>
              <a:tr h="214250">
                <a:tc>
                  <a:txBody>
                    <a:bodyPr/>
                    <a:lstStyle/>
                    <a:p>
                      <a:pPr algn="ctr">
                        <a:buNone/>
                      </a:pPr>
                      <a:r>
                        <a:rPr lang="en-AU" sz="900">
                          <a:effectLst/>
                          <a:latin typeface="+mj-lt"/>
                        </a:rPr>
                        <a:t>NT</a:t>
                      </a:r>
                      <a:endParaRPr lang="en-AU" sz="90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kern="1200" dirty="0">
                          <a:solidFill>
                            <a:schemeClr val="dk1"/>
                          </a:solidFill>
                          <a:latin typeface="+mn-lt"/>
                          <a:ea typeface="+mn-ea"/>
                          <a:cs typeface="+mn-cs"/>
                        </a:rPr>
                        <a:t>68</a:t>
                      </a:r>
                      <a:endParaRPr lang="en-AU" sz="900" dirty="0">
                        <a:latin typeface="+mj-lt"/>
                      </a:endParaRPr>
                    </a:p>
                  </a:txBody>
                  <a:tcPr/>
                </a:tc>
                <a:tc>
                  <a:txBody>
                    <a:bodyPr/>
                    <a:lstStyle/>
                    <a:p>
                      <a:pPr algn="ctr"/>
                      <a:r>
                        <a:rPr lang="en-AU" sz="900" dirty="0">
                          <a:latin typeface="+mj-lt"/>
                        </a:rPr>
                        <a:t>87</a:t>
                      </a:r>
                    </a:p>
                  </a:txBody>
                  <a:tcPr/>
                </a:tc>
                <a:tc>
                  <a:txBody>
                    <a:bodyPr/>
                    <a:lstStyle/>
                    <a:p>
                      <a:pPr algn="ctr"/>
                      <a:r>
                        <a:rPr lang="en-AU" sz="900" dirty="0">
                          <a:latin typeface="+mj-lt"/>
                        </a:rPr>
                        <a:t>107</a:t>
                      </a:r>
                    </a:p>
                  </a:txBody>
                  <a:tcPr/>
                </a:tc>
                <a:extLst>
                  <a:ext uri="{0D108BD9-81ED-4DB2-BD59-A6C34878D82A}">
                    <a16:rowId xmlns:a16="http://schemas.microsoft.com/office/drawing/2014/main" val="1836609236"/>
                  </a:ext>
                </a:extLst>
              </a:tr>
              <a:tr h="214250">
                <a:tc>
                  <a:txBody>
                    <a:bodyPr/>
                    <a:lstStyle/>
                    <a:p>
                      <a:pPr algn="ctr">
                        <a:buNone/>
                      </a:pPr>
                      <a:r>
                        <a:rPr lang="en-AU" sz="900" dirty="0">
                          <a:effectLst/>
                          <a:latin typeface="+mj-lt"/>
                        </a:rPr>
                        <a:t>ACT</a:t>
                      </a:r>
                      <a:endParaRPr lang="en-AU" sz="900" dirty="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kern="1200" dirty="0">
                          <a:solidFill>
                            <a:schemeClr val="dk1"/>
                          </a:solidFill>
                          <a:latin typeface="+mn-lt"/>
                          <a:ea typeface="+mn-ea"/>
                          <a:cs typeface="+mn-cs"/>
                        </a:rPr>
                        <a:t>10</a:t>
                      </a:r>
                      <a:endParaRPr lang="en-AU" sz="900" dirty="0">
                        <a:latin typeface="+mj-lt"/>
                      </a:endParaRPr>
                    </a:p>
                  </a:txBody>
                  <a:tcPr/>
                </a:tc>
                <a:tc>
                  <a:txBody>
                    <a:bodyPr/>
                    <a:lstStyle/>
                    <a:p>
                      <a:pPr algn="ctr"/>
                      <a:r>
                        <a:rPr lang="en-AU" sz="900" dirty="0">
                          <a:latin typeface="+mj-lt"/>
                        </a:rPr>
                        <a:t>19</a:t>
                      </a:r>
                    </a:p>
                  </a:txBody>
                  <a:tcPr/>
                </a:tc>
                <a:tc>
                  <a:txBody>
                    <a:bodyPr/>
                    <a:lstStyle/>
                    <a:p>
                      <a:pPr algn="ctr"/>
                      <a:r>
                        <a:rPr lang="en-AU" sz="900" dirty="0">
                          <a:latin typeface="+mj-lt"/>
                        </a:rPr>
                        <a:t>104</a:t>
                      </a:r>
                    </a:p>
                  </a:txBody>
                  <a:tcPr/>
                </a:tc>
                <a:extLst>
                  <a:ext uri="{0D108BD9-81ED-4DB2-BD59-A6C34878D82A}">
                    <a16:rowId xmlns:a16="http://schemas.microsoft.com/office/drawing/2014/main" val="4112775876"/>
                  </a:ext>
                </a:extLst>
              </a:tr>
            </a:tbl>
          </a:graphicData>
        </a:graphic>
      </p:graphicFrame>
      <p:graphicFrame>
        <p:nvGraphicFramePr>
          <p:cNvPr id="127" name="Table 126" descr="This table shows the number of MyMedicare registered GP practices that were classified as bulk billing prior to 1 November 2025, the number of GP practices that have registered for the Bulk Billing Practice Incentive Program (also referred to as registered Medicare Bulk Billing Practices), and the number of GP practices registered for MyMedicare by remoteness category. In all remoteness categories, the number of practices that have registered for the Bulk Billing Practice Incentive Program is higher than the number of practices classified as bulk billing practices prior to 1 November 2025. ">
            <a:extLst>
              <a:ext uri="{FF2B5EF4-FFF2-40B4-BE49-F238E27FC236}">
                <a16:creationId xmlns:a16="http://schemas.microsoft.com/office/drawing/2014/main" id="{F5CF4B6F-64E2-309C-372D-82F508E854D4}"/>
              </a:ext>
            </a:extLst>
          </p:cNvPr>
          <p:cNvGraphicFramePr>
            <a:graphicFrameLocks noGrp="1"/>
          </p:cNvGraphicFramePr>
          <p:nvPr>
            <p:extLst>
              <p:ext uri="{D42A27DB-BD31-4B8C-83A1-F6EECF244321}">
                <p14:modId xmlns:p14="http://schemas.microsoft.com/office/powerpoint/2010/main" val="2554098285"/>
              </p:ext>
            </p:extLst>
          </p:nvPr>
        </p:nvGraphicFramePr>
        <p:xfrm>
          <a:off x="8651829" y="4114962"/>
          <a:ext cx="3758908" cy="2103120"/>
        </p:xfrm>
        <a:graphic>
          <a:graphicData uri="http://schemas.openxmlformats.org/drawingml/2006/table">
            <a:tbl>
              <a:tblPr firstRow="1" bandRow="1">
                <a:tableStyleId>{93296810-A885-4BE3-A3E7-6D5BEEA58F35}</a:tableStyleId>
              </a:tblPr>
              <a:tblGrid>
                <a:gridCol w="945111">
                  <a:extLst>
                    <a:ext uri="{9D8B030D-6E8A-4147-A177-3AD203B41FA5}">
                      <a16:colId xmlns:a16="http://schemas.microsoft.com/office/drawing/2014/main" val="3742259983"/>
                    </a:ext>
                  </a:extLst>
                </a:gridCol>
                <a:gridCol w="934343">
                  <a:extLst>
                    <a:ext uri="{9D8B030D-6E8A-4147-A177-3AD203B41FA5}">
                      <a16:colId xmlns:a16="http://schemas.microsoft.com/office/drawing/2014/main" val="2676944023"/>
                    </a:ext>
                  </a:extLst>
                </a:gridCol>
                <a:gridCol w="939727">
                  <a:extLst>
                    <a:ext uri="{9D8B030D-6E8A-4147-A177-3AD203B41FA5}">
                      <a16:colId xmlns:a16="http://schemas.microsoft.com/office/drawing/2014/main" val="429249370"/>
                    </a:ext>
                  </a:extLst>
                </a:gridCol>
                <a:gridCol w="939727">
                  <a:extLst>
                    <a:ext uri="{9D8B030D-6E8A-4147-A177-3AD203B41FA5}">
                      <a16:colId xmlns:a16="http://schemas.microsoft.com/office/drawing/2014/main" val="1119464905"/>
                    </a:ext>
                  </a:extLst>
                </a:gridCol>
              </a:tblGrid>
              <a:tr h="429906">
                <a:tc>
                  <a:txBody>
                    <a:bodyPr/>
                    <a:lstStyle/>
                    <a:p>
                      <a:pPr algn="ctr"/>
                      <a:r>
                        <a:rPr lang="en-AU" sz="900" b="1" dirty="0">
                          <a:solidFill>
                            <a:schemeClr val="bg1"/>
                          </a:solidFill>
                          <a:latin typeface="+mj-lt"/>
                        </a:rPr>
                        <a:t>Remoteness</a:t>
                      </a:r>
                    </a:p>
                  </a:txBody>
                  <a:tcPr anchor="ctr">
                    <a:solidFill>
                      <a:srgbClr val="009548"/>
                    </a:solidFill>
                  </a:tcPr>
                </a:tc>
                <a:tc>
                  <a:txBody>
                    <a:bodyPr/>
                    <a:lstStyle/>
                    <a:p>
                      <a:pPr algn="ctr"/>
                      <a:r>
                        <a:rPr lang="en-AU" sz="900" b="1" dirty="0">
                          <a:solidFill>
                            <a:schemeClr val="bg1"/>
                          </a:solidFill>
                          <a:latin typeface="+mj-lt"/>
                        </a:rPr>
                        <a:t>Pre-Nov 2025*</a:t>
                      </a:r>
                    </a:p>
                  </a:txBody>
                  <a:tcPr anchor="ctr">
                    <a:solidFill>
                      <a:srgbClr val="009548"/>
                    </a:solidFill>
                  </a:tcPr>
                </a:tc>
                <a:tc>
                  <a:txBody>
                    <a:bodyPr/>
                    <a:lstStyle/>
                    <a:p>
                      <a:pPr algn="ctr"/>
                      <a:r>
                        <a:rPr lang="en-AU" sz="900" b="1" dirty="0">
                          <a:solidFill>
                            <a:schemeClr val="bg1"/>
                          </a:solidFill>
                          <a:latin typeface="+mj-lt"/>
                        </a:rPr>
                        <a:t>Mar 2026~</a:t>
                      </a:r>
                    </a:p>
                  </a:txBody>
                  <a:tcPr anchor="ctr">
                    <a:solidFill>
                      <a:srgbClr val="009548"/>
                    </a:solidFill>
                  </a:tcPr>
                </a:tc>
                <a:tc>
                  <a:txBody>
                    <a:bodyPr/>
                    <a:lstStyle/>
                    <a:p>
                      <a:pPr algn="ctr"/>
                      <a:r>
                        <a:rPr lang="en-AU" sz="900" b="1" dirty="0" err="1">
                          <a:solidFill>
                            <a:schemeClr val="bg1"/>
                          </a:solidFill>
                          <a:latin typeface="+mj-lt"/>
                        </a:rPr>
                        <a:t>MyMedicare</a:t>
                      </a:r>
                      <a:r>
                        <a:rPr lang="en-AU" sz="900" b="1" dirty="0">
                          <a:solidFill>
                            <a:schemeClr val="bg1"/>
                          </a:solidFill>
                          <a:latin typeface="+mj-lt"/>
                        </a:rPr>
                        <a:t> Registered Practices^</a:t>
                      </a:r>
                    </a:p>
                  </a:txBody>
                  <a:tcPr anchor="ctr">
                    <a:solidFill>
                      <a:srgbClr val="009548"/>
                    </a:solidFill>
                  </a:tcPr>
                </a:tc>
                <a:extLst>
                  <a:ext uri="{0D108BD9-81ED-4DB2-BD59-A6C34878D82A}">
                    <a16:rowId xmlns:a16="http://schemas.microsoft.com/office/drawing/2014/main" val="3881704741"/>
                  </a:ext>
                </a:extLst>
              </a:tr>
              <a:tr h="195412">
                <a:tc>
                  <a:txBody>
                    <a:bodyPr/>
                    <a:lstStyle/>
                    <a:p>
                      <a:pPr algn="ctr">
                        <a:buNone/>
                      </a:pPr>
                      <a:r>
                        <a:rPr lang="en-AU" sz="900" dirty="0">
                          <a:effectLst/>
                          <a:latin typeface="+mj-lt"/>
                        </a:rPr>
                        <a:t>MM1</a:t>
                      </a:r>
                      <a:endParaRPr lang="en-AU" sz="900" dirty="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dirty="0">
                          <a:latin typeface="+mj-lt"/>
                        </a:rPr>
                        <a:t>1,587</a:t>
                      </a:r>
                    </a:p>
                  </a:txBody>
                  <a:tcPr/>
                </a:tc>
                <a:tc>
                  <a:txBody>
                    <a:bodyPr/>
                    <a:lstStyle/>
                    <a:p>
                      <a:pPr algn="ctr"/>
                      <a:r>
                        <a:rPr lang="en-AU" sz="900" dirty="0">
                          <a:latin typeface="+mj-lt"/>
                        </a:rPr>
                        <a:t>2,313</a:t>
                      </a:r>
                    </a:p>
                  </a:txBody>
                  <a:tcPr/>
                </a:tc>
                <a:tc>
                  <a:txBody>
                    <a:bodyPr/>
                    <a:lstStyle/>
                    <a:p>
                      <a:pPr algn="ctr"/>
                      <a:r>
                        <a:rPr lang="en-AU" sz="900" dirty="0">
                          <a:latin typeface="+mj-lt"/>
                        </a:rPr>
                        <a:t>5,240</a:t>
                      </a:r>
                    </a:p>
                  </a:txBody>
                  <a:tcPr/>
                </a:tc>
                <a:extLst>
                  <a:ext uri="{0D108BD9-81ED-4DB2-BD59-A6C34878D82A}">
                    <a16:rowId xmlns:a16="http://schemas.microsoft.com/office/drawing/2014/main" val="1489487438"/>
                  </a:ext>
                </a:extLst>
              </a:tr>
              <a:tr h="195412">
                <a:tc>
                  <a:txBody>
                    <a:bodyPr/>
                    <a:lstStyle/>
                    <a:p>
                      <a:pPr algn="ctr">
                        <a:buNone/>
                      </a:pPr>
                      <a:r>
                        <a:rPr lang="en-AU" sz="900" dirty="0">
                          <a:effectLst/>
                          <a:latin typeface="+mj-lt"/>
                        </a:rPr>
                        <a:t>MM2</a:t>
                      </a:r>
                      <a:endParaRPr lang="en-AU" sz="900" dirty="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dirty="0">
                          <a:latin typeface="+mj-lt"/>
                        </a:rPr>
                        <a:t>167</a:t>
                      </a:r>
                    </a:p>
                  </a:txBody>
                  <a:tcPr/>
                </a:tc>
                <a:tc>
                  <a:txBody>
                    <a:bodyPr/>
                    <a:lstStyle/>
                    <a:p>
                      <a:pPr algn="ctr"/>
                      <a:r>
                        <a:rPr lang="en-AU" sz="900" dirty="0">
                          <a:latin typeface="+mj-lt"/>
                        </a:rPr>
                        <a:t>309</a:t>
                      </a:r>
                    </a:p>
                  </a:txBody>
                  <a:tcPr/>
                </a:tc>
                <a:tc>
                  <a:txBody>
                    <a:bodyPr/>
                    <a:lstStyle/>
                    <a:p>
                      <a:pPr algn="ctr"/>
                      <a:r>
                        <a:rPr lang="en-AU" sz="900" dirty="0">
                          <a:latin typeface="+mj-lt"/>
                        </a:rPr>
                        <a:t>680</a:t>
                      </a:r>
                    </a:p>
                  </a:txBody>
                  <a:tcPr/>
                </a:tc>
                <a:extLst>
                  <a:ext uri="{0D108BD9-81ED-4DB2-BD59-A6C34878D82A}">
                    <a16:rowId xmlns:a16="http://schemas.microsoft.com/office/drawing/2014/main" val="1729986397"/>
                  </a:ext>
                </a:extLst>
              </a:tr>
              <a:tr h="195412">
                <a:tc>
                  <a:txBody>
                    <a:bodyPr/>
                    <a:lstStyle/>
                    <a:p>
                      <a:pPr algn="ctr">
                        <a:buNone/>
                      </a:pPr>
                      <a:r>
                        <a:rPr lang="en-AU" sz="900" dirty="0">
                          <a:effectLst/>
                          <a:latin typeface="+mj-lt"/>
                        </a:rPr>
                        <a:t>MM3</a:t>
                      </a:r>
                      <a:endParaRPr lang="en-AU" sz="900" dirty="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dirty="0">
                          <a:latin typeface="+mj-lt"/>
                        </a:rPr>
                        <a:t>128</a:t>
                      </a:r>
                    </a:p>
                  </a:txBody>
                  <a:tcPr/>
                </a:tc>
                <a:tc>
                  <a:txBody>
                    <a:bodyPr/>
                    <a:lstStyle/>
                    <a:p>
                      <a:pPr algn="ctr"/>
                      <a:r>
                        <a:rPr lang="en-AU" sz="900" dirty="0">
                          <a:latin typeface="+mj-lt"/>
                        </a:rPr>
                        <a:t>240</a:t>
                      </a:r>
                    </a:p>
                  </a:txBody>
                  <a:tcPr/>
                </a:tc>
                <a:tc>
                  <a:txBody>
                    <a:bodyPr/>
                    <a:lstStyle/>
                    <a:p>
                      <a:pPr algn="ctr"/>
                      <a:r>
                        <a:rPr lang="en-AU" sz="900" dirty="0">
                          <a:latin typeface="+mj-lt"/>
                        </a:rPr>
                        <a:t>519</a:t>
                      </a:r>
                    </a:p>
                  </a:txBody>
                  <a:tcPr/>
                </a:tc>
                <a:extLst>
                  <a:ext uri="{0D108BD9-81ED-4DB2-BD59-A6C34878D82A}">
                    <a16:rowId xmlns:a16="http://schemas.microsoft.com/office/drawing/2014/main" val="2698238244"/>
                  </a:ext>
                </a:extLst>
              </a:tr>
              <a:tr h="195412">
                <a:tc>
                  <a:txBody>
                    <a:bodyPr/>
                    <a:lstStyle/>
                    <a:p>
                      <a:pPr algn="ctr">
                        <a:buNone/>
                      </a:pPr>
                      <a:r>
                        <a:rPr lang="en-AU" sz="900" dirty="0">
                          <a:effectLst/>
                          <a:latin typeface="+mj-lt"/>
                        </a:rPr>
                        <a:t>MM4</a:t>
                      </a:r>
                      <a:endParaRPr lang="en-AU" sz="900" dirty="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dirty="0">
                          <a:latin typeface="+mj-lt"/>
                        </a:rPr>
                        <a:t>89</a:t>
                      </a:r>
                    </a:p>
                  </a:txBody>
                  <a:tcPr/>
                </a:tc>
                <a:tc>
                  <a:txBody>
                    <a:bodyPr/>
                    <a:lstStyle/>
                    <a:p>
                      <a:pPr algn="ctr"/>
                      <a:r>
                        <a:rPr lang="en-AU" sz="900" dirty="0">
                          <a:latin typeface="+mj-lt"/>
                        </a:rPr>
                        <a:t>168</a:t>
                      </a:r>
                    </a:p>
                  </a:txBody>
                  <a:tcPr/>
                </a:tc>
                <a:tc>
                  <a:txBody>
                    <a:bodyPr/>
                    <a:lstStyle/>
                    <a:p>
                      <a:pPr algn="ctr"/>
                      <a:r>
                        <a:rPr lang="en-AU" sz="900" dirty="0">
                          <a:latin typeface="+mj-lt"/>
                        </a:rPr>
                        <a:t>346</a:t>
                      </a:r>
                    </a:p>
                  </a:txBody>
                  <a:tcPr/>
                </a:tc>
                <a:extLst>
                  <a:ext uri="{0D108BD9-81ED-4DB2-BD59-A6C34878D82A}">
                    <a16:rowId xmlns:a16="http://schemas.microsoft.com/office/drawing/2014/main" val="3052014771"/>
                  </a:ext>
                </a:extLst>
              </a:tr>
              <a:tr h="195412">
                <a:tc>
                  <a:txBody>
                    <a:bodyPr/>
                    <a:lstStyle/>
                    <a:p>
                      <a:pPr algn="ctr">
                        <a:buNone/>
                      </a:pPr>
                      <a:r>
                        <a:rPr lang="en-AU" sz="900" dirty="0">
                          <a:effectLst/>
                          <a:latin typeface="+mj-lt"/>
                        </a:rPr>
                        <a:t>MM5</a:t>
                      </a:r>
                      <a:endParaRPr lang="en-AU" sz="900" dirty="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dirty="0">
                          <a:latin typeface="+mj-lt"/>
                        </a:rPr>
                        <a:t>186</a:t>
                      </a:r>
                    </a:p>
                  </a:txBody>
                  <a:tcPr/>
                </a:tc>
                <a:tc>
                  <a:txBody>
                    <a:bodyPr/>
                    <a:lstStyle/>
                    <a:p>
                      <a:pPr algn="ctr"/>
                      <a:r>
                        <a:rPr lang="en-AU" sz="900" dirty="0">
                          <a:latin typeface="+mj-lt"/>
                        </a:rPr>
                        <a:t>392</a:t>
                      </a:r>
                    </a:p>
                  </a:txBody>
                  <a:tcPr/>
                </a:tc>
                <a:tc>
                  <a:txBody>
                    <a:bodyPr/>
                    <a:lstStyle/>
                    <a:p>
                      <a:pPr algn="ctr"/>
                      <a:r>
                        <a:rPr lang="en-AU" sz="900" dirty="0">
                          <a:latin typeface="+mj-lt"/>
                        </a:rPr>
                        <a:t>594</a:t>
                      </a:r>
                    </a:p>
                  </a:txBody>
                  <a:tcPr/>
                </a:tc>
                <a:extLst>
                  <a:ext uri="{0D108BD9-81ED-4DB2-BD59-A6C34878D82A}">
                    <a16:rowId xmlns:a16="http://schemas.microsoft.com/office/drawing/2014/main" val="3421353147"/>
                  </a:ext>
                </a:extLst>
              </a:tr>
              <a:tr h="195412">
                <a:tc>
                  <a:txBody>
                    <a:bodyPr/>
                    <a:lstStyle/>
                    <a:p>
                      <a:pPr algn="ctr">
                        <a:buNone/>
                      </a:pPr>
                      <a:r>
                        <a:rPr lang="en-AU" sz="900" dirty="0">
                          <a:effectLst/>
                          <a:latin typeface="+mj-lt"/>
                        </a:rPr>
                        <a:t>MM6</a:t>
                      </a:r>
                      <a:endParaRPr lang="en-AU" sz="900" dirty="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dirty="0">
                          <a:latin typeface="+mj-lt"/>
                        </a:rPr>
                        <a:t>60</a:t>
                      </a:r>
                    </a:p>
                  </a:txBody>
                  <a:tcPr/>
                </a:tc>
                <a:tc>
                  <a:txBody>
                    <a:bodyPr/>
                    <a:lstStyle/>
                    <a:p>
                      <a:pPr algn="ctr"/>
                      <a:r>
                        <a:rPr lang="en-AU" sz="900" dirty="0">
                          <a:latin typeface="+mj-lt"/>
                        </a:rPr>
                        <a:t>80</a:t>
                      </a:r>
                    </a:p>
                  </a:txBody>
                  <a:tcPr/>
                </a:tc>
                <a:tc>
                  <a:txBody>
                    <a:bodyPr/>
                    <a:lstStyle/>
                    <a:p>
                      <a:pPr algn="ctr"/>
                      <a:r>
                        <a:rPr lang="en-AU" sz="900" dirty="0">
                          <a:latin typeface="+mj-lt"/>
                        </a:rPr>
                        <a:t>127</a:t>
                      </a:r>
                    </a:p>
                  </a:txBody>
                  <a:tcPr/>
                </a:tc>
                <a:extLst>
                  <a:ext uri="{0D108BD9-81ED-4DB2-BD59-A6C34878D82A}">
                    <a16:rowId xmlns:a16="http://schemas.microsoft.com/office/drawing/2014/main" val="2170191153"/>
                  </a:ext>
                </a:extLst>
              </a:tr>
              <a:tr h="195412">
                <a:tc>
                  <a:txBody>
                    <a:bodyPr/>
                    <a:lstStyle/>
                    <a:p>
                      <a:pPr algn="ctr">
                        <a:buNone/>
                      </a:pPr>
                      <a:r>
                        <a:rPr lang="en-AU" sz="900" dirty="0">
                          <a:effectLst/>
                          <a:latin typeface="+mj-lt"/>
                        </a:rPr>
                        <a:t>MM7</a:t>
                      </a:r>
                      <a:endParaRPr lang="en-AU" sz="900" dirty="0">
                        <a:effectLst/>
                        <a:latin typeface="+mj-lt"/>
                        <a:ea typeface="Aptos" panose="020B0004020202020204" pitchFamily="34" charset="0"/>
                        <a:cs typeface="Aptos" panose="020B0004020202020204" pitchFamily="34" charset="0"/>
                      </a:endParaRPr>
                    </a:p>
                  </a:txBody>
                  <a:tcPr marL="68580" marR="68580" marT="0" marB="0" anchor="ctr"/>
                </a:tc>
                <a:tc>
                  <a:txBody>
                    <a:bodyPr/>
                    <a:lstStyle/>
                    <a:p>
                      <a:pPr algn="ctr"/>
                      <a:r>
                        <a:rPr lang="en-AU" sz="900" dirty="0">
                          <a:latin typeface="+mj-lt"/>
                        </a:rPr>
                        <a:t>128</a:t>
                      </a:r>
                    </a:p>
                  </a:txBody>
                  <a:tcPr/>
                </a:tc>
                <a:tc>
                  <a:txBody>
                    <a:bodyPr/>
                    <a:lstStyle/>
                    <a:p>
                      <a:pPr algn="ctr"/>
                      <a:r>
                        <a:rPr lang="en-AU" sz="900" dirty="0">
                          <a:latin typeface="+mj-lt"/>
                        </a:rPr>
                        <a:t>136</a:t>
                      </a:r>
                    </a:p>
                  </a:txBody>
                  <a:tcPr/>
                </a:tc>
                <a:tc>
                  <a:txBody>
                    <a:bodyPr/>
                    <a:lstStyle/>
                    <a:p>
                      <a:pPr algn="ctr"/>
                      <a:r>
                        <a:rPr lang="en-AU" sz="900" dirty="0">
                          <a:latin typeface="+mj-lt"/>
                        </a:rPr>
                        <a:t>159</a:t>
                      </a:r>
                    </a:p>
                  </a:txBody>
                  <a:tcPr/>
                </a:tc>
                <a:extLst>
                  <a:ext uri="{0D108BD9-81ED-4DB2-BD59-A6C34878D82A}">
                    <a16:rowId xmlns:a16="http://schemas.microsoft.com/office/drawing/2014/main" val="1836609236"/>
                  </a:ext>
                </a:extLst>
              </a:tr>
            </a:tbl>
          </a:graphicData>
        </a:graphic>
      </p:graphicFrame>
      <p:sp>
        <p:nvSpPr>
          <p:cNvPr id="128" name="TextBox 127">
            <a:extLst>
              <a:ext uri="{FF2B5EF4-FFF2-40B4-BE49-F238E27FC236}">
                <a16:creationId xmlns:a16="http://schemas.microsoft.com/office/drawing/2014/main" id="{A23D2D73-6044-9773-026B-50F38D18A3F7}"/>
              </a:ext>
            </a:extLst>
          </p:cNvPr>
          <p:cNvSpPr txBox="1"/>
          <p:nvPr/>
        </p:nvSpPr>
        <p:spPr>
          <a:xfrm>
            <a:off x="8674165" y="1198982"/>
            <a:ext cx="3696114" cy="261610"/>
          </a:xfrm>
          <a:prstGeom prst="rect">
            <a:avLst/>
          </a:prstGeom>
          <a:noFill/>
        </p:spPr>
        <p:txBody>
          <a:bodyPr wrap="square" rtlCol="0">
            <a:spAutoFit/>
          </a:bodyPr>
          <a:lstStyle>
            <a:defPPr>
              <a:defRPr lang="en-US"/>
            </a:defPPr>
            <a:lvl1pPr>
              <a:defRPr sz="1463">
                <a:solidFill>
                  <a:srgbClr val="0070C0"/>
                </a:solidFill>
              </a:defRPr>
            </a:lvl1pPr>
          </a:lstStyle>
          <a:p>
            <a:pPr algn="ctr" defTabSz="590840">
              <a:spcBef>
                <a:spcPct val="0"/>
              </a:spcBef>
              <a:spcAft>
                <a:spcPct val="0"/>
              </a:spcAft>
              <a:defRPr/>
            </a:pPr>
            <a:r>
              <a:rPr lang="en-AU" sz="1100" dirty="0">
                <a:solidFill>
                  <a:prstClr val="black">
                    <a:lumMod val="65000"/>
                    <a:lumOff val="35000"/>
                  </a:prstClr>
                </a:solidFill>
              </a:rPr>
              <a:t>Medicare Bulk Billing Practices (by State)</a:t>
            </a:r>
          </a:p>
        </p:txBody>
      </p:sp>
      <p:sp>
        <p:nvSpPr>
          <p:cNvPr id="129" name="Rectangle 128">
            <a:extLst>
              <a:ext uri="{FF2B5EF4-FFF2-40B4-BE49-F238E27FC236}">
                <a16:creationId xmlns:a16="http://schemas.microsoft.com/office/drawing/2014/main" id="{18F25727-ADD6-C738-0DAF-BDFE75FF42D9}"/>
              </a:ext>
            </a:extLst>
          </p:cNvPr>
          <p:cNvSpPr/>
          <p:nvPr/>
        </p:nvSpPr>
        <p:spPr>
          <a:xfrm>
            <a:off x="8544032" y="1165655"/>
            <a:ext cx="3982866" cy="5563052"/>
          </a:xfrm>
          <a:prstGeom prst="rect">
            <a:avLst/>
          </a:prstGeom>
          <a:noFill/>
          <a:ln>
            <a:solidFill>
              <a:srgbClr val="FFDE9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graphicFrame>
        <p:nvGraphicFramePr>
          <p:cNvPr id="130" name="Table 129">
            <a:extLst>
              <a:ext uri="{FF2B5EF4-FFF2-40B4-BE49-F238E27FC236}">
                <a16:creationId xmlns:a16="http://schemas.microsoft.com/office/drawing/2014/main" id="{F1395736-EE53-9F12-3D38-243AF8D9992C}"/>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1708249848"/>
              </p:ext>
            </p:extLst>
          </p:nvPr>
        </p:nvGraphicFramePr>
        <p:xfrm>
          <a:off x="270241" y="537118"/>
          <a:ext cx="12256657" cy="621088"/>
        </p:xfrm>
        <a:graphic>
          <a:graphicData uri="http://schemas.openxmlformats.org/drawingml/2006/table">
            <a:tbl>
              <a:tblPr firstRow="1" bandRow="1">
                <a:tableStyleId>{21E4AEA4-8DFA-4A89-87EB-49C32662AFE0}</a:tableStyleId>
              </a:tblPr>
              <a:tblGrid>
                <a:gridCol w="12256657">
                  <a:extLst>
                    <a:ext uri="{9D8B030D-6E8A-4147-A177-3AD203B41FA5}">
                      <a16:colId xmlns:a16="http://schemas.microsoft.com/office/drawing/2014/main" val="214640354"/>
                    </a:ext>
                  </a:extLst>
                </a:gridCol>
              </a:tblGrid>
              <a:tr h="615441">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100" b="0" dirty="0">
                          <a:solidFill>
                            <a:schemeClr val="bg1"/>
                          </a:solidFill>
                        </a:rPr>
                        <a:t>Bulk billing refers to services where the GP accepts the Medicare benefit as full payment and the patient does not incur an out-of-pocket cost. Any Medicare-eligible patient can be bulk billed for a GP service under Medicare. This dashboard provides a snapshot of bulk billing for GP non referred attendances (GP NRA) and Medicare Bulk Billing Practices (those registered for the Bulk Billing Practice Incentive Program) for the January to March 2026 reporting quarter. </a:t>
                      </a:r>
                    </a:p>
                  </a:txBody>
                  <a:tcPr marL="118169" marR="118169" marT="59084" marB="59084">
                    <a:lnL w="12700" cap="flat" cmpd="sng" algn="ctr">
                      <a:solidFill>
                        <a:srgbClr val="009548"/>
                      </a:solidFill>
                      <a:prstDash val="solid"/>
                      <a:round/>
                      <a:headEnd type="none" w="med" len="med"/>
                      <a:tailEnd type="none" w="med" len="med"/>
                    </a:lnL>
                    <a:lnR w="12700" cap="flat" cmpd="sng" algn="ctr">
                      <a:solidFill>
                        <a:srgbClr val="009548"/>
                      </a:solidFill>
                      <a:prstDash val="solid"/>
                      <a:round/>
                      <a:headEnd type="none" w="med" len="med"/>
                      <a:tailEnd type="none" w="med" len="med"/>
                    </a:lnR>
                    <a:lnT w="12700" cap="flat" cmpd="sng" algn="ctr">
                      <a:solidFill>
                        <a:srgbClr val="009548"/>
                      </a:solidFill>
                      <a:prstDash val="solid"/>
                      <a:round/>
                      <a:headEnd type="none" w="med" len="med"/>
                      <a:tailEnd type="none" w="med" len="med"/>
                    </a:lnT>
                    <a:lnB w="12700" cap="flat" cmpd="sng" algn="ctr">
                      <a:solidFill>
                        <a:srgbClr val="009548"/>
                      </a:solidFill>
                      <a:prstDash val="solid"/>
                      <a:round/>
                      <a:headEnd type="none" w="med" len="med"/>
                      <a:tailEnd type="none" w="med" len="med"/>
                    </a:lnB>
                    <a:solidFill>
                      <a:srgbClr val="009548"/>
                    </a:solidFill>
                  </a:tcPr>
                </a:tc>
                <a:extLst>
                  <a:ext uri="{0D108BD9-81ED-4DB2-BD59-A6C34878D82A}">
                    <a16:rowId xmlns:a16="http://schemas.microsoft.com/office/drawing/2014/main" val="1801811427"/>
                  </a:ext>
                </a:extLst>
              </a:tr>
            </a:tbl>
          </a:graphicData>
        </a:graphic>
      </p:graphicFrame>
    </p:spTree>
    <p:extLst>
      <p:ext uri="{BB962C8B-B14F-4D97-AF65-F5344CB8AC3E}">
        <p14:creationId xmlns:p14="http://schemas.microsoft.com/office/powerpoint/2010/main" val="37936841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23.04.14"/>
  <p:tag name="AS_TITLE" val="Aspose.Slides for .NET 4.0 Client Profile"/>
  <p:tag name="AS_VERSION" val="23.4"/>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1ed7be0-71df-4ef7-a44a-46c20e97f856">
      <Terms xmlns="http://schemas.microsoft.com/office/infopath/2007/PartnerControls"/>
    </lcf76f155ced4ddcb4097134ff3c332f>
    <TaxCatchAll xmlns="55f32057-c7d7-4cf2-a083-f930dcef318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51386D899F9CA4298648C0791762DBC" ma:contentTypeVersion="12" ma:contentTypeDescription="Create a new document." ma:contentTypeScope="" ma:versionID="3adc39874ba8c2e96aadd99fffcdf697">
  <xsd:schema xmlns:xsd="http://www.w3.org/2001/XMLSchema" xmlns:xs="http://www.w3.org/2001/XMLSchema" xmlns:p="http://schemas.microsoft.com/office/2006/metadata/properties" xmlns:ns2="31ed7be0-71df-4ef7-a44a-46c20e97f856" xmlns:ns3="55f32057-c7d7-4cf2-a083-f930dcef3185" targetNamespace="http://schemas.microsoft.com/office/2006/metadata/properties" ma:root="true" ma:fieldsID="5578c61acc1d915a6d1c94964bcf9103" ns2:_="" ns3:_="">
    <xsd:import namespace="31ed7be0-71df-4ef7-a44a-46c20e97f856"/>
    <xsd:import namespace="55f32057-c7d7-4cf2-a083-f930dcef318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ed7be0-71df-4ef7-a44a-46c20e97f85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9927c38-8944-418e-ac9b-4d6e75543028"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f32057-c7d7-4cf2-a083-f930dcef318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68f77b1-0cd5-4996-9aae-a29d6c83050c}" ma:internalName="TaxCatchAll" ma:showField="CatchAllData" ma:web="55f32057-c7d7-4cf2-a083-f930dcef318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A008E6-5805-4DE6-A4B4-F4F9B1456391}">
  <ds:schemaRefs>
    <ds:schemaRef ds:uri="http://schemas.microsoft.com/office/2006/metadata/properties"/>
    <ds:schemaRef ds:uri="http://schemas.microsoft.com/office/infopath/2007/PartnerControls"/>
    <ds:schemaRef ds:uri="31ed7be0-71df-4ef7-a44a-46c20e97f856"/>
    <ds:schemaRef ds:uri="55f32057-c7d7-4cf2-a083-f930dcef3185"/>
  </ds:schemaRefs>
</ds:datastoreItem>
</file>

<file path=customXml/itemProps2.xml><?xml version="1.0" encoding="utf-8"?>
<ds:datastoreItem xmlns:ds="http://schemas.openxmlformats.org/officeDocument/2006/customXml" ds:itemID="{08664504-4937-4199-9C18-9312EC1C99DE}">
  <ds:schemaRefs>
    <ds:schemaRef ds:uri="http://schemas.microsoft.com/sharepoint/v3/contenttype/forms"/>
  </ds:schemaRefs>
</ds:datastoreItem>
</file>

<file path=customXml/itemProps3.xml><?xml version="1.0" encoding="utf-8"?>
<ds:datastoreItem xmlns:ds="http://schemas.openxmlformats.org/officeDocument/2006/customXml" ds:itemID="{E310B763-1C86-4D4F-BC7D-63CC239F03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ed7be0-71df-4ef7-a44a-46c20e97f856"/>
    <ds:schemaRef ds:uri="55f32057-c7d7-4cf2-a083-f930dcef31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516</Words>
  <Application>Microsoft Office PowerPoint</Application>
  <PresentationFormat>A3 Paper (297x420 mm)</PresentationFormat>
  <Paragraphs>165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Corbel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2026-05-01T06:57:49Z</dcterms:created>
  <dcterms:modified xsi:type="dcterms:W3CDTF">2026-05-18T00:50:29Z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cd3e8b9-ffed-43a8-b7f4-cc2fa0382d36_Enabled">
    <vt:lpwstr>true</vt:lpwstr>
  </property>
  <property fmtid="{D5CDD505-2E9C-101B-9397-08002B2CF9AE}" pid="3" name="MSIP_Label_7cd3e8b9-ffed-43a8-b7f4-cc2fa0382d36_SetDate">
    <vt:lpwstr>2026-05-01T06:58:03Z</vt:lpwstr>
  </property>
  <property fmtid="{D5CDD505-2E9C-101B-9397-08002B2CF9AE}" pid="4" name="MSIP_Label_7cd3e8b9-ffed-43a8-b7f4-cc2fa0382d36_Method">
    <vt:lpwstr>Privileged</vt:lpwstr>
  </property>
  <property fmtid="{D5CDD505-2E9C-101B-9397-08002B2CF9AE}" pid="5" name="MSIP_Label_7cd3e8b9-ffed-43a8-b7f4-cc2fa0382d36_Name">
    <vt:lpwstr>O</vt:lpwstr>
  </property>
  <property fmtid="{D5CDD505-2E9C-101B-9397-08002B2CF9AE}" pid="6" name="MSIP_Label_7cd3e8b9-ffed-43a8-b7f4-cc2fa0382d36_SiteId">
    <vt:lpwstr>34a3929c-73cf-4954-abfe-147dc3517892</vt:lpwstr>
  </property>
  <property fmtid="{D5CDD505-2E9C-101B-9397-08002B2CF9AE}" pid="7" name="MSIP_Label_7cd3e8b9-ffed-43a8-b7f4-cc2fa0382d36_ActionId">
    <vt:lpwstr>acaa831c-0ad0-4165-aec9-7fe5d9f350b9</vt:lpwstr>
  </property>
  <property fmtid="{D5CDD505-2E9C-101B-9397-08002B2CF9AE}" pid="8" name="MSIP_Label_7cd3e8b9-ffed-43a8-b7f4-cc2fa0382d36_ContentBits">
    <vt:lpwstr>3</vt:lpwstr>
  </property>
  <property fmtid="{D5CDD505-2E9C-101B-9397-08002B2CF9AE}" pid="9" name="MSIP_Label_7cd3e8b9-ffed-43a8-b7f4-cc2fa0382d36_Tag">
    <vt:lpwstr>10, 0, 1, 1</vt:lpwstr>
  </property>
  <property fmtid="{D5CDD505-2E9C-101B-9397-08002B2CF9AE}" pid="10" name="ClassificationContentMarkingFooterLocations">
    <vt:lpwstr>Office Theme:8</vt:lpwstr>
  </property>
  <property fmtid="{D5CDD505-2E9C-101B-9397-08002B2CF9AE}" pid="11" name="ClassificationContentMarkingFooterText">
    <vt:lpwstr>OFFICIAL</vt:lpwstr>
  </property>
  <property fmtid="{D5CDD505-2E9C-101B-9397-08002B2CF9AE}" pid="12" name="ClassificationContentMarkingHeaderLocations">
    <vt:lpwstr>Office Theme:7</vt:lpwstr>
  </property>
  <property fmtid="{D5CDD505-2E9C-101B-9397-08002B2CF9AE}" pid="13" name="ClassificationContentMarkingHeaderText">
    <vt:lpwstr>OFFICIAL</vt:lpwstr>
  </property>
  <property fmtid="{D5CDD505-2E9C-101B-9397-08002B2CF9AE}" pid="14" name="ContentTypeId">
    <vt:lpwstr>0x010100A51386D899F9CA4298648C0791762DBC</vt:lpwstr>
  </property>
</Properties>
</file>