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4"/>
  </p:sldMasterIdLst>
  <p:notesMasterIdLst>
    <p:notesMasterId r:id="rId20"/>
  </p:notesMasterIdLst>
  <p:handoutMasterIdLst>
    <p:handoutMasterId r:id="rId21"/>
  </p:handoutMasterIdLst>
  <p:sldIdLst>
    <p:sldId id="266" r:id="rId5"/>
    <p:sldId id="4585" r:id="rId6"/>
    <p:sldId id="4625" r:id="rId7"/>
    <p:sldId id="2147482201" r:id="rId8"/>
    <p:sldId id="2147482290" r:id="rId9"/>
    <p:sldId id="2147482295" r:id="rId10"/>
    <p:sldId id="2147482291" r:id="rId11"/>
    <p:sldId id="2147482276" r:id="rId12"/>
    <p:sldId id="2147482296" r:id="rId13"/>
    <p:sldId id="2147482297" r:id="rId14"/>
    <p:sldId id="2147482298" r:id="rId15"/>
    <p:sldId id="2147482292" r:id="rId16"/>
    <p:sldId id="2147482294" r:id="rId17"/>
    <p:sldId id="2147482293" r:id="rId18"/>
    <p:sldId id="314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  <p15:guide id="5" orient="horz" pos="3339">
          <p15:clr>
            <a:srgbClr val="A4A3A4"/>
          </p15:clr>
        </p15:guide>
        <p15:guide id="6" pos="2076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B25432-2894-59F0-0EAB-3F95274BD8F8}" name="CLANCY, Tanya" initials="CT" userId="S::Tanya.CLANCY@health.gov.au::100a43d8-d81c-45c0-9307-de48af2b1427" providerId="AD"/>
  <p188:author id="{98044335-7480-C60C-7B7C-DA57D1A093F3}" name="Rachael Bowles (Ministry of Health)" initials="RH" userId="S::rachael.bowles@health.nsw.gov.au::b6649917-72d8-4310-b418-563892b51773" providerId="AD"/>
  <p188:author id="{724A7038-5AD9-D54D-6832-48E9086E1170}" name="Amy Donohue (Ministry of Health)" initials="AD" userId="S::Amy.Donohue@health.nsw.gov.au::f7cdbc86-d2ef-4a32-a778-921937569450" providerId="AD"/>
  <p188:author id="{9B9F5D50-4BFD-A6E8-E848-4D83611FDA33}" name="HARKINS, Kate" initials="KH" userId="S::Kate.HARKINS@Health.gov.au::1c7c789d-b55b-4fca-9c56-9f310178b599" providerId="AD"/>
  <p188:author id="{230DE061-F3AF-997A-7F04-CD4D216FA5FC}" name="Michelle Maxwell (Ministry of Health)" initials="MM" userId="S::Michelle.Maxwell@health.nsw.gov.au::68890a05-0525-4157-82ae-706d562ddcfa" providerId="AD"/>
  <p188:author id="{93A79381-03E0-304A-CA3C-155AE26F1653}" name="MILFULL, Cathy" initials="MC" userId="S::Cathy.MILFULL@Health.gov.au::9c936f43-d4ae-44bf-8ad1-2281a5e06c55" providerId="AD"/>
  <p188:author id="{EE46F4A6-6DAF-63F3-4D61-D3FC803C3E5D}" name="SNELSON, Emma" initials="SE" userId="S::Emma.SNELSON@Health.gov.au::892f5aee-e852-4f17-86e5-5f89a2161f43" providerId="AD"/>
  <p188:author id="{C81F7CA8-42A5-A0D2-F3A9-0110674BA82B}" name="Rachael Bowles (Ministry of Health)" initials="RB" userId="S::Rachael.Bowles@health.nsw.gov.au::b6649917-72d8-4310-b418-563892b51773" providerId="AD"/>
  <p188:author id="{C46B6AAB-BB49-351E-2F78-74EA8EEDA11C}" name="SHAW, Shirley" initials="SS" userId="S::Shirley.Shaw@health.gov.au::9bd357d7-99b7-4a10-88af-59e724c7d2c7" providerId="AD"/>
  <p188:author id="{8161A3C9-8F64-2F83-C59E-A43E24B8E383}" name="HUNT, Roger" initials="RH" userId="S::Roger.Hunt@health.gov.au::78e422f1-e07b-439b-a33f-0aa2440e73b2" providerId="AD"/>
  <p188:author id="{8D1B7BCD-BE00-055A-E4BC-C340FEDBA08B}" name="PATEL, Stuti" initials="SP" userId="S::Stuti.PATEL@Health.gov.au::3743b5b1-e0e2-4137-9899-6f5d2f65e886" providerId="AD"/>
  <p188:author id="{DD4FCEF0-0B82-5B6F-3875-D171C94AB690}" name="Michelle Maxwell (Ministry of Health)" initials="MH" userId="S::michelle.maxwell@health.nsw.gov.au::68890a05-0525-4157-82ae-706d562ddcfa" providerId="AD"/>
  <p188:author id="{90C68CFD-BC8D-A0EF-0838-393856F503C2}" name="SHAW, Shirley" initials="SS" userId="S::shirley.shaw@health.gov.au::9bd357d7-99b7-4a10-88af-59e724c7d2c7" providerId="AD"/>
  <p188:author id="{C44692FD-EF0B-F200-E9F6-15B4D053891C}" name="CHRISTOPHER, Simon" initials="CS" userId="S::simon.christopher@health.gov.au::0e4343bc-9318-4e69-a8fc-850eb037d6e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0066CC"/>
    <a:srgbClr val="005A70"/>
    <a:srgbClr val="A61472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1FC3CC-1521-495A-96D5-C9D6363060D7}" v="11" dt="2025-11-18T04:13:12.3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43" autoAdjust="0"/>
    <p:restoredTop sz="96283" autoAdjust="0"/>
  </p:normalViewPr>
  <p:slideViewPr>
    <p:cSldViewPr snapToGrid="0">
      <p:cViewPr varScale="1">
        <p:scale>
          <a:sx n="116" d="100"/>
          <a:sy n="116" d="100"/>
        </p:scale>
        <p:origin x="224" y="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38" y="960"/>
      </p:cViewPr>
      <p:guideLst>
        <p:guide orient="horz" pos="3127"/>
        <p:guide pos="2141"/>
        <p:guide orient="horz" pos="2928"/>
        <p:guide pos="2208"/>
        <p:guide orient="horz" pos="3339"/>
        <p:guide pos="207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9D7D3-4DDA-4066-8890-F35B009B7DF2}" type="datetimeFigureOut">
              <a:rPr lang="en-US" smtClean="0"/>
              <a:t>12/18/25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D479F-2A92-4457-9F9A-4940B54BB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30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B64ED-003E-4A7D-8BB7-38325252796B}" type="datetimeFigureOut">
              <a:rPr lang="en-AU" smtClean="0"/>
              <a:t>18/12/2025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E6668-8819-4682-A978-562B16B7F6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3144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E6668-8819-4682-A978-562B16B7F6D7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9458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D9AB5-C525-60F7-359C-B9784E586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08BEB6-8F28-28C4-F9B8-EC2DF676C0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21487" cy="38369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80D985-61F8-EB9D-8ED3-D0D3853B70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1B80E-CF0B-F1C3-65FC-B6888F778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DE6668-8819-4682-A978-562B16B7F6D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416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43710-15AD-4F84-A288-BDE8AE617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9F00E0-5C85-5A93-D605-FC6B2CDFBE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21487" cy="38369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CAB4BF-C152-8AE1-3761-A302C312B7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2AEB9-C466-60B0-FEA7-BC9CEBD5F2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DE6668-8819-4682-A978-562B16B7F6D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533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000" b="0" cap="none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2B7BCB-645D-2760-CA31-FDF7A4B2D298}"/>
              </a:ext>
            </a:extLst>
          </p:cNvPr>
          <p:cNvSpPr/>
          <p:nvPr userDrawn="1"/>
        </p:nvSpPr>
        <p:spPr>
          <a:xfrm>
            <a:off x="0" y="0"/>
            <a:ext cx="10691813" cy="193725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C29933-00B4-CD02-0022-18635BB1F07E}"/>
              </a:ext>
            </a:extLst>
          </p:cNvPr>
          <p:cNvSpPr/>
          <p:nvPr userDrawn="1"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rgbClr val="004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F77D39-B622-6FC7-6F4D-34B4A2789300}"/>
              </a:ext>
            </a:extLst>
          </p:cNvPr>
          <p:cNvSpPr/>
          <p:nvPr userDrawn="1"/>
        </p:nvSpPr>
        <p:spPr>
          <a:xfrm>
            <a:off x="837394" y="0"/>
            <a:ext cx="419154" cy="210589"/>
          </a:xfrm>
          <a:prstGeom prst="rect">
            <a:avLst/>
          </a:prstGeom>
          <a:solidFill>
            <a:srgbClr val="00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5E869F-3DE1-6ED9-AF45-931CD947A37D}"/>
              </a:ext>
            </a:extLst>
          </p:cNvPr>
          <p:cNvSpPr/>
          <p:nvPr userDrawn="1"/>
        </p:nvSpPr>
        <p:spPr>
          <a:xfrm>
            <a:off x="1752993" y="0"/>
            <a:ext cx="581415" cy="210589"/>
          </a:xfrm>
          <a:prstGeom prst="rect">
            <a:avLst/>
          </a:prstGeom>
          <a:solidFill>
            <a:srgbClr val="009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9A5001-3D5C-A4B2-A396-253C5968F10D}"/>
              </a:ext>
            </a:extLst>
          </p:cNvPr>
          <p:cNvSpPr/>
          <p:nvPr userDrawn="1"/>
        </p:nvSpPr>
        <p:spPr>
          <a:xfrm>
            <a:off x="2334409" y="0"/>
            <a:ext cx="256786" cy="210589"/>
          </a:xfrm>
          <a:prstGeom prst="rect">
            <a:avLst/>
          </a:prstGeom>
          <a:solidFill>
            <a:srgbClr val="00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0E82C4-DCD9-0254-34CC-703B861AE9FB}"/>
              </a:ext>
            </a:extLst>
          </p:cNvPr>
          <p:cNvSpPr/>
          <p:nvPr userDrawn="1"/>
        </p:nvSpPr>
        <p:spPr>
          <a:xfrm>
            <a:off x="2591194" y="0"/>
            <a:ext cx="256786" cy="210589"/>
          </a:xfrm>
          <a:prstGeom prst="rect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8958E5-DA54-EAE8-6666-C62DFCBFE2EA}"/>
              </a:ext>
            </a:extLst>
          </p:cNvPr>
          <p:cNvSpPr/>
          <p:nvPr userDrawn="1"/>
        </p:nvSpPr>
        <p:spPr>
          <a:xfrm>
            <a:off x="3560083" y="0"/>
            <a:ext cx="256786" cy="210589"/>
          </a:xfrm>
          <a:prstGeom prst="rect">
            <a:avLst/>
          </a:prstGeom>
          <a:solidFill>
            <a:srgbClr val="00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C1A98C-8C41-9482-67D8-CCD7B2BDEC50}"/>
              </a:ext>
            </a:extLst>
          </p:cNvPr>
          <p:cNvSpPr/>
          <p:nvPr userDrawn="1"/>
        </p:nvSpPr>
        <p:spPr>
          <a:xfrm>
            <a:off x="3816869" y="-1"/>
            <a:ext cx="1107642" cy="210589"/>
          </a:xfrm>
          <a:prstGeom prst="rect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EB63BB-E9F6-05A7-7E08-934E153C26D4}"/>
              </a:ext>
            </a:extLst>
          </p:cNvPr>
          <p:cNvSpPr/>
          <p:nvPr userDrawn="1"/>
        </p:nvSpPr>
        <p:spPr>
          <a:xfrm>
            <a:off x="4924511" y="-1"/>
            <a:ext cx="282101" cy="210590"/>
          </a:xfrm>
          <a:prstGeom prst="rect">
            <a:avLst/>
          </a:prstGeom>
          <a:solidFill>
            <a:srgbClr val="009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Thursday, December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Thursday, December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4000" cap="none" spc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Thursday, December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spc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</a:defRPr>
            </a:lvl1pPr>
            <a:lvl2pPr>
              <a:buClrTx/>
              <a:defRPr/>
            </a:lvl2pPr>
            <a:lvl3pPr marL="891540" indent="-342900">
              <a:buClr>
                <a:srgbClr val="005A70"/>
              </a:buClr>
              <a:buFont typeface="Arial" panose="020B0604020202020204" pitchFamily="34" charset="0"/>
              <a:buChar char="•"/>
              <a:defRPr>
                <a:solidFill>
                  <a:srgbClr val="005A70"/>
                </a:solidFill>
              </a:defRPr>
            </a:lvl3pPr>
            <a:lvl4pPr marL="1108710" indent="-285750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051560" indent="0">
              <a:buFontTx/>
              <a:buNone/>
              <a:defRPr/>
            </a:lvl5pPr>
            <a:lvl6pPr marL="1188720" indent="0">
              <a:buFontTx/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Thursday, December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spc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Thursday, December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illustartion of two people sitting at a table looking at a book with a house behind th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507318"/>
            <a:ext cx="12191996" cy="135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2675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spc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Thursday, December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illustration of house and cityscap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507319"/>
            <a:ext cx="12191996" cy="135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2490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spc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Thursday, December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illustration of person using an electic scooter with a fence, tree and house in the 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5507319"/>
            <a:ext cx="12191987" cy="135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8311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Thursday, December 18,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Thursday, December 18,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Thursday, December 18,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80CB818-7379-467D-8E76-EF9D9074A26C}" type="datetime2">
              <a:rPr lang="en-US" smtClean="0"/>
              <a:pPr/>
              <a:t>Thursday, December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3ED997-D9BC-B03F-9368-130E887BFCEF}"/>
              </a:ext>
            </a:extLst>
          </p:cNvPr>
          <p:cNvSpPr/>
          <p:nvPr userDrawn="1"/>
        </p:nvSpPr>
        <p:spPr>
          <a:xfrm>
            <a:off x="0" y="0"/>
            <a:ext cx="10691813" cy="193725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E4842D-6932-8BBA-555B-7B75ACCD2933}"/>
              </a:ext>
            </a:extLst>
          </p:cNvPr>
          <p:cNvSpPr/>
          <p:nvPr userDrawn="1"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004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E4C884-6451-FA38-5B06-27E08D4772AC}"/>
              </a:ext>
            </a:extLst>
          </p:cNvPr>
          <p:cNvSpPr/>
          <p:nvPr userDrawn="1"/>
        </p:nvSpPr>
        <p:spPr>
          <a:xfrm>
            <a:off x="837394" y="0"/>
            <a:ext cx="419154" cy="210589"/>
          </a:xfrm>
          <a:prstGeom prst="rect">
            <a:avLst/>
          </a:prstGeom>
          <a:solidFill>
            <a:srgbClr val="00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39F012-DF5E-F99A-4587-91EA465F873F}"/>
              </a:ext>
            </a:extLst>
          </p:cNvPr>
          <p:cNvSpPr/>
          <p:nvPr userDrawn="1"/>
        </p:nvSpPr>
        <p:spPr>
          <a:xfrm>
            <a:off x="1752993" y="0"/>
            <a:ext cx="581415" cy="210589"/>
          </a:xfrm>
          <a:prstGeom prst="rect">
            <a:avLst/>
          </a:prstGeom>
          <a:solidFill>
            <a:srgbClr val="009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5FBF23-9BDE-56E9-26EF-B96138E70683}"/>
              </a:ext>
            </a:extLst>
          </p:cNvPr>
          <p:cNvSpPr/>
          <p:nvPr userDrawn="1"/>
        </p:nvSpPr>
        <p:spPr>
          <a:xfrm>
            <a:off x="2334409" y="0"/>
            <a:ext cx="256786" cy="210589"/>
          </a:xfrm>
          <a:prstGeom prst="rect">
            <a:avLst/>
          </a:prstGeom>
          <a:solidFill>
            <a:srgbClr val="00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F8EF42-F2B7-6E92-09AA-75640DC2BB6A}"/>
              </a:ext>
            </a:extLst>
          </p:cNvPr>
          <p:cNvSpPr/>
          <p:nvPr userDrawn="1"/>
        </p:nvSpPr>
        <p:spPr>
          <a:xfrm>
            <a:off x="2591194" y="0"/>
            <a:ext cx="256786" cy="210589"/>
          </a:xfrm>
          <a:prstGeom prst="rect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ED5311-812A-EA36-AC8B-D4188E921437}"/>
              </a:ext>
            </a:extLst>
          </p:cNvPr>
          <p:cNvSpPr/>
          <p:nvPr userDrawn="1"/>
        </p:nvSpPr>
        <p:spPr>
          <a:xfrm>
            <a:off x="3560083" y="0"/>
            <a:ext cx="256786" cy="210589"/>
          </a:xfrm>
          <a:prstGeom prst="rect">
            <a:avLst/>
          </a:prstGeom>
          <a:solidFill>
            <a:srgbClr val="00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C8DA32-9D8B-60D4-258A-A6A5BD01D2FE}"/>
              </a:ext>
            </a:extLst>
          </p:cNvPr>
          <p:cNvSpPr/>
          <p:nvPr userDrawn="1"/>
        </p:nvSpPr>
        <p:spPr>
          <a:xfrm>
            <a:off x="3816869" y="-1"/>
            <a:ext cx="1107642" cy="210589"/>
          </a:xfrm>
          <a:prstGeom prst="rect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AC5D9C-CBDB-1E12-2EEE-325EE0A974A0}"/>
              </a:ext>
            </a:extLst>
          </p:cNvPr>
          <p:cNvSpPr/>
          <p:nvPr userDrawn="1"/>
        </p:nvSpPr>
        <p:spPr>
          <a:xfrm>
            <a:off x="4924511" y="-1"/>
            <a:ext cx="282101" cy="210590"/>
          </a:xfrm>
          <a:prstGeom prst="rect">
            <a:avLst/>
          </a:prstGeom>
          <a:solidFill>
            <a:srgbClr val="009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1" r:id="rId2"/>
    <p:sldLayoutId id="2147483962" r:id="rId3"/>
    <p:sldLayoutId id="2147483970" r:id="rId4"/>
    <p:sldLayoutId id="2147483971" r:id="rId5"/>
    <p:sldLayoutId id="2147483972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 spc="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Tx/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005A70"/>
        </a:buClr>
        <a:buSzPct val="85000"/>
        <a:buFont typeface="Arial" pitchFamily="34" charset="0"/>
        <a:buChar char="•"/>
        <a:defRPr sz="2000" b="1" kern="1200">
          <a:solidFill>
            <a:srgbClr val="005A70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Tx/>
        <a:buSzPct val="90000"/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51560" indent="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395" y="1922804"/>
            <a:ext cx="10827107" cy="2411072"/>
          </a:xfrm>
        </p:spPr>
        <p:txBody>
          <a:bodyPr>
            <a:normAutofit/>
          </a:bodyPr>
          <a:lstStyle/>
          <a:p>
            <a:r>
              <a:rPr lang="en-US" dirty="0"/>
              <a:t>Multi-Purpose Service Program (MPSP) </a:t>
            </a:r>
            <a:br>
              <a:rPr lang="en-US" dirty="0"/>
            </a:br>
            <a:r>
              <a:rPr lang="en-US" dirty="0"/>
              <a:t>Webinar #13</a:t>
            </a:r>
            <a:br>
              <a:rPr lang="en-US" dirty="0">
                <a:latin typeface="+mn-lt"/>
              </a:rPr>
            </a:br>
            <a:r>
              <a:rPr lang="en-AU" sz="3000" dirty="0"/>
              <a:t>Aged care reforms: </a:t>
            </a:r>
            <a:br>
              <a:rPr lang="en-AU" sz="3000" dirty="0"/>
            </a:br>
            <a:r>
              <a:rPr lang="en-AU" sz="3000" dirty="0"/>
              <a:t>Impacts on the MPSP &amp; providers</a:t>
            </a:r>
            <a:endParaRPr lang="en-US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4648913"/>
            <a:ext cx="7772400" cy="1068223"/>
          </a:xfrm>
        </p:spPr>
        <p:txBody>
          <a:bodyPr>
            <a:normAutofit/>
          </a:bodyPr>
          <a:lstStyle/>
          <a:p>
            <a:pPr algn="r"/>
            <a:r>
              <a:rPr lang="en-US" sz="2000" dirty="0"/>
              <a:t>27 November 2025</a:t>
            </a:r>
          </a:p>
          <a:p>
            <a:pPr algn="r"/>
            <a:r>
              <a:rPr lang="en-US" sz="2000" dirty="0"/>
              <a:t>Thin Markets Branch</a:t>
            </a:r>
            <a:br>
              <a:rPr lang="en-US" sz="2000" dirty="0"/>
            </a:br>
            <a:endParaRPr lang="en-US" sz="2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BBE953-C479-8DC6-C586-0D75A59C873F}"/>
              </a:ext>
            </a:extLst>
          </p:cNvPr>
          <p:cNvGrpSpPr/>
          <p:nvPr/>
        </p:nvGrpSpPr>
        <p:grpSpPr>
          <a:xfrm>
            <a:off x="1" y="5896598"/>
            <a:ext cx="12191999" cy="961402"/>
            <a:chOff x="1" y="5896598"/>
            <a:chExt cx="12191999" cy="96140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AC41C4-ED07-BC9D-B199-A86FC826A723}"/>
                </a:ext>
              </a:extLst>
            </p:cNvPr>
            <p:cNvSpPr txBox="1"/>
            <p:nvPr/>
          </p:nvSpPr>
          <p:spPr>
            <a:xfrm>
              <a:off x="1" y="5896598"/>
              <a:ext cx="12191999" cy="96140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l"/>
              <a:endParaRPr lang="en-AU" sz="2000" b="1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2AF4446-9A27-A90D-7E2C-3A0F67F3F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951" y="6072499"/>
              <a:ext cx="3086100" cy="6096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AEBF26-53B7-35FE-8949-6B253B84D43B}"/>
                </a:ext>
              </a:extLst>
            </p:cNvPr>
            <p:cNvSpPr txBox="1"/>
            <p:nvPr/>
          </p:nvSpPr>
          <p:spPr>
            <a:xfrm>
              <a:off x="9334647" y="6192633"/>
              <a:ext cx="26406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AU" sz="1600" b="1" dirty="0">
                  <a:solidFill>
                    <a:schemeClr val="bg1"/>
                  </a:solidFill>
                </a:rPr>
                <a:t>www.health.gov.au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8368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CF9BD-A252-D65E-29F5-91FCEF8CE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6E0C-B96D-C79C-4A0C-6FFF560B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09" y="435937"/>
            <a:ext cx="10972800" cy="707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Leave entitlements &amp; rent assistance</a:t>
            </a:r>
            <a:endParaRPr lang="en-US" b="1" kern="1200" spc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B3F529-7CB7-F614-1F6B-D029E988D66F}"/>
              </a:ext>
            </a:extLst>
          </p:cNvPr>
          <p:cNvSpPr txBox="1"/>
          <p:nvPr/>
        </p:nvSpPr>
        <p:spPr>
          <a:xfrm>
            <a:off x="268209" y="1143875"/>
            <a:ext cx="11214730" cy="5547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</a:pPr>
            <a:r>
              <a:rPr lang="en-AU" sz="2000" b="1" dirty="0"/>
              <a:t>Leave entitlements</a:t>
            </a:r>
          </a:p>
          <a:p>
            <a:pPr marL="342900" lvl="1" indent="-3429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en-AU" sz="2000" dirty="0"/>
              <a:t>There are no leave limits for older people accessing aged care services through the MPSP.</a:t>
            </a:r>
          </a:p>
          <a:p>
            <a:pPr marL="342900" lvl="1" indent="-3429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en-AU" sz="2000" dirty="0"/>
              <a:t>Leave requirements are directly linked to AN-ACC funding and therefore only applicable in mainstream residential aged care homes.</a:t>
            </a:r>
          </a:p>
          <a:p>
            <a:pPr marL="0" lvl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</a:pPr>
            <a:r>
              <a:rPr lang="en-AU" sz="2000" b="1" dirty="0">
                <a:solidFill>
                  <a:srgbClr val="424242"/>
                </a:solidFill>
              </a:rPr>
              <a:t>Rent Assistance (RA)</a:t>
            </a:r>
          </a:p>
          <a:p>
            <a:pPr marL="342900" lvl="1" indent="-3429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424242"/>
                </a:solidFill>
              </a:rPr>
              <a:t>Services Australia’s approach to assessing RA eligibility for residents at an MPS has not changed since 1 November.</a:t>
            </a:r>
          </a:p>
          <a:p>
            <a:pPr marL="342900" lvl="1" indent="-3429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424242"/>
                </a:solidFill>
              </a:rPr>
              <a:t>Registered providers can charge a </a:t>
            </a:r>
            <a:r>
              <a:rPr lang="en-AU" sz="2000" i="1" dirty="0">
                <a:solidFill>
                  <a:srgbClr val="424242"/>
                </a:solidFill>
              </a:rPr>
              <a:t>specialist aged care fee </a:t>
            </a:r>
            <a:r>
              <a:rPr lang="en-AU" sz="2000" dirty="0">
                <a:solidFill>
                  <a:srgbClr val="424242"/>
                </a:solidFill>
              </a:rPr>
              <a:t>that does not exceed 85% of the single aged care pension, calculated daily. </a:t>
            </a:r>
          </a:p>
          <a:p>
            <a:pPr marL="342900" lvl="1" indent="-3429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424242"/>
                </a:solidFill>
              </a:rPr>
              <a:t>Where residents have been charged more than this amount, registered providers should adjust fees downward from 1 November. This may result in a change to their financial circumstances and Services Australia will need to be notified.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indent="-28575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424242"/>
              </a:solidFill>
            </a:endParaRPr>
          </a:p>
          <a:p>
            <a:pPr marL="182880" indent="-18288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itchFamily="34" charset="0"/>
              <a:buChar char="•"/>
            </a:pPr>
            <a:endParaRPr lang="en-US" sz="20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4846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F1608769-1888-6E86-E460-20A5B6B9E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3AE0784-2722-86BD-1A8D-28481C088F4C}"/>
              </a:ext>
            </a:extLst>
          </p:cNvPr>
          <p:cNvSpPr txBox="1"/>
          <p:nvPr/>
        </p:nvSpPr>
        <p:spPr>
          <a:xfrm>
            <a:off x="200832" y="5377305"/>
            <a:ext cx="10747533" cy="7625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AU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B752CA-3764-89BF-0695-1262A16829C5}"/>
              </a:ext>
            </a:extLst>
          </p:cNvPr>
          <p:cNvSpPr txBox="1"/>
          <p:nvPr/>
        </p:nvSpPr>
        <p:spPr>
          <a:xfrm>
            <a:off x="143079" y="1175376"/>
            <a:ext cx="11735455" cy="4961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SzPct val="85000"/>
              <a:buFont typeface="Arial" panose="020B0604020202020204" pitchFamily="34" charset="0"/>
              <a:buChar char="•"/>
            </a:pPr>
            <a:r>
              <a:rPr lang="en-AU" sz="2400" dirty="0"/>
              <a:t>Not receiving referrals for new clients? Refer any outlet setup problems to the GPMS team. Contact details and tips are on the MPSP website.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SzPct val="85000"/>
              <a:buFont typeface="Arial" panose="020B0604020202020204" pitchFamily="34" charset="0"/>
              <a:buChar char="•"/>
            </a:pPr>
            <a:r>
              <a:rPr lang="en-AU" sz="2400" dirty="0"/>
              <a:t>My Aged Care records will not fully align until July 2026 due to ongoing deeming activities.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SzPct val="85000"/>
              <a:buFont typeface="Arial" panose="020B0604020202020204" pitchFamily="34" charset="0"/>
              <a:buChar char="•"/>
            </a:pPr>
            <a:r>
              <a:rPr lang="en-AU" sz="2400" dirty="0"/>
              <a:t>You can still provide services to: </a:t>
            </a:r>
          </a:p>
          <a:p>
            <a:pPr marL="801688" lvl="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Courier New" panose="02070309020205020404" pitchFamily="49" charset="0"/>
              <a:buChar char="o"/>
            </a:pPr>
            <a:r>
              <a:rPr lang="en-AU" sz="2400" dirty="0"/>
              <a:t>older people you have included in your data workbooks</a:t>
            </a:r>
          </a:p>
          <a:p>
            <a:pPr marL="801688" lvl="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Courier New" panose="02070309020205020404" pitchFamily="49" charset="0"/>
              <a:buChar char="o"/>
            </a:pPr>
            <a:r>
              <a:rPr lang="en-AU" sz="2400" dirty="0"/>
              <a:t>those with an aged care approval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SzPct val="85000"/>
              <a:buFont typeface="Arial" panose="020B0604020202020204" pitchFamily="34" charset="0"/>
              <a:buChar char="•"/>
            </a:pPr>
            <a:r>
              <a:rPr lang="en-AU" sz="2400" dirty="0"/>
              <a:t>Movement between providers may be difficult before July 2026.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85000"/>
            </a:pPr>
            <a:br>
              <a:rPr lang="en-AU" sz="2400" dirty="0"/>
            </a:br>
            <a:r>
              <a:rPr lang="en-AU" sz="4800" dirty="0">
                <a:sym typeface="Webdings" panose="05030102010509060703" pitchFamily="18" charset="2"/>
              </a:rPr>
              <a:t>	</a:t>
            </a:r>
            <a:r>
              <a:rPr lang="en-AU" sz="2400" dirty="0"/>
              <a:t>If older people need to move from your MPS, contact us early</a:t>
            </a:r>
            <a:endParaRPr lang="en-AU" sz="20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45C10-3502-328B-9325-BA81A38B7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465" y="328668"/>
            <a:ext cx="10972800" cy="707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Post 1 November systems update</a:t>
            </a:r>
            <a:endParaRPr lang="en-US" b="1" kern="1200" spc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A66C7C-0037-7FFC-ECFB-2D2D3826AAAF}"/>
              </a:ext>
            </a:extLst>
          </p:cNvPr>
          <p:cNvSpPr txBox="1"/>
          <p:nvPr/>
        </p:nvSpPr>
        <p:spPr>
          <a:xfrm>
            <a:off x="200832" y="1175376"/>
            <a:ext cx="11497034" cy="5547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</a:pPr>
            <a:endParaRPr lang="en-GB" sz="2000" dirty="0">
              <a:solidFill>
                <a:srgbClr val="424242"/>
              </a:solidFill>
            </a:endParaRPr>
          </a:p>
          <a:p>
            <a:pPr marL="182880" indent="-18288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itchFamily="34" charset="0"/>
              <a:buChar char="•"/>
            </a:pPr>
            <a:endParaRPr lang="en-US" sz="2000" b="0" i="0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8C6C33-28C2-8272-7ABE-DEB784CB4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7639" y="2674469"/>
            <a:ext cx="2677366" cy="150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13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D603A-FBDA-04BB-115E-4512502C8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63239-5D55-A284-47E7-B5CA3DF45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22312"/>
            <a:ext cx="10363200" cy="1783223"/>
          </a:xfrm>
        </p:spPr>
        <p:txBody>
          <a:bodyPr>
            <a:normAutofit/>
          </a:bodyPr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dirty="0"/>
              <a:t>Final client transitional arrangements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CDAE8-BA27-A7D0-87A6-FEAAD3684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658916"/>
            <a:ext cx="10515600" cy="1062447"/>
          </a:xfrm>
        </p:spPr>
        <p:txBody>
          <a:bodyPr>
            <a:normAutofit lnSpcReduction="10000"/>
          </a:bodyPr>
          <a:lstStyle/>
          <a:p>
            <a:r>
              <a:rPr lang="en-AU" sz="2000" dirty="0"/>
              <a:t>Kate Harkins, Multi-Purpose Service Program</a:t>
            </a:r>
          </a:p>
          <a:p>
            <a:pPr algn="r"/>
            <a:br>
              <a:rPr lang="en-US" sz="2000" dirty="0"/>
            </a:br>
            <a:endParaRPr lang="en-US" sz="2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2A67E7-66AC-6FC5-6DE0-AF58718C12A6}"/>
              </a:ext>
            </a:extLst>
          </p:cNvPr>
          <p:cNvGrpSpPr/>
          <p:nvPr/>
        </p:nvGrpSpPr>
        <p:grpSpPr>
          <a:xfrm>
            <a:off x="1" y="5896598"/>
            <a:ext cx="12191999" cy="961402"/>
            <a:chOff x="1" y="5896598"/>
            <a:chExt cx="12191999" cy="96140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B3E9D90-89EC-7C0F-8023-A4E59B94EA2D}"/>
                </a:ext>
              </a:extLst>
            </p:cNvPr>
            <p:cNvSpPr txBox="1"/>
            <p:nvPr/>
          </p:nvSpPr>
          <p:spPr>
            <a:xfrm>
              <a:off x="1" y="5896598"/>
              <a:ext cx="12191999" cy="96140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E6EB7D-5BC1-EA12-21D6-F512F502C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951" y="6072499"/>
              <a:ext cx="3086100" cy="6096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C37A2F-D56D-7069-B81C-4C1BE778C309}"/>
                </a:ext>
              </a:extLst>
            </p:cNvPr>
            <p:cNvSpPr txBox="1"/>
            <p:nvPr/>
          </p:nvSpPr>
          <p:spPr>
            <a:xfrm>
              <a:off x="9334647" y="6192633"/>
              <a:ext cx="26406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www.health.gov.au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8156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4C3C8-A818-2A2F-6318-99357AD44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CD048-6CE6-D65E-AEF5-4EFCA0180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32" y="301183"/>
            <a:ext cx="10972800" cy="707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Client deeming</a:t>
            </a:r>
            <a:endParaRPr lang="en-US" b="1" kern="1200" spc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156F43-91C2-AFA7-D0D5-3B34E203E53D}"/>
              </a:ext>
            </a:extLst>
          </p:cNvPr>
          <p:cNvSpPr txBox="1"/>
          <p:nvPr/>
        </p:nvSpPr>
        <p:spPr>
          <a:xfrm>
            <a:off x="200832" y="1175376"/>
            <a:ext cx="11497034" cy="5547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lang="en-AU" sz="2400" b="1" dirty="0">
                <a:solidFill>
                  <a:srgbClr val="424242"/>
                </a:solidFill>
                <a:latin typeface="Arial"/>
              </a:rPr>
              <a:t>Client data workbooks have been received for 183 MPS aged care homes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lang="en-AU" sz="2000" dirty="0">
                <a:solidFill>
                  <a:srgbClr val="424242"/>
                </a:solidFill>
                <a:latin typeface="Arial"/>
              </a:rPr>
              <a:t>Only 7 providers still have some outstanding elements that need to be finalised.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lang="en-AU" sz="2000" dirty="0">
                <a:solidFill>
                  <a:srgbClr val="424242"/>
                </a:solidFill>
                <a:latin typeface="Arial"/>
              </a:rPr>
              <a:t>138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workbooks have been processed by the MPSP team </a:t>
            </a:r>
            <a:r>
              <a:rPr lang="en-AU" sz="2000" dirty="0">
                <a:solidFill>
                  <a:srgbClr val="424242"/>
                </a:solidFill>
                <a:latin typeface="Arial"/>
              </a:rPr>
              <a:t>resulting in 26 MPS aged care homes receiving outcome letters for their MPS clients.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 week another set of workbooks from </a:t>
            </a:r>
            <a:r>
              <a:rPr lang="en-AU" sz="2000" dirty="0">
                <a:solidFill>
                  <a:srgbClr val="424242"/>
                </a:solidFill>
                <a:latin typeface="Arial"/>
              </a:rPr>
              <a:t>3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providers will be s</a:t>
            </a:r>
            <a:r>
              <a:rPr lang="en-AU" sz="2000" dirty="0" err="1">
                <a:solidFill>
                  <a:srgbClr val="424242"/>
                </a:solidFill>
                <a:latin typeface="Arial"/>
              </a:rPr>
              <a:t>ubmitted</a:t>
            </a:r>
            <a:r>
              <a:rPr lang="en-AU" sz="2000" dirty="0">
                <a:solidFill>
                  <a:srgbClr val="424242"/>
                </a:solidFill>
                <a:latin typeface="Arial"/>
              </a:rPr>
              <a:t> for processing to the data remediation team, finalising the transitional process.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lang="en-AU" sz="2000" dirty="0">
                <a:solidFill>
                  <a:srgbClr val="424242"/>
                </a:solidFill>
                <a:latin typeface="Arial"/>
              </a:rPr>
              <a:t>While our team confirms the deeming status, the data remediation team may need to confirm some elements to ensure proper matching. We will reach out if needed.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lang="en-AU" sz="2000" b="1" dirty="0">
                <a:solidFill>
                  <a:srgbClr val="424242"/>
                </a:solidFill>
                <a:latin typeface="Arial"/>
              </a:rPr>
              <a:t>Thank you to the providers who have been checking their deeming                            outcomes. We have been updating our records as needed.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Tx/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474440-108C-7A05-E8AA-A5C772A7E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454" y="4286757"/>
            <a:ext cx="2635412" cy="2186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7803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0CFAD-93BF-BE79-2589-A9C980FF1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E1A4D-4562-4EF7-14AB-C0A544A6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12" y="428937"/>
            <a:ext cx="11928415" cy="70793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Managing clients who don’t consent</a:t>
            </a:r>
            <a:endParaRPr lang="en-US" b="1" kern="1200" spc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CCF0B1-F6CE-82F0-298A-88A0CE9D0E88}"/>
              </a:ext>
            </a:extLst>
          </p:cNvPr>
          <p:cNvSpPr txBox="1"/>
          <p:nvPr/>
        </p:nvSpPr>
        <p:spPr>
          <a:xfrm>
            <a:off x="191206" y="1136875"/>
            <a:ext cx="11734495" cy="5547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  <a:defRPr/>
            </a:pPr>
            <a:r>
              <a:rPr lang="en-AU" sz="1900" dirty="0">
                <a:solidFill>
                  <a:srgbClr val="292934"/>
                </a:solidFill>
                <a:latin typeface="Arial"/>
              </a:rPr>
              <a:t>Commonwealth funding can only be used to deliver services to people approved to access services under the </a:t>
            </a:r>
            <a:r>
              <a:rPr lang="en-AU" sz="1900" i="1" dirty="0">
                <a:solidFill>
                  <a:srgbClr val="292934"/>
                </a:solidFill>
                <a:latin typeface="Arial"/>
              </a:rPr>
              <a:t>Aged Care Act 2024</a:t>
            </a:r>
            <a:r>
              <a:rPr lang="en-AU" sz="1900" dirty="0">
                <a:solidFill>
                  <a:srgbClr val="292934"/>
                </a:solidFill>
                <a:latin typeface="Arial"/>
              </a:rPr>
              <a:t> </a:t>
            </a:r>
            <a:r>
              <a:rPr lang="en-AU" sz="1900" b="1" dirty="0">
                <a:solidFill>
                  <a:srgbClr val="292934"/>
                </a:solidFill>
                <a:latin typeface="Arial"/>
              </a:rPr>
              <a:t>OR</a:t>
            </a:r>
            <a:r>
              <a:rPr lang="en-AU" sz="1900" dirty="0">
                <a:solidFill>
                  <a:srgbClr val="292934"/>
                </a:solidFill>
                <a:latin typeface="Arial"/>
              </a:rPr>
              <a:t> to whom transitional provisions under the </a:t>
            </a:r>
            <a:r>
              <a:rPr lang="en-AU" sz="1900" i="1" dirty="0">
                <a:solidFill>
                  <a:srgbClr val="292934"/>
                </a:solidFill>
                <a:latin typeface="Arial"/>
              </a:rPr>
              <a:t>Aged Care (Consequential and Transitional Provisions) Act 2024</a:t>
            </a:r>
            <a:r>
              <a:rPr lang="en-AU" sz="1900" dirty="0">
                <a:solidFill>
                  <a:srgbClr val="292934"/>
                </a:solidFill>
                <a:latin typeface="Arial"/>
              </a:rPr>
              <a:t> (the CTP Act) apply.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Commonwealth is </a:t>
            </a: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unable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confirm that </a:t>
            </a:r>
            <a:r>
              <a:rPr lang="en-GB" sz="1900" dirty="0">
                <a:solidFill>
                  <a:srgbClr val="424242"/>
                </a:solidFill>
                <a:latin typeface="Arial"/>
              </a:rPr>
              <a:t>an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individual </a:t>
            </a:r>
            <a:r>
              <a:rPr lang="en-GB" sz="1900" dirty="0">
                <a:solidFill>
                  <a:srgbClr val="424242"/>
                </a:solidFill>
                <a:latin typeface="Arial"/>
              </a:rPr>
              <a:t>in an MPS 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meets transitional </a:t>
            </a:r>
            <a:r>
              <a:rPr lang="en-GB" sz="1900" dirty="0">
                <a:solidFill>
                  <a:srgbClr val="424242"/>
                </a:solidFill>
                <a:latin typeface="Arial"/>
              </a:rPr>
              <a:t>requirements if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Courier New" panose="02070309020205020404" pitchFamily="49" charset="0"/>
              <a:buChar char="o"/>
            </a:pPr>
            <a:r>
              <a:rPr lang="en-AU" sz="1900" dirty="0">
                <a:solidFill>
                  <a:srgbClr val="424242"/>
                </a:solidFill>
              </a:rPr>
              <a:t>they were accessing services at the MPS without prior approval (e.g. following ACAT), and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Courier New" panose="02070309020205020404" pitchFamily="49" charset="0"/>
              <a:buChar char="o"/>
            </a:pPr>
            <a:r>
              <a:rPr lang="en-AU" sz="1900" dirty="0">
                <a:solidFill>
                  <a:srgbClr val="424242"/>
                </a:solidFill>
              </a:rPr>
              <a:t>has not provided consent to share their information with the Department for the purposes of assessing them against transitional requirements</a:t>
            </a:r>
            <a:r>
              <a:rPr lang="en-AU" sz="2000" dirty="0">
                <a:solidFill>
                  <a:srgbClr val="424242"/>
                </a:solidFill>
              </a:rPr>
              <a:t>.</a:t>
            </a:r>
          </a:p>
          <a:p>
            <a:pPr marL="182880" indent="-18288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itchFamily="34" charset="0"/>
              <a:buChar char="•"/>
              <a:defRPr/>
            </a:pPr>
            <a:r>
              <a:rPr lang="en-GB" sz="1900" dirty="0">
                <a:solidFill>
                  <a:srgbClr val="292934"/>
                </a:solidFill>
                <a:latin typeface="Arial"/>
              </a:rPr>
              <a:t>These individuals do </a:t>
            </a:r>
            <a:r>
              <a:rPr lang="en-GB" sz="1900" b="1" dirty="0">
                <a:solidFill>
                  <a:srgbClr val="292934"/>
                </a:solidFill>
                <a:latin typeface="Arial"/>
              </a:rPr>
              <a:t>not</a:t>
            </a:r>
            <a:r>
              <a:rPr lang="en-GB" sz="1900" dirty="0">
                <a:solidFill>
                  <a:srgbClr val="292934"/>
                </a:solidFill>
                <a:latin typeface="Arial"/>
              </a:rPr>
              <a:t> have approval to access Commonwealth funded aged care.</a:t>
            </a:r>
          </a:p>
          <a:p>
            <a:pPr marL="182880" indent="-18288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itchFamily="34" charset="0"/>
              <a:buChar char="•"/>
              <a:defRPr/>
            </a:pPr>
            <a:r>
              <a:rPr lang="en-GB" sz="1900" dirty="0">
                <a:solidFill>
                  <a:srgbClr val="292934"/>
                </a:solidFill>
                <a:latin typeface="Arial"/>
              </a:rPr>
              <a:t>Once deeming processes are complete, this means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MPSP providers should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use Commonwealth funding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meet the costs of their care, if you choose to continue to deliver services to them through your MPS.</a:t>
            </a:r>
          </a:p>
          <a:p>
            <a:pPr marL="182880" indent="-18288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itchFamily="34" charset="0"/>
              <a:buChar char="•"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they have changed their mind, you can still provide us with their details – it is not too late. But please refer through, as soon as possible.</a:t>
            </a:r>
          </a:p>
        </p:txBody>
      </p:sp>
    </p:spTree>
    <p:extLst>
      <p:ext uri="{BB962C8B-B14F-4D97-AF65-F5344CB8AC3E}">
        <p14:creationId xmlns:p14="http://schemas.microsoft.com/office/powerpoint/2010/main" val="453272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400" b="1" dirty="0">
                <a:solidFill>
                  <a:srgbClr val="005A70"/>
                </a:solidFill>
                <a:latin typeface="Arial"/>
              </a:rPr>
              <a:t>Questions</a:t>
            </a:r>
          </a:p>
        </p:txBody>
      </p:sp>
      <p:pic>
        <p:nvPicPr>
          <p:cNvPr id="4" name="Picture 4" descr="C:\Users\MJ0020\AppData\Local\Microsoft\Windows\Temporary Internet Files\Content.IE5\L3NWV6EF\Black-Question-Mark-2269-large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1752600"/>
            <a:ext cx="2542200" cy="256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2F0614-3450-8B27-B2FC-2804E0E90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FEC368-1D7A-4F81-ABF6-AE0E36BAF64C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563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8F737881-99AD-5DBE-CDD2-F2CFA17B3692}"/>
              </a:ext>
            </a:extLst>
          </p:cNvPr>
          <p:cNvSpPr txBox="1"/>
          <p:nvPr/>
        </p:nvSpPr>
        <p:spPr>
          <a:xfrm>
            <a:off x="423611" y="523585"/>
            <a:ext cx="8729409" cy="590856"/>
          </a:xfrm>
          <a:prstGeom prst="rect">
            <a:avLst/>
          </a:prstGeom>
          <a:noFill/>
        </p:spPr>
        <p:txBody>
          <a:bodyPr wrap="none" lIns="30788" rIns="307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schemeClr val="tx2"/>
                </a:solidFill>
                <a:ea typeface="+mj-ea"/>
                <a:cs typeface="+mj-cs"/>
              </a:rPr>
              <a:t>What do we intend to cover today?</a:t>
            </a:r>
            <a:endParaRPr lang="en-GB" sz="3600" b="1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14EB57-E7D6-398E-8D87-089CD27767E8}"/>
              </a:ext>
            </a:extLst>
          </p:cNvPr>
          <p:cNvSpPr/>
          <p:nvPr/>
        </p:nvSpPr>
        <p:spPr>
          <a:xfrm>
            <a:off x="1524001" y="196356"/>
            <a:ext cx="9144000" cy="16568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3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B37E4E-3142-D68F-B8C0-BF77404B2726}"/>
              </a:ext>
            </a:extLst>
          </p:cNvPr>
          <p:cNvSpPr/>
          <p:nvPr/>
        </p:nvSpPr>
        <p:spPr>
          <a:xfrm>
            <a:off x="0" y="196354"/>
            <a:ext cx="12191999" cy="180103"/>
          </a:xfrm>
          <a:prstGeom prst="rect">
            <a:avLst/>
          </a:prstGeom>
          <a:solidFill>
            <a:srgbClr val="004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3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A6740D-EEC9-2B3E-9035-D47B16ED8D99}"/>
              </a:ext>
            </a:extLst>
          </p:cNvPr>
          <p:cNvSpPr/>
          <p:nvPr/>
        </p:nvSpPr>
        <p:spPr>
          <a:xfrm>
            <a:off x="2240169" y="196357"/>
            <a:ext cx="358475" cy="180103"/>
          </a:xfrm>
          <a:prstGeom prst="rect">
            <a:avLst/>
          </a:prstGeom>
          <a:solidFill>
            <a:srgbClr val="00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3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98EA24-83AA-8BFD-A87B-134C24437E7A}"/>
              </a:ext>
            </a:extLst>
          </p:cNvPr>
          <p:cNvSpPr/>
          <p:nvPr/>
        </p:nvSpPr>
        <p:spPr>
          <a:xfrm>
            <a:off x="3023219" y="196357"/>
            <a:ext cx="497246" cy="180103"/>
          </a:xfrm>
          <a:prstGeom prst="rect">
            <a:avLst/>
          </a:prstGeom>
          <a:solidFill>
            <a:srgbClr val="009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3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E60CFD-6D4B-66B4-BCF1-2760B8E81284}"/>
              </a:ext>
            </a:extLst>
          </p:cNvPr>
          <p:cNvSpPr/>
          <p:nvPr/>
        </p:nvSpPr>
        <p:spPr>
          <a:xfrm>
            <a:off x="3520466" y="196357"/>
            <a:ext cx="219612" cy="180103"/>
          </a:xfrm>
          <a:prstGeom prst="rect">
            <a:avLst/>
          </a:prstGeom>
          <a:solidFill>
            <a:srgbClr val="00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3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5F4E13C-D395-5D86-6617-99F16F81DA2F}"/>
              </a:ext>
            </a:extLst>
          </p:cNvPr>
          <p:cNvSpPr/>
          <p:nvPr/>
        </p:nvSpPr>
        <p:spPr>
          <a:xfrm>
            <a:off x="3740077" y="196357"/>
            <a:ext cx="219612" cy="180103"/>
          </a:xfrm>
          <a:prstGeom prst="rect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3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C4E5E9-1484-8A55-6FFC-55B38181C763}"/>
              </a:ext>
            </a:extLst>
          </p:cNvPr>
          <p:cNvSpPr/>
          <p:nvPr/>
        </p:nvSpPr>
        <p:spPr>
          <a:xfrm>
            <a:off x="4568704" y="196357"/>
            <a:ext cx="219612" cy="180103"/>
          </a:xfrm>
          <a:prstGeom prst="rect">
            <a:avLst/>
          </a:prstGeom>
          <a:solidFill>
            <a:srgbClr val="00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3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6FE898-3374-6EF0-A2AA-1F764A968DA6}"/>
              </a:ext>
            </a:extLst>
          </p:cNvPr>
          <p:cNvSpPr/>
          <p:nvPr/>
        </p:nvSpPr>
        <p:spPr>
          <a:xfrm>
            <a:off x="4788317" y="196356"/>
            <a:ext cx="947293" cy="180103"/>
          </a:xfrm>
          <a:prstGeom prst="rect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3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F1AB82-75E1-3168-8505-5C15996E2264}"/>
              </a:ext>
            </a:extLst>
          </p:cNvPr>
          <p:cNvSpPr/>
          <p:nvPr/>
        </p:nvSpPr>
        <p:spPr>
          <a:xfrm>
            <a:off x="5735609" y="196354"/>
            <a:ext cx="241262" cy="180104"/>
          </a:xfrm>
          <a:prstGeom prst="rect">
            <a:avLst/>
          </a:prstGeom>
          <a:solidFill>
            <a:srgbClr val="009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3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7A1FAAE-9F61-C240-8FD6-3FB4318CC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19707"/>
              </p:ext>
            </p:extLst>
          </p:nvPr>
        </p:nvGraphicFramePr>
        <p:xfrm>
          <a:off x="513081" y="1355648"/>
          <a:ext cx="11165836" cy="453040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582918">
                  <a:extLst>
                    <a:ext uri="{9D8B030D-6E8A-4147-A177-3AD203B41FA5}">
                      <a16:colId xmlns:a16="http://schemas.microsoft.com/office/drawing/2014/main" val="453073873"/>
                    </a:ext>
                  </a:extLst>
                </a:gridCol>
                <a:gridCol w="5582918">
                  <a:extLst>
                    <a:ext uri="{9D8B030D-6E8A-4147-A177-3AD203B41FA5}">
                      <a16:colId xmlns:a16="http://schemas.microsoft.com/office/drawing/2014/main" val="203697934"/>
                    </a:ext>
                  </a:extLst>
                </a:gridCol>
              </a:tblGrid>
              <a:tr h="313574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Agenda 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/>
                        <a:t>Speaker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9087"/>
                  </a:ext>
                </a:extLst>
              </a:tr>
              <a:tr h="589302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Introduction and acknowledgement of country 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Cathy Milfull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Acting Assistant Secretary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Thin Markets Branch</a:t>
                      </a:r>
                      <a:endParaRPr lang="en-A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617776"/>
                  </a:ext>
                </a:extLst>
              </a:tr>
              <a:tr h="953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New Act and systems update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78572"/>
                  </a:ext>
                </a:extLst>
              </a:tr>
              <a:tr h="13889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dirty="0"/>
                        <a:t>Final client transitional arrangements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/>
                        <a:t>(outstanding issues)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Kate Harkins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Director, Multi-Purpose Service Program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8358688"/>
                  </a:ext>
                </a:extLst>
              </a:tr>
              <a:tr h="12325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i="0" dirty="0"/>
                        <a:t>Question &amp; Answers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</a:rPr>
                        <a:t>(new Act implementation – feedback and queries)</a:t>
                      </a:r>
                      <a:endParaRPr lang="en-AU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Panel discussion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0062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478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8F737881-99AD-5DBE-CDD2-F2CFA17B3692}"/>
              </a:ext>
            </a:extLst>
          </p:cNvPr>
          <p:cNvSpPr txBox="1"/>
          <p:nvPr/>
        </p:nvSpPr>
        <p:spPr>
          <a:xfrm>
            <a:off x="399492" y="738700"/>
            <a:ext cx="8729409" cy="451375"/>
          </a:xfrm>
          <a:prstGeom prst="rect">
            <a:avLst/>
          </a:prstGeom>
          <a:noFill/>
        </p:spPr>
        <p:txBody>
          <a:bodyPr wrap="none" lIns="30788" rIns="307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schemeClr val="tx2"/>
                </a:solidFill>
                <a:ea typeface="+mj-ea"/>
                <a:cs typeface="+mj-cs"/>
              </a:rPr>
              <a:t>Future webinar topics</a:t>
            </a:r>
            <a:endParaRPr lang="en-GB" sz="3600" b="1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14EB57-E7D6-398E-8D87-089CD27767E8}"/>
              </a:ext>
            </a:extLst>
          </p:cNvPr>
          <p:cNvSpPr/>
          <p:nvPr/>
        </p:nvSpPr>
        <p:spPr>
          <a:xfrm>
            <a:off x="1524001" y="196356"/>
            <a:ext cx="9144000" cy="16568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3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B37E4E-3142-D68F-B8C0-BF77404B2726}"/>
              </a:ext>
            </a:extLst>
          </p:cNvPr>
          <p:cNvSpPr/>
          <p:nvPr/>
        </p:nvSpPr>
        <p:spPr>
          <a:xfrm>
            <a:off x="0" y="196354"/>
            <a:ext cx="12191999" cy="180103"/>
          </a:xfrm>
          <a:prstGeom prst="rect">
            <a:avLst/>
          </a:prstGeom>
          <a:solidFill>
            <a:srgbClr val="004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3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A6740D-EEC9-2B3E-9035-D47B16ED8D99}"/>
              </a:ext>
            </a:extLst>
          </p:cNvPr>
          <p:cNvSpPr/>
          <p:nvPr/>
        </p:nvSpPr>
        <p:spPr>
          <a:xfrm>
            <a:off x="2240169" y="196357"/>
            <a:ext cx="358475" cy="180103"/>
          </a:xfrm>
          <a:prstGeom prst="rect">
            <a:avLst/>
          </a:prstGeom>
          <a:solidFill>
            <a:srgbClr val="00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3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98EA24-83AA-8BFD-A87B-134C24437E7A}"/>
              </a:ext>
            </a:extLst>
          </p:cNvPr>
          <p:cNvSpPr/>
          <p:nvPr/>
        </p:nvSpPr>
        <p:spPr>
          <a:xfrm>
            <a:off x="3023219" y="196357"/>
            <a:ext cx="497246" cy="180103"/>
          </a:xfrm>
          <a:prstGeom prst="rect">
            <a:avLst/>
          </a:prstGeom>
          <a:solidFill>
            <a:srgbClr val="009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3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E60CFD-6D4B-66B4-BCF1-2760B8E81284}"/>
              </a:ext>
            </a:extLst>
          </p:cNvPr>
          <p:cNvSpPr/>
          <p:nvPr/>
        </p:nvSpPr>
        <p:spPr>
          <a:xfrm>
            <a:off x="3520466" y="196357"/>
            <a:ext cx="219612" cy="180103"/>
          </a:xfrm>
          <a:prstGeom prst="rect">
            <a:avLst/>
          </a:prstGeom>
          <a:solidFill>
            <a:srgbClr val="00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3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5F4E13C-D395-5D86-6617-99F16F81DA2F}"/>
              </a:ext>
            </a:extLst>
          </p:cNvPr>
          <p:cNvSpPr/>
          <p:nvPr/>
        </p:nvSpPr>
        <p:spPr>
          <a:xfrm>
            <a:off x="3740077" y="196357"/>
            <a:ext cx="219612" cy="180103"/>
          </a:xfrm>
          <a:prstGeom prst="rect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3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C4E5E9-1484-8A55-6FFC-55B38181C763}"/>
              </a:ext>
            </a:extLst>
          </p:cNvPr>
          <p:cNvSpPr/>
          <p:nvPr/>
        </p:nvSpPr>
        <p:spPr>
          <a:xfrm>
            <a:off x="4568704" y="196357"/>
            <a:ext cx="219612" cy="180103"/>
          </a:xfrm>
          <a:prstGeom prst="rect">
            <a:avLst/>
          </a:prstGeom>
          <a:solidFill>
            <a:srgbClr val="00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3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6FE898-3374-6EF0-A2AA-1F764A968DA6}"/>
              </a:ext>
            </a:extLst>
          </p:cNvPr>
          <p:cNvSpPr/>
          <p:nvPr/>
        </p:nvSpPr>
        <p:spPr>
          <a:xfrm>
            <a:off x="4788317" y="196356"/>
            <a:ext cx="947293" cy="180103"/>
          </a:xfrm>
          <a:prstGeom prst="rect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3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F1AB82-75E1-3168-8505-5C15996E2264}"/>
              </a:ext>
            </a:extLst>
          </p:cNvPr>
          <p:cNvSpPr/>
          <p:nvPr/>
        </p:nvSpPr>
        <p:spPr>
          <a:xfrm>
            <a:off x="5735609" y="196354"/>
            <a:ext cx="241262" cy="180104"/>
          </a:xfrm>
          <a:prstGeom prst="rect">
            <a:avLst/>
          </a:prstGeom>
          <a:solidFill>
            <a:srgbClr val="009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3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7A1FAAE-9F61-C240-8FD6-3FB4318CC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396823"/>
              </p:ext>
            </p:extLst>
          </p:nvPr>
        </p:nvGraphicFramePr>
        <p:xfrm>
          <a:off x="365524" y="1468347"/>
          <a:ext cx="11222693" cy="33742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85178">
                  <a:extLst>
                    <a:ext uri="{9D8B030D-6E8A-4147-A177-3AD203B41FA5}">
                      <a16:colId xmlns:a16="http://schemas.microsoft.com/office/drawing/2014/main" val="453073873"/>
                    </a:ext>
                  </a:extLst>
                </a:gridCol>
                <a:gridCol w="9637515">
                  <a:extLst>
                    <a:ext uri="{9D8B030D-6E8A-4147-A177-3AD203B41FA5}">
                      <a16:colId xmlns:a16="http://schemas.microsoft.com/office/drawing/2014/main" val="4268570814"/>
                    </a:ext>
                  </a:extLst>
                </a:gridCol>
              </a:tblGrid>
              <a:tr h="413304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Items under consideration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9087"/>
                  </a:ext>
                </a:extLst>
              </a:tr>
              <a:tr h="1617698"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February</a:t>
                      </a:r>
                      <a:br>
                        <a:rPr lang="en-AU" dirty="0">
                          <a:solidFill>
                            <a:schemeClr val="tx1"/>
                          </a:solidFill>
                        </a:rPr>
                      </a:b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Revised MPSP reform schedule for 2026 to 2028 and updates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MPSP funding model review: consultation paper and next steps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Preparations for moving to formal 24/7 RN arrangements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Update on MPSP direct care targets trial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628440"/>
                  </a:ext>
                </a:extLst>
              </a:tr>
              <a:tr h="1343238"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MPSP reform updates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MPSP funding model review: report back on workshops and next steps</a:t>
                      </a:r>
                      <a:br>
                        <a:rPr lang="en-US" dirty="0"/>
                      </a:br>
                      <a:r>
                        <a:rPr lang="en-US" dirty="0"/>
                        <a:t>Proceeding to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full trial for direct care targets trial in October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Final arrangements for formal implementation of 24/7 RN arrangements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39626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30D1526-BB9C-D2CB-7BCA-0E030B967068}"/>
              </a:ext>
            </a:extLst>
          </p:cNvPr>
          <p:cNvSpPr txBox="1"/>
          <p:nvPr/>
        </p:nvSpPr>
        <p:spPr>
          <a:xfrm>
            <a:off x="-239760" y="4950446"/>
            <a:ext cx="12191999" cy="590856"/>
          </a:xfrm>
          <a:prstGeom prst="rect">
            <a:avLst/>
          </a:prstGeom>
          <a:noFill/>
        </p:spPr>
        <p:txBody>
          <a:bodyPr wrap="none" lIns="30788" rIns="30788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ideas? Your suggestions are welcome!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55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F7CA6-37C8-A2C3-412C-93EC3EDCE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E5577-B185-7495-8539-F886F4BB7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22312"/>
            <a:ext cx="10363200" cy="1783223"/>
          </a:xfrm>
        </p:spPr>
        <p:txBody>
          <a:bodyPr>
            <a:normAutofit/>
          </a:bodyPr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dirty="0"/>
              <a:t>New Act and systems update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A9AE8-3622-97DE-2120-5141A013A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658916"/>
            <a:ext cx="10515600" cy="1062447"/>
          </a:xfrm>
        </p:spPr>
        <p:txBody>
          <a:bodyPr>
            <a:normAutofit lnSpcReduction="10000"/>
          </a:bodyPr>
          <a:lstStyle/>
          <a:p>
            <a:r>
              <a:rPr lang="en-AU" sz="2000" dirty="0"/>
              <a:t>Cathy Milfull, Thin Markets Branch</a:t>
            </a:r>
          </a:p>
          <a:p>
            <a:pPr algn="r"/>
            <a:br>
              <a:rPr lang="en-US" sz="2000" dirty="0"/>
            </a:br>
            <a:endParaRPr lang="en-US" sz="2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98F8C6-F5CF-7EB5-0A4D-DEE17B50EAE8}"/>
              </a:ext>
            </a:extLst>
          </p:cNvPr>
          <p:cNvGrpSpPr/>
          <p:nvPr/>
        </p:nvGrpSpPr>
        <p:grpSpPr>
          <a:xfrm>
            <a:off x="1" y="5896598"/>
            <a:ext cx="12191999" cy="961402"/>
            <a:chOff x="1" y="5896598"/>
            <a:chExt cx="12191999" cy="96140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317D5B-87C7-01E1-DD1C-86E23E46575D}"/>
                </a:ext>
              </a:extLst>
            </p:cNvPr>
            <p:cNvSpPr txBox="1"/>
            <p:nvPr/>
          </p:nvSpPr>
          <p:spPr>
            <a:xfrm>
              <a:off x="1" y="5896598"/>
              <a:ext cx="12191999" cy="96140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B7EE916-2AC1-A056-C889-1D55441AA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951" y="6072499"/>
              <a:ext cx="3086100" cy="6096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7A4CF6F-0B3E-AC12-13AA-BA80EFEC8D18}"/>
                </a:ext>
              </a:extLst>
            </p:cNvPr>
            <p:cNvSpPr txBox="1"/>
            <p:nvPr/>
          </p:nvSpPr>
          <p:spPr>
            <a:xfrm>
              <a:off x="9334647" y="6192633"/>
              <a:ext cx="26406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www.health.gov.au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1674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79C00-D967-34A8-CACF-BD0D285EB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F557C-4CA2-AB09-7CD9-027D800C8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32" y="301183"/>
            <a:ext cx="10972800" cy="707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spc="0" baseline="0" dirty="0">
                <a:latin typeface="Arial" panose="020B0604020202020204" pitchFamily="34" charset="0"/>
                <a:cs typeface="Arial" panose="020B0604020202020204" pitchFamily="34" charset="0"/>
              </a:rPr>
              <a:t>Aged Care Act 2024 implementation 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pdate</a:t>
            </a:r>
            <a:endParaRPr lang="en-US" b="1" kern="1200" spc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111EF6-0901-0578-A8E5-3ED4359AA79C}"/>
              </a:ext>
            </a:extLst>
          </p:cNvPr>
          <p:cNvSpPr txBox="1"/>
          <p:nvPr/>
        </p:nvSpPr>
        <p:spPr>
          <a:xfrm>
            <a:off x="200832" y="1175376"/>
            <a:ext cx="11497034" cy="5547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en-AU" sz="2400" dirty="0"/>
              <a:t>The MPSP team has been responding to provider queries relating to the new Act.</a:t>
            </a:r>
          </a:p>
          <a:p>
            <a:pPr marL="285750" indent="-28575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en-AU" sz="2400" dirty="0"/>
              <a:t>Questions are being tracked to determine common queries. </a:t>
            </a:r>
          </a:p>
          <a:p>
            <a:pPr marL="285750" indent="-28575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en-AU" sz="2400" dirty="0"/>
              <a:t>Emerging themes over the last three weeks relate to:</a:t>
            </a:r>
          </a:p>
          <a:p>
            <a:pPr marL="800100" lvl="1" indent="-3429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Courier New" panose="02070309020205020404" pitchFamily="49" charset="0"/>
              <a:buChar char="o"/>
            </a:pPr>
            <a:r>
              <a:rPr lang="en-AU" sz="2400" dirty="0"/>
              <a:t>Service Agreements</a:t>
            </a:r>
          </a:p>
          <a:p>
            <a:pPr marL="800100" lvl="1" indent="-3429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Courier New" panose="02070309020205020404" pitchFamily="49" charset="0"/>
              <a:buChar char="o"/>
            </a:pPr>
            <a:r>
              <a:rPr lang="en-AU" sz="2400" dirty="0"/>
              <a:t>Responsible Persons</a:t>
            </a:r>
          </a:p>
          <a:p>
            <a:pPr marL="800100" lvl="1" indent="-3429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Courier New" panose="02070309020205020404" pitchFamily="49" charset="0"/>
              <a:buChar char="o"/>
            </a:pPr>
            <a:r>
              <a:rPr lang="en-AU" sz="2400" dirty="0"/>
              <a:t>Fees</a:t>
            </a:r>
          </a:p>
          <a:p>
            <a:pPr marL="800100" lvl="1" indent="-3429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Courier New" panose="02070309020205020404" pitchFamily="49" charset="0"/>
              <a:buChar char="o"/>
            </a:pPr>
            <a:r>
              <a:rPr lang="en-AU" sz="2400" dirty="0"/>
              <a:t>Leave Entitlements and Rent Assistance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</a:pPr>
            <a:endParaRPr lang="en-GB" sz="2000" dirty="0">
              <a:solidFill>
                <a:srgbClr val="424242"/>
              </a:solidFill>
            </a:endParaRPr>
          </a:p>
          <a:p>
            <a:pPr marL="182880" indent="-18288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itchFamily="34" charset="0"/>
              <a:buChar char="•"/>
            </a:pPr>
            <a:endParaRPr lang="en-US" sz="2000" b="0" i="0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B8E2D8-3A90-E97E-CA31-DCE61E5E2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000" y="3894667"/>
            <a:ext cx="4652756" cy="27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76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A6F4E-F210-0110-0C29-60667AA22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C0156-248F-6447-70A9-4E09442B6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19" y="330058"/>
            <a:ext cx="10972800" cy="707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Service agreement requirements</a:t>
            </a:r>
            <a:endParaRPr lang="en-US" b="1" kern="1200" spc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A569B9-DA19-FC00-DE00-F7D5B085786B}"/>
              </a:ext>
            </a:extLst>
          </p:cNvPr>
          <p:cNvSpPr txBox="1"/>
          <p:nvPr/>
        </p:nvSpPr>
        <p:spPr>
          <a:xfrm>
            <a:off x="261961" y="1127433"/>
            <a:ext cx="11406516" cy="5547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424242"/>
                </a:solidFill>
              </a:rPr>
              <a:t>Required for </a:t>
            </a:r>
            <a:r>
              <a:rPr lang="en-AU" sz="2000" u="sng" dirty="0">
                <a:solidFill>
                  <a:srgbClr val="424242"/>
                </a:solidFill>
              </a:rPr>
              <a:t>all</a:t>
            </a:r>
            <a:r>
              <a:rPr lang="en-AU" sz="2000" dirty="0">
                <a:solidFill>
                  <a:srgbClr val="424242"/>
                </a:solidFill>
              </a:rPr>
              <a:t> individuals accessing aged care services through your MPS </a:t>
            </a:r>
            <a:br>
              <a:rPr lang="en-AU" sz="2000" dirty="0">
                <a:solidFill>
                  <a:srgbClr val="424242"/>
                </a:solidFill>
              </a:rPr>
            </a:br>
            <a:r>
              <a:rPr lang="en-AU" sz="2000" dirty="0">
                <a:solidFill>
                  <a:srgbClr val="424242"/>
                </a:solidFill>
              </a:rPr>
              <a:t>(section 148 of the Rules).</a:t>
            </a:r>
          </a:p>
          <a:p>
            <a:pPr marL="285750" indent="-28575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rgbClr val="424242"/>
                </a:solidFill>
              </a:rPr>
              <a:t>New clients: </a:t>
            </a:r>
            <a:r>
              <a:rPr lang="en-AU" sz="2000" dirty="0">
                <a:solidFill>
                  <a:srgbClr val="424242"/>
                </a:solidFill>
              </a:rPr>
              <a:t>providers must enter into a service agreement with each individual within 28 days of commencing services.</a:t>
            </a:r>
          </a:p>
          <a:p>
            <a:pPr marL="285750" indent="-28575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rgbClr val="424242"/>
                </a:solidFill>
              </a:rPr>
              <a:t>Existing/transitional clients: </a:t>
            </a:r>
            <a:r>
              <a:rPr lang="en-AU" sz="2000" dirty="0">
                <a:solidFill>
                  <a:srgbClr val="424242"/>
                </a:solidFill>
              </a:rPr>
              <a:t>transitional arrangements are in place:</a:t>
            </a:r>
          </a:p>
          <a:p>
            <a:pPr marL="800100" lvl="1" indent="-3429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rgbClr val="424242"/>
                </a:solidFill>
              </a:rPr>
              <a:t>Existing service agreements can remain in place until the next regular review. </a:t>
            </a:r>
          </a:p>
          <a:p>
            <a:pPr marL="800100" lvl="1" indent="-3429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rgbClr val="424242"/>
                </a:solidFill>
              </a:rPr>
              <a:t>Providers have 6 months to get service agreements in place for people already in their care. </a:t>
            </a:r>
          </a:p>
          <a:p>
            <a:pPr marL="285750" indent="-28575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424242"/>
                </a:solidFill>
              </a:rPr>
              <a:t>Providers </a:t>
            </a:r>
            <a:r>
              <a:rPr lang="en-AU" sz="2000" u="sng" dirty="0">
                <a:solidFill>
                  <a:srgbClr val="424242"/>
                </a:solidFill>
              </a:rPr>
              <a:t>must</a:t>
            </a:r>
            <a:r>
              <a:rPr lang="en-AU" sz="2000" dirty="0">
                <a:solidFill>
                  <a:srgbClr val="424242"/>
                </a:solidFill>
              </a:rPr>
              <a:t> review service agreements at least once every 12 months.</a:t>
            </a:r>
          </a:p>
          <a:p>
            <a:pPr marL="285750" indent="-28575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424242"/>
                </a:solidFill>
              </a:rPr>
              <a:t>The service agreement does not need to be a standalone document,</a:t>
            </a:r>
            <a:br>
              <a:rPr lang="en-AU" sz="2000" dirty="0">
                <a:solidFill>
                  <a:srgbClr val="424242"/>
                </a:solidFill>
              </a:rPr>
            </a:br>
            <a:r>
              <a:rPr lang="en-AU" sz="2000" dirty="0">
                <a:solidFill>
                  <a:srgbClr val="424242"/>
                </a:solidFill>
              </a:rPr>
              <a:t>but can be incorporated into existing documents used by the MPS.</a:t>
            </a:r>
            <a:endParaRPr lang="en-AU" dirty="0">
              <a:solidFill>
                <a:srgbClr val="424242"/>
              </a:solidFill>
            </a:endParaRPr>
          </a:p>
          <a:p>
            <a:pPr lvl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</a:pPr>
            <a:r>
              <a:rPr lang="en-AU" i="1" dirty="0"/>
              <a:t> </a:t>
            </a:r>
            <a:endParaRPr lang="en-AU" dirty="0"/>
          </a:p>
          <a:p>
            <a:pPr lvl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</a:pPr>
            <a:endParaRPr lang="en-AU" sz="2000" dirty="0">
              <a:solidFill>
                <a:srgbClr val="424242"/>
              </a:solidFill>
            </a:endParaRP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indent="-28575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424242"/>
              </a:solidFill>
            </a:endParaRPr>
          </a:p>
          <a:p>
            <a:pPr marL="182880" indent="-18288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itchFamily="34" charset="0"/>
              <a:buChar char="•"/>
            </a:pPr>
            <a:endParaRPr lang="en-US" sz="2000" b="0" i="0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6FDD61-9871-59C5-7960-1D08D6AD3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981" y="4419917"/>
            <a:ext cx="2052638" cy="197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57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117DA-7578-FF1E-836C-08B65950F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D84A8-2460-0469-6855-C1DB04A89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79" y="309954"/>
            <a:ext cx="10972800" cy="707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Who is a responsible person?</a:t>
            </a:r>
            <a:endParaRPr lang="en-US" b="1" kern="1200" spc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1B6DD3-2DB6-6D2F-E078-AFBE9487A2E1}"/>
              </a:ext>
            </a:extLst>
          </p:cNvPr>
          <p:cNvSpPr txBox="1"/>
          <p:nvPr/>
        </p:nvSpPr>
        <p:spPr>
          <a:xfrm>
            <a:off x="277833" y="1017892"/>
            <a:ext cx="11464988" cy="5547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8575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424242"/>
                </a:solidFill>
              </a:rPr>
              <a:t>All registered providers will have one or more </a:t>
            </a:r>
            <a:r>
              <a:rPr lang="en-AU" sz="2000" i="1" dirty="0">
                <a:solidFill>
                  <a:srgbClr val="424242"/>
                </a:solidFill>
              </a:rPr>
              <a:t>responsible persons </a:t>
            </a:r>
            <a:r>
              <a:rPr lang="en-AU" sz="2000" dirty="0">
                <a:solidFill>
                  <a:srgbClr val="424242"/>
                </a:solidFill>
              </a:rPr>
              <a:t>who have specific responsibilities under the Act. </a:t>
            </a:r>
          </a:p>
          <a:p>
            <a:pPr marL="285750" indent="-28575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rgbClr val="424242"/>
                </a:solidFill>
              </a:rPr>
              <a:t>Who a responsible person is</a:t>
            </a:r>
            <a:r>
              <a:rPr lang="en-AU" sz="2000" dirty="0">
                <a:solidFill>
                  <a:srgbClr val="424242"/>
                </a:solidFill>
              </a:rPr>
              <a:t>, however, different for different providers.</a:t>
            </a:r>
          </a:p>
          <a:p>
            <a:pPr marL="285750" indent="-28575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rgbClr val="424242"/>
                </a:solidFill>
              </a:rPr>
              <a:t>For all providers, </a:t>
            </a:r>
            <a:r>
              <a:rPr lang="en-AU" sz="2000" dirty="0">
                <a:solidFill>
                  <a:srgbClr val="424242"/>
                </a:solidFill>
              </a:rPr>
              <a:t>the following will be a responsible person (see paragraph 12(1)(c) of the Act):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rgbClr val="424242"/>
                </a:solidFill>
              </a:rPr>
              <a:t>a registered nurse who has </a:t>
            </a:r>
            <a:r>
              <a:rPr lang="en-GB" sz="2000" dirty="0"/>
              <a:t>responsibility for overall management of the nursing services </a:t>
            </a:r>
            <a:br>
              <a:rPr lang="en-GB" sz="2000" dirty="0"/>
            </a:br>
            <a:r>
              <a:rPr lang="en-GB" sz="2000" dirty="0"/>
              <a:t>delivered by a registered provider, at one or more of their MPS, and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rgbClr val="424242"/>
                </a:solidFill>
              </a:rPr>
              <a:t>any person who is responsible for the day-to-day operations of an MPS.	</a:t>
            </a:r>
          </a:p>
          <a:p>
            <a:pPr marL="285750" indent="-28575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rgbClr val="424242"/>
                </a:solidFill>
              </a:rPr>
              <a:t>If you are </a:t>
            </a:r>
            <a:r>
              <a:rPr lang="en-AU" sz="2000" b="1" u="sng" dirty="0">
                <a:solidFill>
                  <a:srgbClr val="424242"/>
                </a:solidFill>
              </a:rPr>
              <a:t>not</a:t>
            </a:r>
            <a:r>
              <a:rPr lang="en-AU" sz="2000" b="1" dirty="0">
                <a:solidFill>
                  <a:srgbClr val="424242"/>
                </a:solidFill>
              </a:rPr>
              <a:t> a government entity</a:t>
            </a:r>
            <a:r>
              <a:rPr lang="en-AU" sz="2000" dirty="0">
                <a:solidFill>
                  <a:srgbClr val="424242"/>
                </a:solidFill>
              </a:rPr>
              <a:t>, in addition to the above a responsible person will be: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Courier New" panose="02070309020205020404" pitchFamily="49" charset="0"/>
              <a:buChar char="o"/>
            </a:pPr>
            <a:r>
              <a:rPr lang="en-GB" sz="2000" dirty="0"/>
              <a:t>any person responsible for the executive decisions </a:t>
            </a:r>
            <a:r>
              <a:rPr lang="en-GB" sz="2000" b="1" dirty="0"/>
              <a:t>or</a:t>
            </a:r>
            <a:r>
              <a:rPr lang="en-GB" sz="2000" dirty="0"/>
              <a:t> who has authority or responsibility for </a:t>
            </a:r>
            <a:br>
              <a:rPr lang="en-GB" sz="2000" dirty="0"/>
            </a:br>
            <a:r>
              <a:rPr lang="en-GB" sz="2000" dirty="0"/>
              <a:t>(or significant influence over) planning, directing or controlling the activities, of the provider.</a:t>
            </a:r>
          </a:p>
          <a:p>
            <a:pPr marL="285750" lvl="1" indent="-28575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424242"/>
                </a:solidFill>
              </a:rPr>
              <a:t>Multiple individuals may be responsible persons at the same time.</a:t>
            </a:r>
          </a:p>
          <a:p>
            <a:pPr marL="285750" lvl="1" indent="-28575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424242"/>
                </a:solidFill>
              </a:rPr>
              <a:t>Responsible people are not restricted to employees of a </a:t>
            </a:r>
            <a:br>
              <a:rPr lang="en-AU" sz="2000" dirty="0">
                <a:solidFill>
                  <a:srgbClr val="424242"/>
                </a:solidFill>
              </a:rPr>
            </a:br>
            <a:r>
              <a:rPr lang="en-AU" sz="2000" dirty="0">
                <a:solidFill>
                  <a:srgbClr val="424242"/>
                </a:solidFill>
              </a:rPr>
              <a:t>registered provider and can include subcontractors.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</a:pPr>
            <a:r>
              <a:rPr lang="en-AU" i="1" dirty="0"/>
              <a:t> </a:t>
            </a:r>
            <a:endParaRPr lang="en-AU" dirty="0"/>
          </a:p>
          <a:p>
            <a:pPr lvl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</a:pPr>
            <a:endParaRPr lang="en-AU" sz="2000" dirty="0">
              <a:solidFill>
                <a:srgbClr val="424242"/>
              </a:solidFill>
            </a:endParaRP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indent="-28575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424242"/>
              </a:solidFill>
            </a:endParaRPr>
          </a:p>
          <a:p>
            <a:pPr marL="182880" indent="-18288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itchFamily="34" charset="0"/>
              <a:buChar char="•"/>
            </a:pPr>
            <a:endParaRPr lang="en-US" sz="2000" b="0" i="0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33ECE7-F499-0862-26C3-2B06C940D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314" y="5429292"/>
            <a:ext cx="4742507" cy="113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53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52E1C-FDE7-4449-FDC7-BC9E70505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852B0-A386-51A7-2206-8D32686A2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792" y="524096"/>
            <a:ext cx="11691898" cy="6886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kern="1200" spc="0" baseline="0" dirty="0">
                <a:latin typeface="Arial" panose="020B0604020202020204" pitchFamily="34" charset="0"/>
                <a:cs typeface="Arial" panose="020B0604020202020204" pitchFamily="34" charset="0"/>
              </a:rPr>
              <a:t>Regulatory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decisions for MPSP</a:t>
            </a:r>
            <a:endParaRPr lang="en-US" b="1" kern="1200" spc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52B062-38A8-9962-6755-C8FB432789EC}"/>
              </a:ext>
            </a:extLst>
          </p:cNvPr>
          <p:cNvSpPr txBox="1"/>
          <p:nvPr/>
        </p:nvSpPr>
        <p:spPr>
          <a:xfrm>
            <a:off x="216912" y="3289000"/>
            <a:ext cx="11349446" cy="4514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sz="2400" dirty="0"/>
              <a:t>Compliance decisions will be recorded in the Department’s Government Provider Management System (GPMS).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sz="2400" dirty="0"/>
              <a:t>From 1 November 2025, the Commission began publishing regulatory decisions on its website. The Department will also publish these decisions on a provider’s page on the My Aged Care website.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sz="2400" dirty="0"/>
              <a:t>This information will be available to Department </a:t>
            </a:r>
            <a:br>
              <a:rPr lang="en-US" sz="2400" dirty="0"/>
            </a:br>
            <a:r>
              <a:rPr lang="en-US" sz="2400" dirty="0"/>
              <a:t>teams to support risk-based monitoring &amp; management.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85000"/>
            </a:pPr>
            <a:endParaRPr lang="en-GB" sz="3200" dirty="0"/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85000"/>
            </a:pPr>
            <a:endParaRPr lang="en-GB" sz="2900" dirty="0"/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85000"/>
            </a:pPr>
            <a:endParaRPr lang="en-GB" sz="2900" dirty="0"/>
          </a:p>
          <a:p>
            <a:pPr marL="182880" indent="-18288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itchFamily="34" charset="0"/>
              <a:buChar char="•"/>
            </a:pPr>
            <a:endParaRPr lang="en-US" sz="2400" b="0" i="0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8BB46C-B64C-F881-34B3-1BE6FBC38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7136" y="5083308"/>
            <a:ext cx="1416174" cy="13992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B34907-F7A8-DC62-99F5-A340D4FC24EE}"/>
              </a:ext>
            </a:extLst>
          </p:cNvPr>
          <p:cNvSpPr txBox="1"/>
          <p:nvPr/>
        </p:nvSpPr>
        <p:spPr>
          <a:xfrm>
            <a:off x="293914" y="1373848"/>
            <a:ext cx="11349446" cy="2388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sz="2400" dirty="0"/>
              <a:t>The Aged Care Quality and Safety Commission, and the Department of Health, Disability and Ageing can take action where providers do </a:t>
            </a:r>
            <a:r>
              <a:rPr lang="en-US" sz="2400" u="sng" dirty="0"/>
              <a:t>not</a:t>
            </a:r>
            <a:r>
              <a:rPr lang="en-US" sz="2400" dirty="0"/>
              <a:t> meet their obligations under the Act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en-GB" sz="2400" dirty="0"/>
              <a:t>The response will depend on the risk any non-compliance presents to older people, and how willing the provider is to work with us to manage the risk.</a:t>
            </a:r>
            <a:endParaRPr lang="en-US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3867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28103-29A4-310E-AAA9-23BEB4F0A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8853F-AA9E-27A3-AFAD-4EE43D4E6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09" y="522564"/>
            <a:ext cx="10972800" cy="707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Reminder regarding fees under the MPSP</a:t>
            </a:r>
            <a:endParaRPr lang="en-US" b="1" kern="1200" spc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D95DDB-21B8-D3A6-E488-F47A00E7AC8C}"/>
              </a:ext>
            </a:extLst>
          </p:cNvPr>
          <p:cNvSpPr txBox="1"/>
          <p:nvPr/>
        </p:nvSpPr>
        <p:spPr>
          <a:xfrm>
            <a:off x="268209" y="1394132"/>
            <a:ext cx="11551614" cy="4679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424242"/>
                </a:solidFill>
              </a:rPr>
              <a:t>Under the </a:t>
            </a:r>
            <a:r>
              <a:rPr lang="en-AU" sz="2000" i="1" dirty="0">
                <a:solidFill>
                  <a:srgbClr val="424242"/>
                </a:solidFill>
              </a:rPr>
              <a:t>Aged Care Act 2024</a:t>
            </a:r>
            <a:r>
              <a:rPr lang="en-AU" sz="2000" dirty="0">
                <a:solidFill>
                  <a:srgbClr val="424242"/>
                </a:solidFill>
              </a:rPr>
              <a:t>, only the following fees </a:t>
            </a:r>
            <a:r>
              <a:rPr lang="en-AU" sz="2000" u="sng" dirty="0">
                <a:solidFill>
                  <a:srgbClr val="424242"/>
                </a:solidFill>
              </a:rPr>
              <a:t>can</a:t>
            </a:r>
            <a:r>
              <a:rPr lang="en-AU" sz="2000" dirty="0">
                <a:solidFill>
                  <a:srgbClr val="424242"/>
                </a:solidFill>
              </a:rPr>
              <a:t> be charged in the MPSP:</a:t>
            </a:r>
          </a:p>
          <a:p>
            <a:pPr marL="800100" lvl="1" indent="-3429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rgbClr val="424242"/>
                </a:solidFill>
              </a:rPr>
              <a:t>specialist aged care program fee </a:t>
            </a:r>
            <a:br>
              <a:rPr lang="en-AU" sz="2000" dirty="0">
                <a:solidFill>
                  <a:srgbClr val="424242"/>
                </a:solidFill>
              </a:rPr>
            </a:br>
            <a:r>
              <a:rPr lang="en-AU" sz="2000" dirty="0">
                <a:solidFill>
                  <a:srgbClr val="424242"/>
                </a:solidFill>
              </a:rPr>
              <a:t>(no more than 85% of the base rate of a single aged care pension)</a:t>
            </a:r>
          </a:p>
          <a:p>
            <a:pPr marL="800100" lvl="1" indent="-3429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rgbClr val="424242"/>
                </a:solidFill>
              </a:rPr>
              <a:t>accommodation payment via a Refundable Accommodation Deposit (RAD) or a Daily Accommodation Payment (DAP)</a:t>
            </a:r>
          </a:p>
          <a:p>
            <a:pPr marL="285750" lvl="1" indent="-28575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424242"/>
                </a:solidFill>
              </a:rPr>
              <a:t>Accommodation payments can only be charged if the older persons means assessments shows they are </a:t>
            </a:r>
            <a:r>
              <a:rPr lang="en-AU" sz="2000" u="sng" dirty="0">
                <a:solidFill>
                  <a:srgbClr val="424242"/>
                </a:solidFill>
              </a:rPr>
              <a:t>not</a:t>
            </a:r>
            <a:r>
              <a:rPr lang="en-AU" sz="2000" dirty="0">
                <a:solidFill>
                  <a:srgbClr val="424242"/>
                </a:solidFill>
              </a:rPr>
              <a:t> generally eligible for government assistant with their accommodation costs.</a:t>
            </a:r>
          </a:p>
          <a:p>
            <a:pPr marL="285750" indent="-28575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en-AU" sz="2000" dirty="0"/>
              <a:t>The Higher Everyday Living Fee (HELF) does </a:t>
            </a:r>
            <a:r>
              <a:rPr lang="en-AU" sz="2000" b="1" dirty="0"/>
              <a:t>not</a:t>
            </a:r>
            <a:r>
              <a:rPr lang="en-AU" sz="2000" dirty="0"/>
              <a:t> apply to individuals who are accessing funded aged care services under a specialist aged care program such as the MPSP. </a:t>
            </a:r>
          </a:p>
          <a:p>
            <a:pPr marL="285750" indent="-28575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en-AU" sz="2000" dirty="0"/>
              <a:t>The HELF fee, along with other fees listed in Chapter 8 of the Rules, are designed for the mainstream residential aged care context only.</a:t>
            </a:r>
            <a:endParaRPr lang="en-AU" sz="2400" dirty="0">
              <a:solidFill>
                <a:srgbClr val="424242"/>
              </a:solidFill>
            </a:endParaRPr>
          </a:p>
          <a:p>
            <a:pPr marL="285750" lvl="1" indent="-28575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endParaRPr lang="en-AU" sz="2000" dirty="0">
              <a:solidFill>
                <a:srgbClr val="424242"/>
              </a:solidFill>
            </a:endParaRPr>
          </a:p>
          <a:p>
            <a:pPr marL="0" lvl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</a:pPr>
            <a:endParaRPr lang="en-AU" sz="2000" dirty="0">
              <a:solidFill>
                <a:srgbClr val="424242"/>
              </a:solidFill>
            </a:endParaRPr>
          </a:p>
          <a:p>
            <a:pPr lvl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</a:pPr>
            <a:endParaRPr lang="en-AU" sz="2400" dirty="0">
              <a:solidFill>
                <a:srgbClr val="424242"/>
              </a:solidFill>
            </a:endParaRP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424242"/>
              </a:solidFill>
            </a:endParaRPr>
          </a:p>
          <a:p>
            <a:pPr marL="182880" indent="-18288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SzPct val="85000"/>
              <a:buFont typeface="Arial" pitchFamily="34" charset="0"/>
              <a:buChar char="•"/>
            </a:pPr>
            <a:endParaRPr lang="en-US" sz="20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1513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DSS corporate">
      <a:dk1>
        <a:srgbClr val="292934"/>
      </a:dk1>
      <a:lt1>
        <a:srgbClr val="FFFFFF"/>
      </a:lt1>
      <a:dk2>
        <a:srgbClr val="005A70"/>
      </a:dk2>
      <a:lt2>
        <a:srgbClr val="B1E4E3"/>
      </a:lt2>
      <a:accent1>
        <a:srgbClr val="00B0B9"/>
      </a:accent1>
      <a:accent2>
        <a:srgbClr val="A6192E"/>
      </a:accent2>
      <a:accent3>
        <a:srgbClr val="FFA300"/>
      </a:accent3>
      <a:accent4>
        <a:srgbClr val="FFDA24"/>
      </a:accent4>
      <a:accent5>
        <a:srgbClr val="275D38"/>
      </a:accent5>
      <a:accent6>
        <a:srgbClr val="78BE20"/>
      </a:accent6>
      <a:hlink>
        <a:srgbClr val="0000FF"/>
      </a:hlink>
      <a:folHlink>
        <a:srgbClr val="FFFFFF"/>
      </a:folHlink>
    </a:clrScheme>
    <a:fontScheme name="DSS corpor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txDef>
      <a:spPr>
        <a:noFill/>
      </a:spPr>
      <a:bodyPr wrap="square">
        <a:spAutoFit/>
      </a:bodyPr>
      <a:lstStyle>
        <a:defPPr algn="l">
          <a:defRPr sz="20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SS corporate">
    <a:dk1>
      <a:srgbClr val="292934"/>
    </a:dk1>
    <a:lt1>
      <a:srgbClr val="FFFFFF"/>
    </a:lt1>
    <a:dk2>
      <a:srgbClr val="005A70"/>
    </a:dk2>
    <a:lt2>
      <a:srgbClr val="B1E4E3"/>
    </a:lt2>
    <a:accent1>
      <a:srgbClr val="00B0B9"/>
    </a:accent1>
    <a:accent2>
      <a:srgbClr val="A6192E"/>
    </a:accent2>
    <a:accent3>
      <a:srgbClr val="FFA300"/>
    </a:accent3>
    <a:accent4>
      <a:srgbClr val="FFDA24"/>
    </a:accent4>
    <a:accent5>
      <a:srgbClr val="275D38"/>
    </a:accent5>
    <a:accent6>
      <a:srgbClr val="78BE20"/>
    </a:accent6>
    <a:hlink>
      <a:srgbClr val="0000FF"/>
    </a:hlink>
    <a:folHlink>
      <a:srgbClr val="FFFF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54E6A9DB0744469E4393DD9E348EE6" ma:contentTypeVersion="16" ma:contentTypeDescription="Create a new document." ma:contentTypeScope="" ma:versionID="f7139482894a3f5958a180b0931c8d34">
  <xsd:schema xmlns:xsd="http://www.w3.org/2001/XMLSchema" xmlns:xs="http://www.w3.org/2001/XMLSchema" xmlns:p="http://schemas.microsoft.com/office/2006/metadata/properties" xmlns:ns2="2a2220af-7b06-4401-8589-40fd11788b24" xmlns:ns3="0b3e3d46-dbf0-429e-a578-4ead2dab9a43" targetNamespace="http://schemas.microsoft.com/office/2006/metadata/properties" ma:root="true" ma:fieldsID="301ce210a468643f958a1917ef27fac2" ns2:_="" ns3:_="">
    <xsd:import namespace="2a2220af-7b06-4401-8589-40fd11788b24"/>
    <xsd:import namespace="0b3e3d46-dbf0-429e-a578-4ead2dab9a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2220af-7b06-4401-8589-40fd11788b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9927c38-8944-418e-ac9b-4d6e755430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3e3d46-dbf0-429e-a578-4ead2dab9a4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c1493772-71ef-4dec-8287-d0ac424a6f3c}" ma:internalName="TaxCatchAll" ma:showField="CatchAllData" ma:web="0b3e3d46-dbf0-429e-a578-4ead2dab9a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3e3d46-dbf0-429e-a578-4ead2dab9a43" xsi:nil="true"/>
    <lcf76f155ced4ddcb4097134ff3c332f xmlns="2a2220af-7b06-4401-8589-40fd11788b2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CAF757-159E-4DB4-AC4A-519C07C002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1A760B-7BF0-44C4-BE3A-5600B42672B8}">
  <ds:schemaRefs>
    <ds:schemaRef ds:uri="0b3e3d46-dbf0-429e-a578-4ead2dab9a43"/>
    <ds:schemaRef ds:uri="2a2220af-7b06-4401-8589-40fd11788b2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EF2B6AA-617B-4FF0-AF9C-2A42318C210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b3e3d46-dbf0-429e-a578-4ead2dab9a43"/>
    <ds:schemaRef ds:uri="2a2220af-7b06-4401-8589-40fd11788b24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13604</TotalTime>
  <Words>1400</Words>
  <Application>Microsoft Macintosh PowerPoint</Application>
  <PresentationFormat>Widescreen</PresentationFormat>
  <Paragraphs>130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Georgia</vt:lpstr>
      <vt:lpstr>Open Sans</vt:lpstr>
      <vt:lpstr>Clarity</vt:lpstr>
      <vt:lpstr>Multi-Purpose Service Program (MPSP)  Webinar #13 Aged care reforms:  Impacts on the MPSP &amp; providers</vt:lpstr>
      <vt:lpstr>PowerPoint Presentation</vt:lpstr>
      <vt:lpstr>PowerPoint Presentation</vt:lpstr>
      <vt:lpstr>New Act and systems update</vt:lpstr>
      <vt:lpstr>Aged Care Act 2024 implementation update</vt:lpstr>
      <vt:lpstr>Service agreement requirements</vt:lpstr>
      <vt:lpstr>Who is a responsible person?</vt:lpstr>
      <vt:lpstr>Regulatory decisions for MPSP</vt:lpstr>
      <vt:lpstr>Reminder regarding fees under the MPSP</vt:lpstr>
      <vt:lpstr>Leave entitlements &amp; rent assistance</vt:lpstr>
      <vt:lpstr>Post 1 November systems update</vt:lpstr>
      <vt:lpstr>Final client transitional arrangements</vt:lpstr>
      <vt:lpstr>Client deeming</vt:lpstr>
      <vt:lpstr>Managing clients who don’t consent</vt:lpstr>
      <vt:lpstr>Questions</vt:lpstr>
    </vt:vector>
  </TitlesOfParts>
  <Manager/>
  <Company>Australian Government Department of Health Disability and Ageing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Multi-Purpose Service Program (MPSP)  Webinar #13</dc:title>
  <dc:subject>Aged care reforms</dc:subject>
  <dc:creator>Australian Government Department of Health Disability and Ageing</dc:creator>
  <cp:keywords>Aged care reforms and reviews; The Multi-Purpose Service Program</cp:keywords>
  <dc:description/>
  <cp:lastModifiedBy>HOOD, Jodi</cp:lastModifiedBy>
  <cp:revision>275</cp:revision>
  <cp:lastPrinted>2025-08-01T07:46:36Z</cp:lastPrinted>
  <dcterms:created xsi:type="dcterms:W3CDTF">2014-09-02T02:32:15Z</dcterms:created>
  <dcterms:modified xsi:type="dcterms:W3CDTF">2025-12-18T05:09:06Z</dcterms:modified>
  <cp:category>Aged care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0x010100AE54E6A9DB0744469E4393DD9E348EE6</vt:lpwstr>
  </property>
  <property fmtid="{D5CDD505-2E9C-101B-9397-08002B2CF9AE}" pid="3" name="MediaServiceImageTags">
    <vt:lpwstr/>
  </property>
  <property fmtid="{D5CDD505-2E9C-101B-9397-08002B2CF9AE}" pid="4" name="MSIP_Label_7cd3e8b9-ffed-43a8-b7f4-cc2fa0382d36_Enabled">
    <vt:lpwstr>true</vt:lpwstr>
  </property>
  <property fmtid="{D5CDD505-2E9C-101B-9397-08002B2CF9AE}" pid="5" name="MSIP_Label_7cd3e8b9-ffed-43a8-b7f4-cc2fa0382d36_SetDate">
    <vt:lpwstr>2025-08-25T23:44:19Z</vt:lpwstr>
  </property>
  <property fmtid="{D5CDD505-2E9C-101B-9397-08002B2CF9AE}" pid="6" name="MSIP_Label_7cd3e8b9-ffed-43a8-b7f4-cc2fa0382d36_Method">
    <vt:lpwstr>Privileged</vt:lpwstr>
  </property>
  <property fmtid="{D5CDD505-2E9C-101B-9397-08002B2CF9AE}" pid="7" name="MSIP_Label_7cd3e8b9-ffed-43a8-b7f4-cc2fa0382d36_Name">
    <vt:lpwstr>O</vt:lpwstr>
  </property>
  <property fmtid="{D5CDD505-2E9C-101B-9397-08002B2CF9AE}" pid="8" name="MSIP_Label_7cd3e8b9-ffed-43a8-b7f4-cc2fa0382d36_SiteId">
    <vt:lpwstr>34a3929c-73cf-4954-abfe-147dc3517892</vt:lpwstr>
  </property>
  <property fmtid="{D5CDD505-2E9C-101B-9397-08002B2CF9AE}" pid="9" name="MSIP_Label_7cd3e8b9-ffed-43a8-b7f4-cc2fa0382d36_ActionId">
    <vt:lpwstr>4db9f39c-4606-4188-8296-9c85fbe7516b</vt:lpwstr>
  </property>
  <property fmtid="{D5CDD505-2E9C-101B-9397-08002B2CF9AE}" pid="10" name="MSIP_Label_7cd3e8b9-ffed-43a8-b7f4-cc2fa0382d36_ContentBits">
    <vt:lpwstr>3</vt:lpwstr>
  </property>
  <property fmtid="{D5CDD505-2E9C-101B-9397-08002B2CF9AE}" pid="11" name="MSIP_Label_7cd3e8b9-ffed-43a8-b7f4-cc2fa0382d36_Tag">
    <vt:lpwstr>10, 0, 1, 1</vt:lpwstr>
  </property>
  <property fmtid="{D5CDD505-2E9C-101B-9397-08002B2CF9AE}" pid="12" name="ClassificationContentMarkingFooterLocations">
    <vt:lpwstr>Clarity:20</vt:lpwstr>
  </property>
  <property fmtid="{D5CDD505-2E9C-101B-9397-08002B2CF9AE}" pid="13" name="ClassificationContentMarkingFooterText">
    <vt:lpwstr>OFFICIAL</vt:lpwstr>
  </property>
  <property fmtid="{D5CDD505-2E9C-101B-9397-08002B2CF9AE}" pid="14" name="ClassificationContentMarkingHeaderLocations">
    <vt:lpwstr>Clarity:19</vt:lpwstr>
  </property>
  <property fmtid="{D5CDD505-2E9C-101B-9397-08002B2CF9AE}" pid="15" name="ClassificationContentMarkingHeaderText">
    <vt:lpwstr>OFFICIAL</vt:lpwstr>
  </property>
</Properties>
</file>