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Lst>
  <p:sldSz cx="10693400" cy="7556500"/>
  <p:notesSz cx="6858000" cy="9144000"/>
  <p:embeddedFontLst>
    <p:embeddedFont>
      <p:font typeface="Canva Sans Bold" panose="020B0604020202020204" charset="0"/>
      <p:regular r:id="rId10"/>
    </p:embeddedFont>
    <p:embeddedFont>
      <p:font typeface="Gill Sans Bold" panose="020B0604020202020204" charset="0"/>
      <p:regular r:id="rId11"/>
    </p:embeddedFont>
    <p:embeddedFont>
      <p:font typeface="Gill Sans Bold Italics" panose="020B0604020202020204" charset="0"/>
      <p:regular r:id="rId12"/>
    </p:embeddedFont>
    <p:embeddedFont>
      <p:font typeface="Gill Sans Light" panose="020B0604020202020204" charset="0"/>
      <p:regular r:id="rId13"/>
    </p:embeddedFont>
    <p:embeddedFont>
      <p:font typeface="Gill Sans Light Italics" panose="020B0604020202020204" charset="0"/>
      <p:regular r:id="rId14"/>
    </p:embeddedFont>
    <p:embeddedFont>
      <p:font typeface="Gill Sans Medium"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C574F-2E6A-4959-BC97-A87F5693C1F6}" v="4" dt="2025-11-19T05:28:43.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161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9" name="TextBox 8">
            <a:extLst>
              <a:ext uri="{FF2B5EF4-FFF2-40B4-BE49-F238E27FC236}">
                <a16:creationId xmlns:a16="http://schemas.microsoft.com/office/drawing/2014/main" id="{66DF9972-40A0-BED6-2E59-AFB0B313985B}"/>
              </a:ext>
            </a:extLst>
          </p:cNvPr>
          <p:cNvSpPr txBox="1"/>
          <p:nvPr userDrawn="1">
            <p:extLst>
              <p:ext uri="{1162E1C5-73C7-4A58-AE30-91384D911F3F}">
                <p184:classification xmlns:p184="http://schemas.microsoft.com/office/powerpoint/2018/4/main" val="hdr"/>
              </p:ext>
            </p:extLst>
          </p:nvPr>
        </p:nvSpPr>
        <p:spPr>
          <a:xfrm>
            <a:off x="5071237" y="6350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1121DD49-1D6A-B105-CF53-C955C6D8FA88}"/>
              </a:ext>
            </a:extLst>
          </p:cNvPr>
          <p:cNvSpPr txBox="1"/>
          <p:nvPr userDrawn="1">
            <p:extLst>
              <p:ext uri="{1162E1C5-73C7-4A58-AE30-91384D911F3F}">
                <p184:classification xmlns:p184="http://schemas.microsoft.com/office/powerpoint/2018/4/main" val="ftr"/>
              </p:ext>
            </p:extLst>
          </p:nvPr>
        </p:nvSpPr>
        <p:spPr>
          <a:xfrm>
            <a:off x="5071237" y="731012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hyperlink" Target="https://www.health.gov.au/resources/publications/breastscreen-australia-position-statement-on-breast-density-and-screening?language=en" TargetMode="External"/><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sv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5.png"/><Relationship Id="rId18" Type="http://schemas.openxmlformats.org/officeDocument/2006/relationships/image" Target="../media/image28.png"/><Relationship Id="rId26" Type="http://schemas.openxmlformats.org/officeDocument/2006/relationships/hyperlink" Target="http://www.informd.org.au" TargetMode="External"/><Relationship Id="rId3" Type="http://schemas.openxmlformats.org/officeDocument/2006/relationships/image" Target="../media/image2.png"/><Relationship Id="rId21" Type="http://schemas.openxmlformats.org/officeDocument/2006/relationships/hyperlink" Target="https://www9.health.gov.au/mbs/fullDisplay.cfm?type=item&amp;q=63464" TargetMode="External"/><Relationship Id="rId7" Type="http://schemas.openxmlformats.org/officeDocument/2006/relationships/image" Target="../media/image24.png"/><Relationship Id="rId12" Type="http://schemas.openxmlformats.org/officeDocument/2006/relationships/image" Target="../media/image14.svg"/><Relationship Id="rId17" Type="http://schemas.openxmlformats.org/officeDocument/2006/relationships/image" Target="../media/image27.svg"/><Relationship Id="rId25" Type="http://schemas.openxmlformats.org/officeDocument/2006/relationships/hyperlink" Target="https://magview.com/ibis-risk-calculator/" TargetMode="External"/><Relationship Id="rId2" Type="http://schemas.openxmlformats.org/officeDocument/2006/relationships/image" Target="../media/image1.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3.png"/><Relationship Id="rId24" Type="http://schemas.openxmlformats.org/officeDocument/2006/relationships/hyperlink" Target="https://www.petermac.org/patients-and-carers/health-services-for-cancer-patients/cancer-prevention/iprevent" TargetMode="External"/><Relationship Id="rId5" Type="http://schemas.openxmlformats.org/officeDocument/2006/relationships/image" Target="../media/image5.png"/><Relationship Id="rId15" Type="http://schemas.openxmlformats.org/officeDocument/2006/relationships/image" Target="../media/image17.png"/><Relationship Id="rId23" Type="http://schemas.openxmlformats.org/officeDocument/2006/relationships/hyperlink" Target="https://www.eviq.org.au/cancer-genetics/referral-guidelines" TargetMode="External"/><Relationship Id="rId10" Type="http://schemas.openxmlformats.org/officeDocument/2006/relationships/image" Target="../media/image12.svg"/><Relationship Id="rId19" Type="http://schemas.openxmlformats.org/officeDocument/2006/relationships/image" Target="../media/image29.svg"/><Relationship Id="rId4" Type="http://schemas.openxmlformats.org/officeDocument/2006/relationships/image" Target="../media/image3.pn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hyperlink" Target="https://www1.racgp.org.au/getattachment/0f4c6302-e26a-4b83-97bc-0423e7e8d1b8/The-early-detection-of-breast-cancer-An-update-fro.asp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hyperlink" Target="https://magview.com/ibis-risk-calculator/" TargetMode="External"/><Relationship Id="rId17" Type="http://schemas.openxmlformats.org/officeDocument/2006/relationships/image" Target="../media/image35.png"/><Relationship Id="rId2" Type="http://schemas.openxmlformats.org/officeDocument/2006/relationships/image" Target="../media/image1.png"/><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hyperlink" Target="https://www.petermac.org/patients-and-carers/health-services-for-cancer-patients/cancer-prevention/iprevent" TargetMode="External"/><Relationship Id="rId5" Type="http://schemas.openxmlformats.org/officeDocument/2006/relationships/image" Target="../media/image13.png"/><Relationship Id="rId15" Type="http://schemas.openxmlformats.org/officeDocument/2006/relationships/image" Target="../media/image33.png"/><Relationship Id="rId10" Type="http://schemas.openxmlformats.org/officeDocument/2006/relationships/image" Target="../media/image2.png"/><Relationship Id="rId19" Type="http://schemas.openxmlformats.org/officeDocument/2006/relationships/image" Target="../media/image3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32.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5.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hyperlink" Target="https://www9.health.gov.au/mbs/fullDisplay.cfm?type=item&amp;q=59302" TargetMode="External"/><Relationship Id="rId2" Type="http://schemas.openxmlformats.org/officeDocument/2006/relationships/image" Target="../media/image11.png"/><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hyperlink" Target="https://www9.health.gov.au/mbs/fullDisplay.cfm?type=item&amp;q=55076" TargetMode="External"/><Relationship Id="rId5" Type="http://schemas.openxmlformats.org/officeDocument/2006/relationships/image" Target="../media/image14.svg"/><Relationship Id="rId15" Type="http://schemas.openxmlformats.org/officeDocument/2006/relationships/image" Target="../media/image1.png"/><Relationship Id="rId10" Type="http://schemas.openxmlformats.org/officeDocument/2006/relationships/hyperlink" Target="https://www9.health.gov.au/mbs/fullDisplay.cfm?type=item&amp;q=63464" TargetMode="External"/><Relationship Id="rId4" Type="http://schemas.openxmlformats.org/officeDocument/2006/relationships/image" Target="../media/image13.png"/><Relationship Id="rId9" Type="http://schemas.openxmlformats.org/officeDocument/2006/relationships/image" Target="../media/image39.png"/><Relationship Id="rId14" Type="http://schemas.openxmlformats.org/officeDocument/2006/relationships/image" Target="../media/image36.sv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5.png"/><Relationship Id="rId18" Type="http://schemas.openxmlformats.org/officeDocument/2006/relationships/image" Target="../media/image11.png"/><Relationship Id="rId3" Type="http://schemas.openxmlformats.org/officeDocument/2006/relationships/image" Target="../media/image40.png"/><Relationship Id="rId21" Type="http://schemas.openxmlformats.org/officeDocument/2006/relationships/image" Target="../media/image14.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hyperlink" Target="https://www.eviq.org.au/cancer-genetics/referral-guidelines" TargetMode="External"/><Relationship Id="rId25" Type="http://schemas.openxmlformats.org/officeDocument/2006/relationships/image" Target="../media/image2.png"/><Relationship Id="rId2" Type="http://schemas.openxmlformats.org/officeDocument/2006/relationships/image" Target="../media/image39.png"/><Relationship Id="rId16" Type="http://schemas.openxmlformats.org/officeDocument/2006/relationships/hyperlink" Target="https://www9.health.gov.au/mbs/fullDisplay.cfm?type=item&amp;q=63464" TargetMode="External"/><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24" Type="http://schemas.openxmlformats.org/officeDocument/2006/relationships/image" Target="../media/image17.png"/><Relationship Id="rId5" Type="http://schemas.openxmlformats.org/officeDocument/2006/relationships/image" Target="../media/image4.png"/><Relationship Id="rId15" Type="http://schemas.openxmlformats.org/officeDocument/2006/relationships/image" Target="../media/image1.png"/><Relationship Id="rId23" Type="http://schemas.openxmlformats.org/officeDocument/2006/relationships/image" Target="../media/image16.svg"/><Relationship Id="rId10" Type="http://schemas.openxmlformats.org/officeDocument/2006/relationships/image" Target="../media/image46.png"/><Relationship Id="rId19" Type="http://schemas.openxmlformats.org/officeDocument/2006/relationships/image" Target="../media/image12.svg"/><Relationship Id="rId4" Type="http://schemas.openxmlformats.org/officeDocument/2006/relationships/image" Target="../media/image41.svg"/><Relationship Id="rId9" Type="http://schemas.openxmlformats.org/officeDocument/2006/relationships/image" Target="../media/image45.svg"/><Relationship Id="rId14" Type="http://schemas.openxmlformats.org/officeDocument/2006/relationships/image" Target="../media/image36.svg"/><Relationship Id="rId2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E8F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9474" y="-116928"/>
            <a:ext cx="10890948" cy="1042031"/>
            <a:chOff x="0" y="0"/>
            <a:chExt cx="4622332" cy="442258"/>
          </a:xfrm>
        </p:grpSpPr>
        <p:sp>
          <p:nvSpPr>
            <p:cNvPr id="3" name="Freeform 3"/>
            <p:cNvSpPr/>
            <p:nvPr/>
          </p:nvSpPr>
          <p:spPr>
            <a:xfrm>
              <a:off x="0" y="0"/>
              <a:ext cx="4622332" cy="442258"/>
            </a:xfrm>
            <a:custGeom>
              <a:avLst/>
              <a:gdLst/>
              <a:ahLst/>
              <a:cxnLst/>
              <a:rect l="l" t="t" r="r" b="b"/>
              <a:pathLst>
                <a:path w="4622332" h="442258">
                  <a:moveTo>
                    <a:pt x="0" y="0"/>
                  </a:moveTo>
                  <a:lnTo>
                    <a:pt x="4622332" y="0"/>
                  </a:lnTo>
                  <a:lnTo>
                    <a:pt x="4622332" y="442258"/>
                  </a:lnTo>
                  <a:lnTo>
                    <a:pt x="0" y="442258"/>
                  </a:lnTo>
                  <a:close/>
                </a:path>
              </a:pathLst>
            </a:custGeom>
            <a:solidFill>
              <a:srgbClr val="ADC0DB"/>
            </a:solidFill>
          </p:spPr>
          <p:txBody>
            <a:bodyPr/>
            <a:lstStyle/>
            <a:p>
              <a:endParaRPr lang="en-AU"/>
            </a:p>
          </p:txBody>
        </p:sp>
        <p:sp>
          <p:nvSpPr>
            <p:cNvPr id="4" name="TextBox 4"/>
            <p:cNvSpPr txBox="1"/>
            <p:nvPr/>
          </p:nvSpPr>
          <p:spPr>
            <a:xfrm>
              <a:off x="0" y="-19050"/>
              <a:ext cx="4622332" cy="461308"/>
            </a:xfrm>
            <a:prstGeom prst="rect">
              <a:avLst/>
            </a:prstGeom>
          </p:spPr>
          <p:txBody>
            <a:bodyPr lIns="30330" tIns="30330" rIns="30330" bIns="30330" rtlCol="0" anchor="ctr"/>
            <a:lstStyle/>
            <a:p>
              <a:pPr algn="ctr">
                <a:lnSpc>
                  <a:spcPts val="1671"/>
                </a:lnSpc>
              </a:pPr>
              <a:endParaRPr/>
            </a:p>
          </p:txBody>
        </p:sp>
      </p:grpSp>
      <p:sp>
        <p:nvSpPr>
          <p:cNvPr id="5" name="Freeform 5" descr="Australian Government Department of Health, Disability and Ageing logo"/>
          <p:cNvSpPr/>
          <p:nvPr/>
        </p:nvSpPr>
        <p:spPr>
          <a:xfrm>
            <a:off x="1053546" y="315588"/>
            <a:ext cx="2211913" cy="351141"/>
          </a:xfrm>
          <a:custGeom>
            <a:avLst/>
            <a:gdLst/>
            <a:ahLst/>
            <a:cxnLst/>
            <a:rect l="l" t="t" r="r" b="b"/>
            <a:pathLst>
              <a:path w="2211913" h="351141">
                <a:moveTo>
                  <a:pt x="0" y="0"/>
                </a:moveTo>
                <a:lnTo>
                  <a:pt x="2211913" y="0"/>
                </a:lnTo>
                <a:lnTo>
                  <a:pt x="2211913" y="351141"/>
                </a:lnTo>
                <a:lnTo>
                  <a:pt x="0" y="351141"/>
                </a:lnTo>
                <a:lnTo>
                  <a:pt x="0" y="0"/>
                </a:lnTo>
                <a:close/>
              </a:path>
            </a:pathLst>
          </a:custGeom>
          <a:blipFill>
            <a:blip r:embed="rId2"/>
            <a:stretch>
              <a:fillRect/>
            </a:stretch>
          </a:blipFill>
        </p:spPr>
        <p:txBody>
          <a:bodyPr/>
          <a:lstStyle/>
          <a:p>
            <a:endParaRPr lang="en-AU"/>
          </a:p>
        </p:txBody>
      </p:sp>
      <p:sp>
        <p:nvSpPr>
          <p:cNvPr id="6" name="Freeform 6" descr="University of Melbourne logo"/>
          <p:cNvSpPr/>
          <p:nvPr/>
        </p:nvSpPr>
        <p:spPr>
          <a:xfrm>
            <a:off x="363257" y="286460"/>
            <a:ext cx="469540" cy="469540"/>
          </a:xfrm>
          <a:custGeom>
            <a:avLst/>
            <a:gdLst/>
            <a:ahLst/>
            <a:cxnLst/>
            <a:rect l="l" t="t" r="r" b="b"/>
            <a:pathLst>
              <a:path w="469540" h="469540">
                <a:moveTo>
                  <a:pt x="0" y="0"/>
                </a:moveTo>
                <a:lnTo>
                  <a:pt x="469540" y="0"/>
                </a:lnTo>
                <a:lnTo>
                  <a:pt x="469540" y="469540"/>
                </a:lnTo>
                <a:lnTo>
                  <a:pt x="0" y="469540"/>
                </a:lnTo>
                <a:lnTo>
                  <a:pt x="0" y="0"/>
                </a:lnTo>
                <a:close/>
              </a:path>
            </a:pathLst>
          </a:custGeom>
          <a:blipFill>
            <a:blip r:embed="rId3"/>
            <a:stretch>
              <a:fillRect/>
            </a:stretch>
          </a:blipFill>
        </p:spPr>
        <p:txBody>
          <a:bodyPr/>
          <a:lstStyle/>
          <a:p>
            <a:endParaRPr lang="en-AU"/>
          </a:p>
        </p:txBody>
      </p:sp>
      <p:grpSp>
        <p:nvGrpSpPr>
          <p:cNvPr id="7" name="Group 7">
            <a:extLst>
              <a:ext uri="{C183D7F6-B498-43B3-948B-1728B52AA6E4}">
                <adec:decorative xmlns:adec="http://schemas.microsoft.com/office/drawing/2017/decorative" val="1"/>
              </a:ext>
            </a:extLst>
          </p:cNvPr>
          <p:cNvGrpSpPr/>
          <p:nvPr/>
        </p:nvGrpSpPr>
        <p:grpSpPr>
          <a:xfrm>
            <a:off x="307216" y="1130054"/>
            <a:ext cx="1355153" cy="766130"/>
            <a:chOff x="0" y="0"/>
            <a:chExt cx="496527" cy="280709"/>
          </a:xfrm>
        </p:grpSpPr>
        <p:sp>
          <p:nvSpPr>
            <p:cNvPr id="8" name="Freeform 8"/>
            <p:cNvSpPr/>
            <p:nvPr/>
          </p:nvSpPr>
          <p:spPr>
            <a:xfrm>
              <a:off x="0" y="0"/>
              <a:ext cx="496527" cy="280709"/>
            </a:xfrm>
            <a:custGeom>
              <a:avLst/>
              <a:gdLst/>
              <a:ahLst/>
              <a:cxnLst/>
              <a:rect l="l" t="t" r="r" b="b"/>
              <a:pathLst>
                <a:path w="496527" h="280709">
                  <a:moveTo>
                    <a:pt x="74268" y="0"/>
                  </a:moveTo>
                  <a:lnTo>
                    <a:pt x="422258" y="0"/>
                  </a:lnTo>
                  <a:cubicBezTo>
                    <a:pt x="463275" y="0"/>
                    <a:pt x="496527" y="33251"/>
                    <a:pt x="496527" y="74268"/>
                  </a:cubicBezTo>
                  <a:lnTo>
                    <a:pt x="496527" y="206441"/>
                  </a:lnTo>
                  <a:cubicBezTo>
                    <a:pt x="496527" y="226138"/>
                    <a:pt x="488702" y="245028"/>
                    <a:pt x="474774" y="258956"/>
                  </a:cubicBezTo>
                  <a:cubicBezTo>
                    <a:pt x="460846" y="272884"/>
                    <a:pt x="441955" y="280709"/>
                    <a:pt x="422258" y="280709"/>
                  </a:cubicBezTo>
                  <a:lnTo>
                    <a:pt x="74268" y="280709"/>
                  </a:lnTo>
                  <a:cubicBezTo>
                    <a:pt x="33251" y="280709"/>
                    <a:pt x="0" y="247458"/>
                    <a:pt x="0" y="206441"/>
                  </a:cubicBezTo>
                  <a:lnTo>
                    <a:pt x="0" y="74268"/>
                  </a:lnTo>
                  <a:cubicBezTo>
                    <a:pt x="0" y="54571"/>
                    <a:pt x="7825" y="35681"/>
                    <a:pt x="21753" y="21753"/>
                  </a:cubicBezTo>
                  <a:cubicBezTo>
                    <a:pt x="35681" y="7825"/>
                    <a:pt x="54571" y="0"/>
                    <a:pt x="74268" y="0"/>
                  </a:cubicBezTo>
                  <a:close/>
                </a:path>
              </a:pathLst>
            </a:custGeom>
            <a:solidFill>
              <a:srgbClr val="BBE5E1"/>
            </a:solidFill>
          </p:spPr>
          <p:txBody>
            <a:bodyPr/>
            <a:lstStyle/>
            <a:p>
              <a:endParaRPr lang="en-AU"/>
            </a:p>
          </p:txBody>
        </p:sp>
        <p:sp>
          <p:nvSpPr>
            <p:cNvPr id="9" name="TextBox 9"/>
            <p:cNvSpPr txBox="1"/>
            <p:nvPr/>
          </p:nvSpPr>
          <p:spPr>
            <a:xfrm>
              <a:off x="0" y="-9525"/>
              <a:ext cx="496527" cy="290234"/>
            </a:xfrm>
            <a:prstGeom prst="rect">
              <a:avLst/>
            </a:prstGeom>
          </p:spPr>
          <p:txBody>
            <a:bodyPr lIns="26302" tIns="26302" rIns="26302" bIns="26302" rtlCol="0" anchor="ctr"/>
            <a:lstStyle/>
            <a:p>
              <a:pPr algn="ctr">
                <a:lnSpc>
                  <a:spcPts val="1449"/>
                </a:lnSpc>
                <a:spcBef>
                  <a:spcPct val="0"/>
                </a:spcBef>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313516" y="1544980"/>
            <a:ext cx="10100280" cy="607240"/>
            <a:chOff x="0" y="0"/>
            <a:chExt cx="13467040" cy="809654"/>
          </a:xfrm>
        </p:grpSpPr>
        <p:sp>
          <p:nvSpPr>
            <p:cNvPr id="11" name="Freeform 11"/>
            <p:cNvSpPr/>
            <p:nvPr/>
          </p:nvSpPr>
          <p:spPr>
            <a:xfrm>
              <a:off x="0" y="648075"/>
              <a:ext cx="13437334" cy="161579"/>
            </a:xfrm>
            <a:custGeom>
              <a:avLst/>
              <a:gdLst/>
              <a:ahLst/>
              <a:cxnLst/>
              <a:rect l="l" t="t" r="r" b="b"/>
              <a:pathLst>
                <a:path w="13437334" h="161579">
                  <a:moveTo>
                    <a:pt x="0" y="0"/>
                  </a:moveTo>
                  <a:lnTo>
                    <a:pt x="13437334" y="0"/>
                  </a:lnTo>
                  <a:lnTo>
                    <a:pt x="13437334" y="161579"/>
                  </a:lnTo>
                  <a:lnTo>
                    <a:pt x="0" y="161579"/>
                  </a:lnTo>
                  <a:lnTo>
                    <a:pt x="0" y="0"/>
                  </a:lnTo>
                  <a:close/>
                </a:path>
              </a:pathLst>
            </a:custGeom>
            <a:blipFill>
              <a:blip r:embed="rId4"/>
              <a:stretch>
                <a:fillRect t="-10549990" b="-221794"/>
              </a:stretch>
            </a:blipFill>
          </p:spPr>
          <p:txBody>
            <a:bodyPr/>
            <a:lstStyle/>
            <a:p>
              <a:endParaRPr lang="en-AU"/>
            </a:p>
          </p:txBody>
        </p:sp>
        <p:grpSp>
          <p:nvGrpSpPr>
            <p:cNvPr id="12" name="Group 12"/>
            <p:cNvGrpSpPr/>
            <p:nvPr/>
          </p:nvGrpSpPr>
          <p:grpSpPr>
            <a:xfrm>
              <a:off x="0" y="2320"/>
              <a:ext cx="13467040" cy="740228"/>
              <a:chOff x="0" y="0"/>
              <a:chExt cx="3700731" cy="203414"/>
            </a:xfrm>
          </p:grpSpPr>
          <p:sp>
            <p:nvSpPr>
              <p:cNvPr id="13" name="Freeform 13"/>
              <p:cNvSpPr/>
              <p:nvPr/>
            </p:nvSpPr>
            <p:spPr>
              <a:xfrm>
                <a:off x="0" y="0"/>
                <a:ext cx="3700731" cy="203414"/>
              </a:xfrm>
              <a:custGeom>
                <a:avLst/>
                <a:gdLst/>
                <a:ahLst/>
                <a:cxnLst/>
                <a:rect l="l" t="t" r="r" b="b"/>
                <a:pathLst>
                  <a:path w="3700731" h="203414">
                    <a:moveTo>
                      <a:pt x="0" y="0"/>
                    </a:moveTo>
                    <a:lnTo>
                      <a:pt x="3700731" y="0"/>
                    </a:lnTo>
                    <a:lnTo>
                      <a:pt x="3700731" y="203414"/>
                    </a:lnTo>
                    <a:lnTo>
                      <a:pt x="0" y="203414"/>
                    </a:lnTo>
                    <a:close/>
                  </a:path>
                </a:pathLst>
              </a:custGeom>
              <a:solidFill>
                <a:srgbClr val="FFFFFF"/>
              </a:solidFill>
            </p:spPr>
            <p:txBody>
              <a:bodyPr/>
              <a:lstStyle/>
              <a:p>
                <a:endParaRPr lang="en-AU"/>
              </a:p>
            </p:txBody>
          </p:sp>
          <p:sp>
            <p:nvSpPr>
              <p:cNvPr id="14" name="TextBox 14"/>
              <p:cNvSpPr txBox="1"/>
              <p:nvPr/>
            </p:nvSpPr>
            <p:spPr>
              <a:xfrm>
                <a:off x="0" y="-9525"/>
                <a:ext cx="3700731" cy="212939"/>
              </a:xfrm>
              <a:prstGeom prst="rect">
                <a:avLst/>
              </a:prstGeom>
            </p:spPr>
            <p:txBody>
              <a:bodyPr lIns="50800" tIns="50800" rIns="50800" bIns="50800" rtlCol="0" anchor="ctr"/>
              <a:lstStyle/>
              <a:p>
                <a:pPr algn="ctr">
                  <a:lnSpc>
                    <a:spcPts val="1449"/>
                  </a:lnSpc>
                  <a:spcBef>
                    <a:spcPct val="0"/>
                  </a:spcBef>
                </a:pPr>
                <a:endParaRPr/>
              </a:p>
            </p:txBody>
          </p:sp>
        </p:grpSp>
        <p:grpSp>
          <p:nvGrpSpPr>
            <p:cNvPr id="15" name="Group 15"/>
            <p:cNvGrpSpPr/>
            <p:nvPr/>
          </p:nvGrpSpPr>
          <p:grpSpPr>
            <a:xfrm>
              <a:off x="13169048" y="0"/>
              <a:ext cx="297992" cy="740228"/>
              <a:chOff x="0" y="0"/>
              <a:chExt cx="81888" cy="203414"/>
            </a:xfrm>
          </p:grpSpPr>
          <p:sp>
            <p:nvSpPr>
              <p:cNvPr id="16" name="Freeform 16"/>
              <p:cNvSpPr/>
              <p:nvPr/>
            </p:nvSpPr>
            <p:spPr>
              <a:xfrm>
                <a:off x="0" y="0"/>
                <a:ext cx="81888" cy="203414"/>
              </a:xfrm>
              <a:custGeom>
                <a:avLst/>
                <a:gdLst/>
                <a:ahLst/>
                <a:cxnLst/>
                <a:rect l="l" t="t" r="r" b="b"/>
                <a:pathLst>
                  <a:path w="81888" h="203414">
                    <a:moveTo>
                      <a:pt x="0" y="0"/>
                    </a:moveTo>
                    <a:lnTo>
                      <a:pt x="81888" y="0"/>
                    </a:lnTo>
                    <a:lnTo>
                      <a:pt x="81888" y="203414"/>
                    </a:lnTo>
                    <a:lnTo>
                      <a:pt x="0" y="203414"/>
                    </a:lnTo>
                    <a:close/>
                  </a:path>
                </a:pathLst>
              </a:custGeom>
              <a:solidFill>
                <a:srgbClr val="BBE5E1"/>
              </a:solidFill>
            </p:spPr>
            <p:txBody>
              <a:bodyPr/>
              <a:lstStyle/>
              <a:p>
                <a:endParaRPr lang="en-AU"/>
              </a:p>
            </p:txBody>
          </p:sp>
          <p:sp>
            <p:nvSpPr>
              <p:cNvPr id="17" name="TextBox 17"/>
              <p:cNvSpPr txBox="1"/>
              <p:nvPr/>
            </p:nvSpPr>
            <p:spPr>
              <a:xfrm>
                <a:off x="0" y="-9525"/>
                <a:ext cx="81888" cy="212939"/>
              </a:xfrm>
              <a:prstGeom prst="rect">
                <a:avLst/>
              </a:prstGeom>
            </p:spPr>
            <p:txBody>
              <a:bodyPr lIns="50800" tIns="50800" rIns="50800" bIns="50800" rtlCol="0" anchor="ctr"/>
              <a:lstStyle/>
              <a:p>
                <a:pPr algn="ctr">
                  <a:lnSpc>
                    <a:spcPts val="1449"/>
                  </a:lnSpc>
                  <a:spcBef>
                    <a:spcPct val="0"/>
                  </a:spcBef>
                </a:pPr>
                <a:endParaRPr/>
              </a:p>
            </p:txBody>
          </p:sp>
        </p:grpSp>
      </p:grpSp>
      <p:sp>
        <p:nvSpPr>
          <p:cNvPr id="18" name="Freeform 18">
            <a:extLst>
              <a:ext uri="{C183D7F6-B498-43B3-948B-1728B52AA6E4}">
                <adec:decorative xmlns:adec="http://schemas.microsoft.com/office/drawing/2017/decorative" val="1"/>
              </a:ext>
            </a:extLst>
          </p:cNvPr>
          <p:cNvSpPr/>
          <p:nvPr/>
        </p:nvSpPr>
        <p:spPr>
          <a:xfrm>
            <a:off x="637870" y="1623844"/>
            <a:ext cx="445508" cy="445508"/>
          </a:xfrm>
          <a:custGeom>
            <a:avLst/>
            <a:gdLst/>
            <a:ahLst/>
            <a:cxnLst/>
            <a:rect l="l" t="t" r="r" b="b"/>
            <a:pathLst>
              <a:path w="445508" h="445508">
                <a:moveTo>
                  <a:pt x="0" y="0"/>
                </a:moveTo>
                <a:lnTo>
                  <a:pt x="445508" y="0"/>
                </a:lnTo>
                <a:lnTo>
                  <a:pt x="445508" y="445508"/>
                </a:lnTo>
                <a:lnTo>
                  <a:pt x="0" y="445508"/>
                </a:lnTo>
                <a:lnTo>
                  <a:pt x="0" y="0"/>
                </a:lnTo>
                <a:close/>
              </a:path>
            </a:pathLst>
          </a:custGeom>
          <a:blipFill>
            <a:blip r:embed="rId5"/>
            <a:stretch>
              <a:fillRect/>
            </a:stretch>
          </a:blipFill>
        </p:spPr>
        <p:txBody>
          <a:bodyPr/>
          <a:lstStyle/>
          <a:p>
            <a:endParaRPr lang="en-AU"/>
          </a:p>
        </p:txBody>
      </p:sp>
      <p:sp>
        <p:nvSpPr>
          <p:cNvPr id="19" name="Freeform 19" descr="Icon of doctor and patient conversing"/>
          <p:cNvSpPr/>
          <p:nvPr/>
        </p:nvSpPr>
        <p:spPr>
          <a:xfrm>
            <a:off x="8265465" y="219390"/>
            <a:ext cx="1250421" cy="1193584"/>
          </a:xfrm>
          <a:custGeom>
            <a:avLst/>
            <a:gdLst/>
            <a:ahLst/>
            <a:cxnLst/>
            <a:rect l="l" t="t" r="r" b="b"/>
            <a:pathLst>
              <a:path w="1250421" h="1193584">
                <a:moveTo>
                  <a:pt x="0" y="0"/>
                </a:moveTo>
                <a:lnTo>
                  <a:pt x="1250421" y="0"/>
                </a:lnTo>
                <a:lnTo>
                  <a:pt x="1250421" y="1193583"/>
                </a:lnTo>
                <a:lnTo>
                  <a:pt x="0" y="11935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grpSp>
        <p:nvGrpSpPr>
          <p:cNvPr id="20" name="Group 20">
            <a:extLst>
              <a:ext uri="{C183D7F6-B498-43B3-948B-1728B52AA6E4}">
                <adec:decorative xmlns:adec="http://schemas.microsoft.com/office/drawing/2017/decorative" val="1"/>
              </a:ext>
            </a:extLst>
          </p:cNvPr>
          <p:cNvGrpSpPr/>
          <p:nvPr/>
        </p:nvGrpSpPr>
        <p:grpSpPr>
          <a:xfrm>
            <a:off x="313516" y="2826372"/>
            <a:ext cx="10093981" cy="635521"/>
            <a:chOff x="0" y="0"/>
            <a:chExt cx="13458641" cy="847362"/>
          </a:xfrm>
        </p:grpSpPr>
        <p:sp>
          <p:nvSpPr>
            <p:cNvPr id="21" name="Freeform 21"/>
            <p:cNvSpPr/>
            <p:nvPr/>
          </p:nvSpPr>
          <p:spPr>
            <a:xfrm>
              <a:off x="0" y="678257"/>
              <a:ext cx="13428953" cy="169104"/>
            </a:xfrm>
            <a:custGeom>
              <a:avLst/>
              <a:gdLst/>
              <a:ahLst/>
              <a:cxnLst/>
              <a:rect l="l" t="t" r="r" b="b"/>
              <a:pathLst>
                <a:path w="13428953" h="169104">
                  <a:moveTo>
                    <a:pt x="0" y="0"/>
                  </a:moveTo>
                  <a:lnTo>
                    <a:pt x="13428953" y="0"/>
                  </a:lnTo>
                  <a:lnTo>
                    <a:pt x="13428953" y="169105"/>
                  </a:lnTo>
                  <a:lnTo>
                    <a:pt x="0" y="169105"/>
                  </a:lnTo>
                  <a:lnTo>
                    <a:pt x="0" y="0"/>
                  </a:lnTo>
                  <a:close/>
                </a:path>
              </a:pathLst>
            </a:custGeom>
            <a:blipFill>
              <a:blip r:embed="rId4"/>
              <a:stretch>
                <a:fillRect t="-10071971" b="-209537"/>
              </a:stretch>
            </a:blipFill>
          </p:spPr>
          <p:txBody>
            <a:bodyPr/>
            <a:lstStyle/>
            <a:p>
              <a:endParaRPr lang="en-AU"/>
            </a:p>
          </p:txBody>
        </p:sp>
        <p:grpSp>
          <p:nvGrpSpPr>
            <p:cNvPr id="22" name="Group 22"/>
            <p:cNvGrpSpPr/>
            <p:nvPr/>
          </p:nvGrpSpPr>
          <p:grpSpPr>
            <a:xfrm>
              <a:off x="0" y="2428"/>
              <a:ext cx="13458641" cy="774703"/>
              <a:chOff x="0" y="0"/>
              <a:chExt cx="3698423" cy="212888"/>
            </a:xfrm>
          </p:grpSpPr>
          <p:sp>
            <p:nvSpPr>
              <p:cNvPr id="23" name="Freeform 23"/>
              <p:cNvSpPr/>
              <p:nvPr/>
            </p:nvSpPr>
            <p:spPr>
              <a:xfrm>
                <a:off x="0" y="0"/>
                <a:ext cx="3698423" cy="212888"/>
              </a:xfrm>
              <a:custGeom>
                <a:avLst/>
                <a:gdLst/>
                <a:ahLst/>
                <a:cxnLst/>
                <a:rect l="l" t="t" r="r" b="b"/>
                <a:pathLst>
                  <a:path w="3698423" h="212888">
                    <a:moveTo>
                      <a:pt x="0" y="0"/>
                    </a:moveTo>
                    <a:lnTo>
                      <a:pt x="3698423" y="0"/>
                    </a:lnTo>
                    <a:lnTo>
                      <a:pt x="3698423" y="212888"/>
                    </a:lnTo>
                    <a:lnTo>
                      <a:pt x="0" y="212888"/>
                    </a:lnTo>
                    <a:close/>
                  </a:path>
                </a:pathLst>
              </a:custGeom>
              <a:solidFill>
                <a:srgbClr val="FFFFFF"/>
              </a:solidFill>
            </p:spPr>
            <p:txBody>
              <a:bodyPr/>
              <a:lstStyle/>
              <a:p>
                <a:endParaRPr lang="en-AU"/>
              </a:p>
            </p:txBody>
          </p:sp>
          <p:sp>
            <p:nvSpPr>
              <p:cNvPr id="24" name="TextBox 24"/>
              <p:cNvSpPr txBox="1"/>
              <p:nvPr/>
            </p:nvSpPr>
            <p:spPr>
              <a:xfrm>
                <a:off x="0" y="-9525"/>
                <a:ext cx="3698423" cy="222413"/>
              </a:xfrm>
              <a:prstGeom prst="rect">
                <a:avLst/>
              </a:prstGeom>
            </p:spPr>
            <p:txBody>
              <a:bodyPr lIns="50800" tIns="50800" rIns="50800" bIns="50800" rtlCol="0" anchor="ctr"/>
              <a:lstStyle/>
              <a:p>
                <a:pPr algn="ctr">
                  <a:lnSpc>
                    <a:spcPts val="1449"/>
                  </a:lnSpc>
                  <a:spcBef>
                    <a:spcPct val="0"/>
                  </a:spcBef>
                </a:pPr>
                <a:endParaRPr/>
              </a:p>
            </p:txBody>
          </p:sp>
        </p:grpSp>
        <p:grpSp>
          <p:nvGrpSpPr>
            <p:cNvPr id="25" name="Group 25"/>
            <p:cNvGrpSpPr/>
            <p:nvPr/>
          </p:nvGrpSpPr>
          <p:grpSpPr>
            <a:xfrm>
              <a:off x="13160835" y="0"/>
              <a:ext cx="297806" cy="774703"/>
              <a:chOff x="0" y="0"/>
              <a:chExt cx="81837" cy="212888"/>
            </a:xfrm>
          </p:grpSpPr>
          <p:sp>
            <p:nvSpPr>
              <p:cNvPr id="26" name="Freeform 26"/>
              <p:cNvSpPr/>
              <p:nvPr/>
            </p:nvSpPr>
            <p:spPr>
              <a:xfrm>
                <a:off x="0" y="0"/>
                <a:ext cx="81837" cy="212888"/>
              </a:xfrm>
              <a:custGeom>
                <a:avLst/>
                <a:gdLst/>
                <a:ahLst/>
                <a:cxnLst/>
                <a:rect l="l" t="t" r="r" b="b"/>
                <a:pathLst>
                  <a:path w="81837" h="212888">
                    <a:moveTo>
                      <a:pt x="0" y="0"/>
                    </a:moveTo>
                    <a:lnTo>
                      <a:pt x="81837" y="0"/>
                    </a:lnTo>
                    <a:lnTo>
                      <a:pt x="81837" y="212888"/>
                    </a:lnTo>
                    <a:lnTo>
                      <a:pt x="0" y="212888"/>
                    </a:lnTo>
                    <a:close/>
                  </a:path>
                </a:pathLst>
              </a:custGeom>
              <a:solidFill>
                <a:srgbClr val="BBE5E1"/>
              </a:solidFill>
            </p:spPr>
            <p:txBody>
              <a:bodyPr/>
              <a:lstStyle/>
              <a:p>
                <a:endParaRPr lang="en-AU"/>
              </a:p>
            </p:txBody>
          </p:sp>
          <p:sp>
            <p:nvSpPr>
              <p:cNvPr id="27" name="TextBox 27"/>
              <p:cNvSpPr txBox="1"/>
              <p:nvPr/>
            </p:nvSpPr>
            <p:spPr>
              <a:xfrm>
                <a:off x="0" y="-9525"/>
                <a:ext cx="81837" cy="222413"/>
              </a:xfrm>
              <a:prstGeom prst="rect">
                <a:avLst/>
              </a:prstGeom>
            </p:spPr>
            <p:txBody>
              <a:bodyPr lIns="50800" tIns="50800" rIns="50800" bIns="50800" rtlCol="0" anchor="ctr"/>
              <a:lstStyle/>
              <a:p>
                <a:pPr algn="ctr">
                  <a:lnSpc>
                    <a:spcPts val="1449"/>
                  </a:lnSpc>
                  <a:spcBef>
                    <a:spcPct val="0"/>
                  </a:spcBef>
                </a:pPr>
                <a:endParaRPr/>
              </a:p>
            </p:txBody>
          </p:sp>
        </p:grpSp>
      </p:grpSp>
      <p:sp>
        <p:nvSpPr>
          <p:cNvPr id="28" name="Freeform 28">
            <a:extLst>
              <a:ext uri="{C183D7F6-B498-43B3-948B-1728B52AA6E4}">
                <adec:decorative xmlns:adec="http://schemas.microsoft.com/office/drawing/2017/decorative" val="1"/>
              </a:ext>
            </a:extLst>
          </p:cNvPr>
          <p:cNvSpPr/>
          <p:nvPr/>
        </p:nvSpPr>
        <p:spPr>
          <a:xfrm>
            <a:off x="649270" y="2910530"/>
            <a:ext cx="422708" cy="422708"/>
          </a:xfrm>
          <a:custGeom>
            <a:avLst/>
            <a:gdLst/>
            <a:ahLst/>
            <a:cxnLst/>
            <a:rect l="l" t="t" r="r" b="b"/>
            <a:pathLst>
              <a:path w="422708" h="422708">
                <a:moveTo>
                  <a:pt x="0" y="0"/>
                </a:moveTo>
                <a:lnTo>
                  <a:pt x="422708" y="0"/>
                </a:lnTo>
                <a:lnTo>
                  <a:pt x="422708" y="422708"/>
                </a:lnTo>
                <a:lnTo>
                  <a:pt x="0" y="4227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grpSp>
        <p:nvGrpSpPr>
          <p:cNvPr id="29" name="Group 29">
            <a:extLst>
              <a:ext uri="{C183D7F6-B498-43B3-948B-1728B52AA6E4}">
                <adec:decorative xmlns:adec="http://schemas.microsoft.com/office/drawing/2017/decorative" val="1"/>
              </a:ext>
            </a:extLst>
          </p:cNvPr>
          <p:cNvGrpSpPr/>
          <p:nvPr/>
        </p:nvGrpSpPr>
        <p:grpSpPr>
          <a:xfrm>
            <a:off x="307216" y="4164089"/>
            <a:ext cx="10093981" cy="631176"/>
            <a:chOff x="0" y="0"/>
            <a:chExt cx="13458641" cy="841568"/>
          </a:xfrm>
        </p:grpSpPr>
        <p:sp>
          <p:nvSpPr>
            <p:cNvPr id="30" name="Freeform 30"/>
            <p:cNvSpPr/>
            <p:nvPr/>
          </p:nvSpPr>
          <p:spPr>
            <a:xfrm>
              <a:off x="0" y="673620"/>
              <a:ext cx="13428953" cy="167948"/>
            </a:xfrm>
            <a:custGeom>
              <a:avLst/>
              <a:gdLst/>
              <a:ahLst/>
              <a:cxnLst/>
              <a:rect l="l" t="t" r="r" b="b"/>
              <a:pathLst>
                <a:path w="13428953" h="167948">
                  <a:moveTo>
                    <a:pt x="0" y="0"/>
                  </a:moveTo>
                  <a:lnTo>
                    <a:pt x="13428953" y="0"/>
                  </a:lnTo>
                  <a:lnTo>
                    <a:pt x="13428953" y="167948"/>
                  </a:lnTo>
                  <a:lnTo>
                    <a:pt x="0" y="167948"/>
                  </a:lnTo>
                  <a:lnTo>
                    <a:pt x="0" y="0"/>
                  </a:lnTo>
                  <a:close/>
                </a:path>
              </a:pathLst>
            </a:custGeom>
            <a:blipFill>
              <a:blip r:embed="rId4"/>
              <a:stretch>
                <a:fillRect t="-10141654" b="-211324"/>
              </a:stretch>
            </a:blipFill>
          </p:spPr>
          <p:txBody>
            <a:bodyPr/>
            <a:lstStyle/>
            <a:p>
              <a:endParaRPr lang="en-AU"/>
            </a:p>
          </p:txBody>
        </p:sp>
        <p:grpSp>
          <p:nvGrpSpPr>
            <p:cNvPr id="31" name="Group 31"/>
            <p:cNvGrpSpPr/>
            <p:nvPr/>
          </p:nvGrpSpPr>
          <p:grpSpPr>
            <a:xfrm>
              <a:off x="0" y="2411"/>
              <a:ext cx="13458641" cy="769406"/>
              <a:chOff x="0" y="0"/>
              <a:chExt cx="3698423" cy="211432"/>
            </a:xfrm>
          </p:grpSpPr>
          <p:sp>
            <p:nvSpPr>
              <p:cNvPr id="32" name="Freeform 32"/>
              <p:cNvSpPr/>
              <p:nvPr/>
            </p:nvSpPr>
            <p:spPr>
              <a:xfrm>
                <a:off x="0" y="0"/>
                <a:ext cx="3698423" cy="211432"/>
              </a:xfrm>
              <a:custGeom>
                <a:avLst/>
                <a:gdLst/>
                <a:ahLst/>
                <a:cxnLst/>
                <a:rect l="l" t="t" r="r" b="b"/>
                <a:pathLst>
                  <a:path w="3698423" h="211432">
                    <a:moveTo>
                      <a:pt x="0" y="0"/>
                    </a:moveTo>
                    <a:lnTo>
                      <a:pt x="3698423" y="0"/>
                    </a:lnTo>
                    <a:lnTo>
                      <a:pt x="3698423" y="211432"/>
                    </a:lnTo>
                    <a:lnTo>
                      <a:pt x="0" y="211432"/>
                    </a:lnTo>
                    <a:close/>
                  </a:path>
                </a:pathLst>
              </a:custGeom>
              <a:solidFill>
                <a:srgbClr val="FFFFFF"/>
              </a:solidFill>
            </p:spPr>
            <p:txBody>
              <a:bodyPr/>
              <a:lstStyle/>
              <a:p>
                <a:endParaRPr lang="en-AU"/>
              </a:p>
            </p:txBody>
          </p:sp>
          <p:sp>
            <p:nvSpPr>
              <p:cNvPr id="33" name="TextBox 33"/>
              <p:cNvSpPr txBox="1"/>
              <p:nvPr/>
            </p:nvSpPr>
            <p:spPr>
              <a:xfrm>
                <a:off x="0" y="-9525"/>
                <a:ext cx="3698423" cy="220957"/>
              </a:xfrm>
              <a:prstGeom prst="rect">
                <a:avLst/>
              </a:prstGeom>
            </p:spPr>
            <p:txBody>
              <a:bodyPr lIns="50800" tIns="50800" rIns="50800" bIns="50800" rtlCol="0" anchor="ctr"/>
              <a:lstStyle/>
              <a:p>
                <a:pPr algn="ctr">
                  <a:lnSpc>
                    <a:spcPts val="1449"/>
                  </a:lnSpc>
                  <a:spcBef>
                    <a:spcPct val="0"/>
                  </a:spcBef>
                </a:pPr>
                <a:endParaRPr/>
              </a:p>
            </p:txBody>
          </p:sp>
        </p:grpSp>
        <p:grpSp>
          <p:nvGrpSpPr>
            <p:cNvPr id="34" name="Group 34"/>
            <p:cNvGrpSpPr/>
            <p:nvPr/>
          </p:nvGrpSpPr>
          <p:grpSpPr>
            <a:xfrm>
              <a:off x="13160835" y="0"/>
              <a:ext cx="297806" cy="769406"/>
              <a:chOff x="0" y="0"/>
              <a:chExt cx="81837" cy="211432"/>
            </a:xfrm>
          </p:grpSpPr>
          <p:sp>
            <p:nvSpPr>
              <p:cNvPr id="35" name="Freeform 35"/>
              <p:cNvSpPr/>
              <p:nvPr/>
            </p:nvSpPr>
            <p:spPr>
              <a:xfrm>
                <a:off x="0" y="0"/>
                <a:ext cx="81837" cy="211432"/>
              </a:xfrm>
              <a:custGeom>
                <a:avLst/>
                <a:gdLst/>
                <a:ahLst/>
                <a:cxnLst/>
                <a:rect l="l" t="t" r="r" b="b"/>
                <a:pathLst>
                  <a:path w="81837" h="211432">
                    <a:moveTo>
                      <a:pt x="0" y="0"/>
                    </a:moveTo>
                    <a:lnTo>
                      <a:pt x="81837" y="0"/>
                    </a:lnTo>
                    <a:lnTo>
                      <a:pt x="81837" y="211432"/>
                    </a:lnTo>
                    <a:lnTo>
                      <a:pt x="0" y="211432"/>
                    </a:lnTo>
                    <a:close/>
                  </a:path>
                </a:pathLst>
              </a:custGeom>
              <a:solidFill>
                <a:srgbClr val="BBE5E1"/>
              </a:solidFill>
            </p:spPr>
            <p:txBody>
              <a:bodyPr/>
              <a:lstStyle/>
              <a:p>
                <a:endParaRPr lang="en-AU"/>
              </a:p>
            </p:txBody>
          </p:sp>
          <p:sp>
            <p:nvSpPr>
              <p:cNvPr id="36" name="TextBox 36"/>
              <p:cNvSpPr txBox="1"/>
              <p:nvPr/>
            </p:nvSpPr>
            <p:spPr>
              <a:xfrm>
                <a:off x="0" y="-9525"/>
                <a:ext cx="81837" cy="220957"/>
              </a:xfrm>
              <a:prstGeom prst="rect">
                <a:avLst/>
              </a:prstGeom>
            </p:spPr>
            <p:txBody>
              <a:bodyPr lIns="50800" tIns="50800" rIns="50800" bIns="50800" rtlCol="0" anchor="ctr"/>
              <a:lstStyle/>
              <a:p>
                <a:pPr algn="ctr">
                  <a:lnSpc>
                    <a:spcPts val="1449"/>
                  </a:lnSpc>
                  <a:spcBef>
                    <a:spcPct val="0"/>
                  </a:spcBef>
                </a:pPr>
                <a:endParaRPr/>
              </a:p>
            </p:txBody>
          </p:sp>
        </p:grpSp>
      </p:grpSp>
      <p:sp>
        <p:nvSpPr>
          <p:cNvPr id="37" name="Freeform 37">
            <a:extLst>
              <a:ext uri="{C183D7F6-B498-43B3-948B-1728B52AA6E4}">
                <adec:decorative xmlns:adec="http://schemas.microsoft.com/office/drawing/2017/decorative" val="1"/>
              </a:ext>
            </a:extLst>
          </p:cNvPr>
          <p:cNvSpPr/>
          <p:nvPr/>
        </p:nvSpPr>
        <p:spPr>
          <a:xfrm>
            <a:off x="637870" y="4212464"/>
            <a:ext cx="452564" cy="452564"/>
          </a:xfrm>
          <a:custGeom>
            <a:avLst/>
            <a:gdLst/>
            <a:ahLst/>
            <a:cxnLst/>
            <a:rect l="l" t="t" r="r" b="b"/>
            <a:pathLst>
              <a:path w="452564" h="452564">
                <a:moveTo>
                  <a:pt x="0" y="0"/>
                </a:moveTo>
                <a:lnTo>
                  <a:pt x="452563" y="0"/>
                </a:lnTo>
                <a:lnTo>
                  <a:pt x="452563" y="452564"/>
                </a:lnTo>
                <a:lnTo>
                  <a:pt x="0" y="4525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38" name="TextBox 38"/>
          <p:cNvSpPr txBox="1"/>
          <p:nvPr/>
        </p:nvSpPr>
        <p:spPr>
          <a:xfrm>
            <a:off x="420919" y="1207986"/>
            <a:ext cx="1139648" cy="235458"/>
          </a:xfrm>
          <a:prstGeom prst="rect">
            <a:avLst/>
          </a:prstGeom>
        </p:spPr>
        <p:txBody>
          <a:bodyPr lIns="0" tIns="0" rIns="0" bIns="0" rtlCol="0" anchor="t">
            <a:spAutoFit/>
          </a:bodyPr>
          <a:lstStyle/>
          <a:p>
            <a:pPr algn="ctr">
              <a:lnSpc>
                <a:spcPts val="1722"/>
              </a:lnSpc>
              <a:spcBef>
                <a:spcPct val="0"/>
              </a:spcBef>
            </a:pPr>
            <a:r>
              <a:rPr lang="en-US" sz="1230" b="1" spc="24">
                <a:solidFill>
                  <a:srgbClr val="000000"/>
                </a:solidFill>
                <a:latin typeface="Gill Sans Medium"/>
                <a:ea typeface="Gill Sans Medium"/>
                <a:cs typeface="Gill Sans Medium"/>
                <a:sym typeface="Gill Sans Medium"/>
              </a:rPr>
              <a:t>Key Messages</a:t>
            </a:r>
          </a:p>
        </p:txBody>
      </p:sp>
      <p:sp>
        <p:nvSpPr>
          <p:cNvPr id="39" name="TextBox 39"/>
          <p:cNvSpPr txBox="1"/>
          <p:nvPr/>
        </p:nvSpPr>
        <p:spPr>
          <a:xfrm>
            <a:off x="1254777" y="1575136"/>
            <a:ext cx="8996776" cy="514350"/>
          </a:xfrm>
          <a:prstGeom prst="rect">
            <a:avLst/>
          </a:prstGeom>
        </p:spPr>
        <p:txBody>
          <a:bodyPr lIns="0" tIns="0" rIns="0" bIns="0" rtlCol="0" anchor="t">
            <a:spAutoFit/>
          </a:bodyPr>
          <a:lstStyle/>
          <a:p>
            <a:pPr algn="l">
              <a:lnSpc>
                <a:spcPts val="1320"/>
              </a:lnSpc>
            </a:pPr>
            <a:r>
              <a:rPr lang="en-US" sz="1100" b="1">
                <a:solidFill>
                  <a:srgbClr val="000000"/>
                </a:solidFill>
                <a:latin typeface="Gill Sans Bold"/>
                <a:ea typeface="Gill Sans Bold"/>
                <a:cs typeface="Gill Sans Bold"/>
                <a:sym typeface="Gill Sans Bold"/>
              </a:rPr>
              <a:t>Breast density refers to the amount of fibroglandular tissue in the breast and is measured on a mammogram.</a:t>
            </a:r>
            <a:r>
              <a:rPr lang="en-US" sz="1100">
                <a:solidFill>
                  <a:srgbClr val="000000"/>
                </a:solidFill>
                <a:latin typeface="Gill Sans Light"/>
                <a:ea typeface="Gill Sans Light"/>
                <a:cs typeface="Gill Sans Light"/>
                <a:sym typeface="Gill Sans Light"/>
              </a:rPr>
              <a:t> Both breast density and cancers appear white on a mammogram, making cancers harder to see (known as the </a:t>
            </a:r>
            <a:r>
              <a:rPr lang="en-US" sz="1100" b="1">
                <a:solidFill>
                  <a:srgbClr val="000000"/>
                </a:solidFill>
                <a:latin typeface="Gill Sans Bold"/>
                <a:ea typeface="Gill Sans Bold"/>
                <a:cs typeface="Gill Sans Bold"/>
                <a:sym typeface="Gill Sans Bold"/>
              </a:rPr>
              <a:t>masking effect</a:t>
            </a:r>
            <a:r>
              <a:rPr lang="en-US" sz="1100">
                <a:solidFill>
                  <a:srgbClr val="000000"/>
                </a:solidFill>
                <a:latin typeface="Gill Sans Light"/>
                <a:ea typeface="Gill Sans Light"/>
                <a:cs typeface="Gill Sans Light"/>
                <a:sym typeface="Gill Sans Light"/>
              </a:rPr>
              <a:t>). This could lead to a false negative screening result (getting an all clear when cancer is present). Breast density cannot be assessed by physical examination.</a:t>
            </a:r>
          </a:p>
        </p:txBody>
      </p:sp>
      <p:sp>
        <p:nvSpPr>
          <p:cNvPr id="40" name="TextBox 40"/>
          <p:cNvSpPr txBox="1"/>
          <p:nvPr/>
        </p:nvSpPr>
        <p:spPr>
          <a:xfrm>
            <a:off x="454123" y="1604794"/>
            <a:ext cx="80367" cy="198120"/>
          </a:xfrm>
          <a:prstGeom prst="rect">
            <a:avLst/>
          </a:prstGeom>
        </p:spPr>
        <p:txBody>
          <a:bodyPr lIns="0" tIns="0" rIns="0" bIns="0" rtlCol="0" anchor="t">
            <a:spAutoFit/>
          </a:bodyPr>
          <a:lstStyle/>
          <a:p>
            <a:pPr algn="ctr">
              <a:lnSpc>
                <a:spcPts val="1679"/>
              </a:lnSpc>
            </a:pPr>
            <a:r>
              <a:rPr lang="en-US" sz="1200" b="1">
                <a:solidFill>
                  <a:srgbClr val="000000"/>
                </a:solidFill>
                <a:latin typeface="Canva Sans Bold"/>
                <a:ea typeface="Canva Sans Bold"/>
                <a:cs typeface="Canva Sans Bold"/>
                <a:sym typeface="Canva Sans Bold"/>
              </a:rPr>
              <a:t>1</a:t>
            </a:r>
          </a:p>
        </p:txBody>
      </p:sp>
      <p:sp>
        <p:nvSpPr>
          <p:cNvPr id="41" name="TextBox 41"/>
          <p:cNvSpPr txBox="1"/>
          <p:nvPr/>
        </p:nvSpPr>
        <p:spPr>
          <a:xfrm>
            <a:off x="449241" y="2864761"/>
            <a:ext cx="90130" cy="198120"/>
          </a:xfrm>
          <a:prstGeom prst="rect">
            <a:avLst/>
          </a:prstGeom>
        </p:spPr>
        <p:txBody>
          <a:bodyPr lIns="0" tIns="0" rIns="0" bIns="0" rtlCol="0" anchor="t">
            <a:spAutoFit/>
          </a:bodyPr>
          <a:lstStyle/>
          <a:p>
            <a:pPr algn="ctr">
              <a:lnSpc>
                <a:spcPts val="1679"/>
              </a:lnSpc>
            </a:pPr>
            <a:r>
              <a:rPr lang="en-US" sz="1200" b="1">
                <a:solidFill>
                  <a:srgbClr val="000000"/>
                </a:solidFill>
                <a:latin typeface="Canva Sans Bold"/>
                <a:ea typeface="Canva Sans Bold"/>
                <a:cs typeface="Canva Sans Bold"/>
                <a:sym typeface="Canva Sans Bold"/>
              </a:rPr>
              <a:t>3</a:t>
            </a:r>
          </a:p>
        </p:txBody>
      </p:sp>
      <p:sp>
        <p:nvSpPr>
          <p:cNvPr id="42" name="TextBox 42"/>
          <p:cNvSpPr txBox="1"/>
          <p:nvPr/>
        </p:nvSpPr>
        <p:spPr>
          <a:xfrm>
            <a:off x="456919" y="4183889"/>
            <a:ext cx="91678" cy="198120"/>
          </a:xfrm>
          <a:prstGeom prst="rect">
            <a:avLst/>
          </a:prstGeom>
        </p:spPr>
        <p:txBody>
          <a:bodyPr lIns="0" tIns="0" rIns="0" bIns="0" rtlCol="0" anchor="t">
            <a:spAutoFit/>
          </a:bodyPr>
          <a:lstStyle/>
          <a:p>
            <a:pPr algn="ctr">
              <a:lnSpc>
                <a:spcPts val="1679"/>
              </a:lnSpc>
            </a:pPr>
            <a:r>
              <a:rPr lang="en-US" sz="1200" b="1">
                <a:solidFill>
                  <a:srgbClr val="000000"/>
                </a:solidFill>
                <a:latin typeface="Canva Sans Bold"/>
                <a:ea typeface="Canva Sans Bold"/>
                <a:cs typeface="Canva Sans Bold"/>
                <a:sym typeface="Canva Sans Bold"/>
              </a:rPr>
              <a:t>5</a:t>
            </a:r>
          </a:p>
        </p:txBody>
      </p:sp>
      <p:sp>
        <p:nvSpPr>
          <p:cNvPr id="43" name="Freeform 43">
            <a:extLst>
              <a:ext uri="{C183D7F6-B498-43B3-948B-1728B52AA6E4}">
                <adec:decorative xmlns:adec="http://schemas.microsoft.com/office/drawing/2017/decorative" val="1"/>
              </a:ext>
            </a:extLst>
          </p:cNvPr>
          <p:cNvSpPr/>
          <p:nvPr/>
        </p:nvSpPr>
        <p:spPr>
          <a:xfrm rot="-74020">
            <a:off x="3572021" y="324520"/>
            <a:ext cx="3547958" cy="1153972"/>
          </a:xfrm>
          <a:custGeom>
            <a:avLst/>
            <a:gdLst/>
            <a:ahLst/>
            <a:cxnLst/>
            <a:rect l="l" t="t" r="r" b="b"/>
            <a:pathLst>
              <a:path w="3547958" h="1153972">
                <a:moveTo>
                  <a:pt x="0" y="0"/>
                </a:moveTo>
                <a:lnTo>
                  <a:pt x="3547958" y="0"/>
                </a:lnTo>
                <a:lnTo>
                  <a:pt x="3547958" y="1153972"/>
                </a:lnTo>
                <a:lnTo>
                  <a:pt x="0" y="11539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AU"/>
          </a:p>
        </p:txBody>
      </p:sp>
      <p:sp>
        <p:nvSpPr>
          <p:cNvPr id="44" name="Freeform 44">
            <a:extLst>
              <a:ext uri="{C183D7F6-B498-43B3-948B-1728B52AA6E4}">
                <adec:decorative xmlns:adec="http://schemas.microsoft.com/office/drawing/2017/decorative" val="1"/>
              </a:ext>
            </a:extLst>
          </p:cNvPr>
          <p:cNvSpPr/>
          <p:nvPr/>
        </p:nvSpPr>
        <p:spPr>
          <a:xfrm rot="-74020">
            <a:off x="3572021" y="146060"/>
            <a:ext cx="3547958" cy="1153972"/>
          </a:xfrm>
          <a:custGeom>
            <a:avLst/>
            <a:gdLst/>
            <a:ahLst/>
            <a:cxnLst/>
            <a:rect l="l" t="t" r="r" b="b"/>
            <a:pathLst>
              <a:path w="3547958" h="1153972">
                <a:moveTo>
                  <a:pt x="0" y="0"/>
                </a:moveTo>
                <a:lnTo>
                  <a:pt x="3547958" y="0"/>
                </a:lnTo>
                <a:lnTo>
                  <a:pt x="3547958" y="1153972"/>
                </a:lnTo>
                <a:lnTo>
                  <a:pt x="0" y="11539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AU"/>
          </a:p>
        </p:txBody>
      </p:sp>
      <p:sp>
        <p:nvSpPr>
          <p:cNvPr id="45" name="Freeform 45">
            <a:extLst>
              <a:ext uri="{C183D7F6-B498-43B3-948B-1728B52AA6E4}">
                <adec:decorative xmlns:adec="http://schemas.microsoft.com/office/drawing/2017/decorative" val="1"/>
              </a:ext>
            </a:extLst>
          </p:cNvPr>
          <p:cNvSpPr/>
          <p:nvPr/>
        </p:nvSpPr>
        <p:spPr>
          <a:xfrm rot="119228" flipH="1">
            <a:off x="3675095" y="235076"/>
            <a:ext cx="3267879" cy="1062876"/>
          </a:xfrm>
          <a:custGeom>
            <a:avLst/>
            <a:gdLst/>
            <a:ahLst/>
            <a:cxnLst/>
            <a:rect l="l" t="t" r="r" b="b"/>
            <a:pathLst>
              <a:path w="3267879" h="1062876">
                <a:moveTo>
                  <a:pt x="3267878" y="0"/>
                </a:moveTo>
                <a:lnTo>
                  <a:pt x="0" y="0"/>
                </a:lnTo>
                <a:lnTo>
                  <a:pt x="0" y="1062876"/>
                </a:lnTo>
                <a:lnTo>
                  <a:pt x="3267878" y="1062876"/>
                </a:lnTo>
                <a:lnTo>
                  <a:pt x="3267878"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AU"/>
          </a:p>
        </p:txBody>
      </p:sp>
      <p:sp>
        <p:nvSpPr>
          <p:cNvPr id="46" name="Freeform 46">
            <a:extLst>
              <a:ext uri="{C183D7F6-B498-43B3-948B-1728B52AA6E4}">
                <adec:decorative xmlns:adec="http://schemas.microsoft.com/office/drawing/2017/decorative" val="1"/>
              </a:ext>
            </a:extLst>
          </p:cNvPr>
          <p:cNvSpPr/>
          <p:nvPr/>
        </p:nvSpPr>
        <p:spPr>
          <a:xfrm rot="119228" flipH="1">
            <a:off x="3659329" y="293759"/>
            <a:ext cx="3267879" cy="1062876"/>
          </a:xfrm>
          <a:custGeom>
            <a:avLst/>
            <a:gdLst/>
            <a:ahLst/>
            <a:cxnLst/>
            <a:rect l="l" t="t" r="r" b="b"/>
            <a:pathLst>
              <a:path w="3267879" h="1062876">
                <a:moveTo>
                  <a:pt x="3267879" y="0"/>
                </a:moveTo>
                <a:lnTo>
                  <a:pt x="0" y="0"/>
                </a:lnTo>
                <a:lnTo>
                  <a:pt x="0" y="1062877"/>
                </a:lnTo>
                <a:lnTo>
                  <a:pt x="3267879" y="1062877"/>
                </a:lnTo>
                <a:lnTo>
                  <a:pt x="3267879"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AU"/>
          </a:p>
        </p:txBody>
      </p:sp>
      <p:sp>
        <p:nvSpPr>
          <p:cNvPr id="47" name="Freeform 47">
            <a:extLst>
              <a:ext uri="{C183D7F6-B498-43B3-948B-1728B52AA6E4}">
                <adec:decorative xmlns:adec="http://schemas.microsoft.com/office/drawing/2017/decorative" val="1"/>
              </a:ext>
            </a:extLst>
          </p:cNvPr>
          <p:cNvSpPr/>
          <p:nvPr/>
        </p:nvSpPr>
        <p:spPr>
          <a:xfrm rot="-74020">
            <a:off x="3782903" y="287763"/>
            <a:ext cx="3126193" cy="1016793"/>
          </a:xfrm>
          <a:custGeom>
            <a:avLst/>
            <a:gdLst/>
            <a:ahLst/>
            <a:cxnLst/>
            <a:rect l="l" t="t" r="r" b="b"/>
            <a:pathLst>
              <a:path w="3126193" h="1016793">
                <a:moveTo>
                  <a:pt x="0" y="0"/>
                </a:moveTo>
                <a:lnTo>
                  <a:pt x="3126194" y="0"/>
                </a:lnTo>
                <a:lnTo>
                  <a:pt x="3126194" y="1016793"/>
                </a:lnTo>
                <a:lnTo>
                  <a:pt x="0" y="101679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AU"/>
          </a:p>
        </p:txBody>
      </p:sp>
      <p:sp>
        <p:nvSpPr>
          <p:cNvPr id="48" name="Freeform 48" descr="BreastScreen Australia logo"/>
          <p:cNvSpPr/>
          <p:nvPr/>
        </p:nvSpPr>
        <p:spPr>
          <a:xfrm>
            <a:off x="4534963" y="351588"/>
            <a:ext cx="1357490" cy="549918"/>
          </a:xfrm>
          <a:custGeom>
            <a:avLst/>
            <a:gdLst/>
            <a:ahLst/>
            <a:cxnLst/>
            <a:rect l="l" t="t" r="r" b="b"/>
            <a:pathLst>
              <a:path w="1357490" h="549918">
                <a:moveTo>
                  <a:pt x="0" y="0"/>
                </a:moveTo>
                <a:lnTo>
                  <a:pt x="1357490" y="0"/>
                </a:lnTo>
                <a:lnTo>
                  <a:pt x="1357490" y="549918"/>
                </a:lnTo>
                <a:lnTo>
                  <a:pt x="0" y="549918"/>
                </a:lnTo>
                <a:lnTo>
                  <a:pt x="0" y="0"/>
                </a:lnTo>
                <a:close/>
              </a:path>
            </a:pathLst>
          </a:custGeom>
          <a:blipFill>
            <a:blip r:embed="rId18"/>
            <a:stretch>
              <a:fillRect/>
            </a:stretch>
          </a:blipFill>
        </p:spPr>
        <p:txBody>
          <a:bodyPr/>
          <a:lstStyle/>
          <a:p>
            <a:endParaRPr lang="en-AU"/>
          </a:p>
        </p:txBody>
      </p:sp>
      <p:sp>
        <p:nvSpPr>
          <p:cNvPr id="49" name="TextBox 49"/>
          <p:cNvSpPr txBox="1">
            <a:spLocks noGrp="1"/>
          </p:cNvSpPr>
          <p:nvPr>
            <p:ph type="title" idx="4294967295"/>
          </p:nvPr>
        </p:nvSpPr>
        <p:spPr>
          <a:xfrm>
            <a:off x="3840649" y="963530"/>
            <a:ext cx="2746118" cy="2095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478"/>
              </a:lnSpc>
              <a:spcBef>
                <a:spcPts val="0"/>
              </a:spcBef>
              <a:spcAft>
                <a:spcPts val="0"/>
              </a:spcAft>
              <a:buClrTx/>
              <a:buSzTx/>
              <a:buFontTx/>
              <a:buNone/>
              <a:tabLst/>
              <a:defRPr/>
            </a:pPr>
            <a:r>
              <a:rPr kumimoji="0" lang="en-US" sz="1232" b="1" i="0" u="none" strike="noStrike" kern="1200" cap="none" spc="24" normalizeH="0" baseline="0" noProof="0" dirty="0">
                <a:ln>
                  <a:noFill/>
                </a:ln>
                <a:solidFill>
                  <a:srgbClr val="000000"/>
                </a:solidFill>
                <a:effectLst/>
                <a:uLnTx/>
                <a:uFillTx/>
                <a:latin typeface="Gill Sans Medium"/>
                <a:ea typeface="Gill Sans Medium"/>
                <a:cs typeface="Gill Sans Medium"/>
                <a:sym typeface="Gill Sans Medium"/>
              </a:rPr>
              <a:t>Breast Density GP Guidance</a:t>
            </a:r>
          </a:p>
        </p:txBody>
      </p:sp>
      <p:sp>
        <p:nvSpPr>
          <p:cNvPr id="50" name="TextBox 50"/>
          <p:cNvSpPr txBox="1"/>
          <p:nvPr/>
        </p:nvSpPr>
        <p:spPr>
          <a:xfrm>
            <a:off x="10413796" y="7209137"/>
            <a:ext cx="80367" cy="198120"/>
          </a:xfrm>
          <a:prstGeom prst="rect">
            <a:avLst/>
          </a:prstGeom>
        </p:spPr>
        <p:txBody>
          <a:bodyPr lIns="0" tIns="0" rIns="0" bIns="0" rtlCol="0" anchor="t">
            <a:spAutoFit/>
          </a:bodyPr>
          <a:lstStyle/>
          <a:p>
            <a:pPr algn="ctr">
              <a:lnSpc>
                <a:spcPts val="1679"/>
              </a:lnSpc>
            </a:pPr>
            <a:r>
              <a:rPr lang="en-US" sz="1200" b="1">
                <a:solidFill>
                  <a:srgbClr val="000000"/>
                </a:solidFill>
                <a:latin typeface="Canva Sans Bold"/>
                <a:ea typeface="Canva Sans Bold"/>
                <a:cs typeface="Canva Sans Bold"/>
                <a:sym typeface="Canva Sans Bold"/>
              </a:rPr>
              <a:t>1</a:t>
            </a:r>
          </a:p>
        </p:txBody>
      </p:sp>
      <p:grpSp>
        <p:nvGrpSpPr>
          <p:cNvPr id="51" name="Group 51">
            <a:extLst>
              <a:ext uri="{C183D7F6-B498-43B3-948B-1728B52AA6E4}">
                <adec:decorative xmlns:adec="http://schemas.microsoft.com/office/drawing/2017/decorative" val="1"/>
              </a:ext>
            </a:extLst>
          </p:cNvPr>
          <p:cNvGrpSpPr/>
          <p:nvPr/>
        </p:nvGrpSpPr>
        <p:grpSpPr>
          <a:xfrm>
            <a:off x="307216" y="2191995"/>
            <a:ext cx="10100280" cy="605802"/>
            <a:chOff x="0" y="0"/>
            <a:chExt cx="13467040" cy="807736"/>
          </a:xfrm>
        </p:grpSpPr>
        <p:sp>
          <p:nvSpPr>
            <p:cNvPr id="52" name="Freeform 52"/>
            <p:cNvSpPr/>
            <p:nvPr/>
          </p:nvSpPr>
          <p:spPr>
            <a:xfrm>
              <a:off x="0" y="646539"/>
              <a:ext cx="13437334" cy="161196"/>
            </a:xfrm>
            <a:custGeom>
              <a:avLst/>
              <a:gdLst/>
              <a:ahLst/>
              <a:cxnLst/>
              <a:rect l="l" t="t" r="r" b="b"/>
              <a:pathLst>
                <a:path w="13437334" h="161196">
                  <a:moveTo>
                    <a:pt x="0" y="0"/>
                  </a:moveTo>
                  <a:lnTo>
                    <a:pt x="13437334" y="0"/>
                  </a:lnTo>
                  <a:lnTo>
                    <a:pt x="13437334" y="161197"/>
                  </a:lnTo>
                  <a:lnTo>
                    <a:pt x="0" y="161197"/>
                  </a:lnTo>
                  <a:lnTo>
                    <a:pt x="0" y="0"/>
                  </a:lnTo>
                  <a:close/>
                </a:path>
              </a:pathLst>
            </a:custGeom>
            <a:blipFill>
              <a:blip r:embed="rId4"/>
              <a:stretch>
                <a:fillRect t="-10575161" b="-222439"/>
              </a:stretch>
            </a:blipFill>
          </p:spPr>
          <p:txBody>
            <a:bodyPr/>
            <a:lstStyle/>
            <a:p>
              <a:endParaRPr lang="en-AU"/>
            </a:p>
          </p:txBody>
        </p:sp>
        <p:grpSp>
          <p:nvGrpSpPr>
            <p:cNvPr id="53" name="Group 53"/>
            <p:cNvGrpSpPr/>
            <p:nvPr/>
          </p:nvGrpSpPr>
          <p:grpSpPr>
            <a:xfrm>
              <a:off x="0" y="2314"/>
              <a:ext cx="13467040" cy="738475"/>
              <a:chOff x="0" y="0"/>
              <a:chExt cx="3700731" cy="202932"/>
            </a:xfrm>
          </p:grpSpPr>
          <p:sp>
            <p:nvSpPr>
              <p:cNvPr id="54" name="Freeform 54"/>
              <p:cNvSpPr/>
              <p:nvPr/>
            </p:nvSpPr>
            <p:spPr>
              <a:xfrm>
                <a:off x="0" y="0"/>
                <a:ext cx="3700731" cy="202932"/>
              </a:xfrm>
              <a:custGeom>
                <a:avLst/>
                <a:gdLst/>
                <a:ahLst/>
                <a:cxnLst/>
                <a:rect l="l" t="t" r="r" b="b"/>
                <a:pathLst>
                  <a:path w="3700731" h="202932">
                    <a:moveTo>
                      <a:pt x="0" y="0"/>
                    </a:moveTo>
                    <a:lnTo>
                      <a:pt x="3700731" y="0"/>
                    </a:lnTo>
                    <a:lnTo>
                      <a:pt x="3700731" y="202932"/>
                    </a:lnTo>
                    <a:lnTo>
                      <a:pt x="0" y="202932"/>
                    </a:lnTo>
                    <a:close/>
                  </a:path>
                </a:pathLst>
              </a:custGeom>
              <a:solidFill>
                <a:srgbClr val="FFFFFF"/>
              </a:solidFill>
            </p:spPr>
            <p:txBody>
              <a:bodyPr/>
              <a:lstStyle/>
              <a:p>
                <a:endParaRPr lang="en-AU"/>
              </a:p>
            </p:txBody>
          </p:sp>
          <p:sp>
            <p:nvSpPr>
              <p:cNvPr id="55" name="TextBox 55"/>
              <p:cNvSpPr txBox="1"/>
              <p:nvPr/>
            </p:nvSpPr>
            <p:spPr>
              <a:xfrm>
                <a:off x="0" y="-9525"/>
                <a:ext cx="3700731" cy="212457"/>
              </a:xfrm>
              <a:prstGeom prst="rect">
                <a:avLst/>
              </a:prstGeom>
            </p:spPr>
            <p:txBody>
              <a:bodyPr lIns="50800" tIns="50800" rIns="50800" bIns="50800" rtlCol="0" anchor="ctr"/>
              <a:lstStyle/>
              <a:p>
                <a:pPr algn="ctr">
                  <a:lnSpc>
                    <a:spcPts val="1449"/>
                  </a:lnSpc>
                  <a:spcBef>
                    <a:spcPct val="0"/>
                  </a:spcBef>
                </a:pPr>
                <a:endParaRPr/>
              </a:p>
            </p:txBody>
          </p:sp>
        </p:grpSp>
        <p:grpSp>
          <p:nvGrpSpPr>
            <p:cNvPr id="56" name="Group 56"/>
            <p:cNvGrpSpPr/>
            <p:nvPr/>
          </p:nvGrpSpPr>
          <p:grpSpPr>
            <a:xfrm>
              <a:off x="13169048" y="0"/>
              <a:ext cx="297992" cy="738475"/>
              <a:chOff x="0" y="0"/>
              <a:chExt cx="81888" cy="202932"/>
            </a:xfrm>
          </p:grpSpPr>
          <p:sp>
            <p:nvSpPr>
              <p:cNvPr id="57" name="Freeform 57"/>
              <p:cNvSpPr/>
              <p:nvPr/>
            </p:nvSpPr>
            <p:spPr>
              <a:xfrm>
                <a:off x="0" y="0"/>
                <a:ext cx="81888" cy="202932"/>
              </a:xfrm>
              <a:custGeom>
                <a:avLst/>
                <a:gdLst/>
                <a:ahLst/>
                <a:cxnLst/>
                <a:rect l="l" t="t" r="r" b="b"/>
                <a:pathLst>
                  <a:path w="81888" h="202932">
                    <a:moveTo>
                      <a:pt x="0" y="0"/>
                    </a:moveTo>
                    <a:lnTo>
                      <a:pt x="81888" y="0"/>
                    </a:lnTo>
                    <a:lnTo>
                      <a:pt x="81888" y="202932"/>
                    </a:lnTo>
                    <a:lnTo>
                      <a:pt x="0" y="202932"/>
                    </a:lnTo>
                    <a:close/>
                  </a:path>
                </a:pathLst>
              </a:custGeom>
              <a:solidFill>
                <a:srgbClr val="BBE5E1"/>
              </a:solidFill>
            </p:spPr>
            <p:txBody>
              <a:bodyPr/>
              <a:lstStyle/>
              <a:p>
                <a:endParaRPr lang="en-AU"/>
              </a:p>
            </p:txBody>
          </p:sp>
          <p:sp>
            <p:nvSpPr>
              <p:cNvPr id="58" name="TextBox 58"/>
              <p:cNvSpPr txBox="1"/>
              <p:nvPr/>
            </p:nvSpPr>
            <p:spPr>
              <a:xfrm>
                <a:off x="0" y="-9525"/>
                <a:ext cx="81888" cy="212457"/>
              </a:xfrm>
              <a:prstGeom prst="rect">
                <a:avLst/>
              </a:prstGeom>
            </p:spPr>
            <p:txBody>
              <a:bodyPr lIns="50800" tIns="50800" rIns="50800" bIns="50800" rtlCol="0" anchor="ctr"/>
              <a:lstStyle/>
              <a:p>
                <a:pPr algn="ctr">
                  <a:lnSpc>
                    <a:spcPts val="1449"/>
                  </a:lnSpc>
                  <a:spcBef>
                    <a:spcPct val="0"/>
                  </a:spcBef>
                </a:pPr>
                <a:endParaRPr/>
              </a:p>
            </p:txBody>
          </p:sp>
        </p:grpSp>
      </p:grpSp>
      <p:sp>
        <p:nvSpPr>
          <p:cNvPr id="59" name="Freeform 59">
            <a:extLst>
              <a:ext uri="{C183D7F6-B498-43B3-948B-1728B52AA6E4}">
                <adec:decorative xmlns:adec="http://schemas.microsoft.com/office/drawing/2017/decorative" val="1"/>
              </a:ext>
            </a:extLst>
          </p:cNvPr>
          <p:cNvSpPr/>
          <p:nvPr/>
        </p:nvSpPr>
        <p:spPr>
          <a:xfrm>
            <a:off x="611499" y="2259534"/>
            <a:ext cx="442596" cy="442596"/>
          </a:xfrm>
          <a:custGeom>
            <a:avLst/>
            <a:gdLst/>
            <a:ahLst/>
            <a:cxnLst/>
            <a:rect l="l" t="t" r="r" b="b"/>
            <a:pathLst>
              <a:path w="442596" h="442596">
                <a:moveTo>
                  <a:pt x="0" y="0"/>
                </a:moveTo>
                <a:lnTo>
                  <a:pt x="442596" y="0"/>
                </a:lnTo>
                <a:lnTo>
                  <a:pt x="442596" y="442596"/>
                </a:lnTo>
                <a:lnTo>
                  <a:pt x="0" y="442596"/>
                </a:lnTo>
                <a:lnTo>
                  <a:pt x="0" y="0"/>
                </a:lnTo>
                <a:close/>
              </a:path>
            </a:pathLst>
          </a:custGeom>
          <a:blipFill>
            <a:blip r:embed="rId19"/>
            <a:stretch>
              <a:fillRect/>
            </a:stretch>
          </a:blipFill>
        </p:spPr>
        <p:txBody>
          <a:bodyPr/>
          <a:lstStyle/>
          <a:p>
            <a:endParaRPr lang="en-AU"/>
          </a:p>
        </p:txBody>
      </p:sp>
      <p:sp>
        <p:nvSpPr>
          <p:cNvPr id="60" name="TextBox 60"/>
          <p:cNvSpPr txBox="1"/>
          <p:nvPr/>
        </p:nvSpPr>
        <p:spPr>
          <a:xfrm>
            <a:off x="1248477" y="2209370"/>
            <a:ext cx="8996776" cy="514350"/>
          </a:xfrm>
          <a:prstGeom prst="rect">
            <a:avLst/>
          </a:prstGeom>
        </p:spPr>
        <p:txBody>
          <a:bodyPr lIns="0" tIns="0" rIns="0" bIns="0" rtlCol="0" anchor="t">
            <a:spAutoFit/>
          </a:bodyPr>
          <a:lstStyle/>
          <a:p>
            <a:pPr algn="l">
              <a:lnSpc>
                <a:spcPts val="1320"/>
              </a:lnSpc>
            </a:pPr>
            <a:r>
              <a:rPr lang="en-US" sz="1100" b="1">
                <a:solidFill>
                  <a:srgbClr val="000000"/>
                </a:solidFill>
                <a:latin typeface="Gill Sans Bold"/>
                <a:ea typeface="Gill Sans Bold"/>
                <a:cs typeface="Gill Sans Bold"/>
                <a:sym typeface="Gill Sans Bold"/>
              </a:rPr>
              <a:t>The sensitivity of screening mammography </a:t>
            </a:r>
            <a:r>
              <a:rPr lang="en-US" sz="1100">
                <a:solidFill>
                  <a:srgbClr val="000000"/>
                </a:solidFill>
                <a:latin typeface="Gill Sans Light"/>
                <a:ea typeface="Gill Sans Light"/>
                <a:cs typeface="Gill Sans Light"/>
                <a:sym typeface="Gill Sans Light"/>
              </a:rPr>
              <a:t>(that is, the percentage of women with cancer who attend screening and are correctly identified as having cancer) is approximately</a:t>
            </a:r>
            <a:r>
              <a:rPr lang="en-US" sz="1100" b="1">
                <a:solidFill>
                  <a:srgbClr val="000000"/>
                </a:solidFill>
                <a:latin typeface="Gill Sans Bold"/>
                <a:ea typeface="Gill Sans Bold"/>
                <a:cs typeface="Gill Sans Bold"/>
                <a:sym typeface="Gill Sans Bold"/>
              </a:rPr>
              <a:t> 90% for women with low breast density </a:t>
            </a:r>
            <a:r>
              <a:rPr lang="en-US" sz="1100">
                <a:solidFill>
                  <a:srgbClr val="000000"/>
                </a:solidFill>
                <a:latin typeface="Gill Sans Light"/>
                <a:ea typeface="Gill Sans Light"/>
                <a:cs typeface="Gill Sans Light"/>
                <a:sym typeface="Gill Sans Light"/>
              </a:rPr>
              <a:t>(classified as </a:t>
            </a:r>
            <a:r>
              <a:rPr lang="en-US" sz="1100" i="1">
                <a:solidFill>
                  <a:srgbClr val="000000"/>
                </a:solidFill>
                <a:latin typeface="Gill Sans Light Italics"/>
                <a:ea typeface="Gill Sans Light Italics"/>
                <a:cs typeface="Gill Sans Light Italics"/>
                <a:sym typeface="Gill Sans Light Italics"/>
              </a:rPr>
              <a:t>BI-RADS a</a:t>
            </a:r>
            <a:r>
              <a:rPr lang="en-US" sz="1100">
                <a:solidFill>
                  <a:srgbClr val="000000"/>
                </a:solidFill>
                <a:latin typeface="Gill Sans Light"/>
                <a:ea typeface="Gill Sans Light"/>
                <a:cs typeface="Gill Sans Light"/>
                <a:sym typeface="Gill Sans Light"/>
              </a:rPr>
              <a:t> or </a:t>
            </a:r>
            <a:r>
              <a:rPr lang="en-US" sz="1100" i="1">
                <a:solidFill>
                  <a:srgbClr val="000000"/>
                </a:solidFill>
                <a:latin typeface="Gill Sans Light Italics"/>
                <a:ea typeface="Gill Sans Light Italics"/>
                <a:cs typeface="Gill Sans Light Italics"/>
                <a:sym typeface="Gill Sans Light Italics"/>
              </a:rPr>
              <a:t>b</a:t>
            </a:r>
            <a:r>
              <a:rPr lang="en-US" sz="1100">
                <a:solidFill>
                  <a:srgbClr val="000000"/>
                </a:solidFill>
                <a:latin typeface="Gill Sans Light"/>
                <a:ea typeface="Gill Sans Light"/>
                <a:cs typeface="Gill Sans Light"/>
                <a:sym typeface="Gill Sans Light"/>
              </a:rPr>
              <a:t>), </a:t>
            </a:r>
            <a:r>
              <a:rPr lang="en-US" sz="1100" b="1">
                <a:solidFill>
                  <a:srgbClr val="000000"/>
                </a:solidFill>
                <a:latin typeface="Gill Sans Bold"/>
                <a:ea typeface="Gill Sans Bold"/>
                <a:cs typeface="Gill Sans Bold"/>
                <a:sym typeface="Gill Sans Bold"/>
              </a:rPr>
              <a:t>84% for women with</a:t>
            </a:r>
            <a:r>
              <a:rPr lang="en-US" sz="1100">
                <a:solidFill>
                  <a:srgbClr val="000000"/>
                </a:solidFill>
                <a:latin typeface="Gill Sans Light"/>
                <a:ea typeface="Gill Sans Light"/>
                <a:cs typeface="Gill Sans Light"/>
                <a:sym typeface="Gill Sans Light"/>
              </a:rPr>
              <a:t> </a:t>
            </a:r>
            <a:r>
              <a:rPr lang="en-US" sz="1100" b="1">
                <a:solidFill>
                  <a:srgbClr val="000000"/>
                </a:solidFill>
                <a:latin typeface="Gill Sans Bold"/>
                <a:ea typeface="Gill Sans Bold"/>
                <a:cs typeface="Gill Sans Bold"/>
                <a:sym typeface="Gill Sans Bold"/>
              </a:rPr>
              <a:t>dense breasts</a:t>
            </a:r>
            <a:r>
              <a:rPr lang="en-US" sz="1100">
                <a:solidFill>
                  <a:srgbClr val="000000"/>
                </a:solidFill>
                <a:latin typeface="Gill Sans Light"/>
                <a:ea typeface="Gill Sans Light"/>
                <a:cs typeface="Gill Sans Light"/>
                <a:sym typeface="Gill Sans Light"/>
              </a:rPr>
              <a:t> (</a:t>
            </a:r>
            <a:r>
              <a:rPr lang="en-US" sz="1100" i="1">
                <a:solidFill>
                  <a:srgbClr val="000000"/>
                </a:solidFill>
                <a:latin typeface="Gill Sans Light Italics"/>
                <a:ea typeface="Gill Sans Light Italics"/>
                <a:cs typeface="Gill Sans Light Italics"/>
                <a:sym typeface="Gill Sans Light Italics"/>
              </a:rPr>
              <a:t>BI-RADS c</a:t>
            </a:r>
            <a:r>
              <a:rPr lang="en-US" sz="1100">
                <a:solidFill>
                  <a:srgbClr val="000000"/>
                </a:solidFill>
                <a:latin typeface="Gill Sans Light"/>
                <a:ea typeface="Gill Sans Light"/>
                <a:cs typeface="Gill Sans Light"/>
                <a:sym typeface="Gill Sans Light"/>
              </a:rPr>
              <a:t>) and</a:t>
            </a:r>
            <a:r>
              <a:rPr lang="en-US" sz="1100" b="1">
                <a:solidFill>
                  <a:srgbClr val="000000"/>
                </a:solidFill>
                <a:latin typeface="Gill Sans Bold"/>
                <a:ea typeface="Gill Sans Bold"/>
                <a:cs typeface="Gill Sans Bold"/>
                <a:sym typeface="Gill Sans Bold"/>
              </a:rPr>
              <a:t> </a:t>
            </a:r>
          </a:p>
          <a:p>
            <a:pPr algn="l">
              <a:lnSpc>
                <a:spcPts val="1320"/>
              </a:lnSpc>
            </a:pPr>
            <a:r>
              <a:rPr lang="en-US" sz="1100" b="1">
                <a:solidFill>
                  <a:srgbClr val="000000"/>
                </a:solidFill>
                <a:latin typeface="Gill Sans Bold"/>
                <a:ea typeface="Gill Sans Bold"/>
                <a:cs typeface="Gill Sans Bold"/>
                <a:sym typeface="Gill Sans Bold"/>
              </a:rPr>
              <a:t>64% for women with extremely dense breasts</a:t>
            </a:r>
            <a:r>
              <a:rPr lang="en-US" sz="1100">
                <a:solidFill>
                  <a:srgbClr val="000000"/>
                </a:solidFill>
                <a:latin typeface="Gill Sans Light"/>
                <a:ea typeface="Gill Sans Light"/>
                <a:cs typeface="Gill Sans Light"/>
                <a:sym typeface="Gill Sans Light"/>
              </a:rPr>
              <a:t> (</a:t>
            </a:r>
            <a:r>
              <a:rPr lang="en-US" sz="1100" i="1">
                <a:solidFill>
                  <a:srgbClr val="000000"/>
                </a:solidFill>
                <a:latin typeface="Gill Sans Light Italics"/>
                <a:ea typeface="Gill Sans Light Italics"/>
                <a:cs typeface="Gill Sans Light Italics"/>
                <a:sym typeface="Gill Sans Light Italics"/>
              </a:rPr>
              <a:t>BI-RADS d</a:t>
            </a:r>
            <a:r>
              <a:rPr lang="en-US" sz="1100">
                <a:solidFill>
                  <a:srgbClr val="000000"/>
                </a:solidFill>
                <a:latin typeface="Gill Sans Light"/>
                <a:ea typeface="Gill Sans Light"/>
                <a:cs typeface="Gill Sans Light"/>
                <a:sym typeface="Gill Sans Light"/>
              </a:rPr>
              <a:t>). </a:t>
            </a:r>
          </a:p>
        </p:txBody>
      </p:sp>
      <p:sp>
        <p:nvSpPr>
          <p:cNvPr id="61" name="TextBox 61"/>
          <p:cNvSpPr txBox="1"/>
          <p:nvPr/>
        </p:nvSpPr>
        <p:spPr>
          <a:xfrm>
            <a:off x="445516" y="2218895"/>
            <a:ext cx="84981" cy="198120"/>
          </a:xfrm>
          <a:prstGeom prst="rect">
            <a:avLst/>
          </a:prstGeom>
        </p:spPr>
        <p:txBody>
          <a:bodyPr lIns="0" tIns="0" rIns="0" bIns="0" rtlCol="0" anchor="t">
            <a:spAutoFit/>
          </a:bodyPr>
          <a:lstStyle/>
          <a:p>
            <a:pPr algn="ctr">
              <a:lnSpc>
                <a:spcPts val="1679"/>
              </a:lnSpc>
            </a:pPr>
            <a:r>
              <a:rPr lang="en-US" sz="1200" b="1">
                <a:solidFill>
                  <a:srgbClr val="000000"/>
                </a:solidFill>
                <a:latin typeface="Canva Sans Bold"/>
                <a:ea typeface="Canva Sans Bold"/>
                <a:cs typeface="Canva Sans Bold"/>
                <a:sym typeface="Canva Sans Bold"/>
              </a:rPr>
              <a:t>2</a:t>
            </a:r>
          </a:p>
        </p:txBody>
      </p:sp>
      <p:sp>
        <p:nvSpPr>
          <p:cNvPr id="62" name="TextBox 62"/>
          <p:cNvSpPr txBox="1"/>
          <p:nvPr/>
        </p:nvSpPr>
        <p:spPr>
          <a:xfrm>
            <a:off x="1254777" y="2854947"/>
            <a:ext cx="8996776" cy="514350"/>
          </a:xfrm>
          <a:prstGeom prst="rect">
            <a:avLst/>
          </a:prstGeom>
        </p:spPr>
        <p:txBody>
          <a:bodyPr lIns="0" tIns="0" rIns="0" bIns="0" rtlCol="0" anchor="t">
            <a:spAutoFit/>
          </a:bodyPr>
          <a:lstStyle/>
          <a:p>
            <a:pPr algn="l">
              <a:lnSpc>
                <a:spcPts val="1320"/>
              </a:lnSpc>
            </a:pPr>
            <a:r>
              <a:rPr lang="en-US" sz="1100">
                <a:solidFill>
                  <a:srgbClr val="000000"/>
                </a:solidFill>
                <a:latin typeface="Gill Sans Light"/>
                <a:ea typeface="Gill Sans Light"/>
                <a:cs typeface="Gill Sans Light"/>
                <a:sym typeface="Gill Sans Light"/>
              </a:rPr>
              <a:t>As well as the masking effect of density,</a:t>
            </a:r>
            <a:r>
              <a:rPr lang="en-US" sz="1100" b="1">
                <a:solidFill>
                  <a:srgbClr val="000000"/>
                </a:solidFill>
                <a:latin typeface="Gill Sans Bold"/>
                <a:ea typeface="Gill Sans Bold"/>
                <a:cs typeface="Gill Sans Bold"/>
                <a:sym typeface="Gill Sans Bold"/>
              </a:rPr>
              <a:t> women with dense breasts (</a:t>
            </a:r>
            <a:r>
              <a:rPr lang="en-US" sz="1100" b="1" i="1">
                <a:solidFill>
                  <a:srgbClr val="000000"/>
                </a:solidFill>
                <a:latin typeface="Gill Sans Bold Italics"/>
                <a:ea typeface="Gill Sans Bold Italics"/>
                <a:cs typeface="Gill Sans Bold Italics"/>
                <a:sym typeface="Gill Sans Bold Italics"/>
              </a:rPr>
              <a:t>BI-RADS c</a:t>
            </a:r>
            <a:r>
              <a:rPr lang="en-US" sz="1100" b="1">
                <a:solidFill>
                  <a:srgbClr val="000000"/>
                </a:solidFill>
                <a:latin typeface="Gill Sans Bold"/>
                <a:ea typeface="Gill Sans Bold"/>
                <a:cs typeface="Gill Sans Bold"/>
                <a:sym typeface="Gill Sans Bold"/>
              </a:rPr>
              <a:t> or </a:t>
            </a:r>
            <a:r>
              <a:rPr lang="en-US" sz="1100" b="1" i="1">
                <a:solidFill>
                  <a:srgbClr val="000000"/>
                </a:solidFill>
                <a:latin typeface="Gill Sans Bold Italics"/>
                <a:ea typeface="Gill Sans Bold Italics"/>
                <a:cs typeface="Gill Sans Bold Italics"/>
                <a:sym typeface="Gill Sans Bold Italics"/>
              </a:rPr>
              <a:t>d</a:t>
            </a:r>
            <a:r>
              <a:rPr lang="en-US" sz="1100" b="1">
                <a:solidFill>
                  <a:srgbClr val="000000"/>
                </a:solidFill>
                <a:latin typeface="Gill Sans Bold"/>
                <a:ea typeface="Gill Sans Bold"/>
                <a:cs typeface="Gill Sans Bold"/>
                <a:sym typeface="Gill Sans Bold"/>
              </a:rPr>
              <a:t>) have a slightly increased risk of breast cancer</a:t>
            </a:r>
            <a:r>
              <a:rPr lang="en-US" sz="1100">
                <a:solidFill>
                  <a:srgbClr val="000000"/>
                </a:solidFill>
                <a:latin typeface="Gill Sans Light"/>
                <a:ea typeface="Gill Sans Light"/>
                <a:cs typeface="Gill Sans Light"/>
                <a:sym typeface="Gill Sans Light"/>
              </a:rPr>
              <a:t>. </a:t>
            </a:r>
          </a:p>
          <a:p>
            <a:pPr algn="l">
              <a:lnSpc>
                <a:spcPts val="1320"/>
              </a:lnSpc>
            </a:pPr>
            <a:r>
              <a:rPr lang="en-US" sz="1100">
                <a:solidFill>
                  <a:srgbClr val="000000"/>
                </a:solidFill>
                <a:latin typeface="Gill Sans Light"/>
                <a:ea typeface="Gill Sans Light"/>
                <a:cs typeface="Gill Sans Light"/>
                <a:sym typeface="Gill Sans Light"/>
              </a:rPr>
              <a:t>As a group, women with </a:t>
            </a:r>
            <a:r>
              <a:rPr lang="en-US" sz="1100" i="1">
                <a:solidFill>
                  <a:srgbClr val="000000"/>
                </a:solidFill>
                <a:latin typeface="Gill Sans Light Italics"/>
                <a:ea typeface="Gill Sans Light Italics"/>
                <a:cs typeface="Gill Sans Light Italics"/>
                <a:sym typeface="Gill Sans Light Italics"/>
              </a:rPr>
              <a:t>BI-RADS category a</a:t>
            </a:r>
            <a:r>
              <a:rPr lang="en-US" sz="1100">
                <a:solidFill>
                  <a:srgbClr val="000000"/>
                </a:solidFill>
                <a:latin typeface="Gill Sans Light"/>
                <a:ea typeface="Gill Sans Light"/>
                <a:cs typeface="Gill Sans Light"/>
                <a:sym typeface="Gill Sans Light"/>
              </a:rPr>
              <a:t> have around half the risk for breast cancer than women with </a:t>
            </a:r>
            <a:r>
              <a:rPr lang="en-US" sz="1100" i="1">
                <a:solidFill>
                  <a:srgbClr val="000000"/>
                </a:solidFill>
                <a:latin typeface="Gill Sans Light Italics"/>
                <a:ea typeface="Gill Sans Light Italics"/>
                <a:cs typeface="Gill Sans Light Italics"/>
                <a:sym typeface="Gill Sans Light Italics"/>
              </a:rPr>
              <a:t>BI-RADS category b</a:t>
            </a:r>
            <a:r>
              <a:rPr lang="en-US" sz="1100">
                <a:solidFill>
                  <a:srgbClr val="000000"/>
                </a:solidFill>
                <a:latin typeface="Gill Sans Light"/>
                <a:ea typeface="Gill Sans Light"/>
                <a:cs typeface="Gill Sans Light"/>
                <a:sym typeface="Gill Sans Light"/>
              </a:rPr>
              <a:t>, while those with </a:t>
            </a:r>
            <a:r>
              <a:rPr lang="en-US" sz="1100" i="1">
                <a:solidFill>
                  <a:srgbClr val="000000"/>
                </a:solidFill>
                <a:latin typeface="Gill Sans Light Italics"/>
                <a:ea typeface="Gill Sans Light Italics"/>
                <a:cs typeface="Gill Sans Light Italics"/>
                <a:sym typeface="Gill Sans Light Italics"/>
              </a:rPr>
              <a:t>BI-RADS </a:t>
            </a:r>
          </a:p>
          <a:p>
            <a:pPr algn="l">
              <a:lnSpc>
                <a:spcPts val="1320"/>
              </a:lnSpc>
            </a:pPr>
            <a:r>
              <a:rPr lang="en-US" sz="1100" i="1">
                <a:solidFill>
                  <a:srgbClr val="000000"/>
                </a:solidFill>
                <a:latin typeface="Gill Sans Light Italics"/>
                <a:ea typeface="Gill Sans Light Italics"/>
                <a:cs typeface="Gill Sans Light Italics"/>
                <a:sym typeface="Gill Sans Light Italics"/>
              </a:rPr>
              <a:t>category c</a:t>
            </a:r>
            <a:r>
              <a:rPr lang="en-US" sz="1100">
                <a:solidFill>
                  <a:srgbClr val="000000"/>
                </a:solidFill>
                <a:latin typeface="Gill Sans Light"/>
                <a:ea typeface="Gill Sans Light"/>
                <a:cs typeface="Gill Sans Light"/>
                <a:sym typeface="Gill Sans Light"/>
              </a:rPr>
              <a:t> and d have 1.6-fold and 2.6-fold higher risk, respectively, than women with </a:t>
            </a:r>
            <a:r>
              <a:rPr lang="en-US" sz="1100" i="1">
                <a:solidFill>
                  <a:srgbClr val="000000"/>
                </a:solidFill>
                <a:latin typeface="Gill Sans Light Italics"/>
                <a:ea typeface="Gill Sans Light Italics"/>
                <a:cs typeface="Gill Sans Light Italics"/>
                <a:sym typeface="Gill Sans Light Italics"/>
              </a:rPr>
              <a:t>BI-RADS category b</a:t>
            </a:r>
            <a:r>
              <a:rPr lang="en-US" sz="1100">
                <a:solidFill>
                  <a:srgbClr val="000000"/>
                </a:solidFill>
                <a:latin typeface="Gill Sans Light"/>
                <a:ea typeface="Gill Sans Light"/>
                <a:cs typeface="Gill Sans Light"/>
                <a:sym typeface="Gill Sans Light"/>
              </a:rPr>
              <a:t>, who represent the general population risk.</a:t>
            </a:r>
          </a:p>
        </p:txBody>
      </p:sp>
      <p:grpSp>
        <p:nvGrpSpPr>
          <p:cNvPr id="63" name="Group 63">
            <a:extLst>
              <a:ext uri="{C183D7F6-B498-43B3-948B-1728B52AA6E4}">
                <adec:decorative xmlns:adec="http://schemas.microsoft.com/office/drawing/2017/decorative" val="1"/>
              </a:ext>
            </a:extLst>
          </p:cNvPr>
          <p:cNvGrpSpPr/>
          <p:nvPr/>
        </p:nvGrpSpPr>
        <p:grpSpPr>
          <a:xfrm>
            <a:off x="307216" y="3499993"/>
            <a:ext cx="10093981" cy="635521"/>
            <a:chOff x="0" y="0"/>
            <a:chExt cx="13458641" cy="847362"/>
          </a:xfrm>
        </p:grpSpPr>
        <p:sp>
          <p:nvSpPr>
            <p:cNvPr id="64" name="Freeform 64"/>
            <p:cNvSpPr/>
            <p:nvPr/>
          </p:nvSpPr>
          <p:spPr>
            <a:xfrm>
              <a:off x="0" y="678257"/>
              <a:ext cx="13428953" cy="169104"/>
            </a:xfrm>
            <a:custGeom>
              <a:avLst/>
              <a:gdLst/>
              <a:ahLst/>
              <a:cxnLst/>
              <a:rect l="l" t="t" r="r" b="b"/>
              <a:pathLst>
                <a:path w="13428953" h="169104">
                  <a:moveTo>
                    <a:pt x="0" y="0"/>
                  </a:moveTo>
                  <a:lnTo>
                    <a:pt x="13428953" y="0"/>
                  </a:lnTo>
                  <a:lnTo>
                    <a:pt x="13428953" y="169105"/>
                  </a:lnTo>
                  <a:lnTo>
                    <a:pt x="0" y="169105"/>
                  </a:lnTo>
                  <a:lnTo>
                    <a:pt x="0" y="0"/>
                  </a:lnTo>
                  <a:close/>
                </a:path>
              </a:pathLst>
            </a:custGeom>
            <a:blipFill>
              <a:blip r:embed="rId4"/>
              <a:stretch>
                <a:fillRect t="-10071971" b="-209537"/>
              </a:stretch>
            </a:blipFill>
          </p:spPr>
          <p:txBody>
            <a:bodyPr/>
            <a:lstStyle/>
            <a:p>
              <a:endParaRPr lang="en-AU"/>
            </a:p>
          </p:txBody>
        </p:sp>
        <p:grpSp>
          <p:nvGrpSpPr>
            <p:cNvPr id="65" name="Group 65"/>
            <p:cNvGrpSpPr/>
            <p:nvPr/>
          </p:nvGrpSpPr>
          <p:grpSpPr>
            <a:xfrm>
              <a:off x="0" y="2428"/>
              <a:ext cx="13458641" cy="774703"/>
              <a:chOff x="0" y="0"/>
              <a:chExt cx="3698423" cy="212888"/>
            </a:xfrm>
          </p:grpSpPr>
          <p:sp>
            <p:nvSpPr>
              <p:cNvPr id="66" name="Freeform 66"/>
              <p:cNvSpPr/>
              <p:nvPr/>
            </p:nvSpPr>
            <p:spPr>
              <a:xfrm>
                <a:off x="0" y="0"/>
                <a:ext cx="3698423" cy="212888"/>
              </a:xfrm>
              <a:custGeom>
                <a:avLst/>
                <a:gdLst/>
                <a:ahLst/>
                <a:cxnLst/>
                <a:rect l="l" t="t" r="r" b="b"/>
                <a:pathLst>
                  <a:path w="3698423" h="212888">
                    <a:moveTo>
                      <a:pt x="0" y="0"/>
                    </a:moveTo>
                    <a:lnTo>
                      <a:pt x="3698423" y="0"/>
                    </a:lnTo>
                    <a:lnTo>
                      <a:pt x="3698423" y="212888"/>
                    </a:lnTo>
                    <a:lnTo>
                      <a:pt x="0" y="212888"/>
                    </a:lnTo>
                    <a:close/>
                  </a:path>
                </a:pathLst>
              </a:custGeom>
              <a:solidFill>
                <a:srgbClr val="FFFFFF"/>
              </a:solidFill>
            </p:spPr>
            <p:txBody>
              <a:bodyPr/>
              <a:lstStyle/>
              <a:p>
                <a:endParaRPr lang="en-AU"/>
              </a:p>
            </p:txBody>
          </p:sp>
          <p:sp>
            <p:nvSpPr>
              <p:cNvPr id="67" name="TextBox 67"/>
              <p:cNvSpPr txBox="1"/>
              <p:nvPr/>
            </p:nvSpPr>
            <p:spPr>
              <a:xfrm>
                <a:off x="0" y="-9525"/>
                <a:ext cx="3698423" cy="222413"/>
              </a:xfrm>
              <a:prstGeom prst="rect">
                <a:avLst/>
              </a:prstGeom>
            </p:spPr>
            <p:txBody>
              <a:bodyPr lIns="50800" tIns="50800" rIns="50800" bIns="50800" rtlCol="0" anchor="ctr"/>
              <a:lstStyle/>
              <a:p>
                <a:pPr algn="ctr">
                  <a:lnSpc>
                    <a:spcPts val="1449"/>
                  </a:lnSpc>
                  <a:spcBef>
                    <a:spcPct val="0"/>
                  </a:spcBef>
                </a:pPr>
                <a:endParaRPr/>
              </a:p>
            </p:txBody>
          </p:sp>
        </p:grpSp>
        <p:grpSp>
          <p:nvGrpSpPr>
            <p:cNvPr id="68" name="Group 68"/>
            <p:cNvGrpSpPr/>
            <p:nvPr/>
          </p:nvGrpSpPr>
          <p:grpSpPr>
            <a:xfrm>
              <a:off x="13160835" y="0"/>
              <a:ext cx="297806" cy="774703"/>
              <a:chOff x="0" y="0"/>
              <a:chExt cx="81837" cy="212888"/>
            </a:xfrm>
          </p:grpSpPr>
          <p:sp>
            <p:nvSpPr>
              <p:cNvPr id="69" name="Freeform 69"/>
              <p:cNvSpPr/>
              <p:nvPr/>
            </p:nvSpPr>
            <p:spPr>
              <a:xfrm>
                <a:off x="0" y="0"/>
                <a:ext cx="81837" cy="212888"/>
              </a:xfrm>
              <a:custGeom>
                <a:avLst/>
                <a:gdLst/>
                <a:ahLst/>
                <a:cxnLst/>
                <a:rect l="l" t="t" r="r" b="b"/>
                <a:pathLst>
                  <a:path w="81837" h="212888">
                    <a:moveTo>
                      <a:pt x="0" y="0"/>
                    </a:moveTo>
                    <a:lnTo>
                      <a:pt x="81837" y="0"/>
                    </a:lnTo>
                    <a:lnTo>
                      <a:pt x="81837" y="212888"/>
                    </a:lnTo>
                    <a:lnTo>
                      <a:pt x="0" y="212888"/>
                    </a:lnTo>
                    <a:close/>
                  </a:path>
                </a:pathLst>
              </a:custGeom>
              <a:solidFill>
                <a:srgbClr val="BBE5E1"/>
              </a:solidFill>
            </p:spPr>
            <p:txBody>
              <a:bodyPr/>
              <a:lstStyle/>
              <a:p>
                <a:endParaRPr lang="en-AU"/>
              </a:p>
            </p:txBody>
          </p:sp>
          <p:sp>
            <p:nvSpPr>
              <p:cNvPr id="70" name="TextBox 70"/>
              <p:cNvSpPr txBox="1"/>
              <p:nvPr/>
            </p:nvSpPr>
            <p:spPr>
              <a:xfrm>
                <a:off x="0" y="-9525"/>
                <a:ext cx="81837" cy="222413"/>
              </a:xfrm>
              <a:prstGeom prst="rect">
                <a:avLst/>
              </a:prstGeom>
            </p:spPr>
            <p:txBody>
              <a:bodyPr lIns="50800" tIns="50800" rIns="50800" bIns="50800" rtlCol="0" anchor="ctr"/>
              <a:lstStyle/>
              <a:p>
                <a:pPr algn="ctr">
                  <a:lnSpc>
                    <a:spcPts val="1449"/>
                  </a:lnSpc>
                  <a:spcBef>
                    <a:spcPct val="0"/>
                  </a:spcBef>
                </a:pPr>
                <a:endParaRPr/>
              </a:p>
            </p:txBody>
          </p:sp>
        </p:grpSp>
      </p:grpSp>
      <p:sp>
        <p:nvSpPr>
          <p:cNvPr id="71" name="TextBox 71"/>
          <p:cNvSpPr txBox="1"/>
          <p:nvPr/>
        </p:nvSpPr>
        <p:spPr>
          <a:xfrm>
            <a:off x="440605" y="3538382"/>
            <a:ext cx="94804" cy="198120"/>
          </a:xfrm>
          <a:prstGeom prst="rect">
            <a:avLst/>
          </a:prstGeom>
        </p:spPr>
        <p:txBody>
          <a:bodyPr lIns="0" tIns="0" rIns="0" bIns="0" rtlCol="0" anchor="t">
            <a:spAutoFit/>
          </a:bodyPr>
          <a:lstStyle/>
          <a:p>
            <a:pPr algn="ctr">
              <a:lnSpc>
                <a:spcPts val="1679"/>
              </a:lnSpc>
            </a:pPr>
            <a:r>
              <a:rPr lang="en-US" sz="1200" b="1">
                <a:solidFill>
                  <a:srgbClr val="000000"/>
                </a:solidFill>
                <a:latin typeface="Canva Sans Bold"/>
                <a:ea typeface="Canva Sans Bold"/>
                <a:cs typeface="Canva Sans Bold"/>
                <a:sym typeface="Canva Sans Bold"/>
              </a:rPr>
              <a:t>4</a:t>
            </a:r>
          </a:p>
        </p:txBody>
      </p:sp>
      <p:sp>
        <p:nvSpPr>
          <p:cNvPr id="72" name="TextBox 72"/>
          <p:cNvSpPr txBox="1"/>
          <p:nvPr/>
        </p:nvSpPr>
        <p:spPr>
          <a:xfrm>
            <a:off x="1248477" y="3528568"/>
            <a:ext cx="8996776" cy="514350"/>
          </a:xfrm>
          <a:prstGeom prst="rect">
            <a:avLst/>
          </a:prstGeom>
        </p:spPr>
        <p:txBody>
          <a:bodyPr lIns="0" tIns="0" rIns="0" bIns="0" rtlCol="0" anchor="t">
            <a:spAutoFit/>
          </a:bodyPr>
          <a:lstStyle/>
          <a:p>
            <a:pPr algn="l">
              <a:lnSpc>
                <a:spcPts val="1320"/>
              </a:lnSpc>
            </a:pPr>
            <a:r>
              <a:rPr lang="en-US" sz="1100" b="1">
                <a:solidFill>
                  <a:srgbClr val="000000"/>
                </a:solidFill>
                <a:latin typeface="Gill Sans Bold"/>
                <a:ea typeface="Gill Sans Bold"/>
                <a:cs typeface="Gill Sans Bold"/>
                <a:sym typeface="Gill Sans Bold"/>
              </a:rPr>
              <a:t>Risk associated with high breast density needs to be considered in the context of a patient’s overall risk of breast cancer.</a:t>
            </a:r>
            <a:r>
              <a:rPr lang="en-US" sz="1100">
                <a:solidFill>
                  <a:srgbClr val="000000"/>
                </a:solidFill>
                <a:latin typeface="Gill Sans Light"/>
                <a:ea typeface="Gill Sans Light"/>
                <a:cs typeface="Gill Sans Light"/>
                <a:sym typeface="Gill Sans Light"/>
              </a:rPr>
              <a:t> Other risk factors for breast cancer include age, family history, genetic predisposition, previous invasive breast cancer, DCIS or other high-risk lesions*, use of menopausal hormone therapy (MHT), BMI, parity and breastfeeding, and lifestyle factors, including smoking and alcohol consumption. </a:t>
            </a:r>
          </a:p>
        </p:txBody>
      </p:sp>
      <p:sp>
        <p:nvSpPr>
          <p:cNvPr id="73" name="Freeform 73">
            <a:extLst>
              <a:ext uri="{C183D7F6-B498-43B3-948B-1728B52AA6E4}">
                <adec:decorative xmlns:adec="http://schemas.microsoft.com/office/drawing/2017/decorative" val="1"/>
              </a:ext>
            </a:extLst>
          </p:cNvPr>
          <p:cNvSpPr/>
          <p:nvPr/>
        </p:nvSpPr>
        <p:spPr>
          <a:xfrm>
            <a:off x="652393" y="3557143"/>
            <a:ext cx="438041" cy="362479"/>
          </a:xfrm>
          <a:custGeom>
            <a:avLst/>
            <a:gdLst/>
            <a:ahLst/>
            <a:cxnLst/>
            <a:rect l="l" t="t" r="r" b="b"/>
            <a:pathLst>
              <a:path w="438041" h="362479">
                <a:moveTo>
                  <a:pt x="0" y="0"/>
                </a:moveTo>
                <a:lnTo>
                  <a:pt x="438040" y="0"/>
                </a:lnTo>
                <a:lnTo>
                  <a:pt x="438040" y="362479"/>
                </a:lnTo>
                <a:lnTo>
                  <a:pt x="0" y="362479"/>
                </a:lnTo>
                <a:lnTo>
                  <a:pt x="0" y="0"/>
                </a:lnTo>
                <a:close/>
              </a:path>
            </a:pathLst>
          </a:custGeom>
          <a:blipFill>
            <a:blip r:embed="rId20"/>
            <a:stretch>
              <a:fillRect/>
            </a:stretch>
          </a:blipFill>
        </p:spPr>
        <p:txBody>
          <a:bodyPr/>
          <a:lstStyle/>
          <a:p>
            <a:endParaRPr lang="en-AU"/>
          </a:p>
        </p:txBody>
      </p:sp>
      <p:sp>
        <p:nvSpPr>
          <p:cNvPr id="74" name="TextBox 74"/>
          <p:cNvSpPr txBox="1"/>
          <p:nvPr/>
        </p:nvSpPr>
        <p:spPr>
          <a:xfrm>
            <a:off x="1244202" y="4176808"/>
            <a:ext cx="8996776" cy="514350"/>
          </a:xfrm>
          <a:prstGeom prst="rect">
            <a:avLst/>
          </a:prstGeom>
        </p:spPr>
        <p:txBody>
          <a:bodyPr lIns="0" tIns="0" rIns="0" bIns="0" rtlCol="0" anchor="t">
            <a:spAutoFit/>
          </a:bodyPr>
          <a:lstStyle/>
          <a:p>
            <a:pPr algn="l">
              <a:lnSpc>
                <a:spcPts val="1320"/>
              </a:lnSpc>
            </a:pPr>
            <a:r>
              <a:rPr lang="en-US" sz="1100" b="1">
                <a:solidFill>
                  <a:srgbClr val="000000"/>
                </a:solidFill>
                <a:latin typeface="Gill Sans Bold"/>
                <a:ea typeface="Gill Sans Bold"/>
                <a:cs typeface="Gill Sans Bold"/>
                <a:sym typeface="Gill Sans Bold"/>
              </a:rPr>
              <a:t>There is currently uncertainty regarding the optimal supplemental screening methods for women with high breast density,</a:t>
            </a:r>
            <a:r>
              <a:rPr lang="en-US" sz="1100">
                <a:solidFill>
                  <a:srgbClr val="000000"/>
                </a:solidFill>
                <a:latin typeface="Gill Sans Light"/>
                <a:ea typeface="Gill Sans Light"/>
                <a:cs typeface="Gill Sans Light"/>
                <a:sym typeface="Gill Sans Light"/>
              </a:rPr>
              <a:t> with clinical evidence developing. When discussing any decision about supplemental screening with women who have high breast density, GPs should be clear that a recommendation for further screening does not mean that the woman has breast cancer or has been recalled because of abnormalities suggesting cancer. </a:t>
            </a:r>
          </a:p>
        </p:txBody>
      </p:sp>
      <p:grpSp>
        <p:nvGrpSpPr>
          <p:cNvPr id="75" name="Group 75">
            <a:extLst>
              <a:ext uri="{C183D7F6-B498-43B3-948B-1728B52AA6E4}">
                <adec:decorative xmlns:adec="http://schemas.microsoft.com/office/drawing/2017/decorative" val="1"/>
              </a:ext>
            </a:extLst>
          </p:cNvPr>
          <p:cNvGrpSpPr/>
          <p:nvPr/>
        </p:nvGrpSpPr>
        <p:grpSpPr>
          <a:xfrm>
            <a:off x="313516" y="4823840"/>
            <a:ext cx="10093981" cy="631176"/>
            <a:chOff x="0" y="0"/>
            <a:chExt cx="13458641" cy="841568"/>
          </a:xfrm>
        </p:grpSpPr>
        <p:sp>
          <p:nvSpPr>
            <p:cNvPr id="76" name="Freeform 76"/>
            <p:cNvSpPr/>
            <p:nvPr/>
          </p:nvSpPr>
          <p:spPr>
            <a:xfrm>
              <a:off x="0" y="673620"/>
              <a:ext cx="13428953" cy="167948"/>
            </a:xfrm>
            <a:custGeom>
              <a:avLst/>
              <a:gdLst/>
              <a:ahLst/>
              <a:cxnLst/>
              <a:rect l="l" t="t" r="r" b="b"/>
              <a:pathLst>
                <a:path w="13428953" h="167948">
                  <a:moveTo>
                    <a:pt x="0" y="0"/>
                  </a:moveTo>
                  <a:lnTo>
                    <a:pt x="13428953" y="0"/>
                  </a:lnTo>
                  <a:lnTo>
                    <a:pt x="13428953" y="167948"/>
                  </a:lnTo>
                  <a:lnTo>
                    <a:pt x="0" y="167948"/>
                  </a:lnTo>
                  <a:lnTo>
                    <a:pt x="0" y="0"/>
                  </a:lnTo>
                  <a:close/>
                </a:path>
              </a:pathLst>
            </a:custGeom>
            <a:blipFill>
              <a:blip r:embed="rId4"/>
              <a:stretch>
                <a:fillRect t="-10141654" b="-211324"/>
              </a:stretch>
            </a:blipFill>
          </p:spPr>
          <p:txBody>
            <a:bodyPr/>
            <a:lstStyle/>
            <a:p>
              <a:endParaRPr lang="en-AU"/>
            </a:p>
          </p:txBody>
        </p:sp>
        <p:grpSp>
          <p:nvGrpSpPr>
            <p:cNvPr id="77" name="Group 77"/>
            <p:cNvGrpSpPr/>
            <p:nvPr/>
          </p:nvGrpSpPr>
          <p:grpSpPr>
            <a:xfrm>
              <a:off x="0" y="2411"/>
              <a:ext cx="13458641" cy="769406"/>
              <a:chOff x="0" y="0"/>
              <a:chExt cx="3698423" cy="211432"/>
            </a:xfrm>
          </p:grpSpPr>
          <p:sp>
            <p:nvSpPr>
              <p:cNvPr id="78" name="Freeform 78"/>
              <p:cNvSpPr/>
              <p:nvPr/>
            </p:nvSpPr>
            <p:spPr>
              <a:xfrm>
                <a:off x="0" y="0"/>
                <a:ext cx="3698423" cy="211432"/>
              </a:xfrm>
              <a:custGeom>
                <a:avLst/>
                <a:gdLst/>
                <a:ahLst/>
                <a:cxnLst/>
                <a:rect l="l" t="t" r="r" b="b"/>
                <a:pathLst>
                  <a:path w="3698423" h="211432">
                    <a:moveTo>
                      <a:pt x="0" y="0"/>
                    </a:moveTo>
                    <a:lnTo>
                      <a:pt x="3698423" y="0"/>
                    </a:lnTo>
                    <a:lnTo>
                      <a:pt x="3698423" y="211432"/>
                    </a:lnTo>
                    <a:lnTo>
                      <a:pt x="0" y="211432"/>
                    </a:lnTo>
                    <a:close/>
                  </a:path>
                </a:pathLst>
              </a:custGeom>
              <a:solidFill>
                <a:srgbClr val="FFFFFF"/>
              </a:solidFill>
            </p:spPr>
            <p:txBody>
              <a:bodyPr/>
              <a:lstStyle/>
              <a:p>
                <a:endParaRPr lang="en-AU"/>
              </a:p>
            </p:txBody>
          </p:sp>
          <p:sp>
            <p:nvSpPr>
              <p:cNvPr id="79" name="TextBox 79"/>
              <p:cNvSpPr txBox="1"/>
              <p:nvPr/>
            </p:nvSpPr>
            <p:spPr>
              <a:xfrm>
                <a:off x="0" y="-9525"/>
                <a:ext cx="3698423" cy="220957"/>
              </a:xfrm>
              <a:prstGeom prst="rect">
                <a:avLst/>
              </a:prstGeom>
            </p:spPr>
            <p:txBody>
              <a:bodyPr lIns="50800" tIns="50800" rIns="50800" bIns="50800" rtlCol="0" anchor="ctr"/>
              <a:lstStyle/>
              <a:p>
                <a:pPr algn="ctr">
                  <a:lnSpc>
                    <a:spcPts val="1449"/>
                  </a:lnSpc>
                  <a:spcBef>
                    <a:spcPct val="0"/>
                  </a:spcBef>
                </a:pPr>
                <a:endParaRPr/>
              </a:p>
            </p:txBody>
          </p:sp>
        </p:grpSp>
        <p:grpSp>
          <p:nvGrpSpPr>
            <p:cNvPr id="80" name="Group 80"/>
            <p:cNvGrpSpPr/>
            <p:nvPr/>
          </p:nvGrpSpPr>
          <p:grpSpPr>
            <a:xfrm>
              <a:off x="13160835" y="0"/>
              <a:ext cx="297806" cy="769406"/>
              <a:chOff x="0" y="0"/>
              <a:chExt cx="81837" cy="211432"/>
            </a:xfrm>
          </p:grpSpPr>
          <p:sp>
            <p:nvSpPr>
              <p:cNvPr id="81" name="Freeform 81"/>
              <p:cNvSpPr/>
              <p:nvPr/>
            </p:nvSpPr>
            <p:spPr>
              <a:xfrm>
                <a:off x="0" y="0"/>
                <a:ext cx="81837" cy="211432"/>
              </a:xfrm>
              <a:custGeom>
                <a:avLst/>
                <a:gdLst/>
                <a:ahLst/>
                <a:cxnLst/>
                <a:rect l="l" t="t" r="r" b="b"/>
                <a:pathLst>
                  <a:path w="81837" h="211432">
                    <a:moveTo>
                      <a:pt x="0" y="0"/>
                    </a:moveTo>
                    <a:lnTo>
                      <a:pt x="81837" y="0"/>
                    </a:lnTo>
                    <a:lnTo>
                      <a:pt x="81837" y="211432"/>
                    </a:lnTo>
                    <a:lnTo>
                      <a:pt x="0" y="211432"/>
                    </a:lnTo>
                    <a:close/>
                  </a:path>
                </a:pathLst>
              </a:custGeom>
              <a:solidFill>
                <a:srgbClr val="BBE5E1"/>
              </a:solidFill>
            </p:spPr>
            <p:txBody>
              <a:bodyPr/>
              <a:lstStyle/>
              <a:p>
                <a:endParaRPr lang="en-AU"/>
              </a:p>
            </p:txBody>
          </p:sp>
          <p:sp>
            <p:nvSpPr>
              <p:cNvPr id="82" name="TextBox 82"/>
              <p:cNvSpPr txBox="1"/>
              <p:nvPr/>
            </p:nvSpPr>
            <p:spPr>
              <a:xfrm>
                <a:off x="0" y="-9525"/>
                <a:ext cx="81837" cy="220957"/>
              </a:xfrm>
              <a:prstGeom prst="rect">
                <a:avLst/>
              </a:prstGeom>
            </p:spPr>
            <p:txBody>
              <a:bodyPr lIns="50800" tIns="50800" rIns="50800" bIns="50800" rtlCol="0" anchor="ctr"/>
              <a:lstStyle/>
              <a:p>
                <a:pPr algn="ctr">
                  <a:lnSpc>
                    <a:spcPts val="1449"/>
                  </a:lnSpc>
                  <a:spcBef>
                    <a:spcPct val="0"/>
                  </a:spcBef>
                </a:pPr>
                <a:endParaRPr/>
              </a:p>
            </p:txBody>
          </p:sp>
        </p:grpSp>
      </p:grpSp>
      <p:sp>
        <p:nvSpPr>
          <p:cNvPr id="83" name="TextBox 83"/>
          <p:cNvSpPr txBox="1"/>
          <p:nvPr/>
        </p:nvSpPr>
        <p:spPr>
          <a:xfrm>
            <a:off x="459647" y="4843640"/>
            <a:ext cx="98822" cy="198120"/>
          </a:xfrm>
          <a:prstGeom prst="rect">
            <a:avLst/>
          </a:prstGeom>
        </p:spPr>
        <p:txBody>
          <a:bodyPr lIns="0" tIns="0" rIns="0" bIns="0" rtlCol="0" anchor="t">
            <a:spAutoFit/>
          </a:bodyPr>
          <a:lstStyle/>
          <a:p>
            <a:pPr algn="ctr">
              <a:lnSpc>
                <a:spcPts val="1679"/>
              </a:lnSpc>
            </a:pPr>
            <a:r>
              <a:rPr lang="en-US" sz="1200" b="1">
                <a:solidFill>
                  <a:srgbClr val="000000"/>
                </a:solidFill>
                <a:latin typeface="Canva Sans Bold"/>
                <a:ea typeface="Canva Sans Bold"/>
                <a:cs typeface="Canva Sans Bold"/>
                <a:sym typeface="Canva Sans Bold"/>
              </a:rPr>
              <a:t>6</a:t>
            </a:r>
          </a:p>
        </p:txBody>
      </p:sp>
      <p:sp>
        <p:nvSpPr>
          <p:cNvPr id="84" name="TextBox 84"/>
          <p:cNvSpPr txBox="1"/>
          <p:nvPr/>
        </p:nvSpPr>
        <p:spPr>
          <a:xfrm>
            <a:off x="1250501" y="4836559"/>
            <a:ext cx="8920819" cy="514350"/>
          </a:xfrm>
          <a:prstGeom prst="rect">
            <a:avLst/>
          </a:prstGeom>
        </p:spPr>
        <p:txBody>
          <a:bodyPr lIns="0" tIns="0" rIns="0" bIns="0" rtlCol="0" anchor="t">
            <a:spAutoFit/>
          </a:bodyPr>
          <a:lstStyle/>
          <a:p>
            <a:pPr algn="l">
              <a:lnSpc>
                <a:spcPts val="1320"/>
              </a:lnSpc>
            </a:pPr>
            <a:r>
              <a:rPr lang="en-US" sz="1100" b="1">
                <a:solidFill>
                  <a:srgbClr val="000000"/>
                </a:solidFill>
                <a:latin typeface="Gill Sans Bold"/>
                <a:ea typeface="Gill Sans Bold"/>
                <a:cs typeface="Gill Sans Bold"/>
                <a:sym typeface="Gill Sans Bold"/>
              </a:rPr>
              <a:t>Shared decision-making about supplemental screening is key.</a:t>
            </a:r>
            <a:r>
              <a:rPr lang="en-US" sz="1100">
                <a:solidFill>
                  <a:srgbClr val="000000"/>
                </a:solidFill>
                <a:latin typeface="Gill Sans Light"/>
                <a:ea typeface="Gill Sans Light"/>
                <a:cs typeface="Gill Sans Light"/>
                <a:sym typeface="Gill Sans Light"/>
              </a:rPr>
              <a:t> A woman’s decision to have supplemental screening should be fully informed and made in the context of the patient’s breast cancer risk factors, personal circumstances and preferences. </a:t>
            </a:r>
            <a:r>
              <a:rPr lang="en-US" sz="1100" b="1">
                <a:solidFill>
                  <a:srgbClr val="000000"/>
                </a:solidFill>
                <a:latin typeface="Gill Sans Bold"/>
                <a:ea typeface="Gill Sans Bold"/>
                <a:cs typeface="Gill Sans Bold"/>
                <a:sym typeface="Gill Sans Bold"/>
              </a:rPr>
              <a:t>After receiving this information, a woman with high breast density may choose not to have any supplemental screening. </a:t>
            </a:r>
          </a:p>
        </p:txBody>
      </p:sp>
      <p:sp>
        <p:nvSpPr>
          <p:cNvPr id="85" name="Freeform 85">
            <a:extLst>
              <a:ext uri="{C183D7F6-B498-43B3-948B-1728B52AA6E4}">
                <adec:decorative xmlns:adec="http://schemas.microsoft.com/office/drawing/2017/decorative" val="1"/>
              </a:ext>
            </a:extLst>
          </p:cNvPr>
          <p:cNvSpPr/>
          <p:nvPr/>
        </p:nvSpPr>
        <p:spPr>
          <a:xfrm>
            <a:off x="649270" y="4890515"/>
            <a:ext cx="493566" cy="377802"/>
          </a:xfrm>
          <a:custGeom>
            <a:avLst/>
            <a:gdLst/>
            <a:ahLst/>
            <a:cxnLst/>
            <a:rect l="l" t="t" r="r" b="b"/>
            <a:pathLst>
              <a:path w="493566" h="377802">
                <a:moveTo>
                  <a:pt x="0" y="0"/>
                </a:moveTo>
                <a:lnTo>
                  <a:pt x="493565" y="0"/>
                </a:lnTo>
                <a:lnTo>
                  <a:pt x="493565" y="377802"/>
                </a:lnTo>
                <a:lnTo>
                  <a:pt x="0" y="37780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AU"/>
          </a:p>
        </p:txBody>
      </p:sp>
      <p:grpSp>
        <p:nvGrpSpPr>
          <p:cNvPr id="86" name="Group 86">
            <a:extLst>
              <a:ext uri="{C183D7F6-B498-43B3-948B-1728B52AA6E4}">
                <adec:decorative xmlns:adec="http://schemas.microsoft.com/office/drawing/2017/decorative" val="1"/>
              </a:ext>
            </a:extLst>
          </p:cNvPr>
          <p:cNvGrpSpPr/>
          <p:nvPr/>
        </p:nvGrpSpPr>
        <p:grpSpPr>
          <a:xfrm>
            <a:off x="307216" y="5493116"/>
            <a:ext cx="10093981" cy="631176"/>
            <a:chOff x="0" y="0"/>
            <a:chExt cx="13458641" cy="841568"/>
          </a:xfrm>
        </p:grpSpPr>
        <p:sp>
          <p:nvSpPr>
            <p:cNvPr id="87" name="Freeform 87"/>
            <p:cNvSpPr/>
            <p:nvPr/>
          </p:nvSpPr>
          <p:spPr>
            <a:xfrm>
              <a:off x="0" y="673620"/>
              <a:ext cx="13428953" cy="167948"/>
            </a:xfrm>
            <a:custGeom>
              <a:avLst/>
              <a:gdLst/>
              <a:ahLst/>
              <a:cxnLst/>
              <a:rect l="l" t="t" r="r" b="b"/>
              <a:pathLst>
                <a:path w="13428953" h="167948">
                  <a:moveTo>
                    <a:pt x="0" y="0"/>
                  </a:moveTo>
                  <a:lnTo>
                    <a:pt x="13428953" y="0"/>
                  </a:lnTo>
                  <a:lnTo>
                    <a:pt x="13428953" y="167948"/>
                  </a:lnTo>
                  <a:lnTo>
                    <a:pt x="0" y="167948"/>
                  </a:lnTo>
                  <a:lnTo>
                    <a:pt x="0" y="0"/>
                  </a:lnTo>
                  <a:close/>
                </a:path>
              </a:pathLst>
            </a:custGeom>
            <a:blipFill>
              <a:blip r:embed="rId4"/>
              <a:stretch>
                <a:fillRect t="-10141654" b="-211324"/>
              </a:stretch>
            </a:blipFill>
          </p:spPr>
          <p:txBody>
            <a:bodyPr/>
            <a:lstStyle/>
            <a:p>
              <a:endParaRPr lang="en-AU"/>
            </a:p>
          </p:txBody>
        </p:sp>
        <p:grpSp>
          <p:nvGrpSpPr>
            <p:cNvPr id="88" name="Group 88"/>
            <p:cNvGrpSpPr/>
            <p:nvPr/>
          </p:nvGrpSpPr>
          <p:grpSpPr>
            <a:xfrm>
              <a:off x="0" y="2411"/>
              <a:ext cx="13458641" cy="769406"/>
              <a:chOff x="0" y="0"/>
              <a:chExt cx="3698423" cy="211432"/>
            </a:xfrm>
          </p:grpSpPr>
          <p:sp>
            <p:nvSpPr>
              <p:cNvPr id="89" name="Freeform 89"/>
              <p:cNvSpPr/>
              <p:nvPr/>
            </p:nvSpPr>
            <p:spPr>
              <a:xfrm>
                <a:off x="0" y="0"/>
                <a:ext cx="3698423" cy="211432"/>
              </a:xfrm>
              <a:custGeom>
                <a:avLst/>
                <a:gdLst/>
                <a:ahLst/>
                <a:cxnLst/>
                <a:rect l="l" t="t" r="r" b="b"/>
                <a:pathLst>
                  <a:path w="3698423" h="211432">
                    <a:moveTo>
                      <a:pt x="0" y="0"/>
                    </a:moveTo>
                    <a:lnTo>
                      <a:pt x="3698423" y="0"/>
                    </a:lnTo>
                    <a:lnTo>
                      <a:pt x="3698423" y="211432"/>
                    </a:lnTo>
                    <a:lnTo>
                      <a:pt x="0" y="211432"/>
                    </a:lnTo>
                    <a:close/>
                  </a:path>
                </a:pathLst>
              </a:custGeom>
              <a:solidFill>
                <a:srgbClr val="FFFFFF"/>
              </a:solidFill>
            </p:spPr>
            <p:txBody>
              <a:bodyPr/>
              <a:lstStyle/>
              <a:p>
                <a:endParaRPr lang="en-AU"/>
              </a:p>
            </p:txBody>
          </p:sp>
          <p:sp>
            <p:nvSpPr>
              <p:cNvPr id="90" name="TextBox 90"/>
              <p:cNvSpPr txBox="1"/>
              <p:nvPr/>
            </p:nvSpPr>
            <p:spPr>
              <a:xfrm>
                <a:off x="0" y="-9525"/>
                <a:ext cx="3698423" cy="220957"/>
              </a:xfrm>
              <a:prstGeom prst="rect">
                <a:avLst/>
              </a:prstGeom>
            </p:spPr>
            <p:txBody>
              <a:bodyPr lIns="50800" tIns="50800" rIns="50800" bIns="50800" rtlCol="0" anchor="ctr"/>
              <a:lstStyle/>
              <a:p>
                <a:pPr algn="ctr">
                  <a:lnSpc>
                    <a:spcPts val="1449"/>
                  </a:lnSpc>
                  <a:spcBef>
                    <a:spcPct val="0"/>
                  </a:spcBef>
                </a:pPr>
                <a:endParaRPr/>
              </a:p>
            </p:txBody>
          </p:sp>
        </p:grpSp>
        <p:grpSp>
          <p:nvGrpSpPr>
            <p:cNvPr id="91" name="Group 91"/>
            <p:cNvGrpSpPr/>
            <p:nvPr/>
          </p:nvGrpSpPr>
          <p:grpSpPr>
            <a:xfrm>
              <a:off x="13160835" y="0"/>
              <a:ext cx="297806" cy="769406"/>
              <a:chOff x="0" y="0"/>
              <a:chExt cx="81837" cy="211432"/>
            </a:xfrm>
          </p:grpSpPr>
          <p:sp>
            <p:nvSpPr>
              <p:cNvPr id="92" name="Freeform 92"/>
              <p:cNvSpPr/>
              <p:nvPr/>
            </p:nvSpPr>
            <p:spPr>
              <a:xfrm>
                <a:off x="0" y="0"/>
                <a:ext cx="81837" cy="211432"/>
              </a:xfrm>
              <a:custGeom>
                <a:avLst/>
                <a:gdLst/>
                <a:ahLst/>
                <a:cxnLst/>
                <a:rect l="l" t="t" r="r" b="b"/>
                <a:pathLst>
                  <a:path w="81837" h="211432">
                    <a:moveTo>
                      <a:pt x="0" y="0"/>
                    </a:moveTo>
                    <a:lnTo>
                      <a:pt x="81837" y="0"/>
                    </a:lnTo>
                    <a:lnTo>
                      <a:pt x="81837" y="211432"/>
                    </a:lnTo>
                    <a:lnTo>
                      <a:pt x="0" y="211432"/>
                    </a:lnTo>
                    <a:close/>
                  </a:path>
                </a:pathLst>
              </a:custGeom>
              <a:solidFill>
                <a:srgbClr val="BBE5E1"/>
              </a:solidFill>
            </p:spPr>
            <p:txBody>
              <a:bodyPr/>
              <a:lstStyle/>
              <a:p>
                <a:endParaRPr lang="en-AU"/>
              </a:p>
            </p:txBody>
          </p:sp>
          <p:sp>
            <p:nvSpPr>
              <p:cNvPr id="93" name="TextBox 93"/>
              <p:cNvSpPr txBox="1"/>
              <p:nvPr/>
            </p:nvSpPr>
            <p:spPr>
              <a:xfrm>
                <a:off x="0" y="-9525"/>
                <a:ext cx="81837" cy="220957"/>
              </a:xfrm>
              <a:prstGeom prst="rect">
                <a:avLst/>
              </a:prstGeom>
            </p:spPr>
            <p:txBody>
              <a:bodyPr lIns="50800" tIns="50800" rIns="50800" bIns="50800" rtlCol="0" anchor="ctr"/>
              <a:lstStyle/>
              <a:p>
                <a:pPr algn="ctr">
                  <a:lnSpc>
                    <a:spcPts val="1449"/>
                  </a:lnSpc>
                  <a:spcBef>
                    <a:spcPct val="0"/>
                  </a:spcBef>
                </a:pPr>
                <a:endParaRPr/>
              </a:p>
            </p:txBody>
          </p:sp>
        </p:grpSp>
      </p:grpSp>
      <p:sp>
        <p:nvSpPr>
          <p:cNvPr id="94" name="TextBox 94"/>
          <p:cNvSpPr txBox="1"/>
          <p:nvPr/>
        </p:nvSpPr>
        <p:spPr>
          <a:xfrm>
            <a:off x="464137" y="5512916"/>
            <a:ext cx="77242" cy="198120"/>
          </a:xfrm>
          <a:prstGeom prst="rect">
            <a:avLst/>
          </a:prstGeom>
        </p:spPr>
        <p:txBody>
          <a:bodyPr lIns="0" tIns="0" rIns="0" bIns="0" rtlCol="0" anchor="t">
            <a:spAutoFit/>
          </a:bodyPr>
          <a:lstStyle/>
          <a:p>
            <a:pPr algn="ctr">
              <a:lnSpc>
                <a:spcPts val="1679"/>
              </a:lnSpc>
            </a:pPr>
            <a:r>
              <a:rPr lang="en-US" sz="1200" b="1">
                <a:solidFill>
                  <a:srgbClr val="000000"/>
                </a:solidFill>
                <a:latin typeface="Canva Sans Bold"/>
                <a:ea typeface="Canva Sans Bold"/>
                <a:cs typeface="Canva Sans Bold"/>
                <a:sym typeface="Canva Sans Bold"/>
              </a:rPr>
              <a:t>7</a:t>
            </a:r>
          </a:p>
        </p:txBody>
      </p:sp>
      <p:sp>
        <p:nvSpPr>
          <p:cNvPr id="95" name="TextBox 95"/>
          <p:cNvSpPr txBox="1"/>
          <p:nvPr/>
        </p:nvSpPr>
        <p:spPr>
          <a:xfrm>
            <a:off x="1244202" y="5505835"/>
            <a:ext cx="8920819" cy="514350"/>
          </a:xfrm>
          <a:prstGeom prst="rect">
            <a:avLst/>
          </a:prstGeom>
        </p:spPr>
        <p:txBody>
          <a:bodyPr lIns="0" tIns="0" rIns="0" bIns="0" rtlCol="0" anchor="t">
            <a:spAutoFit/>
          </a:bodyPr>
          <a:lstStyle/>
          <a:p>
            <a:pPr algn="l">
              <a:lnSpc>
                <a:spcPts val="1320"/>
              </a:lnSpc>
            </a:pPr>
            <a:r>
              <a:rPr lang="en-US" sz="1100" b="1">
                <a:solidFill>
                  <a:srgbClr val="000000"/>
                </a:solidFill>
                <a:latin typeface="Gill Sans Bold"/>
                <a:ea typeface="Gill Sans Bold"/>
                <a:cs typeface="Gill Sans Bold"/>
                <a:sym typeface="Gill Sans Bold"/>
              </a:rPr>
              <a:t>2D mammography </a:t>
            </a:r>
            <a:r>
              <a:rPr lang="en-US" sz="1100">
                <a:solidFill>
                  <a:srgbClr val="000000"/>
                </a:solidFill>
                <a:latin typeface="Gill Sans Light"/>
                <a:ea typeface="Gill Sans Light"/>
                <a:cs typeface="Gill Sans Light"/>
                <a:sym typeface="Gill Sans Light"/>
              </a:rPr>
              <a:t>used in breast screening detects the majority of cancers and</a:t>
            </a:r>
            <a:r>
              <a:rPr lang="en-US" sz="1100" b="1">
                <a:solidFill>
                  <a:srgbClr val="000000"/>
                </a:solidFill>
                <a:latin typeface="Gill Sans Bold"/>
                <a:ea typeface="Gill Sans Bold"/>
                <a:cs typeface="Gill Sans Bold"/>
                <a:sym typeface="Gill Sans Bold"/>
              </a:rPr>
              <a:t> remains the imaging modality for population-based screening for women of all breast densities</a:t>
            </a:r>
            <a:r>
              <a:rPr lang="en-US" sz="1100">
                <a:solidFill>
                  <a:srgbClr val="000000"/>
                </a:solidFill>
                <a:latin typeface="Gill Sans Light"/>
                <a:ea typeface="Gill Sans Light"/>
                <a:cs typeface="Gill Sans Light"/>
                <a:sym typeface="Gill Sans Light"/>
              </a:rPr>
              <a:t>. Routine mammographic screening through BreastScreen Australia is recommended for asymptomatic women aged 50-74 years and is available for women 40-49 years and over 74 years if they choose to screen. </a:t>
            </a:r>
          </a:p>
        </p:txBody>
      </p:sp>
      <p:sp>
        <p:nvSpPr>
          <p:cNvPr id="96" name="Freeform 96">
            <a:extLst>
              <a:ext uri="{C183D7F6-B498-43B3-948B-1728B52AA6E4}">
                <adec:decorative xmlns:adec="http://schemas.microsoft.com/office/drawing/2017/decorative" val="1"/>
              </a:ext>
            </a:extLst>
          </p:cNvPr>
          <p:cNvSpPr/>
          <p:nvPr/>
        </p:nvSpPr>
        <p:spPr>
          <a:xfrm>
            <a:off x="649270" y="5544725"/>
            <a:ext cx="373136" cy="426662"/>
          </a:xfrm>
          <a:custGeom>
            <a:avLst/>
            <a:gdLst/>
            <a:ahLst/>
            <a:cxnLst/>
            <a:rect l="l" t="t" r="r" b="b"/>
            <a:pathLst>
              <a:path w="373136" h="426662">
                <a:moveTo>
                  <a:pt x="0" y="0"/>
                </a:moveTo>
                <a:lnTo>
                  <a:pt x="373136" y="0"/>
                </a:lnTo>
                <a:lnTo>
                  <a:pt x="373136" y="426663"/>
                </a:lnTo>
                <a:lnTo>
                  <a:pt x="0" y="426663"/>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AU"/>
          </a:p>
        </p:txBody>
      </p:sp>
      <p:sp>
        <p:nvSpPr>
          <p:cNvPr id="97" name="Freeform 97">
            <a:extLst>
              <a:ext uri="{C183D7F6-B498-43B3-948B-1728B52AA6E4}">
                <adec:decorative xmlns:adec="http://schemas.microsoft.com/office/drawing/2017/decorative" val="1"/>
              </a:ext>
            </a:extLst>
          </p:cNvPr>
          <p:cNvSpPr/>
          <p:nvPr/>
        </p:nvSpPr>
        <p:spPr>
          <a:xfrm>
            <a:off x="307216" y="6646745"/>
            <a:ext cx="10071715" cy="123183"/>
          </a:xfrm>
          <a:custGeom>
            <a:avLst/>
            <a:gdLst/>
            <a:ahLst/>
            <a:cxnLst/>
            <a:rect l="l" t="t" r="r" b="b"/>
            <a:pathLst>
              <a:path w="10071715" h="123183">
                <a:moveTo>
                  <a:pt x="0" y="0"/>
                </a:moveTo>
                <a:lnTo>
                  <a:pt x="10071715" y="0"/>
                </a:lnTo>
                <a:lnTo>
                  <a:pt x="10071715" y="123184"/>
                </a:lnTo>
                <a:lnTo>
                  <a:pt x="0" y="123184"/>
                </a:lnTo>
                <a:lnTo>
                  <a:pt x="0" y="0"/>
                </a:lnTo>
                <a:close/>
              </a:path>
            </a:pathLst>
          </a:custGeom>
          <a:blipFill>
            <a:blip r:embed="rId4"/>
            <a:stretch>
              <a:fillRect t="-10371459" b="-217216"/>
            </a:stretch>
          </a:blipFill>
        </p:spPr>
        <p:txBody>
          <a:bodyPr/>
          <a:lstStyle/>
          <a:p>
            <a:endParaRPr lang="en-AU"/>
          </a:p>
        </p:txBody>
      </p:sp>
      <p:grpSp>
        <p:nvGrpSpPr>
          <p:cNvPr id="98" name="Group 98">
            <a:extLst>
              <a:ext uri="{C183D7F6-B498-43B3-948B-1728B52AA6E4}">
                <adec:decorative xmlns:adec="http://schemas.microsoft.com/office/drawing/2017/decorative" val="1"/>
              </a:ext>
            </a:extLst>
          </p:cNvPr>
          <p:cNvGrpSpPr/>
          <p:nvPr/>
        </p:nvGrpSpPr>
        <p:grpSpPr>
          <a:xfrm>
            <a:off x="307216" y="6154440"/>
            <a:ext cx="10093981" cy="1252818"/>
            <a:chOff x="0" y="0"/>
            <a:chExt cx="3698423" cy="459031"/>
          </a:xfrm>
        </p:grpSpPr>
        <p:sp>
          <p:nvSpPr>
            <p:cNvPr id="99" name="Freeform 99"/>
            <p:cNvSpPr/>
            <p:nvPr/>
          </p:nvSpPr>
          <p:spPr>
            <a:xfrm>
              <a:off x="0" y="0"/>
              <a:ext cx="3698423" cy="459031"/>
            </a:xfrm>
            <a:custGeom>
              <a:avLst/>
              <a:gdLst/>
              <a:ahLst/>
              <a:cxnLst/>
              <a:rect l="l" t="t" r="r" b="b"/>
              <a:pathLst>
                <a:path w="3698423" h="459031">
                  <a:moveTo>
                    <a:pt x="0" y="0"/>
                  </a:moveTo>
                  <a:lnTo>
                    <a:pt x="3698423" y="0"/>
                  </a:lnTo>
                  <a:lnTo>
                    <a:pt x="3698423" y="459031"/>
                  </a:lnTo>
                  <a:lnTo>
                    <a:pt x="0" y="459031"/>
                  </a:lnTo>
                  <a:close/>
                </a:path>
              </a:pathLst>
            </a:custGeom>
            <a:solidFill>
              <a:srgbClr val="BBE5E1"/>
            </a:solidFill>
          </p:spPr>
          <p:txBody>
            <a:bodyPr/>
            <a:lstStyle/>
            <a:p>
              <a:endParaRPr lang="en-AU"/>
            </a:p>
          </p:txBody>
        </p:sp>
        <p:sp>
          <p:nvSpPr>
            <p:cNvPr id="100" name="TextBox 100"/>
            <p:cNvSpPr txBox="1"/>
            <p:nvPr/>
          </p:nvSpPr>
          <p:spPr>
            <a:xfrm>
              <a:off x="0" y="-9525"/>
              <a:ext cx="3698423" cy="468556"/>
            </a:xfrm>
            <a:prstGeom prst="rect">
              <a:avLst/>
            </a:prstGeom>
          </p:spPr>
          <p:txBody>
            <a:bodyPr lIns="26350" tIns="26350" rIns="26350" bIns="26350" rtlCol="0" anchor="ctr"/>
            <a:lstStyle/>
            <a:p>
              <a:pPr algn="just">
                <a:lnSpc>
                  <a:spcPts val="800"/>
                </a:lnSpc>
              </a:pPr>
              <a:r>
                <a:rPr lang="en-US" sz="800">
                  <a:solidFill>
                    <a:srgbClr val="000000"/>
                  </a:solidFill>
                  <a:latin typeface="Gill Sans Light"/>
                  <a:ea typeface="Gill Sans Light"/>
                  <a:cs typeface="Gill Sans Light"/>
                  <a:sym typeface="Gill Sans Light"/>
                </a:rPr>
                <a:t>This Guidance is intended to inform discussions between healthcare providers and patients who have been found to have high breast density through the BreastScreen Australia program. This Guidance is designed to guide patient-provider discussions and should be considered in the context of each individual patient’s breast cancer risk factors, personal circumstances and preferences. The information in this Guidance is general in nature, based on multidisciplinary discussions and expert consensus as of November 2025. This Guidance may be updated as new medical evidence emerges.</a:t>
              </a:r>
            </a:p>
            <a:p>
              <a:pPr algn="just">
                <a:lnSpc>
                  <a:spcPts val="800"/>
                </a:lnSpc>
              </a:pPr>
              <a:endParaRPr lang="en-US" sz="800">
                <a:solidFill>
                  <a:srgbClr val="000000"/>
                </a:solidFill>
                <a:latin typeface="Gill Sans Light"/>
                <a:ea typeface="Gill Sans Light"/>
                <a:cs typeface="Gill Sans Light"/>
                <a:sym typeface="Gill Sans Light"/>
              </a:endParaRPr>
            </a:p>
            <a:p>
              <a:pPr algn="just">
                <a:lnSpc>
                  <a:spcPts val="800"/>
                </a:lnSpc>
              </a:pPr>
              <a:r>
                <a:rPr lang="en-US" sz="800">
                  <a:solidFill>
                    <a:srgbClr val="000000"/>
                  </a:solidFill>
                  <a:latin typeface="Gill Sans Light"/>
                  <a:ea typeface="Gill Sans Light"/>
                  <a:cs typeface="Gill Sans Light"/>
                  <a:sym typeface="Gill Sans Light"/>
                </a:rPr>
                <a:t>Further information and clinical advice can be found in </a:t>
              </a:r>
              <a:r>
                <a:rPr lang="en-US" sz="800" u="sng">
                  <a:solidFill>
                    <a:srgbClr val="000000"/>
                  </a:solidFill>
                  <a:latin typeface="Gill Sans Light"/>
                  <a:ea typeface="Gill Sans Light"/>
                  <a:cs typeface="Gill Sans Light"/>
                  <a:sym typeface="Gill Sans Light"/>
                  <a:hlinkClick r:id="rId25" tooltip="https://www.health.gov.au/resources/publications/breastscreen-australia-position-statement-on-breast-density-and-screening?language=en"/>
                </a:rPr>
                <a:t>BreastScreen Australia’s 2024 Position Statement on Breast Density and Screening</a:t>
              </a:r>
              <a:r>
                <a:rPr lang="en-US" sz="800">
                  <a:solidFill>
                    <a:srgbClr val="000000"/>
                  </a:solidFill>
                  <a:latin typeface="Gill Sans Light"/>
                  <a:ea typeface="Gill Sans Light"/>
                  <a:cs typeface="Gill Sans Light"/>
                  <a:sym typeface="Gill Sans Light"/>
                </a:rPr>
                <a:t>. The opinions, comments, recommendations, and/or analysis expressed in this Guidance are those of the authors and relevant third parties and do not necessarily reflect the views of the Australian Government including the Department of Health, Disability and Ageing, and cannot be taken in any way as an endorsement or a commitment to a particular course of action, including any future development or implementation. The Department of Health, Disability and Ageing, its employees and advisers disclaim all liability, including liability for negligence and for any loss, damage, injury, expense or cost incurred by any person as a result of accessing, using or relying on any of the information or data in this Guidance to the maximum extent permitted by law. </a:t>
              </a:r>
            </a:p>
            <a:p>
              <a:pPr algn="just">
                <a:lnSpc>
                  <a:spcPts val="800"/>
                </a:lnSpc>
              </a:pPr>
              <a:endParaRPr lang="en-US" sz="800">
                <a:solidFill>
                  <a:srgbClr val="000000"/>
                </a:solidFill>
                <a:latin typeface="Gill Sans Light"/>
                <a:ea typeface="Gill Sans Light"/>
                <a:cs typeface="Gill Sans Light"/>
                <a:sym typeface="Gill Sans Light"/>
              </a:endParaRPr>
            </a:p>
            <a:p>
              <a:pPr algn="just">
                <a:lnSpc>
                  <a:spcPts val="800"/>
                </a:lnSpc>
              </a:pPr>
              <a:r>
                <a:rPr lang="en-US" sz="800">
                  <a:solidFill>
                    <a:srgbClr val="000000"/>
                  </a:solidFill>
                  <a:latin typeface="Gill Sans Light"/>
                  <a:ea typeface="Gill Sans Light"/>
                  <a:cs typeface="Gill Sans Light"/>
                  <a:sym typeface="Gill Sans Light"/>
                </a:rPr>
                <a:t>BreastScreen Australia acknowledges staff at the Cancer in Primary Care Research Group at the University of Melbourne for their support and collaboration in the development of this guidance.</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E8F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9474" y="-116928"/>
            <a:ext cx="10890948" cy="1042031"/>
            <a:chOff x="0" y="0"/>
            <a:chExt cx="4622332" cy="442258"/>
          </a:xfrm>
        </p:grpSpPr>
        <p:sp>
          <p:nvSpPr>
            <p:cNvPr id="3" name="Freeform 3"/>
            <p:cNvSpPr/>
            <p:nvPr/>
          </p:nvSpPr>
          <p:spPr>
            <a:xfrm>
              <a:off x="0" y="0"/>
              <a:ext cx="4622332" cy="442258"/>
            </a:xfrm>
            <a:custGeom>
              <a:avLst/>
              <a:gdLst/>
              <a:ahLst/>
              <a:cxnLst/>
              <a:rect l="l" t="t" r="r" b="b"/>
              <a:pathLst>
                <a:path w="4622332" h="442258">
                  <a:moveTo>
                    <a:pt x="0" y="0"/>
                  </a:moveTo>
                  <a:lnTo>
                    <a:pt x="4622332" y="0"/>
                  </a:lnTo>
                  <a:lnTo>
                    <a:pt x="4622332" y="442258"/>
                  </a:lnTo>
                  <a:lnTo>
                    <a:pt x="0" y="442258"/>
                  </a:lnTo>
                  <a:close/>
                </a:path>
              </a:pathLst>
            </a:custGeom>
            <a:solidFill>
              <a:srgbClr val="ADC0DB"/>
            </a:solidFill>
          </p:spPr>
          <p:txBody>
            <a:bodyPr/>
            <a:lstStyle/>
            <a:p>
              <a:endParaRPr lang="en-AU"/>
            </a:p>
          </p:txBody>
        </p:sp>
        <p:sp>
          <p:nvSpPr>
            <p:cNvPr id="4" name="TextBox 4"/>
            <p:cNvSpPr txBox="1"/>
            <p:nvPr/>
          </p:nvSpPr>
          <p:spPr>
            <a:xfrm>
              <a:off x="0" y="-19050"/>
              <a:ext cx="4622332" cy="461308"/>
            </a:xfrm>
            <a:prstGeom prst="rect">
              <a:avLst/>
            </a:prstGeom>
          </p:spPr>
          <p:txBody>
            <a:bodyPr lIns="30330" tIns="30330" rIns="30330" bIns="30330" rtlCol="0" anchor="ctr"/>
            <a:lstStyle/>
            <a:p>
              <a:pPr algn="ctr">
                <a:lnSpc>
                  <a:spcPts val="1671"/>
                </a:lnSpc>
              </a:pPr>
              <a:endParaRPr/>
            </a:p>
          </p:txBody>
        </p:sp>
      </p:grpSp>
      <p:sp>
        <p:nvSpPr>
          <p:cNvPr id="5" name="Freeform 5" descr="Australian Government Department of Health, Disability and Ageing logo"/>
          <p:cNvSpPr/>
          <p:nvPr/>
        </p:nvSpPr>
        <p:spPr>
          <a:xfrm>
            <a:off x="1053546" y="315588"/>
            <a:ext cx="2211913" cy="351141"/>
          </a:xfrm>
          <a:custGeom>
            <a:avLst/>
            <a:gdLst/>
            <a:ahLst/>
            <a:cxnLst/>
            <a:rect l="l" t="t" r="r" b="b"/>
            <a:pathLst>
              <a:path w="2211913" h="351141">
                <a:moveTo>
                  <a:pt x="0" y="0"/>
                </a:moveTo>
                <a:lnTo>
                  <a:pt x="2211913" y="0"/>
                </a:lnTo>
                <a:lnTo>
                  <a:pt x="2211913" y="351141"/>
                </a:lnTo>
                <a:lnTo>
                  <a:pt x="0" y="351141"/>
                </a:lnTo>
                <a:lnTo>
                  <a:pt x="0" y="0"/>
                </a:lnTo>
                <a:close/>
              </a:path>
            </a:pathLst>
          </a:custGeom>
          <a:blipFill>
            <a:blip r:embed="rId2"/>
            <a:stretch>
              <a:fillRect/>
            </a:stretch>
          </a:blipFill>
        </p:spPr>
        <p:txBody>
          <a:bodyPr/>
          <a:lstStyle/>
          <a:p>
            <a:endParaRPr lang="en-AU"/>
          </a:p>
        </p:txBody>
      </p:sp>
      <p:sp>
        <p:nvSpPr>
          <p:cNvPr id="6" name="Freeform 6" descr="University of Melbourne logo"/>
          <p:cNvSpPr/>
          <p:nvPr/>
        </p:nvSpPr>
        <p:spPr>
          <a:xfrm>
            <a:off x="363257" y="286460"/>
            <a:ext cx="469540" cy="469540"/>
          </a:xfrm>
          <a:custGeom>
            <a:avLst/>
            <a:gdLst/>
            <a:ahLst/>
            <a:cxnLst/>
            <a:rect l="l" t="t" r="r" b="b"/>
            <a:pathLst>
              <a:path w="469540" h="469540">
                <a:moveTo>
                  <a:pt x="0" y="0"/>
                </a:moveTo>
                <a:lnTo>
                  <a:pt x="469540" y="0"/>
                </a:lnTo>
                <a:lnTo>
                  <a:pt x="469540" y="469540"/>
                </a:lnTo>
                <a:lnTo>
                  <a:pt x="0" y="469540"/>
                </a:lnTo>
                <a:lnTo>
                  <a:pt x="0" y="0"/>
                </a:lnTo>
                <a:close/>
              </a:path>
            </a:pathLst>
          </a:custGeom>
          <a:blipFill>
            <a:blip r:embed="rId3"/>
            <a:stretch>
              <a:fillRect/>
            </a:stretch>
          </a:blipFill>
        </p:spPr>
        <p:txBody>
          <a:bodyPr/>
          <a:lstStyle/>
          <a:p>
            <a:endParaRPr lang="en-AU"/>
          </a:p>
        </p:txBody>
      </p:sp>
      <p:grpSp>
        <p:nvGrpSpPr>
          <p:cNvPr id="7" name="Group 7">
            <a:extLst>
              <a:ext uri="{C183D7F6-B498-43B3-948B-1728B52AA6E4}">
                <adec:decorative xmlns:adec="http://schemas.microsoft.com/office/drawing/2017/decorative" val="1"/>
              </a:ext>
            </a:extLst>
          </p:cNvPr>
          <p:cNvGrpSpPr/>
          <p:nvPr/>
        </p:nvGrpSpPr>
        <p:grpSpPr>
          <a:xfrm>
            <a:off x="307216" y="1268330"/>
            <a:ext cx="1355153" cy="766130"/>
            <a:chOff x="0" y="0"/>
            <a:chExt cx="496527" cy="280709"/>
          </a:xfrm>
        </p:grpSpPr>
        <p:sp>
          <p:nvSpPr>
            <p:cNvPr id="8" name="Freeform 8"/>
            <p:cNvSpPr/>
            <p:nvPr/>
          </p:nvSpPr>
          <p:spPr>
            <a:xfrm>
              <a:off x="0" y="0"/>
              <a:ext cx="496527" cy="280709"/>
            </a:xfrm>
            <a:custGeom>
              <a:avLst/>
              <a:gdLst/>
              <a:ahLst/>
              <a:cxnLst/>
              <a:rect l="l" t="t" r="r" b="b"/>
              <a:pathLst>
                <a:path w="496527" h="280709">
                  <a:moveTo>
                    <a:pt x="74268" y="0"/>
                  </a:moveTo>
                  <a:lnTo>
                    <a:pt x="422258" y="0"/>
                  </a:lnTo>
                  <a:cubicBezTo>
                    <a:pt x="463275" y="0"/>
                    <a:pt x="496527" y="33251"/>
                    <a:pt x="496527" y="74268"/>
                  </a:cubicBezTo>
                  <a:lnTo>
                    <a:pt x="496527" y="206441"/>
                  </a:lnTo>
                  <a:cubicBezTo>
                    <a:pt x="496527" y="226138"/>
                    <a:pt x="488702" y="245028"/>
                    <a:pt x="474774" y="258956"/>
                  </a:cubicBezTo>
                  <a:cubicBezTo>
                    <a:pt x="460846" y="272884"/>
                    <a:pt x="441955" y="280709"/>
                    <a:pt x="422258" y="280709"/>
                  </a:cubicBezTo>
                  <a:lnTo>
                    <a:pt x="74268" y="280709"/>
                  </a:lnTo>
                  <a:cubicBezTo>
                    <a:pt x="33251" y="280709"/>
                    <a:pt x="0" y="247458"/>
                    <a:pt x="0" y="206441"/>
                  </a:cubicBezTo>
                  <a:lnTo>
                    <a:pt x="0" y="74268"/>
                  </a:lnTo>
                  <a:cubicBezTo>
                    <a:pt x="0" y="54571"/>
                    <a:pt x="7825" y="35681"/>
                    <a:pt x="21753" y="21753"/>
                  </a:cubicBezTo>
                  <a:cubicBezTo>
                    <a:pt x="35681" y="7825"/>
                    <a:pt x="54571" y="0"/>
                    <a:pt x="74268" y="0"/>
                  </a:cubicBezTo>
                  <a:close/>
                </a:path>
              </a:pathLst>
            </a:custGeom>
            <a:solidFill>
              <a:srgbClr val="BBE5E1"/>
            </a:solidFill>
          </p:spPr>
          <p:txBody>
            <a:bodyPr/>
            <a:lstStyle/>
            <a:p>
              <a:endParaRPr lang="en-AU"/>
            </a:p>
          </p:txBody>
        </p:sp>
        <p:sp>
          <p:nvSpPr>
            <p:cNvPr id="9" name="TextBox 9"/>
            <p:cNvSpPr txBox="1"/>
            <p:nvPr/>
          </p:nvSpPr>
          <p:spPr>
            <a:xfrm>
              <a:off x="0" y="-9525"/>
              <a:ext cx="496527" cy="290234"/>
            </a:xfrm>
            <a:prstGeom prst="rect">
              <a:avLst/>
            </a:prstGeom>
          </p:spPr>
          <p:txBody>
            <a:bodyPr lIns="26302" tIns="26302" rIns="26302" bIns="26302" rtlCol="0" anchor="ctr"/>
            <a:lstStyle/>
            <a:p>
              <a:pPr algn="ctr">
                <a:lnSpc>
                  <a:spcPts val="1449"/>
                </a:lnSpc>
                <a:spcBef>
                  <a:spcPct val="0"/>
                </a:spcBef>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313516" y="1673494"/>
            <a:ext cx="10100280" cy="633516"/>
            <a:chOff x="0" y="0"/>
            <a:chExt cx="13467040" cy="844688"/>
          </a:xfrm>
        </p:grpSpPr>
        <p:sp>
          <p:nvSpPr>
            <p:cNvPr id="11" name="Freeform 11"/>
            <p:cNvSpPr/>
            <p:nvPr/>
          </p:nvSpPr>
          <p:spPr>
            <a:xfrm>
              <a:off x="0" y="676118"/>
              <a:ext cx="13437334" cy="168571"/>
            </a:xfrm>
            <a:custGeom>
              <a:avLst/>
              <a:gdLst/>
              <a:ahLst/>
              <a:cxnLst/>
              <a:rect l="l" t="t" r="r" b="b"/>
              <a:pathLst>
                <a:path w="13437334" h="168571">
                  <a:moveTo>
                    <a:pt x="0" y="0"/>
                  </a:moveTo>
                  <a:lnTo>
                    <a:pt x="13437334" y="0"/>
                  </a:lnTo>
                  <a:lnTo>
                    <a:pt x="13437334" y="168570"/>
                  </a:lnTo>
                  <a:lnTo>
                    <a:pt x="0" y="168570"/>
                  </a:lnTo>
                  <a:lnTo>
                    <a:pt x="0" y="0"/>
                  </a:lnTo>
                  <a:close/>
                </a:path>
              </a:pathLst>
            </a:custGeom>
            <a:blipFill>
              <a:blip r:embed="rId4"/>
              <a:stretch>
                <a:fillRect t="-10110341" b="-210521"/>
              </a:stretch>
            </a:blipFill>
          </p:spPr>
          <p:txBody>
            <a:bodyPr/>
            <a:lstStyle/>
            <a:p>
              <a:endParaRPr lang="en-AU"/>
            </a:p>
          </p:txBody>
        </p:sp>
        <p:grpSp>
          <p:nvGrpSpPr>
            <p:cNvPr id="12" name="Group 12"/>
            <p:cNvGrpSpPr/>
            <p:nvPr/>
          </p:nvGrpSpPr>
          <p:grpSpPr>
            <a:xfrm>
              <a:off x="0" y="2420"/>
              <a:ext cx="13467040" cy="772259"/>
              <a:chOff x="0" y="0"/>
              <a:chExt cx="3700731" cy="212216"/>
            </a:xfrm>
          </p:grpSpPr>
          <p:sp>
            <p:nvSpPr>
              <p:cNvPr id="13" name="Freeform 13"/>
              <p:cNvSpPr/>
              <p:nvPr/>
            </p:nvSpPr>
            <p:spPr>
              <a:xfrm>
                <a:off x="0" y="0"/>
                <a:ext cx="3700731" cy="212216"/>
              </a:xfrm>
              <a:custGeom>
                <a:avLst/>
                <a:gdLst/>
                <a:ahLst/>
                <a:cxnLst/>
                <a:rect l="l" t="t" r="r" b="b"/>
                <a:pathLst>
                  <a:path w="3700731" h="212216">
                    <a:moveTo>
                      <a:pt x="0" y="0"/>
                    </a:moveTo>
                    <a:lnTo>
                      <a:pt x="3700731" y="0"/>
                    </a:lnTo>
                    <a:lnTo>
                      <a:pt x="3700731" y="212216"/>
                    </a:lnTo>
                    <a:lnTo>
                      <a:pt x="0" y="212216"/>
                    </a:lnTo>
                    <a:close/>
                  </a:path>
                </a:pathLst>
              </a:custGeom>
              <a:solidFill>
                <a:srgbClr val="FFFFFF"/>
              </a:solidFill>
            </p:spPr>
            <p:txBody>
              <a:bodyPr/>
              <a:lstStyle/>
              <a:p>
                <a:endParaRPr lang="en-AU"/>
              </a:p>
            </p:txBody>
          </p:sp>
          <p:sp>
            <p:nvSpPr>
              <p:cNvPr id="14" name="TextBox 14"/>
              <p:cNvSpPr txBox="1"/>
              <p:nvPr/>
            </p:nvSpPr>
            <p:spPr>
              <a:xfrm>
                <a:off x="0" y="-9525"/>
                <a:ext cx="3700731" cy="221741"/>
              </a:xfrm>
              <a:prstGeom prst="rect">
                <a:avLst/>
              </a:prstGeom>
            </p:spPr>
            <p:txBody>
              <a:bodyPr lIns="50800" tIns="50800" rIns="50800" bIns="50800" rtlCol="0" anchor="ctr"/>
              <a:lstStyle/>
              <a:p>
                <a:pPr algn="ctr">
                  <a:lnSpc>
                    <a:spcPts val="1449"/>
                  </a:lnSpc>
                  <a:spcBef>
                    <a:spcPct val="0"/>
                  </a:spcBef>
                </a:pPr>
                <a:endParaRPr/>
              </a:p>
            </p:txBody>
          </p:sp>
        </p:grpSp>
        <p:grpSp>
          <p:nvGrpSpPr>
            <p:cNvPr id="15" name="Group 15"/>
            <p:cNvGrpSpPr/>
            <p:nvPr/>
          </p:nvGrpSpPr>
          <p:grpSpPr>
            <a:xfrm>
              <a:off x="13169048" y="0"/>
              <a:ext cx="297992" cy="772259"/>
              <a:chOff x="0" y="0"/>
              <a:chExt cx="81888" cy="212216"/>
            </a:xfrm>
          </p:grpSpPr>
          <p:sp>
            <p:nvSpPr>
              <p:cNvPr id="16" name="Freeform 16"/>
              <p:cNvSpPr/>
              <p:nvPr/>
            </p:nvSpPr>
            <p:spPr>
              <a:xfrm>
                <a:off x="0" y="0"/>
                <a:ext cx="81888" cy="212216"/>
              </a:xfrm>
              <a:custGeom>
                <a:avLst/>
                <a:gdLst/>
                <a:ahLst/>
                <a:cxnLst/>
                <a:rect l="l" t="t" r="r" b="b"/>
                <a:pathLst>
                  <a:path w="81888" h="212216">
                    <a:moveTo>
                      <a:pt x="0" y="0"/>
                    </a:moveTo>
                    <a:lnTo>
                      <a:pt x="81888" y="0"/>
                    </a:lnTo>
                    <a:lnTo>
                      <a:pt x="81888" y="212216"/>
                    </a:lnTo>
                    <a:lnTo>
                      <a:pt x="0" y="212216"/>
                    </a:lnTo>
                    <a:close/>
                  </a:path>
                </a:pathLst>
              </a:custGeom>
              <a:solidFill>
                <a:srgbClr val="BBE5E1"/>
              </a:solidFill>
            </p:spPr>
            <p:txBody>
              <a:bodyPr/>
              <a:lstStyle/>
              <a:p>
                <a:endParaRPr lang="en-AU"/>
              </a:p>
            </p:txBody>
          </p:sp>
          <p:sp>
            <p:nvSpPr>
              <p:cNvPr id="17" name="TextBox 17"/>
              <p:cNvSpPr txBox="1"/>
              <p:nvPr/>
            </p:nvSpPr>
            <p:spPr>
              <a:xfrm>
                <a:off x="0" y="-9525"/>
                <a:ext cx="81888" cy="221741"/>
              </a:xfrm>
              <a:prstGeom prst="rect">
                <a:avLst/>
              </a:prstGeom>
            </p:spPr>
            <p:txBody>
              <a:bodyPr lIns="50800" tIns="50800" rIns="50800" bIns="50800" rtlCol="0" anchor="ctr"/>
              <a:lstStyle/>
              <a:p>
                <a:pPr algn="ctr">
                  <a:lnSpc>
                    <a:spcPts val="1449"/>
                  </a:lnSpc>
                  <a:spcBef>
                    <a:spcPct val="0"/>
                  </a:spcBef>
                </a:pPr>
                <a:endParaRPr/>
              </a:p>
            </p:txBody>
          </p:sp>
        </p:grpSp>
      </p:grpSp>
      <p:sp>
        <p:nvSpPr>
          <p:cNvPr id="18" name="Freeform 18" descr="Icon of doctor and patient conversing"/>
          <p:cNvSpPr/>
          <p:nvPr/>
        </p:nvSpPr>
        <p:spPr>
          <a:xfrm>
            <a:off x="8265465" y="219390"/>
            <a:ext cx="1250421" cy="1193584"/>
          </a:xfrm>
          <a:custGeom>
            <a:avLst/>
            <a:gdLst/>
            <a:ahLst/>
            <a:cxnLst/>
            <a:rect l="l" t="t" r="r" b="b"/>
            <a:pathLst>
              <a:path w="1250421" h="1193584">
                <a:moveTo>
                  <a:pt x="0" y="0"/>
                </a:moveTo>
                <a:lnTo>
                  <a:pt x="1250421" y="0"/>
                </a:lnTo>
                <a:lnTo>
                  <a:pt x="1250421" y="1193583"/>
                </a:lnTo>
                <a:lnTo>
                  <a:pt x="0" y="11935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9" name="Freeform 19">
            <a:extLst>
              <a:ext uri="{C183D7F6-B498-43B3-948B-1728B52AA6E4}">
                <adec:decorative xmlns:adec="http://schemas.microsoft.com/office/drawing/2017/decorative" val="1"/>
              </a:ext>
            </a:extLst>
          </p:cNvPr>
          <p:cNvSpPr/>
          <p:nvPr/>
        </p:nvSpPr>
        <p:spPr>
          <a:xfrm>
            <a:off x="623112" y="1739416"/>
            <a:ext cx="411562" cy="407709"/>
          </a:xfrm>
          <a:custGeom>
            <a:avLst/>
            <a:gdLst/>
            <a:ahLst/>
            <a:cxnLst/>
            <a:rect l="l" t="t" r="r" b="b"/>
            <a:pathLst>
              <a:path w="411562" h="407709">
                <a:moveTo>
                  <a:pt x="0" y="0"/>
                </a:moveTo>
                <a:lnTo>
                  <a:pt x="411562" y="0"/>
                </a:lnTo>
                <a:lnTo>
                  <a:pt x="411562" y="407709"/>
                </a:lnTo>
                <a:lnTo>
                  <a:pt x="0" y="4077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sp>
        <p:nvSpPr>
          <p:cNvPr id="20" name="Freeform 20">
            <a:extLst>
              <a:ext uri="{C183D7F6-B498-43B3-948B-1728B52AA6E4}">
                <adec:decorative xmlns:adec="http://schemas.microsoft.com/office/drawing/2017/decorative" val="1"/>
              </a:ext>
            </a:extLst>
          </p:cNvPr>
          <p:cNvSpPr/>
          <p:nvPr/>
        </p:nvSpPr>
        <p:spPr>
          <a:xfrm rot="-74020">
            <a:off x="3572021" y="324520"/>
            <a:ext cx="3547958" cy="1153972"/>
          </a:xfrm>
          <a:custGeom>
            <a:avLst/>
            <a:gdLst/>
            <a:ahLst/>
            <a:cxnLst/>
            <a:rect l="l" t="t" r="r" b="b"/>
            <a:pathLst>
              <a:path w="3547958" h="1153972">
                <a:moveTo>
                  <a:pt x="0" y="0"/>
                </a:moveTo>
                <a:lnTo>
                  <a:pt x="3547958" y="0"/>
                </a:lnTo>
                <a:lnTo>
                  <a:pt x="3547958" y="1153972"/>
                </a:lnTo>
                <a:lnTo>
                  <a:pt x="0" y="11539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sp>
        <p:nvSpPr>
          <p:cNvPr id="21" name="Freeform 21">
            <a:extLst>
              <a:ext uri="{C183D7F6-B498-43B3-948B-1728B52AA6E4}">
                <adec:decorative xmlns:adec="http://schemas.microsoft.com/office/drawing/2017/decorative" val="1"/>
              </a:ext>
            </a:extLst>
          </p:cNvPr>
          <p:cNvSpPr/>
          <p:nvPr/>
        </p:nvSpPr>
        <p:spPr>
          <a:xfrm rot="-74020">
            <a:off x="3572021" y="146060"/>
            <a:ext cx="3547958" cy="1153972"/>
          </a:xfrm>
          <a:custGeom>
            <a:avLst/>
            <a:gdLst/>
            <a:ahLst/>
            <a:cxnLst/>
            <a:rect l="l" t="t" r="r" b="b"/>
            <a:pathLst>
              <a:path w="3547958" h="1153972">
                <a:moveTo>
                  <a:pt x="0" y="0"/>
                </a:moveTo>
                <a:lnTo>
                  <a:pt x="3547958" y="0"/>
                </a:lnTo>
                <a:lnTo>
                  <a:pt x="3547958" y="1153972"/>
                </a:lnTo>
                <a:lnTo>
                  <a:pt x="0" y="11539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sp>
        <p:nvSpPr>
          <p:cNvPr id="22" name="Freeform 22">
            <a:extLst>
              <a:ext uri="{C183D7F6-B498-43B3-948B-1728B52AA6E4}">
                <adec:decorative xmlns:adec="http://schemas.microsoft.com/office/drawing/2017/decorative" val="1"/>
              </a:ext>
            </a:extLst>
          </p:cNvPr>
          <p:cNvSpPr/>
          <p:nvPr/>
        </p:nvSpPr>
        <p:spPr>
          <a:xfrm rot="119228" flipH="1">
            <a:off x="3675095" y="235076"/>
            <a:ext cx="3267879" cy="1062876"/>
          </a:xfrm>
          <a:custGeom>
            <a:avLst/>
            <a:gdLst/>
            <a:ahLst/>
            <a:cxnLst/>
            <a:rect l="l" t="t" r="r" b="b"/>
            <a:pathLst>
              <a:path w="3267879" h="1062876">
                <a:moveTo>
                  <a:pt x="3267878" y="0"/>
                </a:moveTo>
                <a:lnTo>
                  <a:pt x="0" y="0"/>
                </a:lnTo>
                <a:lnTo>
                  <a:pt x="0" y="1062876"/>
                </a:lnTo>
                <a:lnTo>
                  <a:pt x="3267878" y="1062876"/>
                </a:lnTo>
                <a:lnTo>
                  <a:pt x="3267878"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AU"/>
          </a:p>
        </p:txBody>
      </p:sp>
      <p:sp>
        <p:nvSpPr>
          <p:cNvPr id="23" name="Freeform 23">
            <a:extLst>
              <a:ext uri="{C183D7F6-B498-43B3-948B-1728B52AA6E4}">
                <adec:decorative xmlns:adec="http://schemas.microsoft.com/office/drawing/2017/decorative" val="1"/>
              </a:ext>
            </a:extLst>
          </p:cNvPr>
          <p:cNvSpPr/>
          <p:nvPr/>
        </p:nvSpPr>
        <p:spPr>
          <a:xfrm rot="119228" flipH="1">
            <a:off x="3659329" y="293759"/>
            <a:ext cx="3267879" cy="1062876"/>
          </a:xfrm>
          <a:custGeom>
            <a:avLst/>
            <a:gdLst/>
            <a:ahLst/>
            <a:cxnLst/>
            <a:rect l="l" t="t" r="r" b="b"/>
            <a:pathLst>
              <a:path w="3267879" h="1062876">
                <a:moveTo>
                  <a:pt x="3267879" y="0"/>
                </a:moveTo>
                <a:lnTo>
                  <a:pt x="0" y="0"/>
                </a:lnTo>
                <a:lnTo>
                  <a:pt x="0" y="1062877"/>
                </a:lnTo>
                <a:lnTo>
                  <a:pt x="3267879" y="1062877"/>
                </a:lnTo>
                <a:lnTo>
                  <a:pt x="326787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AU"/>
          </a:p>
        </p:txBody>
      </p:sp>
      <p:sp>
        <p:nvSpPr>
          <p:cNvPr id="24" name="Freeform 24">
            <a:extLst>
              <a:ext uri="{C183D7F6-B498-43B3-948B-1728B52AA6E4}">
                <adec:decorative xmlns:adec="http://schemas.microsoft.com/office/drawing/2017/decorative" val="1"/>
              </a:ext>
            </a:extLst>
          </p:cNvPr>
          <p:cNvSpPr/>
          <p:nvPr/>
        </p:nvSpPr>
        <p:spPr>
          <a:xfrm rot="-74020">
            <a:off x="3782903" y="287763"/>
            <a:ext cx="3126193" cy="1016793"/>
          </a:xfrm>
          <a:custGeom>
            <a:avLst/>
            <a:gdLst/>
            <a:ahLst/>
            <a:cxnLst/>
            <a:rect l="l" t="t" r="r" b="b"/>
            <a:pathLst>
              <a:path w="3126193" h="1016793">
                <a:moveTo>
                  <a:pt x="0" y="0"/>
                </a:moveTo>
                <a:lnTo>
                  <a:pt x="3126194" y="0"/>
                </a:lnTo>
                <a:lnTo>
                  <a:pt x="3126194" y="1016793"/>
                </a:lnTo>
                <a:lnTo>
                  <a:pt x="0" y="101679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AU"/>
          </a:p>
        </p:txBody>
      </p:sp>
      <p:sp>
        <p:nvSpPr>
          <p:cNvPr id="25" name="Freeform 25" descr="BreastScreen Australia logo"/>
          <p:cNvSpPr/>
          <p:nvPr/>
        </p:nvSpPr>
        <p:spPr>
          <a:xfrm>
            <a:off x="4534963" y="351588"/>
            <a:ext cx="1357490" cy="549918"/>
          </a:xfrm>
          <a:custGeom>
            <a:avLst/>
            <a:gdLst/>
            <a:ahLst/>
            <a:cxnLst/>
            <a:rect l="l" t="t" r="r" b="b"/>
            <a:pathLst>
              <a:path w="1357490" h="549918">
                <a:moveTo>
                  <a:pt x="0" y="0"/>
                </a:moveTo>
                <a:lnTo>
                  <a:pt x="1357490" y="0"/>
                </a:lnTo>
                <a:lnTo>
                  <a:pt x="1357490" y="549918"/>
                </a:lnTo>
                <a:lnTo>
                  <a:pt x="0" y="549918"/>
                </a:lnTo>
                <a:lnTo>
                  <a:pt x="0" y="0"/>
                </a:lnTo>
                <a:close/>
              </a:path>
            </a:pathLst>
          </a:custGeom>
          <a:blipFill>
            <a:blip r:embed="rId15"/>
            <a:stretch>
              <a:fillRect/>
            </a:stretch>
          </a:blipFill>
        </p:spPr>
        <p:txBody>
          <a:bodyPr/>
          <a:lstStyle/>
          <a:p>
            <a:endParaRPr lang="en-AU"/>
          </a:p>
        </p:txBody>
      </p:sp>
      <p:grpSp>
        <p:nvGrpSpPr>
          <p:cNvPr id="26" name="Group 26">
            <a:extLst>
              <a:ext uri="{C183D7F6-B498-43B3-948B-1728B52AA6E4}">
                <adec:decorative xmlns:adec="http://schemas.microsoft.com/office/drawing/2017/decorative" val="1"/>
              </a:ext>
            </a:extLst>
          </p:cNvPr>
          <p:cNvGrpSpPr/>
          <p:nvPr/>
        </p:nvGrpSpPr>
        <p:grpSpPr>
          <a:xfrm>
            <a:off x="307216" y="3285921"/>
            <a:ext cx="10106580" cy="636013"/>
            <a:chOff x="0" y="0"/>
            <a:chExt cx="13475440" cy="848018"/>
          </a:xfrm>
        </p:grpSpPr>
        <p:sp>
          <p:nvSpPr>
            <p:cNvPr id="27" name="Freeform 27"/>
            <p:cNvSpPr/>
            <p:nvPr/>
          </p:nvSpPr>
          <p:spPr>
            <a:xfrm>
              <a:off x="0" y="678783"/>
              <a:ext cx="13445715" cy="169235"/>
            </a:xfrm>
            <a:custGeom>
              <a:avLst/>
              <a:gdLst/>
              <a:ahLst/>
              <a:cxnLst/>
              <a:rect l="l" t="t" r="r" b="b"/>
              <a:pathLst>
                <a:path w="13445715" h="169235">
                  <a:moveTo>
                    <a:pt x="0" y="0"/>
                  </a:moveTo>
                  <a:lnTo>
                    <a:pt x="13445715" y="0"/>
                  </a:lnTo>
                  <a:lnTo>
                    <a:pt x="13445715" y="169235"/>
                  </a:lnTo>
                  <a:lnTo>
                    <a:pt x="0" y="169235"/>
                  </a:lnTo>
                  <a:lnTo>
                    <a:pt x="0" y="0"/>
                  </a:lnTo>
                  <a:close/>
                </a:path>
              </a:pathLst>
            </a:custGeom>
            <a:blipFill>
              <a:blip r:embed="rId4"/>
              <a:stretch>
                <a:fillRect t="-10076760" b="-209660"/>
              </a:stretch>
            </a:blipFill>
          </p:spPr>
          <p:txBody>
            <a:bodyPr/>
            <a:lstStyle/>
            <a:p>
              <a:endParaRPr lang="en-AU"/>
            </a:p>
          </p:txBody>
        </p:sp>
        <p:grpSp>
          <p:nvGrpSpPr>
            <p:cNvPr id="28" name="Group 28"/>
            <p:cNvGrpSpPr/>
            <p:nvPr/>
          </p:nvGrpSpPr>
          <p:grpSpPr>
            <a:xfrm>
              <a:off x="0" y="2430"/>
              <a:ext cx="13475440" cy="775303"/>
              <a:chOff x="0" y="0"/>
              <a:chExt cx="3703040" cy="213053"/>
            </a:xfrm>
          </p:grpSpPr>
          <p:sp>
            <p:nvSpPr>
              <p:cNvPr id="29" name="Freeform 29"/>
              <p:cNvSpPr/>
              <p:nvPr/>
            </p:nvSpPr>
            <p:spPr>
              <a:xfrm>
                <a:off x="0" y="0"/>
                <a:ext cx="3703039" cy="213053"/>
              </a:xfrm>
              <a:custGeom>
                <a:avLst/>
                <a:gdLst/>
                <a:ahLst/>
                <a:cxnLst/>
                <a:rect l="l" t="t" r="r" b="b"/>
                <a:pathLst>
                  <a:path w="3703039" h="213053">
                    <a:moveTo>
                      <a:pt x="0" y="0"/>
                    </a:moveTo>
                    <a:lnTo>
                      <a:pt x="3703039" y="0"/>
                    </a:lnTo>
                    <a:lnTo>
                      <a:pt x="3703039" y="213053"/>
                    </a:lnTo>
                    <a:lnTo>
                      <a:pt x="0" y="213053"/>
                    </a:lnTo>
                    <a:close/>
                  </a:path>
                </a:pathLst>
              </a:custGeom>
              <a:solidFill>
                <a:srgbClr val="FFFFFF"/>
              </a:solidFill>
            </p:spPr>
            <p:txBody>
              <a:bodyPr/>
              <a:lstStyle/>
              <a:p>
                <a:endParaRPr lang="en-AU"/>
              </a:p>
            </p:txBody>
          </p:sp>
          <p:sp>
            <p:nvSpPr>
              <p:cNvPr id="30" name="TextBox 30"/>
              <p:cNvSpPr txBox="1"/>
              <p:nvPr/>
            </p:nvSpPr>
            <p:spPr>
              <a:xfrm>
                <a:off x="0" y="-9525"/>
                <a:ext cx="3703040" cy="222578"/>
              </a:xfrm>
              <a:prstGeom prst="rect">
                <a:avLst/>
              </a:prstGeom>
            </p:spPr>
            <p:txBody>
              <a:bodyPr lIns="50800" tIns="50800" rIns="50800" bIns="50800" rtlCol="0" anchor="ctr"/>
              <a:lstStyle/>
              <a:p>
                <a:pPr algn="ctr">
                  <a:lnSpc>
                    <a:spcPts val="1449"/>
                  </a:lnSpc>
                  <a:spcBef>
                    <a:spcPct val="0"/>
                  </a:spcBef>
                </a:pPr>
                <a:endParaRPr/>
              </a:p>
            </p:txBody>
          </p:sp>
        </p:grpSp>
        <p:grpSp>
          <p:nvGrpSpPr>
            <p:cNvPr id="31" name="Group 31"/>
            <p:cNvGrpSpPr/>
            <p:nvPr/>
          </p:nvGrpSpPr>
          <p:grpSpPr>
            <a:xfrm>
              <a:off x="13177262" y="0"/>
              <a:ext cx="298178" cy="775303"/>
              <a:chOff x="0" y="0"/>
              <a:chExt cx="81939" cy="213053"/>
            </a:xfrm>
          </p:grpSpPr>
          <p:sp>
            <p:nvSpPr>
              <p:cNvPr id="32" name="Freeform 32"/>
              <p:cNvSpPr/>
              <p:nvPr/>
            </p:nvSpPr>
            <p:spPr>
              <a:xfrm>
                <a:off x="0" y="0"/>
                <a:ext cx="81939" cy="213053"/>
              </a:xfrm>
              <a:custGeom>
                <a:avLst/>
                <a:gdLst/>
                <a:ahLst/>
                <a:cxnLst/>
                <a:rect l="l" t="t" r="r" b="b"/>
                <a:pathLst>
                  <a:path w="81939" h="213053">
                    <a:moveTo>
                      <a:pt x="0" y="0"/>
                    </a:moveTo>
                    <a:lnTo>
                      <a:pt x="81939" y="0"/>
                    </a:lnTo>
                    <a:lnTo>
                      <a:pt x="81939" y="213053"/>
                    </a:lnTo>
                    <a:lnTo>
                      <a:pt x="0" y="213053"/>
                    </a:lnTo>
                    <a:close/>
                  </a:path>
                </a:pathLst>
              </a:custGeom>
              <a:solidFill>
                <a:srgbClr val="BBE5E1"/>
              </a:solidFill>
            </p:spPr>
            <p:txBody>
              <a:bodyPr/>
              <a:lstStyle/>
              <a:p>
                <a:endParaRPr lang="en-AU"/>
              </a:p>
            </p:txBody>
          </p:sp>
          <p:sp>
            <p:nvSpPr>
              <p:cNvPr id="33" name="TextBox 33"/>
              <p:cNvSpPr txBox="1"/>
              <p:nvPr/>
            </p:nvSpPr>
            <p:spPr>
              <a:xfrm>
                <a:off x="0" y="-9525"/>
                <a:ext cx="81939" cy="222578"/>
              </a:xfrm>
              <a:prstGeom prst="rect">
                <a:avLst/>
              </a:prstGeom>
            </p:spPr>
            <p:txBody>
              <a:bodyPr lIns="50800" tIns="50800" rIns="50800" bIns="50800" rtlCol="0" anchor="ctr"/>
              <a:lstStyle/>
              <a:p>
                <a:pPr algn="ctr">
                  <a:lnSpc>
                    <a:spcPts val="1449"/>
                  </a:lnSpc>
                  <a:spcBef>
                    <a:spcPct val="0"/>
                  </a:spcBef>
                </a:pPr>
                <a:endParaRPr/>
              </a:p>
            </p:txBody>
          </p:sp>
        </p:grpSp>
      </p:grpSp>
      <p:sp>
        <p:nvSpPr>
          <p:cNvPr id="34" name="Freeform 34">
            <a:extLst>
              <a:ext uri="{C183D7F6-B498-43B3-948B-1728B52AA6E4}">
                <adec:decorative xmlns:adec="http://schemas.microsoft.com/office/drawing/2017/decorative" val="1"/>
              </a:ext>
            </a:extLst>
          </p:cNvPr>
          <p:cNvSpPr/>
          <p:nvPr/>
        </p:nvSpPr>
        <p:spPr>
          <a:xfrm>
            <a:off x="585713" y="3354060"/>
            <a:ext cx="393851" cy="471934"/>
          </a:xfrm>
          <a:custGeom>
            <a:avLst/>
            <a:gdLst/>
            <a:ahLst/>
            <a:cxnLst/>
            <a:rect l="l" t="t" r="r" b="b"/>
            <a:pathLst>
              <a:path w="393851" h="471934">
                <a:moveTo>
                  <a:pt x="0" y="0"/>
                </a:moveTo>
                <a:lnTo>
                  <a:pt x="393851" y="0"/>
                </a:lnTo>
                <a:lnTo>
                  <a:pt x="393851" y="471934"/>
                </a:lnTo>
                <a:lnTo>
                  <a:pt x="0" y="47193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AU"/>
          </a:p>
        </p:txBody>
      </p:sp>
      <p:grpSp>
        <p:nvGrpSpPr>
          <p:cNvPr id="35" name="Group 35">
            <a:extLst>
              <a:ext uri="{C183D7F6-B498-43B3-948B-1728B52AA6E4}">
                <adec:decorative xmlns:adec="http://schemas.microsoft.com/office/drawing/2017/decorative" val="1"/>
              </a:ext>
            </a:extLst>
          </p:cNvPr>
          <p:cNvGrpSpPr/>
          <p:nvPr/>
        </p:nvGrpSpPr>
        <p:grpSpPr>
          <a:xfrm>
            <a:off x="307216" y="2327866"/>
            <a:ext cx="10106580" cy="958056"/>
            <a:chOff x="0" y="0"/>
            <a:chExt cx="13475440" cy="1277408"/>
          </a:xfrm>
        </p:grpSpPr>
        <p:sp>
          <p:nvSpPr>
            <p:cNvPr id="36" name="Freeform 36"/>
            <p:cNvSpPr/>
            <p:nvPr/>
          </p:nvSpPr>
          <p:spPr>
            <a:xfrm>
              <a:off x="0" y="1022481"/>
              <a:ext cx="13445715" cy="254926"/>
            </a:xfrm>
            <a:custGeom>
              <a:avLst/>
              <a:gdLst/>
              <a:ahLst/>
              <a:cxnLst/>
              <a:rect l="l" t="t" r="r" b="b"/>
              <a:pathLst>
                <a:path w="13445715" h="254926">
                  <a:moveTo>
                    <a:pt x="0" y="0"/>
                  </a:moveTo>
                  <a:lnTo>
                    <a:pt x="13445715" y="0"/>
                  </a:lnTo>
                  <a:lnTo>
                    <a:pt x="13445715" y="254927"/>
                  </a:lnTo>
                  <a:lnTo>
                    <a:pt x="0" y="254927"/>
                  </a:lnTo>
                  <a:lnTo>
                    <a:pt x="0" y="0"/>
                  </a:lnTo>
                  <a:close/>
                </a:path>
              </a:pathLst>
            </a:custGeom>
            <a:blipFill>
              <a:blip r:embed="rId4"/>
              <a:stretch>
                <a:fillRect t="-6672736" b="-122377"/>
              </a:stretch>
            </a:blipFill>
          </p:spPr>
          <p:txBody>
            <a:bodyPr/>
            <a:lstStyle/>
            <a:p>
              <a:endParaRPr lang="en-AU"/>
            </a:p>
          </p:txBody>
        </p:sp>
        <p:grpSp>
          <p:nvGrpSpPr>
            <p:cNvPr id="37" name="Group 37"/>
            <p:cNvGrpSpPr/>
            <p:nvPr/>
          </p:nvGrpSpPr>
          <p:grpSpPr>
            <a:xfrm>
              <a:off x="0" y="3660"/>
              <a:ext cx="13475440" cy="1167873"/>
              <a:chOff x="0" y="0"/>
              <a:chExt cx="3703040" cy="320931"/>
            </a:xfrm>
          </p:grpSpPr>
          <p:sp>
            <p:nvSpPr>
              <p:cNvPr id="38" name="Freeform 38"/>
              <p:cNvSpPr/>
              <p:nvPr/>
            </p:nvSpPr>
            <p:spPr>
              <a:xfrm>
                <a:off x="0" y="0"/>
                <a:ext cx="3703039" cy="320931"/>
              </a:xfrm>
              <a:custGeom>
                <a:avLst/>
                <a:gdLst/>
                <a:ahLst/>
                <a:cxnLst/>
                <a:rect l="l" t="t" r="r" b="b"/>
                <a:pathLst>
                  <a:path w="3703039" h="320931">
                    <a:moveTo>
                      <a:pt x="0" y="0"/>
                    </a:moveTo>
                    <a:lnTo>
                      <a:pt x="3703039" y="0"/>
                    </a:lnTo>
                    <a:lnTo>
                      <a:pt x="3703039" y="320931"/>
                    </a:lnTo>
                    <a:lnTo>
                      <a:pt x="0" y="320931"/>
                    </a:lnTo>
                    <a:close/>
                  </a:path>
                </a:pathLst>
              </a:custGeom>
              <a:solidFill>
                <a:srgbClr val="FFFFFF"/>
              </a:solidFill>
            </p:spPr>
            <p:txBody>
              <a:bodyPr/>
              <a:lstStyle/>
              <a:p>
                <a:endParaRPr lang="en-AU"/>
              </a:p>
            </p:txBody>
          </p:sp>
          <p:sp>
            <p:nvSpPr>
              <p:cNvPr id="39" name="TextBox 39"/>
              <p:cNvSpPr txBox="1"/>
              <p:nvPr/>
            </p:nvSpPr>
            <p:spPr>
              <a:xfrm>
                <a:off x="0" y="-9525"/>
                <a:ext cx="3703040" cy="330456"/>
              </a:xfrm>
              <a:prstGeom prst="rect">
                <a:avLst/>
              </a:prstGeom>
            </p:spPr>
            <p:txBody>
              <a:bodyPr lIns="50800" tIns="50800" rIns="50800" bIns="50800" rtlCol="0" anchor="ctr"/>
              <a:lstStyle/>
              <a:p>
                <a:pPr algn="ctr">
                  <a:lnSpc>
                    <a:spcPts val="1449"/>
                  </a:lnSpc>
                  <a:spcBef>
                    <a:spcPct val="0"/>
                  </a:spcBef>
                </a:pPr>
                <a:endParaRPr/>
              </a:p>
            </p:txBody>
          </p:sp>
        </p:grpSp>
        <p:grpSp>
          <p:nvGrpSpPr>
            <p:cNvPr id="40" name="Group 40"/>
            <p:cNvGrpSpPr/>
            <p:nvPr/>
          </p:nvGrpSpPr>
          <p:grpSpPr>
            <a:xfrm>
              <a:off x="13177262" y="0"/>
              <a:ext cx="298178" cy="1167873"/>
              <a:chOff x="0" y="0"/>
              <a:chExt cx="81939" cy="320931"/>
            </a:xfrm>
          </p:grpSpPr>
          <p:sp>
            <p:nvSpPr>
              <p:cNvPr id="41" name="Freeform 41"/>
              <p:cNvSpPr/>
              <p:nvPr/>
            </p:nvSpPr>
            <p:spPr>
              <a:xfrm>
                <a:off x="0" y="0"/>
                <a:ext cx="81939" cy="320931"/>
              </a:xfrm>
              <a:custGeom>
                <a:avLst/>
                <a:gdLst/>
                <a:ahLst/>
                <a:cxnLst/>
                <a:rect l="l" t="t" r="r" b="b"/>
                <a:pathLst>
                  <a:path w="81939" h="320931">
                    <a:moveTo>
                      <a:pt x="0" y="0"/>
                    </a:moveTo>
                    <a:lnTo>
                      <a:pt x="81939" y="0"/>
                    </a:lnTo>
                    <a:lnTo>
                      <a:pt x="81939" y="320931"/>
                    </a:lnTo>
                    <a:lnTo>
                      <a:pt x="0" y="320931"/>
                    </a:lnTo>
                    <a:close/>
                  </a:path>
                </a:pathLst>
              </a:custGeom>
              <a:solidFill>
                <a:srgbClr val="BBE5E1"/>
              </a:solidFill>
            </p:spPr>
            <p:txBody>
              <a:bodyPr/>
              <a:lstStyle/>
              <a:p>
                <a:endParaRPr lang="en-AU"/>
              </a:p>
            </p:txBody>
          </p:sp>
          <p:sp>
            <p:nvSpPr>
              <p:cNvPr id="42" name="TextBox 42"/>
              <p:cNvSpPr txBox="1"/>
              <p:nvPr/>
            </p:nvSpPr>
            <p:spPr>
              <a:xfrm>
                <a:off x="0" y="-9525"/>
                <a:ext cx="81939" cy="330456"/>
              </a:xfrm>
              <a:prstGeom prst="rect">
                <a:avLst/>
              </a:prstGeom>
            </p:spPr>
            <p:txBody>
              <a:bodyPr lIns="50800" tIns="50800" rIns="50800" bIns="50800" rtlCol="0" anchor="ctr"/>
              <a:lstStyle/>
              <a:p>
                <a:pPr algn="ctr">
                  <a:lnSpc>
                    <a:spcPts val="1449"/>
                  </a:lnSpc>
                  <a:spcBef>
                    <a:spcPct val="0"/>
                  </a:spcBef>
                </a:pPr>
                <a:endParaRPr/>
              </a:p>
            </p:txBody>
          </p:sp>
        </p:grpSp>
      </p:grpSp>
      <p:sp>
        <p:nvSpPr>
          <p:cNvPr id="43" name="Freeform 43">
            <a:extLst>
              <a:ext uri="{C183D7F6-B498-43B3-948B-1728B52AA6E4}">
                <adec:decorative xmlns:adec="http://schemas.microsoft.com/office/drawing/2017/decorative" val="1"/>
              </a:ext>
            </a:extLst>
          </p:cNvPr>
          <p:cNvSpPr/>
          <p:nvPr/>
        </p:nvSpPr>
        <p:spPr>
          <a:xfrm>
            <a:off x="623112" y="2393787"/>
            <a:ext cx="319053" cy="398816"/>
          </a:xfrm>
          <a:custGeom>
            <a:avLst/>
            <a:gdLst/>
            <a:ahLst/>
            <a:cxnLst/>
            <a:rect l="l" t="t" r="r" b="b"/>
            <a:pathLst>
              <a:path w="319053" h="398816">
                <a:moveTo>
                  <a:pt x="0" y="0"/>
                </a:moveTo>
                <a:lnTo>
                  <a:pt x="319053" y="0"/>
                </a:lnTo>
                <a:lnTo>
                  <a:pt x="319053" y="398816"/>
                </a:lnTo>
                <a:lnTo>
                  <a:pt x="0" y="39881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AU"/>
          </a:p>
        </p:txBody>
      </p:sp>
      <p:grpSp>
        <p:nvGrpSpPr>
          <p:cNvPr id="44" name="Group 44">
            <a:extLst>
              <a:ext uri="{C183D7F6-B498-43B3-948B-1728B52AA6E4}">
                <adec:decorative xmlns:adec="http://schemas.microsoft.com/office/drawing/2017/decorative" val="1"/>
              </a:ext>
            </a:extLst>
          </p:cNvPr>
          <p:cNvGrpSpPr/>
          <p:nvPr/>
        </p:nvGrpSpPr>
        <p:grpSpPr>
          <a:xfrm>
            <a:off x="2258789" y="4498515"/>
            <a:ext cx="1355153" cy="709836"/>
            <a:chOff x="0" y="0"/>
            <a:chExt cx="496527" cy="260083"/>
          </a:xfrm>
        </p:grpSpPr>
        <p:sp>
          <p:nvSpPr>
            <p:cNvPr id="45" name="Freeform 45"/>
            <p:cNvSpPr/>
            <p:nvPr/>
          </p:nvSpPr>
          <p:spPr>
            <a:xfrm>
              <a:off x="0" y="0"/>
              <a:ext cx="496527" cy="260083"/>
            </a:xfrm>
            <a:custGeom>
              <a:avLst/>
              <a:gdLst/>
              <a:ahLst/>
              <a:cxnLst/>
              <a:rect l="l" t="t" r="r" b="b"/>
              <a:pathLst>
                <a:path w="496527" h="260083">
                  <a:moveTo>
                    <a:pt x="74268" y="0"/>
                  </a:moveTo>
                  <a:lnTo>
                    <a:pt x="422258" y="0"/>
                  </a:lnTo>
                  <a:cubicBezTo>
                    <a:pt x="463275" y="0"/>
                    <a:pt x="496527" y="33251"/>
                    <a:pt x="496527" y="74268"/>
                  </a:cubicBezTo>
                  <a:lnTo>
                    <a:pt x="496527" y="185815"/>
                  </a:lnTo>
                  <a:cubicBezTo>
                    <a:pt x="496527" y="205512"/>
                    <a:pt x="488702" y="224402"/>
                    <a:pt x="474774" y="238330"/>
                  </a:cubicBezTo>
                  <a:cubicBezTo>
                    <a:pt x="460846" y="252258"/>
                    <a:pt x="441955" y="260083"/>
                    <a:pt x="422258" y="260083"/>
                  </a:cubicBezTo>
                  <a:lnTo>
                    <a:pt x="74268" y="260083"/>
                  </a:lnTo>
                  <a:cubicBezTo>
                    <a:pt x="54571" y="260083"/>
                    <a:pt x="35681" y="252258"/>
                    <a:pt x="21753" y="238330"/>
                  </a:cubicBezTo>
                  <a:cubicBezTo>
                    <a:pt x="7825" y="224402"/>
                    <a:pt x="0" y="205512"/>
                    <a:pt x="0" y="185815"/>
                  </a:cubicBezTo>
                  <a:lnTo>
                    <a:pt x="0" y="74268"/>
                  </a:lnTo>
                  <a:cubicBezTo>
                    <a:pt x="0" y="54571"/>
                    <a:pt x="7825" y="35681"/>
                    <a:pt x="21753" y="21753"/>
                  </a:cubicBezTo>
                  <a:cubicBezTo>
                    <a:pt x="35681" y="7825"/>
                    <a:pt x="54571" y="0"/>
                    <a:pt x="74268" y="0"/>
                  </a:cubicBezTo>
                  <a:close/>
                </a:path>
              </a:pathLst>
            </a:custGeom>
            <a:solidFill>
              <a:srgbClr val="BBE5E1"/>
            </a:solidFill>
          </p:spPr>
          <p:txBody>
            <a:bodyPr/>
            <a:lstStyle/>
            <a:p>
              <a:endParaRPr lang="en-AU"/>
            </a:p>
          </p:txBody>
        </p:sp>
        <p:sp>
          <p:nvSpPr>
            <p:cNvPr id="46" name="TextBox 46"/>
            <p:cNvSpPr txBox="1"/>
            <p:nvPr/>
          </p:nvSpPr>
          <p:spPr>
            <a:xfrm>
              <a:off x="0" y="-9525"/>
              <a:ext cx="496527" cy="269608"/>
            </a:xfrm>
            <a:prstGeom prst="rect">
              <a:avLst/>
            </a:prstGeom>
          </p:spPr>
          <p:txBody>
            <a:bodyPr lIns="26302" tIns="26302" rIns="26302" bIns="26302" rtlCol="0" anchor="ctr"/>
            <a:lstStyle/>
            <a:p>
              <a:pPr algn="ctr">
                <a:lnSpc>
                  <a:spcPts val="1449"/>
                </a:lnSpc>
                <a:spcBef>
                  <a:spcPct val="0"/>
                </a:spcBef>
              </a:pPr>
              <a:endParaRPr/>
            </a:p>
          </p:txBody>
        </p:sp>
      </p:grpSp>
      <p:sp>
        <p:nvSpPr>
          <p:cNvPr id="47" name="Freeform 47">
            <a:extLst>
              <a:ext uri="{C183D7F6-B498-43B3-948B-1728B52AA6E4}">
                <adec:decorative xmlns:adec="http://schemas.microsoft.com/office/drawing/2017/decorative" val="1"/>
              </a:ext>
            </a:extLst>
          </p:cNvPr>
          <p:cNvSpPr/>
          <p:nvPr/>
        </p:nvSpPr>
        <p:spPr>
          <a:xfrm>
            <a:off x="315900" y="7033712"/>
            <a:ext cx="10050539" cy="357776"/>
          </a:xfrm>
          <a:custGeom>
            <a:avLst/>
            <a:gdLst/>
            <a:ahLst/>
            <a:cxnLst/>
            <a:rect l="l" t="t" r="r" b="b"/>
            <a:pathLst>
              <a:path w="10050539" h="357776">
                <a:moveTo>
                  <a:pt x="0" y="0"/>
                </a:moveTo>
                <a:lnTo>
                  <a:pt x="10050540" y="0"/>
                </a:lnTo>
                <a:lnTo>
                  <a:pt x="10050540" y="357775"/>
                </a:lnTo>
                <a:lnTo>
                  <a:pt x="0" y="357775"/>
                </a:lnTo>
                <a:lnTo>
                  <a:pt x="0" y="0"/>
                </a:lnTo>
                <a:close/>
              </a:path>
            </a:pathLst>
          </a:custGeom>
          <a:blipFill>
            <a:blip r:embed="rId4"/>
            <a:stretch>
              <a:fillRect t="-3528009" b="-44400"/>
            </a:stretch>
          </a:blipFill>
        </p:spPr>
        <p:txBody>
          <a:bodyPr/>
          <a:lstStyle/>
          <a:p>
            <a:endParaRPr lang="en-AU"/>
          </a:p>
        </p:txBody>
      </p:sp>
      <p:grpSp>
        <p:nvGrpSpPr>
          <p:cNvPr id="48" name="Group 48">
            <a:extLst>
              <a:ext uri="{C183D7F6-B498-43B3-948B-1728B52AA6E4}">
                <adec:decorative xmlns:adec="http://schemas.microsoft.com/office/drawing/2017/decorative" val="1"/>
              </a:ext>
            </a:extLst>
          </p:cNvPr>
          <p:cNvGrpSpPr/>
          <p:nvPr/>
        </p:nvGrpSpPr>
        <p:grpSpPr>
          <a:xfrm>
            <a:off x="266160" y="5106162"/>
            <a:ext cx="1552874" cy="2205670"/>
            <a:chOff x="0" y="0"/>
            <a:chExt cx="568971" cy="808155"/>
          </a:xfrm>
        </p:grpSpPr>
        <p:sp>
          <p:nvSpPr>
            <p:cNvPr id="49" name="Freeform 49"/>
            <p:cNvSpPr/>
            <p:nvPr/>
          </p:nvSpPr>
          <p:spPr>
            <a:xfrm>
              <a:off x="0" y="0"/>
              <a:ext cx="568971" cy="808155"/>
            </a:xfrm>
            <a:custGeom>
              <a:avLst/>
              <a:gdLst/>
              <a:ahLst/>
              <a:cxnLst/>
              <a:rect l="l" t="t" r="r" b="b"/>
              <a:pathLst>
                <a:path w="568971" h="808155">
                  <a:moveTo>
                    <a:pt x="0" y="0"/>
                  </a:moveTo>
                  <a:lnTo>
                    <a:pt x="568971" y="0"/>
                  </a:lnTo>
                  <a:lnTo>
                    <a:pt x="568971" y="808155"/>
                  </a:lnTo>
                  <a:lnTo>
                    <a:pt x="0" y="808155"/>
                  </a:lnTo>
                  <a:close/>
                </a:path>
              </a:pathLst>
            </a:custGeom>
            <a:solidFill>
              <a:srgbClr val="BBE5E1"/>
            </a:solidFill>
          </p:spPr>
          <p:txBody>
            <a:bodyPr/>
            <a:lstStyle/>
            <a:p>
              <a:endParaRPr lang="en-AU"/>
            </a:p>
          </p:txBody>
        </p:sp>
        <p:sp>
          <p:nvSpPr>
            <p:cNvPr id="50" name="TextBox 50"/>
            <p:cNvSpPr txBox="1"/>
            <p:nvPr/>
          </p:nvSpPr>
          <p:spPr>
            <a:xfrm>
              <a:off x="0" y="-9525"/>
              <a:ext cx="568971" cy="817680"/>
            </a:xfrm>
            <a:prstGeom prst="rect">
              <a:avLst/>
            </a:prstGeom>
          </p:spPr>
          <p:txBody>
            <a:bodyPr lIns="26302" tIns="26302" rIns="26302" bIns="26302" rtlCol="0" anchor="ctr"/>
            <a:lstStyle/>
            <a:p>
              <a:pPr algn="ctr">
                <a:lnSpc>
                  <a:spcPts val="1449"/>
                </a:lnSpc>
                <a:spcBef>
                  <a:spcPct val="0"/>
                </a:spcBef>
              </a:pPr>
              <a:endParaRPr/>
            </a:p>
          </p:txBody>
        </p:sp>
      </p:grpSp>
      <p:grpSp>
        <p:nvGrpSpPr>
          <p:cNvPr id="51" name="Group 51">
            <a:extLst>
              <a:ext uri="{C183D7F6-B498-43B3-948B-1728B52AA6E4}">
                <adec:decorative xmlns:adec="http://schemas.microsoft.com/office/drawing/2017/decorative" val="1"/>
              </a:ext>
            </a:extLst>
          </p:cNvPr>
          <p:cNvGrpSpPr/>
          <p:nvPr/>
        </p:nvGrpSpPr>
        <p:grpSpPr>
          <a:xfrm>
            <a:off x="4061617" y="4479465"/>
            <a:ext cx="1568475" cy="709836"/>
            <a:chOff x="0" y="0"/>
            <a:chExt cx="574688" cy="260083"/>
          </a:xfrm>
        </p:grpSpPr>
        <p:sp>
          <p:nvSpPr>
            <p:cNvPr id="52" name="Freeform 52"/>
            <p:cNvSpPr/>
            <p:nvPr/>
          </p:nvSpPr>
          <p:spPr>
            <a:xfrm>
              <a:off x="0" y="0"/>
              <a:ext cx="574688" cy="260083"/>
            </a:xfrm>
            <a:custGeom>
              <a:avLst/>
              <a:gdLst/>
              <a:ahLst/>
              <a:cxnLst/>
              <a:rect l="l" t="t" r="r" b="b"/>
              <a:pathLst>
                <a:path w="574688" h="260083">
                  <a:moveTo>
                    <a:pt x="64167" y="0"/>
                  </a:moveTo>
                  <a:lnTo>
                    <a:pt x="510520" y="0"/>
                  </a:lnTo>
                  <a:cubicBezTo>
                    <a:pt x="545959" y="0"/>
                    <a:pt x="574688" y="28729"/>
                    <a:pt x="574688" y="64167"/>
                  </a:cubicBezTo>
                  <a:lnTo>
                    <a:pt x="574688" y="195916"/>
                  </a:lnTo>
                  <a:cubicBezTo>
                    <a:pt x="574688" y="231354"/>
                    <a:pt x="545959" y="260083"/>
                    <a:pt x="510520" y="260083"/>
                  </a:cubicBezTo>
                  <a:lnTo>
                    <a:pt x="64167" y="260083"/>
                  </a:lnTo>
                  <a:cubicBezTo>
                    <a:pt x="28729" y="260083"/>
                    <a:pt x="0" y="231354"/>
                    <a:pt x="0" y="195916"/>
                  </a:cubicBezTo>
                  <a:lnTo>
                    <a:pt x="0" y="64167"/>
                  </a:lnTo>
                  <a:cubicBezTo>
                    <a:pt x="0" y="28729"/>
                    <a:pt x="28729" y="0"/>
                    <a:pt x="64167" y="0"/>
                  </a:cubicBezTo>
                  <a:close/>
                </a:path>
              </a:pathLst>
            </a:custGeom>
            <a:solidFill>
              <a:srgbClr val="BBE5E1"/>
            </a:solidFill>
          </p:spPr>
          <p:txBody>
            <a:bodyPr/>
            <a:lstStyle/>
            <a:p>
              <a:endParaRPr lang="en-AU"/>
            </a:p>
          </p:txBody>
        </p:sp>
        <p:sp>
          <p:nvSpPr>
            <p:cNvPr id="53" name="TextBox 53"/>
            <p:cNvSpPr txBox="1"/>
            <p:nvPr/>
          </p:nvSpPr>
          <p:spPr>
            <a:xfrm>
              <a:off x="0" y="-9525"/>
              <a:ext cx="574688" cy="269608"/>
            </a:xfrm>
            <a:prstGeom prst="rect">
              <a:avLst/>
            </a:prstGeom>
          </p:spPr>
          <p:txBody>
            <a:bodyPr lIns="26302" tIns="26302" rIns="26302" bIns="26302" rtlCol="0" anchor="ctr"/>
            <a:lstStyle/>
            <a:p>
              <a:pPr algn="ctr">
                <a:lnSpc>
                  <a:spcPts val="1449"/>
                </a:lnSpc>
                <a:spcBef>
                  <a:spcPct val="0"/>
                </a:spcBef>
              </a:pPr>
              <a:endParaRPr/>
            </a:p>
          </p:txBody>
        </p:sp>
      </p:grpSp>
      <p:sp>
        <p:nvSpPr>
          <p:cNvPr id="54" name="TextBox 54"/>
          <p:cNvSpPr txBox="1"/>
          <p:nvPr/>
        </p:nvSpPr>
        <p:spPr>
          <a:xfrm>
            <a:off x="4231776" y="4592484"/>
            <a:ext cx="1247400" cy="400685"/>
          </a:xfrm>
          <a:prstGeom prst="rect">
            <a:avLst/>
          </a:prstGeom>
        </p:spPr>
        <p:txBody>
          <a:bodyPr lIns="0" tIns="0" rIns="0" bIns="0" rtlCol="0" anchor="t">
            <a:spAutoFit/>
          </a:bodyPr>
          <a:lstStyle/>
          <a:p>
            <a:pPr algn="ctr">
              <a:lnSpc>
                <a:spcPts val="1540"/>
              </a:lnSpc>
            </a:pPr>
            <a:r>
              <a:rPr lang="en-US" sz="1100" b="1" spc="22">
                <a:solidFill>
                  <a:srgbClr val="000000"/>
                </a:solidFill>
                <a:latin typeface="Gill Sans Bold"/>
                <a:ea typeface="Gill Sans Bold"/>
                <a:cs typeface="Gill Sans Bold"/>
                <a:sym typeface="Gill Sans Bold"/>
              </a:rPr>
              <a:t>Category b:</a:t>
            </a:r>
          </a:p>
          <a:p>
            <a:pPr algn="ctr">
              <a:lnSpc>
                <a:spcPts val="1540"/>
              </a:lnSpc>
              <a:spcBef>
                <a:spcPct val="0"/>
              </a:spcBef>
            </a:pPr>
            <a:r>
              <a:rPr lang="en-US" sz="1100" b="1" spc="22">
                <a:solidFill>
                  <a:srgbClr val="000000"/>
                </a:solidFill>
                <a:latin typeface="Gill Sans Bold"/>
                <a:ea typeface="Gill Sans Bold"/>
                <a:cs typeface="Gill Sans Bold"/>
                <a:sym typeface="Gill Sans Bold"/>
              </a:rPr>
              <a:t>Scattered density</a:t>
            </a:r>
          </a:p>
        </p:txBody>
      </p:sp>
      <p:grpSp>
        <p:nvGrpSpPr>
          <p:cNvPr id="55" name="Group 55">
            <a:extLst>
              <a:ext uri="{C183D7F6-B498-43B3-948B-1728B52AA6E4}">
                <adec:decorative xmlns:adec="http://schemas.microsoft.com/office/drawing/2017/decorative" val="1"/>
              </a:ext>
            </a:extLst>
          </p:cNvPr>
          <p:cNvGrpSpPr/>
          <p:nvPr/>
        </p:nvGrpSpPr>
        <p:grpSpPr>
          <a:xfrm>
            <a:off x="5811961" y="4479465"/>
            <a:ext cx="2119231" cy="709836"/>
            <a:chOff x="0" y="0"/>
            <a:chExt cx="776484" cy="260083"/>
          </a:xfrm>
        </p:grpSpPr>
        <p:sp>
          <p:nvSpPr>
            <p:cNvPr id="56" name="Freeform 56"/>
            <p:cNvSpPr/>
            <p:nvPr/>
          </p:nvSpPr>
          <p:spPr>
            <a:xfrm>
              <a:off x="0" y="0"/>
              <a:ext cx="776484" cy="260083"/>
            </a:xfrm>
            <a:custGeom>
              <a:avLst/>
              <a:gdLst/>
              <a:ahLst/>
              <a:cxnLst/>
              <a:rect l="l" t="t" r="r" b="b"/>
              <a:pathLst>
                <a:path w="776484" h="260083">
                  <a:moveTo>
                    <a:pt x="47491" y="0"/>
                  </a:moveTo>
                  <a:lnTo>
                    <a:pt x="728993" y="0"/>
                  </a:lnTo>
                  <a:cubicBezTo>
                    <a:pt x="755221" y="0"/>
                    <a:pt x="776484" y="21263"/>
                    <a:pt x="776484" y="47491"/>
                  </a:cubicBezTo>
                  <a:lnTo>
                    <a:pt x="776484" y="212592"/>
                  </a:lnTo>
                  <a:cubicBezTo>
                    <a:pt x="776484" y="238820"/>
                    <a:pt x="755221" y="260083"/>
                    <a:pt x="728993" y="260083"/>
                  </a:cubicBezTo>
                  <a:lnTo>
                    <a:pt x="47491" y="260083"/>
                  </a:lnTo>
                  <a:cubicBezTo>
                    <a:pt x="21263" y="260083"/>
                    <a:pt x="0" y="238820"/>
                    <a:pt x="0" y="212592"/>
                  </a:cubicBezTo>
                  <a:lnTo>
                    <a:pt x="0" y="47491"/>
                  </a:lnTo>
                  <a:cubicBezTo>
                    <a:pt x="0" y="21263"/>
                    <a:pt x="21263" y="0"/>
                    <a:pt x="47491" y="0"/>
                  </a:cubicBezTo>
                  <a:close/>
                </a:path>
              </a:pathLst>
            </a:custGeom>
            <a:solidFill>
              <a:srgbClr val="BBE5E1"/>
            </a:solidFill>
          </p:spPr>
          <p:txBody>
            <a:bodyPr/>
            <a:lstStyle/>
            <a:p>
              <a:endParaRPr lang="en-AU"/>
            </a:p>
          </p:txBody>
        </p:sp>
        <p:sp>
          <p:nvSpPr>
            <p:cNvPr id="57" name="TextBox 57"/>
            <p:cNvSpPr txBox="1"/>
            <p:nvPr/>
          </p:nvSpPr>
          <p:spPr>
            <a:xfrm>
              <a:off x="0" y="-9525"/>
              <a:ext cx="776484" cy="269608"/>
            </a:xfrm>
            <a:prstGeom prst="rect">
              <a:avLst/>
            </a:prstGeom>
          </p:spPr>
          <p:txBody>
            <a:bodyPr lIns="26302" tIns="26302" rIns="26302" bIns="26302" rtlCol="0" anchor="ctr"/>
            <a:lstStyle/>
            <a:p>
              <a:pPr algn="ctr">
                <a:lnSpc>
                  <a:spcPts val="1449"/>
                </a:lnSpc>
                <a:spcBef>
                  <a:spcPct val="0"/>
                </a:spcBef>
              </a:pPr>
              <a:endParaRPr/>
            </a:p>
          </p:txBody>
        </p:sp>
      </p:grpSp>
      <p:grpSp>
        <p:nvGrpSpPr>
          <p:cNvPr id="58" name="Group 58">
            <a:extLst>
              <a:ext uri="{C183D7F6-B498-43B3-948B-1728B52AA6E4}">
                <adec:decorative xmlns:adec="http://schemas.microsoft.com/office/drawing/2017/decorative" val="1"/>
              </a:ext>
            </a:extLst>
          </p:cNvPr>
          <p:cNvGrpSpPr/>
          <p:nvPr/>
        </p:nvGrpSpPr>
        <p:grpSpPr>
          <a:xfrm>
            <a:off x="8166806" y="4479465"/>
            <a:ext cx="1568475" cy="709836"/>
            <a:chOff x="0" y="0"/>
            <a:chExt cx="574688" cy="260083"/>
          </a:xfrm>
        </p:grpSpPr>
        <p:sp>
          <p:nvSpPr>
            <p:cNvPr id="59" name="Freeform 59"/>
            <p:cNvSpPr/>
            <p:nvPr/>
          </p:nvSpPr>
          <p:spPr>
            <a:xfrm>
              <a:off x="0" y="0"/>
              <a:ext cx="574688" cy="260083"/>
            </a:xfrm>
            <a:custGeom>
              <a:avLst/>
              <a:gdLst/>
              <a:ahLst/>
              <a:cxnLst/>
              <a:rect l="l" t="t" r="r" b="b"/>
              <a:pathLst>
                <a:path w="574688" h="260083">
                  <a:moveTo>
                    <a:pt x="64167" y="0"/>
                  </a:moveTo>
                  <a:lnTo>
                    <a:pt x="510520" y="0"/>
                  </a:lnTo>
                  <a:cubicBezTo>
                    <a:pt x="545959" y="0"/>
                    <a:pt x="574688" y="28729"/>
                    <a:pt x="574688" y="64167"/>
                  </a:cubicBezTo>
                  <a:lnTo>
                    <a:pt x="574688" y="195916"/>
                  </a:lnTo>
                  <a:cubicBezTo>
                    <a:pt x="574688" y="231354"/>
                    <a:pt x="545959" y="260083"/>
                    <a:pt x="510520" y="260083"/>
                  </a:cubicBezTo>
                  <a:lnTo>
                    <a:pt x="64167" y="260083"/>
                  </a:lnTo>
                  <a:cubicBezTo>
                    <a:pt x="28729" y="260083"/>
                    <a:pt x="0" y="231354"/>
                    <a:pt x="0" y="195916"/>
                  </a:cubicBezTo>
                  <a:lnTo>
                    <a:pt x="0" y="64167"/>
                  </a:lnTo>
                  <a:cubicBezTo>
                    <a:pt x="0" y="28729"/>
                    <a:pt x="28729" y="0"/>
                    <a:pt x="64167" y="0"/>
                  </a:cubicBezTo>
                  <a:close/>
                </a:path>
              </a:pathLst>
            </a:custGeom>
            <a:solidFill>
              <a:srgbClr val="BBE5E1"/>
            </a:solidFill>
          </p:spPr>
          <p:txBody>
            <a:bodyPr/>
            <a:lstStyle/>
            <a:p>
              <a:endParaRPr lang="en-AU"/>
            </a:p>
          </p:txBody>
        </p:sp>
        <p:sp>
          <p:nvSpPr>
            <p:cNvPr id="60" name="TextBox 60"/>
            <p:cNvSpPr txBox="1"/>
            <p:nvPr/>
          </p:nvSpPr>
          <p:spPr>
            <a:xfrm>
              <a:off x="0" y="-9525"/>
              <a:ext cx="574688" cy="269608"/>
            </a:xfrm>
            <a:prstGeom prst="rect">
              <a:avLst/>
            </a:prstGeom>
          </p:spPr>
          <p:txBody>
            <a:bodyPr lIns="26302" tIns="26302" rIns="26302" bIns="26302" rtlCol="0" anchor="ctr"/>
            <a:lstStyle/>
            <a:p>
              <a:pPr algn="ctr">
                <a:lnSpc>
                  <a:spcPts val="1449"/>
                </a:lnSpc>
                <a:spcBef>
                  <a:spcPct val="0"/>
                </a:spcBef>
              </a:pPr>
              <a:endParaRPr/>
            </a:p>
          </p:txBody>
        </p:sp>
      </p:grpSp>
      <p:sp>
        <p:nvSpPr>
          <p:cNvPr id="61" name="TextBox 61"/>
          <p:cNvSpPr txBox="1"/>
          <p:nvPr/>
        </p:nvSpPr>
        <p:spPr>
          <a:xfrm>
            <a:off x="8336964" y="4592484"/>
            <a:ext cx="1247400" cy="400685"/>
          </a:xfrm>
          <a:prstGeom prst="rect">
            <a:avLst/>
          </a:prstGeom>
        </p:spPr>
        <p:txBody>
          <a:bodyPr lIns="0" tIns="0" rIns="0" bIns="0" rtlCol="0" anchor="t">
            <a:spAutoFit/>
          </a:bodyPr>
          <a:lstStyle/>
          <a:p>
            <a:pPr algn="ctr">
              <a:lnSpc>
                <a:spcPts val="1540"/>
              </a:lnSpc>
            </a:pPr>
            <a:r>
              <a:rPr lang="en-US" sz="1100" b="1" spc="22">
                <a:solidFill>
                  <a:srgbClr val="000000"/>
                </a:solidFill>
                <a:latin typeface="Gill Sans Bold"/>
                <a:ea typeface="Gill Sans Bold"/>
                <a:cs typeface="Gill Sans Bold"/>
                <a:sym typeface="Gill Sans Bold"/>
              </a:rPr>
              <a:t>Category d:</a:t>
            </a:r>
          </a:p>
          <a:p>
            <a:pPr algn="ctr">
              <a:lnSpc>
                <a:spcPts val="1540"/>
              </a:lnSpc>
              <a:spcBef>
                <a:spcPct val="0"/>
              </a:spcBef>
            </a:pPr>
            <a:r>
              <a:rPr lang="en-US" sz="1100" b="1" spc="22">
                <a:solidFill>
                  <a:srgbClr val="000000"/>
                </a:solidFill>
                <a:latin typeface="Gill Sans Bold"/>
                <a:ea typeface="Gill Sans Bold"/>
                <a:cs typeface="Gill Sans Bold"/>
                <a:sym typeface="Gill Sans Bold"/>
              </a:rPr>
              <a:t>Extremely dense</a:t>
            </a:r>
          </a:p>
        </p:txBody>
      </p:sp>
      <p:grpSp>
        <p:nvGrpSpPr>
          <p:cNvPr id="62" name="Group 62">
            <a:extLst>
              <a:ext uri="{C183D7F6-B498-43B3-948B-1728B52AA6E4}">
                <adec:decorative xmlns:adec="http://schemas.microsoft.com/office/drawing/2017/decorative" val="1"/>
              </a:ext>
            </a:extLst>
          </p:cNvPr>
          <p:cNvGrpSpPr/>
          <p:nvPr/>
        </p:nvGrpSpPr>
        <p:grpSpPr>
          <a:xfrm>
            <a:off x="1819034" y="5113048"/>
            <a:ext cx="8545084" cy="2196973"/>
            <a:chOff x="0" y="0"/>
            <a:chExt cx="3130909" cy="804969"/>
          </a:xfrm>
        </p:grpSpPr>
        <p:sp>
          <p:nvSpPr>
            <p:cNvPr id="63" name="Freeform 63"/>
            <p:cNvSpPr/>
            <p:nvPr/>
          </p:nvSpPr>
          <p:spPr>
            <a:xfrm>
              <a:off x="0" y="0"/>
              <a:ext cx="3130909" cy="804969"/>
            </a:xfrm>
            <a:custGeom>
              <a:avLst/>
              <a:gdLst/>
              <a:ahLst/>
              <a:cxnLst/>
              <a:rect l="l" t="t" r="r" b="b"/>
              <a:pathLst>
                <a:path w="3130909" h="804969">
                  <a:moveTo>
                    <a:pt x="0" y="0"/>
                  </a:moveTo>
                  <a:lnTo>
                    <a:pt x="3130909" y="0"/>
                  </a:lnTo>
                  <a:lnTo>
                    <a:pt x="3130909" y="804969"/>
                  </a:lnTo>
                  <a:lnTo>
                    <a:pt x="0" y="804969"/>
                  </a:lnTo>
                  <a:close/>
                </a:path>
              </a:pathLst>
            </a:custGeom>
            <a:solidFill>
              <a:srgbClr val="FFFFFF"/>
            </a:solidFill>
          </p:spPr>
          <p:txBody>
            <a:bodyPr/>
            <a:lstStyle/>
            <a:p>
              <a:endParaRPr lang="en-AU"/>
            </a:p>
          </p:txBody>
        </p:sp>
        <p:sp>
          <p:nvSpPr>
            <p:cNvPr id="64" name="TextBox 64"/>
            <p:cNvSpPr txBox="1"/>
            <p:nvPr/>
          </p:nvSpPr>
          <p:spPr>
            <a:xfrm>
              <a:off x="0" y="-9525"/>
              <a:ext cx="3130909" cy="814494"/>
            </a:xfrm>
            <a:prstGeom prst="rect">
              <a:avLst/>
            </a:prstGeom>
          </p:spPr>
          <p:txBody>
            <a:bodyPr lIns="35133" tIns="35133" rIns="35133" bIns="35133" rtlCol="0" anchor="ctr"/>
            <a:lstStyle/>
            <a:p>
              <a:pPr algn="ctr">
                <a:lnSpc>
                  <a:spcPts val="1449"/>
                </a:lnSpc>
                <a:spcBef>
                  <a:spcPct val="0"/>
                </a:spcBef>
              </a:pPr>
              <a:endParaRPr/>
            </a:p>
          </p:txBody>
        </p:sp>
      </p:grpSp>
      <p:grpSp>
        <p:nvGrpSpPr>
          <p:cNvPr id="65" name="Group 65">
            <a:extLst>
              <a:ext uri="{C183D7F6-B498-43B3-948B-1728B52AA6E4}">
                <adec:decorative xmlns:adec="http://schemas.microsoft.com/office/drawing/2017/decorative" val="1"/>
              </a:ext>
            </a:extLst>
          </p:cNvPr>
          <p:cNvGrpSpPr/>
          <p:nvPr/>
        </p:nvGrpSpPr>
        <p:grpSpPr>
          <a:xfrm>
            <a:off x="10175036" y="5106162"/>
            <a:ext cx="189081" cy="2196973"/>
            <a:chOff x="0" y="0"/>
            <a:chExt cx="69279" cy="804969"/>
          </a:xfrm>
        </p:grpSpPr>
        <p:sp>
          <p:nvSpPr>
            <p:cNvPr id="66" name="Freeform 66"/>
            <p:cNvSpPr/>
            <p:nvPr/>
          </p:nvSpPr>
          <p:spPr>
            <a:xfrm>
              <a:off x="0" y="0"/>
              <a:ext cx="69279" cy="804969"/>
            </a:xfrm>
            <a:custGeom>
              <a:avLst/>
              <a:gdLst/>
              <a:ahLst/>
              <a:cxnLst/>
              <a:rect l="l" t="t" r="r" b="b"/>
              <a:pathLst>
                <a:path w="69279" h="804969">
                  <a:moveTo>
                    <a:pt x="0" y="0"/>
                  </a:moveTo>
                  <a:lnTo>
                    <a:pt x="69279" y="0"/>
                  </a:lnTo>
                  <a:lnTo>
                    <a:pt x="69279" y="804969"/>
                  </a:lnTo>
                  <a:lnTo>
                    <a:pt x="0" y="804969"/>
                  </a:lnTo>
                  <a:close/>
                </a:path>
              </a:pathLst>
            </a:custGeom>
            <a:solidFill>
              <a:srgbClr val="BBE5E1"/>
            </a:solidFill>
          </p:spPr>
          <p:txBody>
            <a:bodyPr/>
            <a:lstStyle/>
            <a:p>
              <a:endParaRPr lang="en-AU"/>
            </a:p>
          </p:txBody>
        </p:sp>
        <p:sp>
          <p:nvSpPr>
            <p:cNvPr id="67" name="TextBox 67"/>
            <p:cNvSpPr txBox="1"/>
            <p:nvPr/>
          </p:nvSpPr>
          <p:spPr>
            <a:xfrm>
              <a:off x="0" y="-9525"/>
              <a:ext cx="69279" cy="814494"/>
            </a:xfrm>
            <a:prstGeom prst="rect">
              <a:avLst/>
            </a:prstGeom>
          </p:spPr>
          <p:txBody>
            <a:bodyPr lIns="35133" tIns="35133" rIns="35133" bIns="35133" rtlCol="0" anchor="ctr"/>
            <a:lstStyle/>
            <a:p>
              <a:pPr algn="ctr">
                <a:lnSpc>
                  <a:spcPts val="1449"/>
                </a:lnSpc>
                <a:spcBef>
                  <a:spcPct val="0"/>
                </a:spcBef>
              </a:pPr>
              <a:endParaRPr/>
            </a:p>
          </p:txBody>
        </p:sp>
      </p:grpSp>
      <p:sp>
        <p:nvSpPr>
          <p:cNvPr id="68" name="Freeform 68" descr="Image of BI-RADS category a breast"/>
          <p:cNvSpPr/>
          <p:nvPr/>
        </p:nvSpPr>
        <p:spPr>
          <a:xfrm>
            <a:off x="2439465" y="5170250"/>
            <a:ext cx="993802" cy="2055254"/>
          </a:xfrm>
          <a:custGeom>
            <a:avLst/>
            <a:gdLst/>
            <a:ahLst/>
            <a:cxnLst/>
            <a:rect l="l" t="t" r="r" b="b"/>
            <a:pathLst>
              <a:path w="993802" h="2055254">
                <a:moveTo>
                  <a:pt x="0" y="0"/>
                </a:moveTo>
                <a:lnTo>
                  <a:pt x="993802" y="0"/>
                </a:lnTo>
                <a:lnTo>
                  <a:pt x="993802" y="2055254"/>
                </a:lnTo>
                <a:lnTo>
                  <a:pt x="0" y="2055254"/>
                </a:lnTo>
                <a:lnTo>
                  <a:pt x="0" y="0"/>
                </a:lnTo>
                <a:close/>
              </a:path>
            </a:pathLst>
          </a:custGeom>
          <a:blipFill>
            <a:blip r:embed="rId20"/>
            <a:stretch>
              <a:fillRect t="-1135" r="-309617" b="-12505"/>
            </a:stretch>
          </a:blipFill>
        </p:spPr>
        <p:txBody>
          <a:bodyPr/>
          <a:lstStyle/>
          <a:p>
            <a:endParaRPr lang="en-AU"/>
          </a:p>
        </p:txBody>
      </p:sp>
      <p:sp>
        <p:nvSpPr>
          <p:cNvPr id="69" name="TextBox 69"/>
          <p:cNvSpPr txBox="1"/>
          <p:nvPr/>
        </p:nvSpPr>
        <p:spPr>
          <a:xfrm>
            <a:off x="420919" y="1342786"/>
            <a:ext cx="1139648" cy="235458"/>
          </a:xfrm>
          <a:prstGeom prst="rect">
            <a:avLst/>
          </a:prstGeom>
        </p:spPr>
        <p:txBody>
          <a:bodyPr lIns="0" tIns="0" rIns="0" bIns="0" rtlCol="0" anchor="t">
            <a:spAutoFit/>
          </a:bodyPr>
          <a:lstStyle/>
          <a:p>
            <a:pPr algn="ctr">
              <a:lnSpc>
                <a:spcPts val="1722"/>
              </a:lnSpc>
              <a:spcBef>
                <a:spcPct val="0"/>
              </a:spcBef>
            </a:pPr>
            <a:r>
              <a:rPr lang="en-US" sz="1230" b="1" spc="24">
                <a:solidFill>
                  <a:srgbClr val="000000"/>
                </a:solidFill>
                <a:latin typeface="Gill Sans Medium"/>
                <a:ea typeface="Gill Sans Medium"/>
                <a:cs typeface="Gill Sans Medium"/>
                <a:sym typeface="Gill Sans Medium"/>
              </a:rPr>
              <a:t>Key Messages</a:t>
            </a:r>
          </a:p>
        </p:txBody>
      </p:sp>
      <p:sp>
        <p:nvSpPr>
          <p:cNvPr id="70" name="TextBox 70"/>
          <p:cNvSpPr txBox="1"/>
          <p:nvPr/>
        </p:nvSpPr>
        <p:spPr>
          <a:xfrm>
            <a:off x="313516" y="4036235"/>
            <a:ext cx="10005567" cy="424180"/>
          </a:xfrm>
          <a:prstGeom prst="rect">
            <a:avLst/>
          </a:prstGeom>
        </p:spPr>
        <p:txBody>
          <a:bodyPr lIns="0" tIns="0" rIns="0" bIns="0" rtlCol="0" anchor="t">
            <a:spAutoFit/>
          </a:bodyPr>
          <a:lstStyle/>
          <a:p>
            <a:pPr algn="l">
              <a:lnSpc>
                <a:spcPts val="1119"/>
              </a:lnSpc>
            </a:pPr>
            <a:r>
              <a:rPr lang="en-US" sz="799">
                <a:solidFill>
                  <a:srgbClr val="000000"/>
                </a:solidFill>
                <a:latin typeface="Gill Sans Light"/>
                <a:ea typeface="Gill Sans Light"/>
                <a:cs typeface="Gill Sans Light"/>
                <a:sym typeface="Gill Sans Light"/>
              </a:rPr>
              <a:t>* High risk lesions include Lobular carcinoma in situ (LCIS), Atypical ductal hyperplasia (ADH) and atypical lobular hyperplasia (ALH).  </a:t>
            </a:r>
          </a:p>
          <a:p>
            <a:pPr algn="l">
              <a:lnSpc>
                <a:spcPts val="1119"/>
              </a:lnSpc>
            </a:pPr>
            <a:r>
              <a:rPr lang="en-US" sz="799">
                <a:solidFill>
                  <a:srgbClr val="000000"/>
                </a:solidFill>
                <a:latin typeface="Gill Sans Light"/>
                <a:ea typeface="Gill Sans Light"/>
                <a:cs typeface="Gill Sans Light"/>
                <a:sym typeface="Gill Sans Light"/>
              </a:rPr>
              <a:t>** Patient may be eligible for a Medicare rebate for breast MRI (</a:t>
            </a:r>
            <a:r>
              <a:rPr lang="en-US" sz="799" u="sng">
                <a:solidFill>
                  <a:srgbClr val="000000"/>
                </a:solidFill>
                <a:latin typeface="Gill Sans Light"/>
                <a:ea typeface="Gill Sans Light"/>
                <a:cs typeface="Gill Sans Light"/>
                <a:sym typeface="Gill Sans Light"/>
                <a:hlinkClick r:id="rId21" tooltip="https://www9.health.gov.au/mbs/fullDisplay.cfm?type=item&amp;q=63464"/>
              </a:rPr>
              <a:t>Item 63464</a:t>
            </a:r>
            <a:r>
              <a:rPr lang="en-US" sz="799">
                <a:solidFill>
                  <a:srgbClr val="000000"/>
                </a:solidFill>
                <a:latin typeface="Gill Sans Light"/>
                <a:ea typeface="Gill Sans Light"/>
                <a:cs typeface="Gill Sans Light"/>
                <a:sym typeface="Gill Sans Light"/>
              </a:rPr>
              <a:t>), if they are younger than 60 years of age and have a lifetime risk greater than 30% or a 10 year absolute risk greater than 5% using a clinically relevant risk evaluation algorithm; and this requires referral from a specialist. </a:t>
            </a:r>
          </a:p>
        </p:txBody>
      </p:sp>
      <p:sp>
        <p:nvSpPr>
          <p:cNvPr id="71" name="TextBox 71"/>
          <p:cNvSpPr txBox="1"/>
          <p:nvPr/>
        </p:nvSpPr>
        <p:spPr>
          <a:xfrm>
            <a:off x="1184974" y="1710841"/>
            <a:ext cx="9002881" cy="514350"/>
          </a:xfrm>
          <a:prstGeom prst="rect">
            <a:avLst/>
          </a:prstGeom>
        </p:spPr>
        <p:txBody>
          <a:bodyPr lIns="0" tIns="0" rIns="0" bIns="0" rtlCol="0" anchor="t">
            <a:spAutoFit/>
          </a:bodyPr>
          <a:lstStyle/>
          <a:p>
            <a:pPr algn="l">
              <a:lnSpc>
                <a:spcPts val="1320"/>
              </a:lnSpc>
            </a:pPr>
            <a:r>
              <a:rPr lang="en-US" sz="1100" b="1">
                <a:solidFill>
                  <a:srgbClr val="000000"/>
                </a:solidFill>
                <a:latin typeface="Gill Sans Bold"/>
                <a:ea typeface="Gill Sans Bold"/>
                <a:cs typeface="Gill Sans Bold"/>
                <a:sym typeface="Gill Sans Bold"/>
              </a:rPr>
              <a:t>For women with </a:t>
            </a:r>
            <a:r>
              <a:rPr lang="en-US" sz="1100" b="1" i="1">
                <a:solidFill>
                  <a:srgbClr val="000000"/>
                </a:solidFill>
                <a:latin typeface="Gill Sans Bold Italics"/>
                <a:ea typeface="Gill Sans Bold Italics"/>
                <a:cs typeface="Gill Sans Bold Italics"/>
                <a:sym typeface="Gill Sans Bold Italics"/>
              </a:rPr>
              <a:t>BI-RADS d</a:t>
            </a:r>
            <a:r>
              <a:rPr lang="en-US" sz="1100" b="1">
                <a:solidFill>
                  <a:srgbClr val="000000"/>
                </a:solidFill>
                <a:latin typeface="Gill Sans Bold"/>
                <a:ea typeface="Gill Sans Bold"/>
                <a:cs typeface="Gill Sans Bold"/>
                <a:sym typeface="Gill Sans Bold"/>
              </a:rPr>
              <a:t> breast density and an average familial risk</a:t>
            </a:r>
            <a:r>
              <a:rPr lang="en-US" sz="1100">
                <a:solidFill>
                  <a:srgbClr val="000000"/>
                </a:solidFill>
                <a:latin typeface="Gill Sans Light"/>
                <a:ea typeface="Gill Sans Light"/>
                <a:cs typeface="Gill Sans Light"/>
                <a:sym typeface="Gill Sans Light"/>
              </a:rPr>
              <a:t> (as defined in the </a:t>
            </a:r>
            <a:r>
              <a:rPr lang="en-US" sz="1100" u="sng">
                <a:solidFill>
                  <a:srgbClr val="000000"/>
                </a:solidFill>
                <a:latin typeface="Gill Sans Light"/>
                <a:ea typeface="Gill Sans Light"/>
                <a:cs typeface="Gill Sans Light"/>
                <a:sym typeface="Gill Sans Light"/>
                <a:hlinkClick r:id="rId22" tooltip="https://www1.racgp.org.au/getattachment/0f4c6302-e26a-4b83-97bc-0423e7e8d1b8/The-early-detection-of-breast-cancer-An-update-fro.aspx"/>
              </a:rPr>
              <a:t>RACGP Red Book</a:t>
            </a:r>
            <a:r>
              <a:rPr lang="en-US" sz="1100">
                <a:solidFill>
                  <a:srgbClr val="000000"/>
                </a:solidFill>
                <a:latin typeface="Gill Sans Light"/>
                <a:ea typeface="Gill Sans Light"/>
                <a:cs typeface="Gill Sans Light"/>
                <a:sym typeface="Gill Sans Light"/>
              </a:rPr>
              <a:t>), </a:t>
            </a:r>
            <a:r>
              <a:rPr lang="en-US" sz="1100" b="1">
                <a:solidFill>
                  <a:srgbClr val="000000"/>
                </a:solidFill>
                <a:latin typeface="Gill Sans Bold"/>
                <a:ea typeface="Gill Sans Bold"/>
                <a:cs typeface="Gill Sans Bold"/>
                <a:sym typeface="Gill Sans Bold"/>
              </a:rPr>
              <a:t>supplemental imaging, i.e. with CEM or MRI, should be discussed.</a:t>
            </a:r>
            <a:r>
              <a:rPr lang="en-US" sz="1100">
                <a:solidFill>
                  <a:srgbClr val="000000"/>
                </a:solidFill>
                <a:latin typeface="Gill Sans Light"/>
                <a:ea typeface="Gill Sans Light"/>
                <a:cs typeface="Gill Sans Light"/>
                <a:sym typeface="Gill Sans Light"/>
              </a:rPr>
              <a:t> DBT or US can be considered where CEM and MRI are unavailable, but these tests are less sensitive and have higher false positive rates. Additional imaging will usually incur out-of-pocket costs, regardless of the referrer.   </a:t>
            </a:r>
          </a:p>
        </p:txBody>
      </p:sp>
      <p:sp>
        <p:nvSpPr>
          <p:cNvPr id="72" name="TextBox 72"/>
          <p:cNvSpPr txBox="1"/>
          <p:nvPr/>
        </p:nvSpPr>
        <p:spPr>
          <a:xfrm>
            <a:off x="449008" y="1703687"/>
            <a:ext cx="93345" cy="198120"/>
          </a:xfrm>
          <a:prstGeom prst="rect">
            <a:avLst/>
          </a:prstGeom>
        </p:spPr>
        <p:txBody>
          <a:bodyPr lIns="0" tIns="0" rIns="0" bIns="0" rtlCol="0" anchor="t">
            <a:spAutoFit/>
          </a:bodyPr>
          <a:lstStyle/>
          <a:p>
            <a:pPr algn="ctr">
              <a:lnSpc>
                <a:spcPts val="1679"/>
              </a:lnSpc>
            </a:pPr>
            <a:r>
              <a:rPr lang="en-US" sz="1200" b="1">
                <a:solidFill>
                  <a:srgbClr val="000000"/>
                </a:solidFill>
                <a:latin typeface="Canva Sans Bold"/>
                <a:ea typeface="Canva Sans Bold"/>
                <a:cs typeface="Canva Sans Bold"/>
                <a:sym typeface="Canva Sans Bold"/>
              </a:rPr>
              <a:t>8</a:t>
            </a:r>
          </a:p>
        </p:txBody>
      </p:sp>
      <p:sp>
        <p:nvSpPr>
          <p:cNvPr id="73" name="TextBox 73"/>
          <p:cNvSpPr txBox="1">
            <a:spLocks noGrp="1"/>
          </p:cNvSpPr>
          <p:nvPr>
            <p:ph type="title" idx="4294967295"/>
          </p:nvPr>
        </p:nvSpPr>
        <p:spPr>
          <a:xfrm>
            <a:off x="3840649" y="963530"/>
            <a:ext cx="2746118" cy="2095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478"/>
              </a:lnSpc>
              <a:spcBef>
                <a:spcPts val="0"/>
              </a:spcBef>
              <a:spcAft>
                <a:spcPts val="0"/>
              </a:spcAft>
              <a:buClrTx/>
              <a:buSzTx/>
              <a:buFontTx/>
              <a:buNone/>
              <a:tabLst/>
              <a:defRPr/>
            </a:pPr>
            <a:r>
              <a:rPr kumimoji="0" lang="en-US" sz="1232" b="1" i="0" u="none" strike="noStrike" kern="1200" cap="none" spc="24" normalizeH="0" baseline="0" noProof="0" dirty="0">
                <a:ln>
                  <a:noFill/>
                </a:ln>
                <a:solidFill>
                  <a:srgbClr val="000000"/>
                </a:solidFill>
                <a:effectLst/>
                <a:uLnTx/>
                <a:uFillTx/>
                <a:latin typeface="Gill Sans Medium"/>
                <a:ea typeface="Gill Sans Medium"/>
                <a:cs typeface="Gill Sans Medium"/>
                <a:sym typeface="Gill Sans Medium"/>
              </a:rPr>
              <a:t>Breast Density GP Guidance</a:t>
            </a:r>
          </a:p>
        </p:txBody>
      </p:sp>
      <p:sp>
        <p:nvSpPr>
          <p:cNvPr id="74" name="TextBox 74"/>
          <p:cNvSpPr txBox="1"/>
          <p:nvPr/>
        </p:nvSpPr>
        <p:spPr>
          <a:xfrm>
            <a:off x="1184974" y="3325485"/>
            <a:ext cx="8996581" cy="514350"/>
          </a:xfrm>
          <a:prstGeom prst="rect">
            <a:avLst/>
          </a:prstGeom>
        </p:spPr>
        <p:txBody>
          <a:bodyPr lIns="0" tIns="0" rIns="0" bIns="0" rtlCol="0" anchor="t">
            <a:spAutoFit/>
          </a:bodyPr>
          <a:lstStyle/>
          <a:p>
            <a:pPr algn="l">
              <a:lnSpc>
                <a:spcPts val="1320"/>
              </a:lnSpc>
            </a:pPr>
            <a:r>
              <a:rPr lang="en-US" sz="1100" b="1">
                <a:solidFill>
                  <a:srgbClr val="000000"/>
                </a:solidFill>
                <a:latin typeface="Gill Sans Bold"/>
                <a:ea typeface="Gill Sans Bold"/>
                <a:cs typeface="Gill Sans Bold"/>
                <a:sym typeface="Gill Sans Bold"/>
              </a:rPr>
              <a:t>Women with a potentially high genetic risk of cancer </a:t>
            </a:r>
            <a:r>
              <a:rPr lang="en-US" sz="1100">
                <a:solidFill>
                  <a:srgbClr val="000000"/>
                </a:solidFill>
                <a:latin typeface="Gill Sans Light"/>
                <a:ea typeface="Gill Sans Light"/>
                <a:cs typeface="Gill Sans Light"/>
                <a:sym typeface="Gill Sans Light"/>
              </a:rPr>
              <a:t>(as defined by the </a:t>
            </a:r>
            <a:r>
              <a:rPr lang="en-US" sz="1100" u="sng">
                <a:solidFill>
                  <a:srgbClr val="000000"/>
                </a:solidFill>
                <a:latin typeface="Gill Sans Light"/>
                <a:ea typeface="Gill Sans Light"/>
                <a:cs typeface="Gill Sans Light"/>
                <a:sym typeface="Gill Sans Light"/>
                <a:hlinkClick r:id="rId22" tooltip="https://www1.racgp.org.au/getattachment/0f4c6302-e26a-4b83-97bc-0423e7e8d1b8/The-early-detection-of-breast-cancer-An-update-fro.aspx"/>
              </a:rPr>
              <a:t>RACGP Red Book</a:t>
            </a:r>
            <a:r>
              <a:rPr lang="en-US" sz="1100">
                <a:solidFill>
                  <a:srgbClr val="000000"/>
                </a:solidFill>
                <a:latin typeface="Gill Sans Light"/>
                <a:ea typeface="Gill Sans Light"/>
                <a:cs typeface="Gill Sans Light"/>
                <a:sym typeface="Gill Sans Light"/>
              </a:rPr>
              <a:t>), </a:t>
            </a:r>
            <a:r>
              <a:rPr lang="en-US" sz="1100" b="1">
                <a:solidFill>
                  <a:srgbClr val="000000"/>
                </a:solidFill>
                <a:latin typeface="Gill Sans Bold"/>
                <a:ea typeface="Gill Sans Bold"/>
                <a:cs typeface="Gill Sans Bold"/>
                <a:sym typeface="Gill Sans Bold"/>
              </a:rPr>
              <a:t>should be referred to a breast surgeon or family cancer clinic</a:t>
            </a:r>
            <a:r>
              <a:rPr lang="en-US" sz="1100">
                <a:solidFill>
                  <a:srgbClr val="000000"/>
                </a:solidFill>
                <a:latin typeface="Gill Sans Light"/>
                <a:ea typeface="Gill Sans Light"/>
                <a:cs typeface="Gill Sans Light"/>
                <a:sym typeface="Gill Sans Light"/>
              </a:rPr>
              <a:t> in accordance with the </a:t>
            </a:r>
            <a:r>
              <a:rPr lang="en-US" sz="1100" u="sng">
                <a:solidFill>
                  <a:srgbClr val="000000"/>
                </a:solidFill>
                <a:latin typeface="Gill Sans Light"/>
                <a:ea typeface="Gill Sans Light"/>
                <a:cs typeface="Gill Sans Light"/>
                <a:sym typeface="Gill Sans Light"/>
                <a:hlinkClick r:id="rId23" tooltip="https://www.eviq.org.au/cancer-genetics/referral-guidelines"/>
              </a:rPr>
              <a:t>eviQ GP Referral Guidelines</a:t>
            </a:r>
            <a:r>
              <a:rPr lang="en-US" sz="1100">
                <a:solidFill>
                  <a:srgbClr val="000000"/>
                </a:solidFill>
                <a:latin typeface="Gill Sans Light"/>
                <a:ea typeface="Gill Sans Light"/>
                <a:cs typeface="Gill Sans Light"/>
                <a:sym typeface="Gill Sans Light"/>
              </a:rPr>
              <a:t>. These Guidelines outline criteria for referral and include a comprehensive list of genetic services by state and territory.</a:t>
            </a:r>
          </a:p>
        </p:txBody>
      </p:sp>
      <p:sp>
        <p:nvSpPr>
          <p:cNvPr id="75" name="TextBox 75"/>
          <p:cNvSpPr txBox="1"/>
          <p:nvPr/>
        </p:nvSpPr>
        <p:spPr>
          <a:xfrm>
            <a:off x="363257" y="3333545"/>
            <a:ext cx="241495" cy="203261"/>
          </a:xfrm>
          <a:prstGeom prst="rect">
            <a:avLst/>
          </a:prstGeom>
        </p:spPr>
        <p:txBody>
          <a:bodyPr wrap="square" lIns="0" tIns="0" rIns="0" bIns="0" rtlCol="0" anchor="t">
            <a:spAutoFit/>
          </a:bodyPr>
          <a:lstStyle/>
          <a:p>
            <a:pPr algn="ctr">
              <a:lnSpc>
                <a:spcPts val="1679"/>
              </a:lnSpc>
            </a:pPr>
            <a:r>
              <a:rPr lang="en-US" sz="1200" b="1" dirty="0">
                <a:solidFill>
                  <a:srgbClr val="000000"/>
                </a:solidFill>
                <a:latin typeface="Canva Sans Bold"/>
                <a:ea typeface="Canva Sans Bold"/>
                <a:cs typeface="Canva Sans Bold"/>
                <a:sym typeface="Canva Sans Bold"/>
              </a:rPr>
              <a:t>10</a:t>
            </a:r>
          </a:p>
        </p:txBody>
      </p:sp>
      <p:sp>
        <p:nvSpPr>
          <p:cNvPr id="76" name="TextBox 76"/>
          <p:cNvSpPr txBox="1"/>
          <p:nvPr/>
        </p:nvSpPr>
        <p:spPr>
          <a:xfrm>
            <a:off x="10411474" y="7209137"/>
            <a:ext cx="85011" cy="198120"/>
          </a:xfrm>
          <a:prstGeom prst="rect">
            <a:avLst/>
          </a:prstGeom>
        </p:spPr>
        <p:txBody>
          <a:bodyPr lIns="0" tIns="0" rIns="0" bIns="0" rtlCol="0" anchor="t">
            <a:spAutoFit/>
          </a:bodyPr>
          <a:lstStyle/>
          <a:p>
            <a:pPr algn="ctr">
              <a:lnSpc>
                <a:spcPts val="1679"/>
              </a:lnSpc>
            </a:pPr>
            <a:r>
              <a:rPr lang="en-US" sz="1200" b="1">
                <a:solidFill>
                  <a:srgbClr val="000000"/>
                </a:solidFill>
                <a:latin typeface="Canva Sans Bold"/>
                <a:ea typeface="Canva Sans Bold"/>
                <a:cs typeface="Canva Sans Bold"/>
                <a:sym typeface="Canva Sans Bold"/>
              </a:rPr>
              <a:t>2</a:t>
            </a:r>
          </a:p>
        </p:txBody>
      </p:sp>
      <p:sp>
        <p:nvSpPr>
          <p:cNvPr id="77" name="TextBox 77"/>
          <p:cNvSpPr txBox="1"/>
          <p:nvPr/>
        </p:nvSpPr>
        <p:spPr>
          <a:xfrm>
            <a:off x="1178674" y="2365212"/>
            <a:ext cx="9002881" cy="838200"/>
          </a:xfrm>
          <a:prstGeom prst="rect">
            <a:avLst/>
          </a:prstGeom>
        </p:spPr>
        <p:txBody>
          <a:bodyPr lIns="0" tIns="0" rIns="0" bIns="0" rtlCol="0" anchor="t">
            <a:spAutoFit/>
          </a:bodyPr>
          <a:lstStyle/>
          <a:p>
            <a:pPr algn="l">
              <a:lnSpc>
                <a:spcPts val="1320"/>
              </a:lnSpc>
            </a:pPr>
            <a:r>
              <a:rPr lang="en-US" sz="1100" b="1">
                <a:solidFill>
                  <a:srgbClr val="000000"/>
                </a:solidFill>
                <a:latin typeface="Gill Sans Bold"/>
                <a:ea typeface="Gill Sans Bold"/>
                <a:cs typeface="Gill Sans Bold"/>
                <a:sym typeface="Gill Sans Bold"/>
              </a:rPr>
              <a:t>For women with </a:t>
            </a:r>
            <a:r>
              <a:rPr lang="en-US" sz="1100" b="1" i="1">
                <a:solidFill>
                  <a:srgbClr val="000000"/>
                </a:solidFill>
                <a:latin typeface="Gill Sans Bold Italics"/>
                <a:ea typeface="Gill Sans Bold Italics"/>
                <a:cs typeface="Gill Sans Bold Italics"/>
                <a:sym typeface="Gill Sans Bold Italics"/>
              </a:rPr>
              <a:t>BI-RADS c</a:t>
            </a:r>
            <a:r>
              <a:rPr lang="en-US" sz="1100" b="1">
                <a:solidFill>
                  <a:srgbClr val="000000"/>
                </a:solidFill>
                <a:latin typeface="Gill Sans Bold"/>
                <a:ea typeface="Gill Sans Bold"/>
                <a:cs typeface="Gill Sans Bold"/>
                <a:sym typeface="Gill Sans Bold"/>
              </a:rPr>
              <a:t> or </a:t>
            </a:r>
            <a:r>
              <a:rPr lang="en-US" sz="1100" b="1" i="1">
                <a:solidFill>
                  <a:srgbClr val="000000"/>
                </a:solidFill>
                <a:latin typeface="Gill Sans Bold Italics"/>
                <a:ea typeface="Gill Sans Bold Italics"/>
                <a:cs typeface="Gill Sans Bold Italics"/>
                <a:sym typeface="Gill Sans Bold Italics"/>
              </a:rPr>
              <a:t>d</a:t>
            </a:r>
            <a:r>
              <a:rPr lang="en-US" sz="1100" b="1">
                <a:solidFill>
                  <a:srgbClr val="000000"/>
                </a:solidFill>
                <a:latin typeface="Gill Sans Bold"/>
                <a:ea typeface="Gill Sans Bold"/>
                <a:cs typeface="Gill Sans Bold"/>
                <a:sym typeface="Gill Sans Bold"/>
              </a:rPr>
              <a:t> breast density and a moderate familial risk </a:t>
            </a:r>
            <a:r>
              <a:rPr lang="en-US" sz="1100">
                <a:solidFill>
                  <a:srgbClr val="000000"/>
                </a:solidFill>
                <a:latin typeface="Gill Sans Light"/>
                <a:ea typeface="Gill Sans Light"/>
                <a:cs typeface="Gill Sans Light"/>
                <a:sym typeface="Gill Sans Light"/>
              </a:rPr>
              <a:t>(as defined in the </a:t>
            </a:r>
            <a:r>
              <a:rPr lang="en-US" sz="1100" u="sng">
                <a:solidFill>
                  <a:srgbClr val="000000"/>
                </a:solidFill>
                <a:latin typeface="Gill Sans Light"/>
                <a:ea typeface="Gill Sans Light"/>
                <a:cs typeface="Gill Sans Light"/>
                <a:sym typeface="Gill Sans Light"/>
                <a:hlinkClick r:id="rId22" tooltip="https://www1.racgp.org.au/getattachment/0f4c6302-e26a-4b83-97bc-0423e7e8d1b8/The-early-detection-of-breast-cancer-An-update-fro.aspx"/>
              </a:rPr>
              <a:t>RACGP Red Book</a:t>
            </a:r>
            <a:r>
              <a:rPr lang="en-US" sz="1100">
                <a:solidFill>
                  <a:srgbClr val="000000"/>
                </a:solidFill>
                <a:latin typeface="Gill Sans Light"/>
                <a:ea typeface="Gill Sans Light"/>
                <a:cs typeface="Gill Sans Light"/>
                <a:sym typeface="Gill Sans Light"/>
              </a:rPr>
              <a:t>), </a:t>
            </a:r>
            <a:r>
              <a:rPr lang="en-US" sz="1100" b="1">
                <a:solidFill>
                  <a:srgbClr val="000000"/>
                </a:solidFill>
                <a:latin typeface="Gill Sans Bold"/>
                <a:ea typeface="Gill Sans Bold"/>
                <a:cs typeface="Gill Sans Bold"/>
                <a:sym typeface="Gill Sans Bold"/>
              </a:rPr>
              <a:t>overall breast cancer risk should be calculated using a validated breast cancer risk assessment tool </a:t>
            </a:r>
            <a:r>
              <a:rPr lang="en-US" sz="1100">
                <a:solidFill>
                  <a:srgbClr val="000000"/>
                </a:solidFill>
                <a:latin typeface="Gill Sans Light"/>
                <a:ea typeface="Gill Sans Light"/>
                <a:cs typeface="Gill Sans Light"/>
                <a:sym typeface="Gill Sans Light"/>
              </a:rPr>
              <a:t>such as </a:t>
            </a:r>
            <a:r>
              <a:rPr lang="en-US" sz="1100" u="sng">
                <a:solidFill>
                  <a:srgbClr val="000000"/>
                </a:solidFill>
                <a:latin typeface="Gill Sans Light"/>
                <a:ea typeface="Gill Sans Light"/>
                <a:cs typeface="Gill Sans Light"/>
                <a:sym typeface="Gill Sans Light"/>
                <a:hlinkClick r:id="rId24" tooltip="https://www.petermac.org/patients-and-carers/health-services-for-cancer-patients/cancer-prevention/iprevent"/>
              </a:rPr>
              <a:t>iPrevent</a:t>
            </a:r>
            <a:r>
              <a:rPr lang="en-US" sz="1100">
                <a:solidFill>
                  <a:srgbClr val="000000"/>
                </a:solidFill>
                <a:latin typeface="Gill Sans Light"/>
                <a:ea typeface="Gill Sans Light"/>
                <a:cs typeface="Gill Sans Light"/>
                <a:sym typeface="Gill Sans Light"/>
              </a:rPr>
              <a:t> or </a:t>
            </a:r>
            <a:r>
              <a:rPr lang="en-US" sz="1100" u="sng">
                <a:solidFill>
                  <a:srgbClr val="000000"/>
                </a:solidFill>
                <a:latin typeface="Gill Sans Light"/>
                <a:ea typeface="Gill Sans Light"/>
                <a:cs typeface="Gill Sans Light"/>
                <a:sym typeface="Gill Sans Light"/>
                <a:hlinkClick r:id="rId25" tooltip="https://magview.com/ibis-risk-calculator/"/>
              </a:rPr>
              <a:t>Tyrer-Cuzick</a:t>
            </a:r>
            <a:r>
              <a:rPr lang="en-US" sz="1100">
                <a:solidFill>
                  <a:srgbClr val="000000"/>
                </a:solidFill>
                <a:latin typeface="Gill Sans Light"/>
                <a:ea typeface="Gill Sans Light"/>
                <a:cs typeface="Gill Sans Light"/>
                <a:sym typeface="Gill Sans Light"/>
              </a:rPr>
              <a:t>, which incorporates breast density as part of the risk assessment, to determine eligibility for Medical Benefits Scheme (MBS)-funded magnetic resonance imaging (MRI) (</a:t>
            </a:r>
            <a:r>
              <a:rPr lang="en-US" sz="1100" u="sng">
                <a:solidFill>
                  <a:srgbClr val="000000"/>
                </a:solidFill>
                <a:latin typeface="Gill Sans Light"/>
                <a:ea typeface="Gill Sans Light"/>
                <a:cs typeface="Gill Sans Light"/>
                <a:sym typeface="Gill Sans Light"/>
                <a:hlinkClick r:id="rId21" tooltip="https://www9.health.gov.au/mbs/fullDisplay.cfm?type=item&amp;q=63464"/>
              </a:rPr>
              <a:t>Item 63464</a:t>
            </a:r>
            <a:r>
              <a:rPr lang="en-US" sz="1100">
                <a:solidFill>
                  <a:srgbClr val="000000"/>
                </a:solidFill>
                <a:latin typeface="Gill Sans Light"/>
                <a:ea typeface="Gill Sans Light"/>
                <a:cs typeface="Gill Sans Light"/>
                <a:sym typeface="Gill Sans Light"/>
              </a:rPr>
              <a:t>**). For those women who do not qualify for an MBS-funded MRI but have </a:t>
            </a:r>
            <a:r>
              <a:rPr lang="en-US" sz="1100" i="1">
                <a:solidFill>
                  <a:srgbClr val="000000"/>
                </a:solidFill>
                <a:latin typeface="Gill Sans Light Italics"/>
                <a:ea typeface="Gill Sans Light Italics"/>
                <a:cs typeface="Gill Sans Light Italics"/>
                <a:sym typeface="Gill Sans Light Italics"/>
              </a:rPr>
              <a:t>BI-RADS c</a:t>
            </a:r>
            <a:r>
              <a:rPr lang="en-US" sz="1100">
                <a:solidFill>
                  <a:srgbClr val="000000"/>
                </a:solidFill>
                <a:latin typeface="Gill Sans Light"/>
                <a:ea typeface="Gill Sans Light"/>
                <a:cs typeface="Gill Sans Light"/>
                <a:sym typeface="Gill Sans Light"/>
              </a:rPr>
              <a:t> or </a:t>
            </a:r>
            <a:r>
              <a:rPr lang="en-US" sz="1100" i="1">
                <a:solidFill>
                  <a:srgbClr val="000000"/>
                </a:solidFill>
                <a:latin typeface="Gill Sans Light Italics"/>
                <a:ea typeface="Gill Sans Light Italics"/>
                <a:cs typeface="Gill Sans Light Italics"/>
                <a:sym typeface="Gill Sans Light Italics"/>
              </a:rPr>
              <a:t>d</a:t>
            </a:r>
            <a:r>
              <a:rPr lang="en-US" sz="1100">
                <a:solidFill>
                  <a:srgbClr val="000000"/>
                </a:solidFill>
                <a:latin typeface="Gill Sans Light"/>
                <a:ea typeface="Gill Sans Light"/>
                <a:cs typeface="Gill Sans Light"/>
                <a:sym typeface="Gill Sans Light"/>
              </a:rPr>
              <a:t> density, consider self-funded contrast-enhanced mammography (CEM) or MRI. Digital breast tomosynthesis (DBT) or ultrasound (US) may be considered where CEM and MRI are unavailable but are less sensitive. </a:t>
            </a:r>
          </a:p>
        </p:txBody>
      </p:sp>
      <p:sp>
        <p:nvSpPr>
          <p:cNvPr id="78" name="TextBox 78"/>
          <p:cNvSpPr txBox="1"/>
          <p:nvPr/>
        </p:nvSpPr>
        <p:spPr>
          <a:xfrm>
            <a:off x="440193" y="2358059"/>
            <a:ext cx="98375" cy="198120"/>
          </a:xfrm>
          <a:prstGeom prst="rect">
            <a:avLst/>
          </a:prstGeom>
        </p:spPr>
        <p:txBody>
          <a:bodyPr lIns="0" tIns="0" rIns="0" bIns="0" rtlCol="0" anchor="t">
            <a:spAutoFit/>
          </a:bodyPr>
          <a:lstStyle/>
          <a:p>
            <a:pPr algn="ctr">
              <a:lnSpc>
                <a:spcPts val="1679"/>
              </a:lnSpc>
            </a:pPr>
            <a:r>
              <a:rPr lang="en-US" sz="1200" b="1">
                <a:solidFill>
                  <a:srgbClr val="000000"/>
                </a:solidFill>
                <a:latin typeface="Canva Sans Bold"/>
                <a:ea typeface="Canva Sans Bold"/>
                <a:cs typeface="Canva Sans Bold"/>
                <a:sym typeface="Canva Sans Bold"/>
              </a:rPr>
              <a:t>9</a:t>
            </a:r>
          </a:p>
        </p:txBody>
      </p:sp>
      <p:sp>
        <p:nvSpPr>
          <p:cNvPr id="79" name="TextBox 79"/>
          <p:cNvSpPr txBox="1"/>
          <p:nvPr/>
        </p:nvSpPr>
        <p:spPr>
          <a:xfrm>
            <a:off x="401651" y="6049915"/>
            <a:ext cx="1305412" cy="1162685"/>
          </a:xfrm>
          <a:prstGeom prst="rect">
            <a:avLst/>
          </a:prstGeom>
        </p:spPr>
        <p:txBody>
          <a:bodyPr lIns="0" tIns="0" rIns="0" bIns="0" rtlCol="0" anchor="t">
            <a:spAutoFit/>
          </a:bodyPr>
          <a:lstStyle/>
          <a:p>
            <a:pPr algn="ctr">
              <a:lnSpc>
                <a:spcPts val="1540"/>
              </a:lnSpc>
            </a:pPr>
            <a:r>
              <a:rPr lang="en-US" sz="1100" spc="22">
                <a:solidFill>
                  <a:srgbClr val="000000"/>
                </a:solidFill>
                <a:latin typeface="Gill Sans Light"/>
                <a:ea typeface="Gill Sans Light"/>
                <a:cs typeface="Gill Sans Light"/>
                <a:sym typeface="Gill Sans Light"/>
              </a:rPr>
              <a:t>The following mammogram images show normal breasts with varying amounts of dense breast tissue</a:t>
            </a:r>
          </a:p>
          <a:p>
            <a:pPr algn="ctr">
              <a:lnSpc>
                <a:spcPts val="1540"/>
              </a:lnSpc>
              <a:spcBef>
                <a:spcPct val="0"/>
              </a:spcBef>
            </a:pPr>
            <a:r>
              <a:rPr lang="en-US" sz="1100" spc="22">
                <a:solidFill>
                  <a:srgbClr val="000000"/>
                </a:solidFill>
                <a:latin typeface="Gill Sans Light"/>
                <a:ea typeface="Gill Sans Light"/>
                <a:cs typeface="Gill Sans Light"/>
                <a:sym typeface="Gill Sans Light"/>
              </a:rPr>
              <a:t>(courtesy of </a:t>
            </a:r>
            <a:r>
              <a:rPr lang="en-US" sz="1100" u="sng" spc="22">
                <a:solidFill>
                  <a:srgbClr val="000000"/>
                </a:solidFill>
                <a:latin typeface="Gill Sans Light"/>
                <a:ea typeface="Gill Sans Light"/>
                <a:cs typeface="Gill Sans Light"/>
                <a:sym typeface="Gill Sans Light"/>
                <a:hlinkClick r:id="rId26" tooltip="http://www.informd.org.au"/>
              </a:rPr>
              <a:t>InforMD</a:t>
            </a:r>
            <a:r>
              <a:rPr lang="en-US" sz="1100" spc="22">
                <a:solidFill>
                  <a:srgbClr val="000000"/>
                </a:solidFill>
                <a:latin typeface="Gill Sans Light"/>
                <a:ea typeface="Gill Sans Light"/>
                <a:cs typeface="Gill Sans Light"/>
                <a:sym typeface="Gill Sans Light"/>
              </a:rPr>
              <a:t>)</a:t>
            </a:r>
          </a:p>
        </p:txBody>
      </p:sp>
      <p:sp>
        <p:nvSpPr>
          <p:cNvPr id="80" name="TextBox 80"/>
          <p:cNvSpPr txBox="1"/>
          <p:nvPr/>
        </p:nvSpPr>
        <p:spPr>
          <a:xfrm>
            <a:off x="464850" y="5231940"/>
            <a:ext cx="1139648" cy="645795"/>
          </a:xfrm>
          <a:prstGeom prst="rect">
            <a:avLst/>
          </a:prstGeom>
        </p:spPr>
        <p:txBody>
          <a:bodyPr lIns="0" tIns="0" rIns="0" bIns="0" rtlCol="0" anchor="t">
            <a:spAutoFit/>
          </a:bodyPr>
          <a:lstStyle/>
          <a:p>
            <a:pPr algn="ctr">
              <a:lnSpc>
                <a:spcPts val="1679"/>
              </a:lnSpc>
            </a:pPr>
            <a:r>
              <a:rPr lang="en-US" sz="1200" b="1" spc="24">
                <a:solidFill>
                  <a:srgbClr val="000000"/>
                </a:solidFill>
                <a:latin typeface="Gill Sans Bold"/>
                <a:ea typeface="Gill Sans Bold"/>
                <a:cs typeface="Gill Sans Bold"/>
                <a:sym typeface="Gill Sans Bold"/>
              </a:rPr>
              <a:t>BI-RADS </a:t>
            </a:r>
          </a:p>
          <a:p>
            <a:pPr algn="ctr">
              <a:lnSpc>
                <a:spcPts val="1679"/>
              </a:lnSpc>
              <a:spcBef>
                <a:spcPct val="0"/>
              </a:spcBef>
            </a:pPr>
            <a:r>
              <a:rPr lang="en-US" sz="1200" b="1" spc="24">
                <a:solidFill>
                  <a:srgbClr val="000000"/>
                </a:solidFill>
                <a:latin typeface="Gill Sans Bold"/>
                <a:ea typeface="Gill Sans Bold"/>
                <a:cs typeface="Gill Sans Bold"/>
                <a:sym typeface="Gill Sans Bold"/>
              </a:rPr>
              <a:t>Breast density categories</a:t>
            </a:r>
          </a:p>
        </p:txBody>
      </p:sp>
      <p:sp>
        <p:nvSpPr>
          <p:cNvPr id="81" name="TextBox 81"/>
          <p:cNvSpPr txBox="1"/>
          <p:nvPr/>
        </p:nvSpPr>
        <p:spPr>
          <a:xfrm>
            <a:off x="2366542" y="4592484"/>
            <a:ext cx="1139648" cy="400685"/>
          </a:xfrm>
          <a:prstGeom prst="rect">
            <a:avLst/>
          </a:prstGeom>
        </p:spPr>
        <p:txBody>
          <a:bodyPr lIns="0" tIns="0" rIns="0" bIns="0" rtlCol="0" anchor="t">
            <a:spAutoFit/>
          </a:bodyPr>
          <a:lstStyle/>
          <a:p>
            <a:pPr algn="ctr">
              <a:lnSpc>
                <a:spcPts val="1540"/>
              </a:lnSpc>
            </a:pPr>
            <a:r>
              <a:rPr lang="en-US" sz="1100" b="1" spc="22" dirty="0">
                <a:solidFill>
                  <a:srgbClr val="000000"/>
                </a:solidFill>
                <a:latin typeface="Gill Sans Bold"/>
                <a:ea typeface="Gill Sans Bold"/>
                <a:cs typeface="Gill Sans Bold"/>
                <a:sym typeface="Gill Sans Bold"/>
              </a:rPr>
              <a:t>Category a:</a:t>
            </a:r>
          </a:p>
          <a:p>
            <a:pPr algn="ctr">
              <a:lnSpc>
                <a:spcPts val="1540"/>
              </a:lnSpc>
              <a:spcBef>
                <a:spcPct val="0"/>
              </a:spcBef>
            </a:pPr>
            <a:r>
              <a:rPr lang="en-US" sz="1100" b="1" spc="22" dirty="0">
                <a:solidFill>
                  <a:srgbClr val="000000"/>
                </a:solidFill>
                <a:latin typeface="Gill Sans Bold"/>
                <a:ea typeface="Gill Sans Bold"/>
                <a:cs typeface="Gill Sans Bold"/>
                <a:sym typeface="Gill Sans Bold"/>
              </a:rPr>
              <a:t>Mostly fatty</a:t>
            </a:r>
          </a:p>
        </p:txBody>
      </p:sp>
      <p:sp>
        <p:nvSpPr>
          <p:cNvPr id="82" name="Freeform 82" descr="Image of BI-RADS category b breast"/>
          <p:cNvSpPr/>
          <p:nvPr/>
        </p:nvSpPr>
        <p:spPr>
          <a:xfrm>
            <a:off x="4396901" y="5170250"/>
            <a:ext cx="940381" cy="2070046"/>
          </a:xfrm>
          <a:custGeom>
            <a:avLst/>
            <a:gdLst/>
            <a:ahLst/>
            <a:cxnLst/>
            <a:rect l="l" t="t" r="r" b="b"/>
            <a:pathLst>
              <a:path w="940381" h="2070046">
                <a:moveTo>
                  <a:pt x="0" y="0"/>
                </a:moveTo>
                <a:lnTo>
                  <a:pt x="940380" y="0"/>
                </a:lnTo>
                <a:lnTo>
                  <a:pt x="940380" y="2070046"/>
                </a:lnTo>
                <a:lnTo>
                  <a:pt x="0" y="2070046"/>
                </a:lnTo>
                <a:lnTo>
                  <a:pt x="0" y="0"/>
                </a:lnTo>
                <a:close/>
              </a:path>
            </a:pathLst>
          </a:custGeom>
          <a:blipFill>
            <a:blip r:embed="rId20"/>
            <a:stretch>
              <a:fillRect l="-100631" t="-1127" r="-232256" b="-11701"/>
            </a:stretch>
          </a:blipFill>
        </p:spPr>
        <p:txBody>
          <a:bodyPr/>
          <a:lstStyle/>
          <a:p>
            <a:endParaRPr lang="en-AU"/>
          </a:p>
        </p:txBody>
      </p:sp>
      <p:sp>
        <p:nvSpPr>
          <p:cNvPr id="83" name="Freeform 83" descr="Image of BI-RADS category c breast"/>
          <p:cNvSpPr/>
          <p:nvPr/>
        </p:nvSpPr>
        <p:spPr>
          <a:xfrm>
            <a:off x="6299306" y="5170250"/>
            <a:ext cx="1125089" cy="2086961"/>
          </a:xfrm>
          <a:custGeom>
            <a:avLst/>
            <a:gdLst/>
            <a:ahLst/>
            <a:cxnLst/>
            <a:rect l="l" t="t" r="r" b="b"/>
            <a:pathLst>
              <a:path w="1125089" h="2086961">
                <a:moveTo>
                  <a:pt x="0" y="0"/>
                </a:moveTo>
                <a:lnTo>
                  <a:pt x="1125089" y="0"/>
                </a:lnTo>
                <a:lnTo>
                  <a:pt x="1125089" y="2086962"/>
                </a:lnTo>
                <a:lnTo>
                  <a:pt x="0" y="2086962"/>
                </a:lnTo>
                <a:lnTo>
                  <a:pt x="0" y="0"/>
                </a:lnTo>
                <a:close/>
              </a:path>
            </a:pathLst>
          </a:custGeom>
          <a:blipFill>
            <a:blip r:embed="rId20"/>
            <a:stretch>
              <a:fillRect l="-163636" r="-98182" b="-11914"/>
            </a:stretch>
          </a:blipFill>
        </p:spPr>
        <p:txBody>
          <a:bodyPr/>
          <a:lstStyle/>
          <a:p>
            <a:endParaRPr lang="en-AU"/>
          </a:p>
        </p:txBody>
      </p:sp>
      <p:sp>
        <p:nvSpPr>
          <p:cNvPr id="84" name="Freeform 84" descr="Image of BI-RADS category d breast"/>
          <p:cNvSpPr/>
          <p:nvPr/>
        </p:nvSpPr>
        <p:spPr>
          <a:xfrm>
            <a:off x="8386420" y="5170250"/>
            <a:ext cx="1129247" cy="2077636"/>
          </a:xfrm>
          <a:custGeom>
            <a:avLst/>
            <a:gdLst/>
            <a:ahLst/>
            <a:cxnLst/>
            <a:rect l="l" t="t" r="r" b="b"/>
            <a:pathLst>
              <a:path w="1129247" h="2077636">
                <a:moveTo>
                  <a:pt x="0" y="0"/>
                </a:moveTo>
                <a:lnTo>
                  <a:pt x="1129247" y="0"/>
                </a:lnTo>
                <a:lnTo>
                  <a:pt x="1129247" y="2077637"/>
                </a:lnTo>
                <a:lnTo>
                  <a:pt x="0" y="2077637"/>
                </a:lnTo>
                <a:lnTo>
                  <a:pt x="0" y="0"/>
                </a:lnTo>
                <a:close/>
              </a:path>
            </a:pathLst>
          </a:custGeom>
          <a:blipFill>
            <a:blip r:embed="rId20"/>
            <a:stretch>
              <a:fillRect l="-260487" b="-12416"/>
            </a:stretch>
          </a:blipFill>
        </p:spPr>
        <p:txBody>
          <a:bodyPr/>
          <a:lstStyle/>
          <a:p>
            <a:endParaRPr lang="en-AU"/>
          </a:p>
        </p:txBody>
      </p:sp>
      <p:sp>
        <p:nvSpPr>
          <p:cNvPr id="85" name="TextBox 85"/>
          <p:cNvSpPr txBox="1"/>
          <p:nvPr/>
        </p:nvSpPr>
        <p:spPr>
          <a:xfrm>
            <a:off x="5890216" y="4589871"/>
            <a:ext cx="1943269" cy="400685"/>
          </a:xfrm>
          <a:prstGeom prst="rect">
            <a:avLst/>
          </a:prstGeom>
        </p:spPr>
        <p:txBody>
          <a:bodyPr lIns="0" tIns="0" rIns="0" bIns="0" rtlCol="0" anchor="t">
            <a:spAutoFit/>
          </a:bodyPr>
          <a:lstStyle/>
          <a:p>
            <a:pPr algn="ctr">
              <a:lnSpc>
                <a:spcPts val="1540"/>
              </a:lnSpc>
            </a:pPr>
            <a:r>
              <a:rPr lang="en-US" sz="1100" b="1" spc="22">
                <a:solidFill>
                  <a:srgbClr val="000000"/>
                </a:solidFill>
                <a:latin typeface="Gill Sans Bold"/>
                <a:ea typeface="Gill Sans Bold"/>
                <a:cs typeface="Gill Sans Bold"/>
                <a:sym typeface="Gill Sans Bold"/>
              </a:rPr>
              <a:t>Category c:</a:t>
            </a:r>
          </a:p>
          <a:p>
            <a:pPr algn="ctr">
              <a:lnSpc>
                <a:spcPts val="1540"/>
              </a:lnSpc>
              <a:spcBef>
                <a:spcPct val="0"/>
              </a:spcBef>
            </a:pPr>
            <a:r>
              <a:rPr lang="en-US" sz="1100" b="1" spc="22">
                <a:solidFill>
                  <a:srgbClr val="000000"/>
                </a:solidFill>
                <a:latin typeface="Gill Sans Bold"/>
                <a:ea typeface="Gill Sans Bold"/>
                <a:cs typeface="Gill Sans Bold"/>
                <a:sym typeface="Gill Sans Bold"/>
              </a:rPr>
              <a:t>Heterogeneously dense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E8F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9474" y="-116928"/>
            <a:ext cx="10890948" cy="1042031"/>
            <a:chOff x="0" y="0"/>
            <a:chExt cx="4622332" cy="442258"/>
          </a:xfrm>
        </p:grpSpPr>
        <p:sp>
          <p:nvSpPr>
            <p:cNvPr id="3" name="Freeform 3"/>
            <p:cNvSpPr/>
            <p:nvPr/>
          </p:nvSpPr>
          <p:spPr>
            <a:xfrm>
              <a:off x="0" y="0"/>
              <a:ext cx="4622332" cy="442258"/>
            </a:xfrm>
            <a:custGeom>
              <a:avLst/>
              <a:gdLst/>
              <a:ahLst/>
              <a:cxnLst/>
              <a:rect l="l" t="t" r="r" b="b"/>
              <a:pathLst>
                <a:path w="4622332" h="442258">
                  <a:moveTo>
                    <a:pt x="0" y="0"/>
                  </a:moveTo>
                  <a:lnTo>
                    <a:pt x="4622332" y="0"/>
                  </a:lnTo>
                  <a:lnTo>
                    <a:pt x="4622332" y="442258"/>
                  </a:lnTo>
                  <a:lnTo>
                    <a:pt x="0" y="442258"/>
                  </a:lnTo>
                  <a:close/>
                </a:path>
              </a:pathLst>
            </a:custGeom>
            <a:solidFill>
              <a:srgbClr val="ADC0DB"/>
            </a:solidFill>
          </p:spPr>
          <p:txBody>
            <a:bodyPr/>
            <a:lstStyle/>
            <a:p>
              <a:endParaRPr lang="en-AU"/>
            </a:p>
          </p:txBody>
        </p:sp>
        <p:sp>
          <p:nvSpPr>
            <p:cNvPr id="4" name="TextBox 4"/>
            <p:cNvSpPr txBox="1"/>
            <p:nvPr/>
          </p:nvSpPr>
          <p:spPr>
            <a:xfrm>
              <a:off x="0" y="-19050"/>
              <a:ext cx="4622332" cy="461308"/>
            </a:xfrm>
            <a:prstGeom prst="rect">
              <a:avLst/>
            </a:prstGeom>
          </p:spPr>
          <p:txBody>
            <a:bodyPr lIns="30330" tIns="30330" rIns="30330" bIns="30330" rtlCol="0" anchor="ctr"/>
            <a:lstStyle/>
            <a:p>
              <a:pPr algn="ctr">
                <a:lnSpc>
                  <a:spcPts val="1671"/>
                </a:lnSpc>
              </a:pPr>
              <a:endParaRPr/>
            </a:p>
          </p:txBody>
        </p:sp>
      </p:grpSp>
      <p:sp>
        <p:nvSpPr>
          <p:cNvPr id="5" name="Freeform 5" descr="Australian Government Department of Health, Disability and Ageing logo"/>
          <p:cNvSpPr/>
          <p:nvPr/>
        </p:nvSpPr>
        <p:spPr>
          <a:xfrm>
            <a:off x="1017546" y="317665"/>
            <a:ext cx="2384719" cy="378574"/>
          </a:xfrm>
          <a:custGeom>
            <a:avLst/>
            <a:gdLst/>
            <a:ahLst/>
            <a:cxnLst/>
            <a:rect l="l" t="t" r="r" b="b"/>
            <a:pathLst>
              <a:path w="2384719" h="378574">
                <a:moveTo>
                  <a:pt x="0" y="0"/>
                </a:moveTo>
                <a:lnTo>
                  <a:pt x="2384719" y="0"/>
                </a:lnTo>
                <a:lnTo>
                  <a:pt x="2384719" y="378574"/>
                </a:lnTo>
                <a:lnTo>
                  <a:pt x="0" y="378574"/>
                </a:lnTo>
                <a:lnTo>
                  <a:pt x="0" y="0"/>
                </a:lnTo>
                <a:close/>
              </a:path>
            </a:pathLst>
          </a:custGeom>
          <a:blipFill>
            <a:blip r:embed="rId2"/>
            <a:stretch>
              <a:fillRect/>
            </a:stretch>
          </a:blipFill>
        </p:spPr>
        <p:txBody>
          <a:bodyPr/>
          <a:lstStyle/>
          <a:p>
            <a:endParaRPr lang="en-AU"/>
          </a:p>
        </p:txBody>
      </p:sp>
      <p:sp>
        <p:nvSpPr>
          <p:cNvPr id="6" name="Freeform 6">
            <a:extLst>
              <a:ext uri="{C183D7F6-B498-43B3-948B-1728B52AA6E4}">
                <adec:decorative xmlns:adec="http://schemas.microsoft.com/office/drawing/2017/decorative" val="1"/>
              </a:ext>
            </a:extLst>
          </p:cNvPr>
          <p:cNvSpPr/>
          <p:nvPr/>
        </p:nvSpPr>
        <p:spPr>
          <a:xfrm rot="-74020">
            <a:off x="3549582" y="311780"/>
            <a:ext cx="4091088" cy="1330625"/>
          </a:xfrm>
          <a:custGeom>
            <a:avLst/>
            <a:gdLst/>
            <a:ahLst/>
            <a:cxnLst/>
            <a:rect l="l" t="t" r="r" b="b"/>
            <a:pathLst>
              <a:path w="4091088" h="1330625">
                <a:moveTo>
                  <a:pt x="0" y="0"/>
                </a:moveTo>
                <a:lnTo>
                  <a:pt x="4091088" y="0"/>
                </a:lnTo>
                <a:lnTo>
                  <a:pt x="4091088" y="1330625"/>
                </a:lnTo>
                <a:lnTo>
                  <a:pt x="0" y="1330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7" name="Freeform 7">
            <a:extLst>
              <a:ext uri="{C183D7F6-B498-43B3-948B-1728B52AA6E4}">
                <adec:decorative xmlns:adec="http://schemas.microsoft.com/office/drawing/2017/decorative" val="1"/>
              </a:ext>
            </a:extLst>
          </p:cNvPr>
          <p:cNvSpPr/>
          <p:nvPr/>
        </p:nvSpPr>
        <p:spPr>
          <a:xfrm rot="-74020">
            <a:off x="3549582" y="106001"/>
            <a:ext cx="4091088" cy="1330625"/>
          </a:xfrm>
          <a:custGeom>
            <a:avLst/>
            <a:gdLst/>
            <a:ahLst/>
            <a:cxnLst/>
            <a:rect l="l" t="t" r="r" b="b"/>
            <a:pathLst>
              <a:path w="4091088" h="1330625">
                <a:moveTo>
                  <a:pt x="0" y="0"/>
                </a:moveTo>
                <a:lnTo>
                  <a:pt x="4091088" y="0"/>
                </a:lnTo>
                <a:lnTo>
                  <a:pt x="4091088" y="1330625"/>
                </a:lnTo>
                <a:lnTo>
                  <a:pt x="0" y="1330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8" name="Freeform 8">
            <a:extLst>
              <a:ext uri="{C183D7F6-B498-43B3-948B-1728B52AA6E4}">
                <adec:decorative xmlns:adec="http://schemas.microsoft.com/office/drawing/2017/decorative" val="1"/>
              </a:ext>
            </a:extLst>
          </p:cNvPr>
          <p:cNvSpPr/>
          <p:nvPr/>
        </p:nvSpPr>
        <p:spPr>
          <a:xfrm rot="119228" flipH="1">
            <a:off x="3668434" y="208644"/>
            <a:ext cx="3768134" cy="1225584"/>
          </a:xfrm>
          <a:custGeom>
            <a:avLst/>
            <a:gdLst/>
            <a:ahLst/>
            <a:cxnLst/>
            <a:rect l="l" t="t" r="r" b="b"/>
            <a:pathLst>
              <a:path w="3768134" h="1225584">
                <a:moveTo>
                  <a:pt x="3768134" y="0"/>
                </a:moveTo>
                <a:lnTo>
                  <a:pt x="0" y="0"/>
                </a:lnTo>
                <a:lnTo>
                  <a:pt x="0" y="1225584"/>
                </a:lnTo>
                <a:lnTo>
                  <a:pt x="3768134" y="1225584"/>
                </a:lnTo>
                <a:lnTo>
                  <a:pt x="376813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9" name="Freeform 9">
            <a:extLst>
              <a:ext uri="{C183D7F6-B498-43B3-948B-1728B52AA6E4}">
                <adec:decorative xmlns:adec="http://schemas.microsoft.com/office/drawing/2017/decorative" val="1"/>
              </a:ext>
            </a:extLst>
          </p:cNvPr>
          <p:cNvSpPr/>
          <p:nvPr/>
        </p:nvSpPr>
        <p:spPr>
          <a:xfrm rot="119228" flipH="1">
            <a:off x="3650255" y="276311"/>
            <a:ext cx="3768134" cy="1225584"/>
          </a:xfrm>
          <a:custGeom>
            <a:avLst/>
            <a:gdLst/>
            <a:ahLst/>
            <a:cxnLst/>
            <a:rect l="l" t="t" r="r" b="b"/>
            <a:pathLst>
              <a:path w="3768134" h="1225584">
                <a:moveTo>
                  <a:pt x="3768134" y="0"/>
                </a:moveTo>
                <a:lnTo>
                  <a:pt x="0" y="0"/>
                </a:lnTo>
                <a:lnTo>
                  <a:pt x="0" y="1225584"/>
                </a:lnTo>
                <a:lnTo>
                  <a:pt x="3768134" y="1225584"/>
                </a:lnTo>
                <a:lnTo>
                  <a:pt x="376813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10">
            <a:extLst>
              <a:ext uri="{C183D7F6-B498-43B3-948B-1728B52AA6E4}">
                <adec:decorative xmlns:adec="http://schemas.microsoft.com/office/drawing/2017/decorative" val="1"/>
              </a:ext>
            </a:extLst>
          </p:cNvPr>
          <p:cNvSpPr/>
          <p:nvPr/>
        </p:nvSpPr>
        <p:spPr>
          <a:xfrm rot="-74020">
            <a:off x="3792747" y="269397"/>
            <a:ext cx="3604759" cy="1172446"/>
          </a:xfrm>
          <a:custGeom>
            <a:avLst/>
            <a:gdLst/>
            <a:ahLst/>
            <a:cxnLst/>
            <a:rect l="l" t="t" r="r" b="b"/>
            <a:pathLst>
              <a:path w="3604759" h="1172446">
                <a:moveTo>
                  <a:pt x="0" y="0"/>
                </a:moveTo>
                <a:lnTo>
                  <a:pt x="3604758" y="0"/>
                </a:lnTo>
                <a:lnTo>
                  <a:pt x="3604758" y="1172446"/>
                </a:lnTo>
                <a:lnTo>
                  <a:pt x="0" y="11724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sp>
        <p:nvSpPr>
          <p:cNvPr id="11" name="Freeform 11" descr="BreastScreen Australia logo"/>
          <p:cNvSpPr/>
          <p:nvPr/>
        </p:nvSpPr>
        <p:spPr>
          <a:xfrm>
            <a:off x="4659933" y="342992"/>
            <a:ext cx="1565298" cy="634101"/>
          </a:xfrm>
          <a:custGeom>
            <a:avLst/>
            <a:gdLst/>
            <a:ahLst/>
            <a:cxnLst/>
            <a:rect l="l" t="t" r="r" b="b"/>
            <a:pathLst>
              <a:path w="1565298" h="634101">
                <a:moveTo>
                  <a:pt x="0" y="0"/>
                </a:moveTo>
                <a:lnTo>
                  <a:pt x="1565298" y="0"/>
                </a:lnTo>
                <a:lnTo>
                  <a:pt x="1565298" y="634100"/>
                </a:lnTo>
                <a:lnTo>
                  <a:pt x="0" y="634100"/>
                </a:lnTo>
                <a:lnTo>
                  <a:pt x="0" y="0"/>
                </a:lnTo>
                <a:close/>
              </a:path>
            </a:pathLst>
          </a:custGeom>
          <a:blipFill>
            <a:blip r:embed="rId9"/>
            <a:stretch>
              <a:fillRect/>
            </a:stretch>
          </a:blipFill>
        </p:spPr>
        <p:txBody>
          <a:bodyPr/>
          <a:lstStyle/>
          <a:p>
            <a:endParaRPr lang="en-AU"/>
          </a:p>
        </p:txBody>
      </p:sp>
      <p:sp>
        <p:nvSpPr>
          <p:cNvPr id="12" name="Freeform 12" descr="University of Melbourne logo"/>
          <p:cNvSpPr/>
          <p:nvPr/>
        </p:nvSpPr>
        <p:spPr>
          <a:xfrm>
            <a:off x="317876" y="241079"/>
            <a:ext cx="514921" cy="514921"/>
          </a:xfrm>
          <a:custGeom>
            <a:avLst/>
            <a:gdLst/>
            <a:ahLst/>
            <a:cxnLst/>
            <a:rect l="l" t="t" r="r" b="b"/>
            <a:pathLst>
              <a:path w="514921" h="514921">
                <a:moveTo>
                  <a:pt x="0" y="0"/>
                </a:moveTo>
                <a:lnTo>
                  <a:pt x="514921" y="0"/>
                </a:lnTo>
                <a:lnTo>
                  <a:pt x="514921" y="514921"/>
                </a:lnTo>
                <a:lnTo>
                  <a:pt x="0" y="514921"/>
                </a:lnTo>
                <a:lnTo>
                  <a:pt x="0" y="0"/>
                </a:lnTo>
                <a:close/>
              </a:path>
            </a:pathLst>
          </a:custGeom>
          <a:blipFill>
            <a:blip r:embed="rId10"/>
            <a:stretch>
              <a:fillRect/>
            </a:stretch>
          </a:blipFill>
        </p:spPr>
        <p:txBody>
          <a:bodyPr/>
          <a:lstStyle/>
          <a:p>
            <a:endParaRPr lang="en-AU"/>
          </a:p>
        </p:txBody>
      </p:sp>
      <p:sp>
        <p:nvSpPr>
          <p:cNvPr id="13" name="TextBox 13"/>
          <p:cNvSpPr txBox="1">
            <a:spLocks noGrp="1"/>
          </p:cNvSpPr>
          <p:nvPr>
            <p:ph type="title" idx="4294967295"/>
          </p:nvPr>
        </p:nvSpPr>
        <p:spPr>
          <a:xfrm>
            <a:off x="3931332" y="1061544"/>
            <a:ext cx="3166500" cy="2476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705"/>
              </a:lnSpc>
              <a:spcBef>
                <a:spcPts val="0"/>
              </a:spcBef>
              <a:spcAft>
                <a:spcPts val="0"/>
              </a:spcAft>
              <a:buClrTx/>
              <a:buSzTx/>
              <a:buFontTx/>
              <a:buNone/>
              <a:tabLst/>
              <a:defRPr/>
            </a:pPr>
            <a:r>
              <a:rPr kumimoji="0" lang="en-US" sz="1420" b="1" i="0" u="none" strike="noStrike" kern="1200" cap="none" spc="28" normalizeH="0" baseline="0" noProof="0" dirty="0">
                <a:ln>
                  <a:noFill/>
                </a:ln>
                <a:solidFill>
                  <a:srgbClr val="000000"/>
                </a:solidFill>
                <a:effectLst/>
                <a:uLnTx/>
                <a:uFillTx/>
                <a:latin typeface="Gill Sans Medium"/>
                <a:ea typeface="Gill Sans Medium"/>
                <a:cs typeface="Gill Sans Medium"/>
                <a:sym typeface="Gill Sans Medium"/>
              </a:rPr>
              <a:t>Breast Density GP Guidance FAQ</a:t>
            </a:r>
          </a:p>
        </p:txBody>
      </p:sp>
      <p:grpSp>
        <p:nvGrpSpPr>
          <p:cNvPr id="14" name="Group 14">
            <a:extLst>
              <a:ext uri="{C183D7F6-B498-43B3-948B-1728B52AA6E4}">
                <adec:decorative xmlns:adec="http://schemas.microsoft.com/office/drawing/2017/decorative" val="1"/>
              </a:ext>
            </a:extLst>
          </p:cNvPr>
          <p:cNvGrpSpPr/>
          <p:nvPr/>
        </p:nvGrpSpPr>
        <p:grpSpPr>
          <a:xfrm>
            <a:off x="756000" y="1857741"/>
            <a:ext cx="4417627" cy="1330833"/>
            <a:chOff x="0" y="0"/>
            <a:chExt cx="1618613" cy="487616"/>
          </a:xfrm>
        </p:grpSpPr>
        <p:sp>
          <p:nvSpPr>
            <p:cNvPr id="15" name="Freeform 15"/>
            <p:cNvSpPr/>
            <p:nvPr/>
          </p:nvSpPr>
          <p:spPr>
            <a:xfrm>
              <a:off x="0" y="0"/>
              <a:ext cx="1618614" cy="487616"/>
            </a:xfrm>
            <a:custGeom>
              <a:avLst/>
              <a:gdLst/>
              <a:ahLst/>
              <a:cxnLst/>
              <a:rect l="l" t="t" r="r" b="b"/>
              <a:pathLst>
                <a:path w="1618614" h="487616">
                  <a:moveTo>
                    <a:pt x="26288" y="0"/>
                  </a:moveTo>
                  <a:lnTo>
                    <a:pt x="1592326" y="0"/>
                  </a:lnTo>
                  <a:cubicBezTo>
                    <a:pt x="1599298" y="0"/>
                    <a:pt x="1605984" y="2770"/>
                    <a:pt x="1610914" y="7699"/>
                  </a:cubicBezTo>
                  <a:cubicBezTo>
                    <a:pt x="1615844" y="12629"/>
                    <a:pt x="1618614" y="19316"/>
                    <a:pt x="1618614" y="26288"/>
                  </a:cubicBezTo>
                  <a:lnTo>
                    <a:pt x="1618614" y="461328"/>
                  </a:lnTo>
                  <a:cubicBezTo>
                    <a:pt x="1618614" y="475846"/>
                    <a:pt x="1606844" y="487616"/>
                    <a:pt x="1592326" y="487616"/>
                  </a:cubicBezTo>
                  <a:lnTo>
                    <a:pt x="26288" y="487616"/>
                  </a:lnTo>
                  <a:cubicBezTo>
                    <a:pt x="19316" y="487616"/>
                    <a:pt x="12629" y="484846"/>
                    <a:pt x="7699" y="479916"/>
                  </a:cubicBezTo>
                  <a:cubicBezTo>
                    <a:pt x="2770" y="474986"/>
                    <a:pt x="0" y="468300"/>
                    <a:pt x="0" y="461328"/>
                  </a:cubicBezTo>
                  <a:lnTo>
                    <a:pt x="0" y="26288"/>
                  </a:lnTo>
                  <a:cubicBezTo>
                    <a:pt x="0" y="11769"/>
                    <a:pt x="11769" y="0"/>
                    <a:pt x="26288" y="0"/>
                  </a:cubicBezTo>
                  <a:close/>
                </a:path>
              </a:pathLst>
            </a:custGeom>
            <a:solidFill>
              <a:srgbClr val="FFFFFF"/>
            </a:solidFill>
          </p:spPr>
          <p:txBody>
            <a:bodyPr/>
            <a:lstStyle/>
            <a:p>
              <a:endParaRPr lang="en-AU"/>
            </a:p>
          </p:txBody>
        </p:sp>
        <p:sp>
          <p:nvSpPr>
            <p:cNvPr id="16" name="TextBox 16"/>
            <p:cNvSpPr txBox="1"/>
            <p:nvPr/>
          </p:nvSpPr>
          <p:spPr>
            <a:xfrm>
              <a:off x="0" y="-9525"/>
              <a:ext cx="1618613" cy="497141"/>
            </a:xfrm>
            <a:prstGeom prst="rect">
              <a:avLst/>
            </a:prstGeom>
          </p:spPr>
          <p:txBody>
            <a:bodyPr lIns="35133" tIns="35133" rIns="35133" bIns="35133" rtlCol="0" anchor="ctr"/>
            <a:lstStyle/>
            <a:p>
              <a:pPr algn="ctr">
                <a:lnSpc>
                  <a:spcPts val="1449"/>
                </a:lnSpc>
                <a:spcBef>
                  <a:spcPct val="0"/>
                </a:spcBef>
              </a:pPr>
              <a:endParaRPr/>
            </a:p>
          </p:txBody>
        </p:sp>
      </p:grpSp>
      <p:sp>
        <p:nvSpPr>
          <p:cNvPr id="17" name="TextBox 17"/>
          <p:cNvSpPr txBox="1"/>
          <p:nvPr/>
        </p:nvSpPr>
        <p:spPr>
          <a:xfrm>
            <a:off x="884282" y="1943699"/>
            <a:ext cx="2184645" cy="190500"/>
          </a:xfrm>
          <a:prstGeom prst="rect">
            <a:avLst/>
          </a:prstGeom>
        </p:spPr>
        <p:txBody>
          <a:bodyPr lIns="0" tIns="0" rIns="0" bIns="0" rtlCol="0" anchor="t">
            <a:spAutoFit/>
          </a:bodyPr>
          <a:lstStyle/>
          <a:p>
            <a:pPr algn="l">
              <a:lnSpc>
                <a:spcPts val="1320"/>
              </a:lnSpc>
            </a:pPr>
            <a:r>
              <a:rPr lang="en-US" sz="1100" b="1">
                <a:solidFill>
                  <a:srgbClr val="000000"/>
                </a:solidFill>
                <a:latin typeface="Gill Sans Medium"/>
                <a:ea typeface="Gill Sans Medium"/>
                <a:cs typeface="Gill Sans Medium"/>
                <a:sym typeface="Gill Sans Medium"/>
              </a:rPr>
              <a:t>Why do I need to know this?</a:t>
            </a:r>
          </a:p>
        </p:txBody>
      </p:sp>
      <p:sp>
        <p:nvSpPr>
          <p:cNvPr id="18" name="TextBox 18"/>
          <p:cNvSpPr txBox="1"/>
          <p:nvPr/>
        </p:nvSpPr>
        <p:spPr>
          <a:xfrm>
            <a:off x="884282" y="2250599"/>
            <a:ext cx="4122132" cy="838200"/>
          </a:xfrm>
          <a:prstGeom prst="rect">
            <a:avLst/>
          </a:prstGeom>
        </p:spPr>
        <p:txBody>
          <a:bodyPr lIns="0" tIns="0" rIns="0" bIns="0" rtlCol="0" anchor="t">
            <a:spAutoFit/>
          </a:bodyPr>
          <a:lstStyle/>
          <a:p>
            <a:pPr algn="l">
              <a:lnSpc>
                <a:spcPts val="1320"/>
              </a:lnSpc>
            </a:pPr>
            <a:r>
              <a:rPr lang="en-US" sz="1100">
                <a:solidFill>
                  <a:srgbClr val="000000"/>
                </a:solidFill>
                <a:latin typeface="Gill Sans Light"/>
                <a:ea typeface="Gill Sans Light"/>
                <a:cs typeface="Gill Sans Light"/>
                <a:sym typeface="Gill Sans Light"/>
              </a:rPr>
              <a:t>BreastScreen services in several states are now providing information to women about their breast density in their mammogram result letter. Women with high breast density (categorised as </a:t>
            </a:r>
            <a:r>
              <a:rPr lang="en-US" sz="1100" i="1">
                <a:solidFill>
                  <a:srgbClr val="000000"/>
                </a:solidFill>
                <a:latin typeface="Gill Sans Light Italics"/>
                <a:ea typeface="Gill Sans Light Italics"/>
                <a:cs typeface="Gill Sans Light Italics"/>
                <a:sym typeface="Gill Sans Light Italics"/>
              </a:rPr>
              <a:t>BI-RADS c </a:t>
            </a:r>
            <a:r>
              <a:rPr lang="en-US" sz="1100">
                <a:solidFill>
                  <a:srgbClr val="000000"/>
                </a:solidFill>
                <a:latin typeface="Gill Sans Light"/>
                <a:ea typeface="Gill Sans Light"/>
                <a:cs typeface="Gill Sans Light"/>
                <a:sym typeface="Gill Sans Light"/>
              </a:rPr>
              <a:t>and</a:t>
            </a:r>
            <a:r>
              <a:rPr lang="en-US" sz="1100" i="1">
                <a:solidFill>
                  <a:srgbClr val="000000"/>
                </a:solidFill>
                <a:latin typeface="Gill Sans Light Italics"/>
                <a:ea typeface="Gill Sans Light Italics"/>
                <a:cs typeface="Gill Sans Light Italics"/>
                <a:sym typeface="Gill Sans Light Italics"/>
              </a:rPr>
              <a:t> d</a:t>
            </a:r>
            <a:r>
              <a:rPr lang="en-US" sz="1100">
                <a:solidFill>
                  <a:srgbClr val="000000"/>
                </a:solidFill>
                <a:latin typeface="Gill Sans Light"/>
                <a:ea typeface="Gill Sans Light"/>
                <a:cs typeface="Gill Sans Light"/>
                <a:sym typeface="Gill Sans Light"/>
              </a:rPr>
              <a:t>) are advised to consult their GP to discuss concerns about their breast density and breast cancer risk after their breast imaging at BreastScreen. </a:t>
            </a:r>
          </a:p>
        </p:txBody>
      </p:sp>
      <p:grpSp>
        <p:nvGrpSpPr>
          <p:cNvPr id="19" name="Group 19">
            <a:extLst>
              <a:ext uri="{C183D7F6-B498-43B3-948B-1728B52AA6E4}">
                <adec:decorative xmlns:adec="http://schemas.microsoft.com/office/drawing/2017/decorative" val="1"/>
              </a:ext>
            </a:extLst>
          </p:cNvPr>
          <p:cNvGrpSpPr/>
          <p:nvPr/>
        </p:nvGrpSpPr>
        <p:grpSpPr>
          <a:xfrm>
            <a:off x="209490" y="1427239"/>
            <a:ext cx="530128" cy="518105"/>
            <a:chOff x="0" y="0"/>
            <a:chExt cx="189986" cy="185677"/>
          </a:xfrm>
        </p:grpSpPr>
        <p:sp>
          <p:nvSpPr>
            <p:cNvPr id="20" name="Freeform 20"/>
            <p:cNvSpPr/>
            <p:nvPr/>
          </p:nvSpPr>
          <p:spPr>
            <a:xfrm>
              <a:off x="0" y="0"/>
              <a:ext cx="189986" cy="185677"/>
            </a:xfrm>
            <a:custGeom>
              <a:avLst/>
              <a:gdLst/>
              <a:ahLst/>
              <a:cxnLst/>
              <a:rect l="l" t="t" r="r" b="b"/>
              <a:pathLst>
                <a:path w="189986" h="185677">
                  <a:moveTo>
                    <a:pt x="92838" y="0"/>
                  </a:moveTo>
                  <a:lnTo>
                    <a:pt x="97148" y="0"/>
                  </a:lnTo>
                  <a:cubicBezTo>
                    <a:pt x="148421" y="0"/>
                    <a:pt x="189986" y="41565"/>
                    <a:pt x="189986" y="92838"/>
                  </a:cubicBezTo>
                  <a:lnTo>
                    <a:pt x="189986" y="92838"/>
                  </a:lnTo>
                  <a:cubicBezTo>
                    <a:pt x="189986" y="117461"/>
                    <a:pt x="180205" y="141075"/>
                    <a:pt x="162794" y="158485"/>
                  </a:cubicBezTo>
                  <a:cubicBezTo>
                    <a:pt x="145384" y="175896"/>
                    <a:pt x="121770" y="185677"/>
                    <a:pt x="97148" y="185677"/>
                  </a:cubicBezTo>
                  <a:lnTo>
                    <a:pt x="92838" y="185677"/>
                  </a:lnTo>
                  <a:cubicBezTo>
                    <a:pt x="68216" y="185677"/>
                    <a:pt x="44602" y="175896"/>
                    <a:pt x="27192" y="158485"/>
                  </a:cubicBezTo>
                  <a:cubicBezTo>
                    <a:pt x="9781" y="141075"/>
                    <a:pt x="0" y="117461"/>
                    <a:pt x="0" y="92838"/>
                  </a:cubicBezTo>
                  <a:lnTo>
                    <a:pt x="0" y="92838"/>
                  </a:lnTo>
                  <a:cubicBezTo>
                    <a:pt x="0" y="68216"/>
                    <a:pt x="9781" y="44602"/>
                    <a:pt x="27192" y="27192"/>
                  </a:cubicBezTo>
                  <a:cubicBezTo>
                    <a:pt x="44602" y="9781"/>
                    <a:pt x="68216" y="0"/>
                    <a:pt x="92838" y="0"/>
                  </a:cubicBezTo>
                  <a:close/>
                </a:path>
              </a:pathLst>
            </a:custGeom>
            <a:solidFill>
              <a:srgbClr val="1D437F"/>
            </a:solidFill>
          </p:spPr>
          <p:txBody>
            <a:bodyPr/>
            <a:lstStyle/>
            <a:p>
              <a:endParaRPr lang="en-AU"/>
            </a:p>
          </p:txBody>
        </p:sp>
        <p:sp>
          <p:nvSpPr>
            <p:cNvPr id="21" name="TextBox 21"/>
            <p:cNvSpPr txBox="1"/>
            <p:nvPr/>
          </p:nvSpPr>
          <p:spPr>
            <a:xfrm>
              <a:off x="0" y="-28575"/>
              <a:ext cx="189986" cy="214252"/>
            </a:xfrm>
            <a:prstGeom prst="rect">
              <a:avLst/>
            </a:prstGeom>
          </p:spPr>
          <p:txBody>
            <a:bodyPr lIns="50800" tIns="50800" rIns="50800" bIns="50800" rtlCol="0" anchor="ctr"/>
            <a:lstStyle/>
            <a:p>
              <a:pPr algn="ctr">
                <a:lnSpc>
                  <a:spcPts val="2520"/>
                </a:lnSpc>
              </a:pPr>
              <a:r>
                <a:rPr lang="en-US" sz="1800" b="1">
                  <a:solidFill>
                    <a:srgbClr val="FFFFFF"/>
                  </a:solidFill>
                  <a:latin typeface="Canva Sans Bold"/>
                  <a:ea typeface="Canva Sans Bold"/>
                  <a:cs typeface="Canva Sans Bold"/>
                  <a:sym typeface="Canva Sans Bold"/>
                </a:rPr>
                <a:t>1</a:t>
              </a:r>
            </a:p>
          </p:txBody>
        </p:sp>
      </p:grpSp>
      <p:grpSp>
        <p:nvGrpSpPr>
          <p:cNvPr id="23" name="Group 23">
            <a:extLst>
              <a:ext uri="{C183D7F6-B498-43B3-948B-1728B52AA6E4}">
                <adec:decorative xmlns:adec="http://schemas.microsoft.com/office/drawing/2017/decorative" val="1"/>
              </a:ext>
            </a:extLst>
          </p:cNvPr>
          <p:cNvGrpSpPr/>
          <p:nvPr/>
        </p:nvGrpSpPr>
        <p:grpSpPr>
          <a:xfrm>
            <a:off x="5667126" y="2460148"/>
            <a:ext cx="4590426" cy="2050679"/>
            <a:chOff x="0" y="0"/>
            <a:chExt cx="1681927" cy="751366"/>
          </a:xfrm>
        </p:grpSpPr>
        <p:sp>
          <p:nvSpPr>
            <p:cNvPr id="24" name="Freeform 24"/>
            <p:cNvSpPr/>
            <p:nvPr/>
          </p:nvSpPr>
          <p:spPr>
            <a:xfrm>
              <a:off x="0" y="0"/>
              <a:ext cx="1681927" cy="751366"/>
            </a:xfrm>
            <a:custGeom>
              <a:avLst/>
              <a:gdLst/>
              <a:ahLst/>
              <a:cxnLst/>
              <a:rect l="l" t="t" r="r" b="b"/>
              <a:pathLst>
                <a:path w="1681927" h="751366">
                  <a:moveTo>
                    <a:pt x="25298" y="0"/>
                  </a:moveTo>
                  <a:lnTo>
                    <a:pt x="1656629" y="0"/>
                  </a:lnTo>
                  <a:cubicBezTo>
                    <a:pt x="1670601" y="0"/>
                    <a:pt x="1681927" y="11326"/>
                    <a:pt x="1681927" y="25298"/>
                  </a:cubicBezTo>
                  <a:lnTo>
                    <a:pt x="1681927" y="726068"/>
                  </a:lnTo>
                  <a:cubicBezTo>
                    <a:pt x="1681927" y="740040"/>
                    <a:pt x="1670601" y="751366"/>
                    <a:pt x="1656629" y="751366"/>
                  </a:cubicBezTo>
                  <a:lnTo>
                    <a:pt x="25298" y="751366"/>
                  </a:lnTo>
                  <a:cubicBezTo>
                    <a:pt x="18589" y="751366"/>
                    <a:pt x="12154" y="748701"/>
                    <a:pt x="7410" y="743957"/>
                  </a:cubicBezTo>
                  <a:cubicBezTo>
                    <a:pt x="2665" y="739212"/>
                    <a:pt x="0" y="732778"/>
                    <a:pt x="0" y="726068"/>
                  </a:cubicBezTo>
                  <a:lnTo>
                    <a:pt x="0" y="25298"/>
                  </a:lnTo>
                  <a:cubicBezTo>
                    <a:pt x="0" y="11326"/>
                    <a:pt x="11326" y="0"/>
                    <a:pt x="25298" y="0"/>
                  </a:cubicBezTo>
                  <a:close/>
                </a:path>
              </a:pathLst>
            </a:custGeom>
            <a:solidFill>
              <a:srgbClr val="FFFFFF"/>
            </a:solidFill>
          </p:spPr>
          <p:txBody>
            <a:bodyPr/>
            <a:lstStyle/>
            <a:p>
              <a:endParaRPr lang="en-AU"/>
            </a:p>
          </p:txBody>
        </p:sp>
        <p:sp>
          <p:nvSpPr>
            <p:cNvPr id="25" name="TextBox 25"/>
            <p:cNvSpPr txBox="1"/>
            <p:nvPr/>
          </p:nvSpPr>
          <p:spPr>
            <a:xfrm>
              <a:off x="0" y="-9525"/>
              <a:ext cx="1681927" cy="760891"/>
            </a:xfrm>
            <a:prstGeom prst="rect">
              <a:avLst/>
            </a:prstGeom>
          </p:spPr>
          <p:txBody>
            <a:bodyPr lIns="35133" tIns="35133" rIns="35133" bIns="35133" rtlCol="0" anchor="ctr"/>
            <a:lstStyle/>
            <a:p>
              <a:pPr algn="ctr">
                <a:lnSpc>
                  <a:spcPts val="1449"/>
                </a:lnSpc>
                <a:spcBef>
                  <a:spcPct val="0"/>
                </a:spcBef>
              </a:pPr>
              <a:endParaRPr/>
            </a:p>
          </p:txBody>
        </p:sp>
      </p:grpSp>
      <p:sp>
        <p:nvSpPr>
          <p:cNvPr id="26" name="TextBox 26"/>
          <p:cNvSpPr txBox="1"/>
          <p:nvPr/>
        </p:nvSpPr>
        <p:spPr>
          <a:xfrm>
            <a:off x="5811126" y="2866363"/>
            <a:ext cx="4268874" cy="1485900"/>
          </a:xfrm>
          <a:prstGeom prst="rect">
            <a:avLst/>
          </a:prstGeom>
        </p:spPr>
        <p:txBody>
          <a:bodyPr lIns="0" tIns="0" rIns="0" bIns="0" rtlCol="0" anchor="t">
            <a:spAutoFit/>
          </a:bodyPr>
          <a:lstStyle/>
          <a:p>
            <a:pPr algn="l">
              <a:lnSpc>
                <a:spcPts val="1320"/>
              </a:lnSpc>
            </a:pPr>
            <a:r>
              <a:rPr lang="en-US" sz="1100">
                <a:solidFill>
                  <a:srgbClr val="000000"/>
                </a:solidFill>
                <a:latin typeface="Gill Sans Light"/>
                <a:ea typeface="Gill Sans Light"/>
                <a:cs typeface="Gill Sans Light"/>
                <a:sym typeface="Gill Sans Light"/>
              </a:rPr>
              <a:t>The Breast Imaging Reporting and Data System (</a:t>
            </a:r>
            <a:r>
              <a:rPr lang="en-US" sz="1100" i="1">
                <a:solidFill>
                  <a:srgbClr val="000000"/>
                </a:solidFill>
                <a:latin typeface="Gill Sans Light Italics"/>
                <a:ea typeface="Gill Sans Light Italics"/>
                <a:cs typeface="Gill Sans Light Italics"/>
                <a:sym typeface="Gill Sans Light Italics"/>
              </a:rPr>
              <a:t>BI-RADS</a:t>
            </a:r>
            <a:r>
              <a:rPr lang="en-US" sz="1100">
                <a:solidFill>
                  <a:srgbClr val="000000"/>
                </a:solidFill>
                <a:latin typeface="Gill Sans Light"/>
                <a:ea typeface="Gill Sans Light"/>
                <a:cs typeface="Gill Sans Light"/>
                <a:sym typeface="Gill Sans Light"/>
              </a:rPr>
              <a:t>) for mammography (fifth edition) is used to describe four categories of density:</a:t>
            </a:r>
          </a:p>
          <a:p>
            <a:pPr algn="l">
              <a:lnSpc>
                <a:spcPts val="1320"/>
              </a:lnSpc>
            </a:pPr>
            <a:endParaRPr lang="en-US" sz="1100">
              <a:solidFill>
                <a:srgbClr val="000000"/>
              </a:solidFill>
              <a:latin typeface="Gill Sans Light"/>
              <a:ea typeface="Gill Sans Light"/>
              <a:cs typeface="Gill Sans Light"/>
              <a:sym typeface="Gill Sans Light"/>
            </a:endParaRPr>
          </a:p>
          <a:p>
            <a:pPr marL="237491" lvl="1" indent="-118745" algn="l">
              <a:lnSpc>
                <a:spcPts val="1320"/>
              </a:lnSpc>
              <a:buFont typeface="Arial"/>
              <a:buChar char="•"/>
            </a:pPr>
            <a:r>
              <a:rPr lang="en-US" sz="1100" i="1">
                <a:solidFill>
                  <a:srgbClr val="000000"/>
                </a:solidFill>
                <a:latin typeface="Gill Sans Light Italics"/>
                <a:ea typeface="Gill Sans Light Italics"/>
                <a:cs typeface="Gill Sans Light Italics"/>
                <a:sym typeface="Gill Sans Light Italics"/>
              </a:rPr>
              <a:t>BI-RADS category a:</a:t>
            </a:r>
            <a:r>
              <a:rPr lang="en-US" sz="1100">
                <a:solidFill>
                  <a:srgbClr val="000000"/>
                </a:solidFill>
                <a:latin typeface="Gill Sans Light"/>
                <a:ea typeface="Gill Sans Light"/>
                <a:cs typeface="Gill Sans Light"/>
                <a:sym typeface="Gill Sans Light"/>
              </a:rPr>
              <a:t> the breasts are almost entirely fatty.  </a:t>
            </a:r>
          </a:p>
          <a:p>
            <a:pPr marL="237491" lvl="1" indent="-118745" algn="l">
              <a:lnSpc>
                <a:spcPts val="1320"/>
              </a:lnSpc>
              <a:buFont typeface="Arial"/>
              <a:buChar char="•"/>
            </a:pPr>
            <a:r>
              <a:rPr lang="en-US" sz="1100" i="1">
                <a:solidFill>
                  <a:srgbClr val="000000"/>
                </a:solidFill>
                <a:latin typeface="Gill Sans Light Italics"/>
                <a:ea typeface="Gill Sans Light Italics"/>
                <a:cs typeface="Gill Sans Light Italics"/>
                <a:sym typeface="Gill Sans Light Italics"/>
              </a:rPr>
              <a:t>BI-RADS category b:</a:t>
            </a:r>
            <a:r>
              <a:rPr lang="en-US" sz="1100">
                <a:solidFill>
                  <a:srgbClr val="000000"/>
                </a:solidFill>
                <a:latin typeface="Gill Sans Light"/>
                <a:ea typeface="Gill Sans Light"/>
                <a:cs typeface="Gill Sans Light"/>
                <a:sym typeface="Gill Sans Light"/>
              </a:rPr>
              <a:t> there are scattered areas of fibroglandular density.  </a:t>
            </a:r>
          </a:p>
          <a:p>
            <a:pPr marL="237491" lvl="1" indent="-118745" algn="l">
              <a:lnSpc>
                <a:spcPts val="1320"/>
              </a:lnSpc>
              <a:buFont typeface="Arial"/>
              <a:buChar char="•"/>
            </a:pPr>
            <a:r>
              <a:rPr lang="en-US" sz="1100" i="1">
                <a:solidFill>
                  <a:srgbClr val="000000"/>
                </a:solidFill>
                <a:latin typeface="Gill Sans Light Italics"/>
                <a:ea typeface="Gill Sans Light Italics"/>
                <a:cs typeface="Gill Sans Light Italics"/>
                <a:sym typeface="Gill Sans Light Italics"/>
              </a:rPr>
              <a:t>BI-RADS category c: </a:t>
            </a:r>
            <a:r>
              <a:rPr lang="en-US" sz="1100">
                <a:solidFill>
                  <a:srgbClr val="000000"/>
                </a:solidFill>
                <a:latin typeface="Gill Sans Light"/>
                <a:ea typeface="Gill Sans Light"/>
                <a:cs typeface="Gill Sans Light"/>
                <a:sym typeface="Gill Sans Light"/>
              </a:rPr>
              <a:t>the breasts are heterogeneously dense, which may obscure small masses.  </a:t>
            </a:r>
          </a:p>
          <a:p>
            <a:pPr marL="237491" lvl="1" indent="-118745" algn="l">
              <a:lnSpc>
                <a:spcPts val="1320"/>
              </a:lnSpc>
              <a:buFont typeface="Arial"/>
              <a:buChar char="•"/>
            </a:pPr>
            <a:r>
              <a:rPr lang="en-US" sz="1100" i="1">
                <a:solidFill>
                  <a:srgbClr val="000000"/>
                </a:solidFill>
                <a:latin typeface="Gill Sans Light Italics"/>
                <a:ea typeface="Gill Sans Light Italics"/>
                <a:cs typeface="Gill Sans Light Italics"/>
                <a:sym typeface="Gill Sans Light Italics"/>
              </a:rPr>
              <a:t>BI-RADS category d: </a:t>
            </a:r>
            <a:r>
              <a:rPr lang="en-US" sz="1100">
                <a:solidFill>
                  <a:srgbClr val="000000"/>
                </a:solidFill>
                <a:latin typeface="Gill Sans Light"/>
                <a:ea typeface="Gill Sans Light"/>
                <a:cs typeface="Gill Sans Light"/>
                <a:sym typeface="Gill Sans Light"/>
              </a:rPr>
              <a:t>the breasts are extremely dense, which lowers the sensitivity of mammography. </a:t>
            </a:r>
          </a:p>
        </p:txBody>
      </p:sp>
      <p:sp>
        <p:nvSpPr>
          <p:cNvPr id="27" name="TextBox 27"/>
          <p:cNvSpPr txBox="1"/>
          <p:nvPr/>
        </p:nvSpPr>
        <p:spPr>
          <a:xfrm>
            <a:off x="5811126" y="2590138"/>
            <a:ext cx="3060826" cy="190500"/>
          </a:xfrm>
          <a:prstGeom prst="rect">
            <a:avLst/>
          </a:prstGeom>
        </p:spPr>
        <p:txBody>
          <a:bodyPr lIns="0" tIns="0" rIns="0" bIns="0" rtlCol="0" anchor="t">
            <a:spAutoFit/>
          </a:bodyPr>
          <a:lstStyle/>
          <a:p>
            <a:pPr algn="l">
              <a:lnSpc>
                <a:spcPts val="1320"/>
              </a:lnSpc>
            </a:pPr>
            <a:r>
              <a:rPr lang="en-US" sz="1100" b="1">
                <a:solidFill>
                  <a:srgbClr val="000000"/>
                </a:solidFill>
                <a:latin typeface="Gill Sans Medium"/>
                <a:ea typeface="Gill Sans Medium"/>
                <a:cs typeface="Gill Sans Medium"/>
                <a:sym typeface="Gill Sans Medium"/>
              </a:rPr>
              <a:t>What do the BI-RADS categories mean?</a:t>
            </a:r>
          </a:p>
        </p:txBody>
      </p:sp>
      <p:grpSp>
        <p:nvGrpSpPr>
          <p:cNvPr id="28" name="Group 28">
            <a:extLst>
              <a:ext uri="{C183D7F6-B498-43B3-948B-1728B52AA6E4}">
                <adec:decorative xmlns:adec="http://schemas.microsoft.com/office/drawing/2017/decorative" val="1"/>
              </a:ext>
            </a:extLst>
          </p:cNvPr>
          <p:cNvGrpSpPr/>
          <p:nvPr/>
        </p:nvGrpSpPr>
        <p:grpSpPr>
          <a:xfrm>
            <a:off x="464205" y="4117892"/>
            <a:ext cx="4452520" cy="2810164"/>
            <a:chOff x="0" y="0"/>
            <a:chExt cx="1631398" cy="1029641"/>
          </a:xfrm>
        </p:grpSpPr>
        <p:sp>
          <p:nvSpPr>
            <p:cNvPr id="29" name="Freeform 29"/>
            <p:cNvSpPr/>
            <p:nvPr/>
          </p:nvSpPr>
          <p:spPr>
            <a:xfrm>
              <a:off x="0" y="0"/>
              <a:ext cx="1631398" cy="1029641"/>
            </a:xfrm>
            <a:custGeom>
              <a:avLst/>
              <a:gdLst/>
              <a:ahLst/>
              <a:cxnLst/>
              <a:rect l="l" t="t" r="r" b="b"/>
              <a:pathLst>
                <a:path w="1631398" h="1029641">
                  <a:moveTo>
                    <a:pt x="26082" y="0"/>
                  </a:moveTo>
                  <a:lnTo>
                    <a:pt x="1605317" y="0"/>
                  </a:lnTo>
                  <a:cubicBezTo>
                    <a:pt x="1612234" y="0"/>
                    <a:pt x="1618868" y="2748"/>
                    <a:pt x="1623759" y="7639"/>
                  </a:cubicBezTo>
                  <a:cubicBezTo>
                    <a:pt x="1628651" y="12530"/>
                    <a:pt x="1631398" y="19164"/>
                    <a:pt x="1631398" y="26082"/>
                  </a:cubicBezTo>
                  <a:lnTo>
                    <a:pt x="1631398" y="1003559"/>
                  </a:lnTo>
                  <a:cubicBezTo>
                    <a:pt x="1631398" y="1010476"/>
                    <a:pt x="1628651" y="1017110"/>
                    <a:pt x="1623759" y="1022002"/>
                  </a:cubicBezTo>
                  <a:cubicBezTo>
                    <a:pt x="1618868" y="1026893"/>
                    <a:pt x="1612234" y="1029641"/>
                    <a:pt x="1605317" y="1029641"/>
                  </a:cubicBezTo>
                  <a:lnTo>
                    <a:pt x="26082" y="1029641"/>
                  </a:lnTo>
                  <a:cubicBezTo>
                    <a:pt x="19164" y="1029641"/>
                    <a:pt x="12530" y="1026893"/>
                    <a:pt x="7639" y="1022002"/>
                  </a:cubicBezTo>
                  <a:cubicBezTo>
                    <a:pt x="2748" y="1017110"/>
                    <a:pt x="0" y="1010476"/>
                    <a:pt x="0" y="1003559"/>
                  </a:cubicBezTo>
                  <a:lnTo>
                    <a:pt x="0" y="26082"/>
                  </a:lnTo>
                  <a:cubicBezTo>
                    <a:pt x="0" y="19164"/>
                    <a:pt x="2748" y="12530"/>
                    <a:pt x="7639" y="7639"/>
                  </a:cubicBezTo>
                  <a:cubicBezTo>
                    <a:pt x="12530" y="2748"/>
                    <a:pt x="19164" y="0"/>
                    <a:pt x="26082" y="0"/>
                  </a:cubicBezTo>
                  <a:close/>
                </a:path>
              </a:pathLst>
            </a:custGeom>
            <a:solidFill>
              <a:srgbClr val="FFFFFF"/>
            </a:solidFill>
          </p:spPr>
          <p:txBody>
            <a:bodyPr/>
            <a:lstStyle/>
            <a:p>
              <a:endParaRPr lang="en-AU"/>
            </a:p>
          </p:txBody>
        </p:sp>
        <p:sp>
          <p:nvSpPr>
            <p:cNvPr id="30" name="TextBox 30"/>
            <p:cNvSpPr txBox="1"/>
            <p:nvPr/>
          </p:nvSpPr>
          <p:spPr>
            <a:xfrm>
              <a:off x="0" y="-9525"/>
              <a:ext cx="1631398" cy="1039166"/>
            </a:xfrm>
            <a:prstGeom prst="rect">
              <a:avLst/>
            </a:prstGeom>
          </p:spPr>
          <p:txBody>
            <a:bodyPr lIns="35133" tIns="35133" rIns="35133" bIns="35133" rtlCol="0" anchor="ctr"/>
            <a:lstStyle/>
            <a:p>
              <a:pPr algn="ctr">
                <a:lnSpc>
                  <a:spcPts val="1449"/>
                </a:lnSpc>
                <a:spcBef>
                  <a:spcPct val="0"/>
                </a:spcBef>
              </a:pPr>
              <a:endParaRPr/>
            </a:p>
          </p:txBody>
        </p:sp>
      </p:grpSp>
      <p:sp>
        <p:nvSpPr>
          <p:cNvPr id="31" name="TextBox 31"/>
          <p:cNvSpPr txBox="1"/>
          <p:nvPr/>
        </p:nvSpPr>
        <p:spPr>
          <a:xfrm>
            <a:off x="609954" y="4489367"/>
            <a:ext cx="4148229" cy="2295525"/>
          </a:xfrm>
          <a:prstGeom prst="rect">
            <a:avLst/>
          </a:prstGeom>
        </p:spPr>
        <p:txBody>
          <a:bodyPr lIns="0" tIns="0" rIns="0" bIns="0" rtlCol="0" anchor="t">
            <a:spAutoFit/>
          </a:bodyPr>
          <a:lstStyle/>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In a woman at high risk of breast cancer, refer to familial cancer service.</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In a woman at moderate risk of breast cancer due to family history</a:t>
            </a:r>
            <a:r>
              <a:rPr lang="en-US" sz="1100" i="1">
                <a:solidFill>
                  <a:srgbClr val="000000"/>
                </a:solidFill>
                <a:latin typeface="Gill Sans Light Italics"/>
                <a:ea typeface="Gill Sans Light Italics"/>
                <a:cs typeface="Gill Sans Light Italics"/>
                <a:sym typeface="Gill Sans Light Italics"/>
              </a:rPr>
              <a:t>,</a:t>
            </a:r>
            <a:r>
              <a:rPr lang="en-US" sz="1100">
                <a:solidFill>
                  <a:srgbClr val="000000"/>
                </a:solidFill>
                <a:latin typeface="Gill Sans Light"/>
                <a:ea typeface="Gill Sans Light"/>
                <a:cs typeface="Gill Sans Light"/>
                <a:sym typeface="Gill Sans Light"/>
              </a:rPr>
              <a:t> calculate the woman’s risk using an online breast cancer risk assessment tool. This will determine if her breast cancer risk is high enough to be eligible for an MBS-funded MRI (Note that to receive an MBS rebate for breast MRI the woman must be aged under 60 years and the referral must be made by a specialist).</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For women with dense breasts (</a:t>
            </a:r>
            <a:r>
              <a:rPr lang="en-US" sz="1100" i="1">
                <a:solidFill>
                  <a:srgbClr val="000000"/>
                </a:solidFill>
                <a:latin typeface="Gill Sans Light Italics"/>
                <a:ea typeface="Gill Sans Light Italics"/>
                <a:cs typeface="Gill Sans Light Italics"/>
                <a:sym typeface="Gill Sans Light Italics"/>
              </a:rPr>
              <a:t>BI-RADS c </a:t>
            </a:r>
            <a:r>
              <a:rPr lang="en-US" sz="1100">
                <a:solidFill>
                  <a:srgbClr val="000000"/>
                </a:solidFill>
                <a:latin typeface="Gill Sans Light"/>
                <a:ea typeface="Gill Sans Light"/>
                <a:cs typeface="Gill Sans Light"/>
                <a:sym typeface="Gill Sans Light"/>
              </a:rPr>
              <a:t>or</a:t>
            </a:r>
            <a:r>
              <a:rPr lang="en-US" sz="1100" i="1">
                <a:solidFill>
                  <a:srgbClr val="000000"/>
                </a:solidFill>
                <a:latin typeface="Gill Sans Light Italics"/>
                <a:ea typeface="Gill Sans Light Italics"/>
                <a:cs typeface="Gill Sans Light Italics"/>
                <a:sym typeface="Gill Sans Light Italics"/>
              </a:rPr>
              <a:t> d</a:t>
            </a:r>
            <a:r>
              <a:rPr lang="en-US" sz="1100">
                <a:solidFill>
                  <a:srgbClr val="000000"/>
                </a:solidFill>
                <a:latin typeface="Gill Sans Light"/>
                <a:ea typeface="Gill Sans Light"/>
                <a:cs typeface="Gill Sans Light"/>
                <a:sym typeface="Gill Sans Light"/>
              </a:rPr>
              <a:t>) who do not qualify for an MBS-funded MRI, consider self-funded additional imaging with contrast enhanced mammography (CEM) or MRI where available. Digital breast tomosynthesis (DBT) and or Ultrasound (US) may be used if CEM and MRI are contraindicated or unavailable (based on location and accessibility) but are less sensitive and have higher false positive rates. </a:t>
            </a:r>
          </a:p>
        </p:txBody>
      </p:sp>
      <p:sp>
        <p:nvSpPr>
          <p:cNvPr id="32" name="TextBox 32"/>
          <p:cNvSpPr txBox="1"/>
          <p:nvPr/>
        </p:nvSpPr>
        <p:spPr>
          <a:xfrm>
            <a:off x="609954" y="4222667"/>
            <a:ext cx="3060826" cy="190500"/>
          </a:xfrm>
          <a:prstGeom prst="rect">
            <a:avLst/>
          </a:prstGeom>
        </p:spPr>
        <p:txBody>
          <a:bodyPr lIns="0" tIns="0" rIns="0" bIns="0" rtlCol="0" anchor="t">
            <a:spAutoFit/>
          </a:bodyPr>
          <a:lstStyle/>
          <a:p>
            <a:pPr algn="l">
              <a:lnSpc>
                <a:spcPts val="1320"/>
              </a:lnSpc>
            </a:pPr>
            <a:r>
              <a:rPr lang="en-US" sz="1100" b="1">
                <a:solidFill>
                  <a:srgbClr val="000000"/>
                </a:solidFill>
                <a:latin typeface="Gill Sans Medium"/>
                <a:ea typeface="Gill Sans Medium"/>
                <a:cs typeface="Gill Sans Medium"/>
                <a:sym typeface="Gill Sans Medium"/>
              </a:rPr>
              <a:t>What do I do if my patient has dense breasts?</a:t>
            </a:r>
          </a:p>
        </p:txBody>
      </p:sp>
      <p:grpSp>
        <p:nvGrpSpPr>
          <p:cNvPr id="33" name="Group 33">
            <a:extLst>
              <a:ext uri="{C183D7F6-B498-43B3-948B-1728B52AA6E4}">
                <adec:decorative xmlns:adec="http://schemas.microsoft.com/office/drawing/2017/decorative" val="1"/>
              </a:ext>
            </a:extLst>
          </p:cNvPr>
          <p:cNvGrpSpPr/>
          <p:nvPr/>
        </p:nvGrpSpPr>
        <p:grpSpPr>
          <a:xfrm>
            <a:off x="5595126" y="1857741"/>
            <a:ext cx="530128" cy="518105"/>
            <a:chOff x="0" y="0"/>
            <a:chExt cx="189986" cy="185677"/>
          </a:xfrm>
        </p:grpSpPr>
        <p:sp>
          <p:nvSpPr>
            <p:cNvPr id="34" name="Freeform 34"/>
            <p:cNvSpPr/>
            <p:nvPr/>
          </p:nvSpPr>
          <p:spPr>
            <a:xfrm>
              <a:off x="0" y="0"/>
              <a:ext cx="189986" cy="185677"/>
            </a:xfrm>
            <a:custGeom>
              <a:avLst/>
              <a:gdLst/>
              <a:ahLst/>
              <a:cxnLst/>
              <a:rect l="l" t="t" r="r" b="b"/>
              <a:pathLst>
                <a:path w="189986" h="185677">
                  <a:moveTo>
                    <a:pt x="92838" y="0"/>
                  </a:moveTo>
                  <a:lnTo>
                    <a:pt x="97148" y="0"/>
                  </a:lnTo>
                  <a:cubicBezTo>
                    <a:pt x="148421" y="0"/>
                    <a:pt x="189986" y="41565"/>
                    <a:pt x="189986" y="92838"/>
                  </a:cubicBezTo>
                  <a:lnTo>
                    <a:pt x="189986" y="92838"/>
                  </a:lnTo>
                  <a:cubicBezTo>
                    <a:pt x="189986" y="117461"/>
                    <a:pt x="180205" y="141075"/>
                    <a:pt x="162794" y="158485"/>
                  </a:cubicBezTo>
                  <a:cubicBezTo>
                    <a:pt x="145384" y="175896"/>
                    <a:pt x="121770" y="185677"/>
                    <a:pt x="97148" y="185677"/>
                  </a:cubicBezTo>
                  <a:lnTo>
                    <a:pt x="92838" y="185677"/>
                  </a:lnTo>
                  <a:cubicBezTo>
                    <a:pt x="68216" y="185677"/>
                    <a:pt x="44602" y="175896"/>
                    <a:pt x="27192" y="158485"/>
                  </a:cubicBezTo>
                  <a:cubicBezTo>
                    <a:pt x="9781" y="141075"/>
                    <a:pt x="0" y="117461"/>
                    <a:pt x="0" y="92838"/>
                  </a:cubicBezTo>
                  <a:lnTo>
                    <a:pt x="0" y="92838"/>
                  </a:lnTo>
                  <a:cubicBezTo>
                    <a:pt x="0" y="68216"/>
                    <a:pt x="9781" y="44602"/>
                    <a:pt x="27192" y="27192"/>
                  </a:cubicBezTo>
                  <a:cubicBezTo>
                    <a:pt x="44602" y="9781"/>
                    <a:pt x="68216" y="0"/>
                    <a:pt x="92838" y="0"/>
                  </a:cubicBezTo>
                  <a:close/>
                </a:path>
              </a:pathLst>
            </a:custGeom>
            <a:solidFill>
              <a:srgbClr val="1D437F"/>
            </a:solidFill>
          </p:spPr>
          <p:txBody>
            <a:bodyPr/>
            <a:lstStyle/>
            <a:p>
              <a:endParaRPr lang="en-AU"/>
            </a:p>
          </p:txBody>
        </p:sp>
        <p:sp>
          <p:nvSpPr>
            <p:cNvPr id="35" name="TextBox 35"/>
            <p:cNvSpPr txBox="1"/>
            <p:nvPr/>
          </p:nvSpPr>
          <p:spPr>
            <a:xfrm>
              <a:off x="0" y="-28575"/>
              <a:ext cx="189986" cy="214252"/>
            </a:xfrm>
            <a:prstGeom prst="rect">
              <a:avLst/>
            </a:prstGeom>
          </p:spPr>
          <p:txBody>
            <a:bodyPr lIns="50800" tIns="50800" rIns="50800" bIns="50800" rtlCol="0" anchor="ctr"/>
            <a:lstStyle/>
            <a:p>
              <a:pPr algn="ctr">
                <a:lnSpc>
                  <a:spcPts val="2520"/>
                </a:lnSpc>
              </a:pPr>
              <a:r>
                <a:rPr lang="en-US" sz="1800" b="1">
                  <a:solidFill>
                    <a:srgbClr val="FFFFFF"/>
                  </a:solidFill>
                  <a:latin typeface="Canva Sans Bold"/>
                  <a:ea typeface="Canva Sans Bold"/>
                  <a:cs typeface="Canva Sans Bold"/>
                  <a:sym typeface="Canva Sans Bold"/>
                </a:rPr>
                <a:t>2</a:t>
              </a:r>
            </a:p>
          </p:txBody>
        </p:sp>
      </p:grpSp>
      <p:grpSp>
        <p:nvGrpSpPr>
          <p:cNvPr id="36" name="Group 36">
            <a:extLst>
              <a:ext uri="{C183D7F6-B498-43B3-948B-1728B52AA6E4}">
                <adec:decorative xmlns:adec="http://schemas.microsoft.com/office/drawing/2017/decorative" val="1"/>
              </a:ext>
            </a:extLst>
          </p:cNvPr>
          <p:cNvGrpSpPr/>
          <p:nvPr/>
        </p:nvGrpSpPr>
        <p:grpSpPr>
          <a:xfrm>
            <a:off x="575336" y="3485488"/>
            <a:ext cx="530128" cy="518105"/>
            <a:chOff x="0" y="0"/>
            <a:chExt cx="189986" cy="185677"/>
          </a:xfrm>
        </p:grpSpPr>
        <p:sp>
          <p:nvSpPr>
            <p:cNvPr id="37" name="Freeform 37"/>
            <p:cNvSpPr/>
            <p:nvPr/>
          </p:nvSpPr>
          <p:spPr>
            <a:xfrm>
              <a:off x="0" y="0"/>
              <a:ext cx="189986" cy="185677"/>
            </a:xfrm>
            <a:custGeom>
              <a:avLst/>
              <a:gdLst/>
              <a:ahLst/>
              <a:cxnLst/>
              <a:rect l="l" t="t" r="r" b="b"/>
              <a:pathLst>
                <a:path w="189986" h="185677">
                  <a:moveTo>
                    <a:pt x="92838" y="0"/>
                  </a:moveTo>
                  <a:lnTo>
                    <a:pt x="97148" y="0"/>
                  </a:lnTo>
                  <a:cubicBezTo>
                    <a:pt x="148421" y="0"/>
                    <a:pt x="189986" y="41565"/>
                    <a:pt x="189986" y="92838"/>
                  </a:cubicBezTo>
                  <a:lnTo>
                    <a:pt x="189986" y="92838"/>
                  </a:lnTo>
                  <a:cubicBezTo>
                    <a:pt x="189986" y="117461"/>
                    <a:pt x="180205" y="141075"/>
                    <a:pt x="162794" y="158485"/>
                  </a:cubicBezTo>
                  <a:cubicBezTo>
                    <a:pt x="145384" y="175896"/>
                    <a:pt x="121770" y="185677"/>
                    <a:pt x="97148" y="185677"/>
                  </a:cubicBezTo>
                  <a:lnTo>
                    <a:pt x="92838" y="185677"/>
                  </a:lnTo>
                  <a:cubicBezTo>
                    <a:pt x="68216" y="185677"/>
                    <a:pt x="44602" y="175896"/>
                    <a:pt x="27192" y="158485"/>
                  </a:cubicBezTo>
                  <a:cubicBezTo>
                    <a:pt x="9781" y="141075"/>
                    <a:pt x="0" y="117461"/>
                    <a:pt x="0" y="92838"/>
                  </a:cubicBezTo>
                  <a:lnTo>
                    <a:pt x="0" y="92838"/>
                  </a:lnTo>
                  <a:cubicBezTo>
                    <a:pt x="0" y="68216"/>
                    <a:pt x="9781" y="44602"/>
                    <a:pt x="27192" y="27192"/>
                  </a:cubicBezTo>
                  <a:cubicBezTo>
                    <a:pt x="44602" y="9781"/>
                    <a:pt x="68216" y="0"/>
                    <a:pt x="92838" y="0"/>
                  </a:cubicBezTo>
                  <a:close/>
                </a:path>
              </a:pathLst>
            </a:custGeom>
            <a:solidFill>
              <a:srgbClr val="1D437F"/>
            </a:solidFill>
          </p:spPr>
          <p:txBody>
            <a:bodyPr/>
            <a:lstStyle/>
            <a:p>
              <a:endParaRPr lang="en-AU"/>
            </a:p>
          </p:txBody>
        </p:sp>
        <p:sp>
          <p:nvSpPr>
            <p:cNvPr id="38" name="TextBox 38"/>
            <p:cNvSpPr txBox="1"/>
            <p:nvPr/>
          </p:nvSpPr>
          <p:spPr>
            <a:xfrm>
              <a:off x="0" y="-28575"/>
              <a:ext cx="189986" cy="214252"/>
            </a:xfrm>
            <a:prstGeom prst="rect">
              <a:avLst/>
            </a:prstGeom>
          </p:spPr>
          <p:txBody>
            <a:bodyPr lIns="50800" tIns="50800" rIns="50800" bIns="50800" rtlCol="0" anchor="ctr"/>
            <a:lstStyle/>
            <a:p>
              <a:pPr algn="ctr">
                <a:lnSpc>
                  <a:spcPts val="2520"/>
                </a:lnSpc>
              </a:pPr>
              <a:r>
                <a:rPr lang="en-US" sz="1800" b="1">
                  <a:solidFill>
                    <a:srgbClr val="FFFFFF"/>
                  </a:solidFill>
                  <a:latin typeface="Canva Sans Bold"/>
                  <a:ea typeface="Canva Sans Bold"/>
                  <a:cs typeface="Canva Sans Bold"/>
                  <a:sym typeface="Canva Sans Bold"/>
                </a:rPr>
                <a:t>3</a:t>
              </a:r>
            </a:p>
          </p:txBody>
        </p:sp>
      </p:grpSp>
      <p:grpSp>
        <p:nvGrpSpPr>
          <p:cNvPr id="39" name="Group 39">
            <a:extLst>
              <a:ext uri="{C183D7F6-B498-43B3-948B-1728B52AA6E4}">
                <adec:decorative xmlns:adec="http://schemas.microsoft.com/office/drawing/2017/decorative" val="1"/>
              </a:ext>
            </a:extLst>
          </p:cNvPr>
          <p:cNvGrpSpPr/>
          <p:nvPr/>
        </p:nvGrpSpPr>
        <p:grpSpPr>
          <a:xfrm>
            <a:off x="5363353" y="5613501"/>
            <a:ext cx="4894199" cy="1314555"/>
            <a:chOff x="0" y="0"/>
            <a:chExt cx="1793229" cy="481651"/>
          </a:xfrm>
        </p:grpSpPr>
        <p:sp>
          <p:nvSpPr>
            <p:cNvPr id="40" name="Freeform 40"/>
            <p:cNvSpPr/>
            <p:nvPr/>
          </p:nvSpPr>
          <p:spPr>
            <a:xfrm>
              <a:off x="0" y="0"/>
              <a:ext cx="1793229" cy="481651"/>
            </a:xfrm>
            <a:custGeom>
              <a:avLst/>
              <a:gdLst/>
              <a:ahLst/>
              <a:cxnLst/>
              <a:rect l="l" t="t" r="r" b="b"/>
              <a:pathLst>
                <a:path w="1793229" h="481651">
                  <a:moveTo>
                    <a:pt x="23728" y="0"/>
                  </a:moveTo>
                  <a:lnTo>
                    <a:pt x="1769501" y="0"/>
                  </a:lnTo>
                  <a:cubicBezTo>
                    <a:pt x="1775794" y="0"/>
                    <a:pt x="1781830" y="2500"/>
                    <a:pt x="1786279" y="6950"/>
                  </a:cubicBezTo>
                  <a:cubicBezTo>
                    <a:pt x="1790729" y="11400"/>
                    <a:pt x="1793229" y="17435"/>
                    <a:pt x="1793229" y="23728"/>
                  </a:cubicBezTo>
                  <a:lnTo>
                    <a:pt x="1793229" y="457924"/>
                  </a:lnTo>
                  <a:cubicBezTo>
                    <a:pt x="1793229" y="471028"/>
                    <a:pt x="1782606" y="481651"/>
                    <a:pt x="1769501" y="481651"/>
                  </a:cubicBezTo>
                  <a:lnTo>
                    <a:pt x="23728" y="481651"/>
                  </a:lnTo>
                  <a:cubicBezTo>
                    <a:pt x="10623" y="481651"/>
                    <a:pt x="0" y="471028"/>
                    <a:pt x="0" y="457924"/>
                  </a:cubicBezTo>
                  <a:lnTo>
                    <a:pt x="0" y="23728"/>
                  </a:lnTo>
                  <a:cubicBezTo>
                    <a:pt x="0" y="17435"/>
                    <a:pt x="2500" y="11400"/>
                    <a:pt x="6950" y="6950"/>
                  </a:cubicBezTo>
                  <a:cubicBezTo>
                    <a:pt x="11400" y="2500"/>
                    <a:pt x="17435" y="0"/>
                    <a:pt x="23728" y="0"/>
                  </a:cubicBezTo>
                  <a:close/>
                </a:path>
              </a:pathLst>
            </a:custGeom>
            <a:solidFill>
              <a:srgbClr val="FFFFFF"/>
            </a:solidFill>
          </p:spPr>
          <p:txBody>
            <a:bodyPr/>
            <a:lstStyle/>
            <a:p>
              <a:endParaRPr lang="en-AU"/>
            </a:p>
          </p:txBody>
        </p:sp>
        <p:sp>
          <p:nvSpPr>
            <p:cNvPr id="41" name="TextBox 41"/>
            <p:cNvSpPr txBox="1"/>
            <p:nvPr/>
          </p:nvSpPr>
          <p:spPr>
            <a:xfrm>
              <a:off x="0" y="-9525"/>
              <a:ext cx="1793229" cy="491176"/>
            </a:xfrm>
            <a:prstGeom prst="rect">
              <a:avLst/>
            </a:prstGeom>
          </p:spPr>
          <p:txBody>
            <a:bodyPr lIns="35133" tIns="35133" rIns="35133" bIns="35133" rtlCol="0" anchor="ctr"/>
            <a:lstStyle/>
            <a:p>
              <a:pPr algn="ctr">
                <a:lnSpc>
                  <a:spcPts val="1449"/>
                </a:lnSpc>
                <a:spcBef>
                  <a:spcPct val="0"/>
                </a:spcBef>
              </a:pPr>
              <a:endParaRPr/>
            </a:p>
          </p:txBody>
        </p:sp>
      </p:grpSp>
      <p:sp>
        <p:nvSpPr>
          <p:cNvPr id="42" name="TextBox 42"/>
          <p:cNvSpPr txBox="1"/>
          <p:nvPr/>
        </p:nvSpPr>
        <p:spPr>
          <a:xfrm>
            <a:off x="5505361" y="5697126"/>
            <a:ext cx="3512073" cy="190500"/>
          </a:xfrm>
          <a:prstGeom prst="rect">
            <a:avLst/>
          </a:prstGeom>
        </p:spPr>
        <p:txBody>
          <a:bodyPr lIns="0" tIns="0" rIns="0" bIns="0" rtlCol="0" anchor="t">
            <a:spAutoFit/>
          </a:bodyPr>
          <a:lstStyle/>
          <a:p>
            <a:pPr algn="l">
              <a:lnSpc>
                <a:spcPts val="1320"/>
              </a:lnSpc>
            </a:pPr>
            <a:r>
              <a:rPr lang="en-US" sz="1100" b="1">
                <a:solidFill>
                  <a:srgbClr val="000000"/>
                </a:solidFill>
                <a:latin typeface="Gill Sans Medium"/>
                <a:ea typeface="Gill Sans Medium"/>
                <a:cs typeface="Gill Sans Medium"/>
                <a:sym typeface="Gill Sans Medium"/>
              </a:rPr>
              <a:t>What risk assessment tools are available?</a:t>
            </a:r>
          </a:p>
        </p:txBody>
      </p:sp>
      <p:sp>
        <p:nvSpPr>
          <p:cNvPr id="43" name="TextBox 43"/>
          <p:cNvSpPr txBox="1"/>
          <p:nvPr/>
        </p:nvSpPr>
        <p:spPr>
          <a:xfrm>
            <a:off x="5505361" y="6001926"/>
            <a:ext cx="4543964" cy="838200"/>
          </a:xfrm>
          <a:prstGeom prst="rect">
            <a:avLst/>
          </a:prstGeom>
        </p:spPr>
        <p:txBody>
          <a:bodyPr lIns="0" tIns="0" rIns="0" bIns="0" rtlCol="0" anchor="t">
            <a:spAutoFit/>
          </a:bodyPr>
          <a:lstStyle/>
          <a:p>
            <a:pPr algn="l">
              <a:lnSpc>
                <a:spcPts val="1320"/>
              </a:lnSpc>
            </a:pPr>
            <a:r>
              <a:rPr lang="en-US" sz="1100">
                <a:solidFill>
                  <a:srgbClr val="000000"/>
                </a:solidFill>
                <a:latin typeface="Gill Sans Light"/>
                <a:ea typeface="Gill Sans Light"/>
                <a:cs typeface="Gill Sans Light"/>
                <a:sym typeface="Gill Sans Light"/>
              </a:rPr>
              <a:t>Validated breast cancer risk assessment tools (e.g. </a:t>
            </a:r>
            <a:r>
              <a:rPr lang="en-US" sz="1100" u="sng">
                <a:solidFill>
                  <a:srgbClr val="000000"/>
                </a:solidFill>
                <a:latin typeface="Gill Sans Light"/>
                <a:ea typeface="Gill Sans Light"/>
                <a:cs typeface="Gill Sans Light"/>
                <a:sym typeface="Gill Sans Light"/>
                <a:hlinkClick r:id="rId11" tooltip="https://www.petermac.org/patients-and-carers/health-services-for-cancer-patients/cancer-prevention/iprevent"/>
              </a:rPr>
              <a:t>iPrevent</a:t>
            </a:r>
            <a:r>
              <a:rPr lang="en-US" sz="1100">
                <a:solidFill>
                  <a:srgbClr val="000000"/>
                </a:solidFill>
                <a:latin typeface="Gill Sans Light"/>
                <a:ea typeface="Gill Sans Light"/>
                <a:cs typeface="Gill Sans Light"/>
                <a:sym typeface="Gill Sans Light"/>
              </a:rPr>
              <a:t> or </a:t>
            </a:r>
            <a:r>
              <a:rPr lang="en-US" sz="1100" u="sng">
                <a:solidFill>
                  <a:srgbClr val="000000"/>
                </a:solidFill>
                <a:latin typeface="Gill Sans Light"/>
                <a:ea typeface="Gill Sans Light"/>
                <a:cs typeface="Gill Sans Light"/>
                <a:sym typeface="Gill Sans Light"/>
                <a:hlinkClick r:id="rId12" tooltip="https://magview.com/ibis-risk-calculator/"/>
              </a:rPr>
              <a:t>Tyrer-Cuzick</a:t>
            </a:r>
            <a:r>
              <a:rPr lang="en-US" sz="1100">
                <a:solidFill>
                  <a:srgbClr val="000000"/>
                </a:solidFill>
                <a:latin typeface="Gill Sans Light"/>
                <a:ea typeface="Gill Sans Light"/>
                <a:cs typeface="Gill Sans Light"/>
                <a:sym typeface="Gill Sans Light"/>
              </a:rPr>
              <a:t>) can be used to calculate the woman’s risk of developing breast cancer. They include an assessment of family history, genetic risk and lifestyle risks. These risk tools are useful to determine eligibility for an MBS-funded MRI, particularly for women at moderate risk due to family history and </a:t>
            </a:r>
            <a:r>
              <a:rPr lang="en-US" sz="1100" i="1">
                <a:solidFill>
                  <a:srgbClr val="000000"/>
                </a:solidFill>
                <a:latin typeface="Gill Sans Light Italics"/>
                <a:ea typeface="Gill Sans Light Italics"/>
                <a:cs typeface="Gill Sans Light Italics"/>
                <a:sym typeface="Gill Sans Light Italics"/>
              </a:rPr>
              <a:t>BI-RADS c</a:t>
            </a:r>
            <a:r>
              <a:rPr lang="en-US" sz="1100">
                <a:solidFill>
                  <a:srgbClr val="000000"/>
                </a:solidFill>
                <a:latin typeface="Gill Sans Light"/>
                <a:ea typeface="Gill Sans Light"/>
                <a:cs typeface="Gill Sans Light"/>
                <a:sym typeface="Gill Sans Light"/>
              </a:rPr>
              <a:t> or </a:t>
            </a:r>
            <a:r>
              <a:rPr lang="en-US" sz="1100" i="1">
                <a:solidFill>
                  <a:srgbClr val="000000"/>
                </a:solidFill>
                <a:latin typeface="Gill Sans Light Italics"/>
                <a:ea typeface="Gill Sans Light Italics"/>
                <a:cs typeface="Gill Sans Light Italics"/>
                <a:sym typeface="Gill Sans Light Italics"/>
              </a:rPr>
              <a:t>d</a:t>
            </a:r>
            <a:r>
              <a:rPr lang="en-US" sz="1100">
                <a:solidFill>
                  <a:srgbClr val="000000"/>
                </a:solidFill>
                <a:latin typeface="Gill Sans Light"/>
                <a:ea typeface="Gill Sans Light"/>
                <a:cs typeface="Gill Sans Light"/>
                <a:sym typeface="Gill Sans Light"/>
              </a:rPr>
              <a:t>. </a:t>
            </a:r>
          </a:p>
        </p:txBody>
      </p:sp>
      <p:grpSp>
        <p:nvGrpSpPr>
          <p:cNvPr id="44" name="Group 44">
            <a:extLst>
              <a:ext uri="{C183D7F6-B498-43B3-948B-1728B52AA6E4}">
                <adec:decorative xmlns:adec="http://schemas.microsoft.com/office/drawing/2017/decorative" val="1"/>
              </a:ext>
            </a:extLst>
          </p:cNvPr>
          <p:cNvGrpSpPr/>
          <p:nvPr/>
        </p:nvGrpSpPr>
        <p:grpSpPr>
          <a:xfrm>
            <a:off x="5667126" y="4952521"/>
            <a:ext cx="530128" cy="518105"/>
            <a:chOff x="0" y="0"/>
            <a:chExt cx="189986" cy="185677"/>
          </a:xfrm>
        </p:grpSpPr>
        <p:sp>
          <p:nvSpPr>
            <p:cNvPr id="45" name="Freeform 45"/>
            <p:cNvSpPr/>
            <p:nvPr/>
          </p:nvSpPr>
          <p:spPr>
            <a:xfrm>
              <a:off x="0" y="0"/>
              <a:ext cx="189986" cy="185677"/>
            </a:xfrm>
            <a:custGeom>
              <a:avLst/>
              <a:gdLst/>
              <a:ahLst/>
              <a:cxnLst/>
              <a:rect l="l" t="t" r="r" b="b"/>
              <a:pathLst>
                <a:path w="189986" h="185677">
                  <a:moveTo>
                    <a:pt x="92838" y="0"/>
                  </a:moveTo>
                  <a:lnTo>
                    <a:pt x="97148" y="0"/>
                  </a:lnTo>
                  <a:cubicBezTo>
                    <a:pt x="148421" y="0"/>
                    <a:pt x="189986" y="41565"/>
                    <a:pt x="189986" y="92838"/>
                  </a:cubicBezTo>
                  <a:lnTo>
                    <a:pt x="189986" y="92838"/>
                  </a:lnTo>
                  <a:cubicBezTo>
                    <a:pt x="189986" y="117461"/>
                    <a:pt x="180205" y="141075"/>
                    <a:pt x="162794" y="158485"/>
                  </a:cubicBezTo>
                  <a:cubicBezTo>
                    <a:pt x="145384" y="175896"/>
                    <a:pt x="121770" y="185677"/>
                    <a:pt x="97148" y="185677"/>
                  </a:cubicBezTo>
                  <a:lnTo>
                    <a:pt x="92838" y="185677"/>
                  </a:lnTo>
                  <a:cubicBezTo>
                    <a:pt x="68216" y="185677"/>
                    <a:pt x="44602" y="175896"/>
                    <a:pt x="27192" y="158485"/>
                  </a:cubicBezTo>
                  <a:cubicBezTo>
                    <a:pt x="9781" y="141075"/>
                    <a:pt x="0" y="117461"/>
                    <a:pt x="0" y="92838"/>
                  </a:cubicBezTo>
                  <a:lnTo>
                    <a:pt x="0" y="92838"/>
                  </a:lnTo>
                  <a:cubicBezTo>
                    <a:pt x="0" y="68216"/>
                    <a:pt x="9781" y="44602"/>
                    <a:pt x="27192" y="27192"/>
                  </a:cubicBezTo>
                  <a:cubicBezTo>
                    <a:pt x="44602" y="9781"/>
                    <a:pt x="68216" y="0"/>
                    <a:pt x="92838" y="0"/>
                  </a:cubicBezTo>
                  <a:close/>
                </a:path>
              </a:pathLst>
            </a:custGeom>
            <a:solidFill>
              <a:srgbClr val="1D437F"/>
            </a:solidFill>
          </p:spPr>
          <p:txBody>
            <a:bodyPr/>
            <a:lstStyle/>
            <a:p>
              <a:endParaRPr lang="en-AU"/>
            </a:p>
          </p:txBody>
        </p:sp>
        <p:sp>
          <p:nvSpPr>
            <p:cNvPr id="46" name="TextBox 46"/>
            <p:cNvSpPr txBox="1"/>
            <p:nvPr/>
          </p:nvSpPr>
          <p:spPr>
            <a:xfrm>
              <a:off x="0" y="-28575"/>
              <a:ext cx="189986" cy="214252"/>
            </a:xfrm>
            <a:prstGeom prst="rect">
              <a:avLst/>
            </a:prstGeom>
          </p:spPr>
          <p:txBody>
            <a:bodyPr lIns="50800" tIns="50800" rIns="50800" bIns="50800" rtlCol="0" anchor="ctr"/>
            <a:lstStyle/>
            <a:p>
              <a:pPr algn="ctr">
                <a:lnSpc>
                  <a:spcPts val="2520"/>
                </a:lnSpc>
              </a:pPr>
              <a:r>
                <a:rPr lang="en-US" sz="1800" b="1">
                  <a:solidFill>
                    <a:srgbClr val="FFFFFF"/>
                  </a:solidFill>
                  <a:latin typeface="Canva Sans Bold"/>
                  <a:ea typeface="Canva Sans Bold"/>
                  <a:cs typeface="Canva Sans Bold"/>
                  <a:sym typeface="Canva Sans Bold"/>
                </a:rPr>
                <a:t>4</a:t>
              </a:r>
            </a:p>
          </p:txBody>
        </p:sp>
      </p:grpSp>
      <p:sp>
        <p:nvSpPr>
          <p:cNvPr id="47" name="Freeform 47" descr="Icon of a doctor"/>
          <p:cNvSpPr/>
          <p:nvPr/>
        </p:nvSpPr>
        <p:spPr>
          <a:xfrm rot="-2096628">
            <a:off x="2571085" y="995183"/>
            <a:ext cx="1056843" cy="1266370"/>
          </a:xfrm>
          <a:custGeom>
            <a:avLst/>
            <a:gdLst/>
            <a:ahLst/>
            <a:cxnLst/>
            <a:rect l="l" t="t" r="r" b="b"/>
            <a:pathLst>
              <a:path w="1056843" h="1266370">
                <a:moveTo>
                  <a:pt x="0" y="0"/>
                </a:moveTo>
                <a:lnTo>
                  <a:pt x="1056843" y="0"/>
                </a:lnTo>
                <a:lnTo>
                  <a:pt x="1056843" y="1266370"/>
                </a:lnTo>
                <a:lnTo>
                  <a:pt x="0" y="126637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AU"/>
          </a:p>
        </p:txBody>
      </p:sp>
      <p:sp>
        <p:nvSpPr>
          <p:cNvPr id="48" name="Freeform 48">
            <a:extLst>
              <a:ext uri="{C183D7F6-B498-43B3-948B-1728B52AA6E4}">
                <adec:decorative xmlns:adec="http://schemas.microsoft.com/office/drawing/2017/decorative" val="1"/>
              </a:ext>
            </a:extLst>
          </p:cNvPr>
          <p:cNvSpPr/>
          <p:nvPr/>
        </p:nvSpPr>
        <p:spPr>
          <a:xfrm>
            <a:off x="2799946" y="943854"/>
            <a:ext cx="734853" cy="1028420"/>
          </a:xfrm>
          <a:custGeom>
            <a:avLst/>
            <a:gdLst/>
            <a:ahLst/>
            <a:cxnLst/>
            <a:rect l="l" t="t" r="r" b="b"/>
            <a:pathLst>
              <a:path w="734853" h="1028420">
                <a:moveTo>
                  <a:pt x="0" y="0"/>
                </a:moveTo>
                <a:lnTo>
                  <a:pt x="734853" y="0"/>
                </a:lnTo>
                <a:lnTo>
                  <a:pt x="734853" y="1028420"/>
                </a:lnTo>
                <a:lnTo>
                  <a:pt x="0" y="102842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AU"/>
          </a:p>
        </p:txBody>
      </p:sp>
      <p:sp>
        <p:nvSpPr>
          <p:cNvPr id="49" name="Freeform 49">
            <a:extLst>
              <a:ext uri="{C183D7F6-B498-43B3-948B-1728B52AA6E4}">
                <adec:decorative xmlns:adec="http://schemas.microsoft.com/office/drawing/2017/decorative" val="1"/>
              </a:ext>
            </a:extLst>
          </p:cNvPr>
          <p:cNvSpPr/>
          <p:nvPr/>
        </p:nvSpPr>
        <p:spPr>
          <a:xfrm rot="-3097168" flipH="1">
            <a:off x="8654339" y="906933"/>
            <a:ext cx="1278392" cy="1531843"/>
          </a:xfrm>
          <a:custGeom>
            <a:avLst/>
            <a:gdLst/>
            <a:ahLst/>
            <a:cxnLst/>
            <a:rect l="l" t="t" r="r" b="b"/>
            <a:pathLst>
              <a:path w="1278392" h="1531843">
                <a:moveTo>
                  <a:pt x="1278393" y="0"/>
                </a:moveTo>
                <a:lnTo>
                  <a:pt x="0" y="0"/>
                </a:lnTo>
                <a:lnTo>
                  <a:pt x="0" y="1531843"/>
                </a:lnTo>
                <a:lnTo>
                  <a:pt x="1278393" y="1531843"/>
                </a:lnTo>
                <a:lnTo>
                  <a:pt x="1278393"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AU"/>
          </a:p>
        </p:txBody>
      </p:sp>
      <p:sp>
        <p:nvSpPr>
          <p:cNvPr id="50" name="Freeform 50" descr="Icon of patient and doctor conversing"/>
          <p:cNvSpPr/>
          <p:nvPr/>
        </p:nvSpPr>
        <p:spPr>
          <a:xfrm>
            <a:off x="8735420" y="1040541"/>
            <a:ext cx="1201135" cy="1052631"/>
          </a:xfrm>
          <a:custGeom>
            <a:avLst/>
            <a:gdLst/>
            <a:ahLst/>
            <a:cxnLst/>
            <a:rect l="l" t="t" r="r" b="b"/>
            <a:pathLst>
              <a:path w="1201135" h="1052631">
                <a:moveTo>
                  <a:pt x="0" y="0"/>
                </a:moveTo>
                <a:lnTo>
                  <a:pt x="1201135" y="0"/>
                </a:lnTo>
                <a:lnTo>
                  <a:pt x="1201135" y="1052631"/>
                </a:lnTo>
                <a:lnTo>
                  <a:pt x="0" y="105263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AU"/>
          </a:p>
        </p:txBody>
      </p:sp>
      <p:sp>
        <p:nvSpPr>
          <p:cNvPr id="51" name="Freeform 51">
            <a:extLst>
              <a:ext uri="{C183D7F6-B498-43B3-948B-1728B52AA6E4}">
                <adec:decorative xmlns:adec="http://schemas.microsoft.com/office/drawing/2017/decorative" val="1"/>
              </a:ext>
            </a:extLst>
          </p:cNvPr>
          <p:cNvSpPr/>
          <p:nvPr/>
        </p:nvSpPr>
        <p:spPr>
          <a:xfrm rot="6901741">
            <a:off x="8425092" y="4711613"/>
            <a:ext cx="1194165" cy="1430916"/>
          </a:xfrm>
          <a:custGeom>
            <a:avLst/>
            <a:gdLst/>
            <a:ahLst/>
            <a:cxnLst/>
            <a:rect l="l" t="t" r="r" b="b"/>
            <a:pathLst>
              <a:path w="1194165" h="1430916">
                <a:moveTo>
                  <a:pt x="0" y="0"/>
                </a:moveTo>
                <a:lnTo>
                  <a:pt x="1194165" y="0"/>
                </a:lnTo>
                <a:lnTo>
                  <a:pt x="1194165" y="1430917"/>
                </a:lnTo>
                <a:lnTo>
                  <a:pt x="0" y="143091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AU"/>
          </a:p>
        </p:txBody>
      </p:sp>
      <p:sp>
        <p:nvSpPr>
          <p:cNvPr id="52" name="Freeform 52" descr="Icon of doctor talking to patient"/>
          <p:cNvSpPr/>
          <p:nvPr/>
        </p:nvSpPr>
        <p:spPr>
          <a:xfrm>
            <a:off x="8575070" y="4965172"/>
            <a:ext cx="966209" cy="844993"/>
          </a:xfrm>
          <a:custGeom>
            <a:avLst/>
            <a:gdLst/>
            <a:ahLst/>
            <a:cxnLst/>
            <a:rect l="l" t="t" r="r" b="b"/>
            <a:pathLst>
              <a:path w="966209" h="844993">
                <a:moveTo>
                  <a:pt x="0" y="0"/>
                </a:moveTo>
                <a:lnTo>
                  <a:pt x="966209" y="0"/>
                </a:lnTo>
                <a:lnTo>
                  <a:pt x="966209" y="844993"/>
                </a:lnTo>
                <a:lnTo>
                  <a:pt x="0" y="84499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AU"/>
          </a:p>
        </p:txBody>
      </p:sp>
      <p:sp>
        <p:nvSpPr>
          <p:cNvPr id="53" name="TextBox 53"/>
          <p:cNvSpPr txBox="1"/>
          <p:nvPr/>
        </p:nvSpPr>
        <p:spPr>
          <a:xfrm>
            <a:off x="10408914" y="7209137"/>
            <a:ext cx="90130" cy="198120"/>
          </a:xfrm>
          <a:prstGeom prst="rect">
            <a:avLst/>
          </a:prstGeom>
        </p:spPr>
        <p:txBody>
          <a:bodyPr lIns="0" tIns="0" rIns="0" bIns="0" rtlCol="0" anchor="t">
            <a:spAutoFit/>
          </a:bodyPr>
          <a:lstStyle/>
          <a:p>
            <a:pPr algn="ctr">
              <a:lnSpc>
                <a:spcPts val="1679"/>
              </a:lnSpc>
            </a:pPr>
            <a:r>
              <a:rPr lang="en-US" sz="1200" b="1">
                <a:solidFill>
                  <a:srgbClr val="000000"/>
                </a:solidFill>
                <a:latin typeface="Canva Sans Bold"/>
                <a:ea typeface="Canva Sans Bold"/>
                <a:cs typeface="Canva Sans Bold"/>
                <a:sym typeface="Canva Sans Bold"/>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E8F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3623" y="695089"/>
            <a:ext cx="10890948" cy="1042031"/>
            <a:chOff x="0" y="0"/>
            <a:chExt cx="4622332" cy="442258"/>
          </a:xfrm>
        </p:grpSpPr>
        <p:sp>
          <p:nvSpPr>
            <p:cNvPr id="3" name="Freeform 3"/>
            <p:cNvSpPr/>
            <p:nvPr/>
          </p:nvSpPr>
          <p:spPr>
            <a:xfrm>
              <a:off x="0" y="0"/>
              <a:ext cx="4622332" cy="442258"/>
            </a:xfrm>
            <a:custGeom>
              <a:avLst/>
              <a:gdLst/>
              <a:ahLst/>
              <a:cxnLst/>
              <a:rect l="l" t="t" r="r" b="b"/>
              <a:pathLst>
                <a:path w="4622332" h="442258">
                  <a:moveTo>
                    <a:pt x="0" y="0"/>
                  </a:moveTo>
                  <a:lnTo>
                    <a:pt x="4622332" y="0"/>
                  </a:lnTo>
                  <a:lnTo>
                    <a:pt x="4622332" y="442258"/>
                  </a:lnTo>
                  <a:lnTo>
                    <a:pt x="0" y="442258"/>
                  </a:lnTo>
                  <a:close/>
                </a:path>
              </a:pathLst>
            </a:custGeom>
            <a:solidFill>
              <a:srgbClr val="ADC0DB"/>
            </a:solidFill>
          </p:spPr>
          <p:txBody>
            <a:bodyPr/>
            <a:lstStyle/>
            <a:p>
              <a:endParaRPr lang="en-AU"/>
            </a:p>
          </p:txBody>
        </p:sp>
        <p:sp>
          <p:nvSpPr>
            <p:cNvPr id="4" name="TextBox 4"/>
            <p:cNvSpPr txBox="1"/>
            <p:nvPr/>
          </p:nvSpPr>
          <p:spPr>
            <a:xfrm>
              <a:off x="0" y="-19050"/>
              <a:ext cx="4622332" cy="461308"/>
            </a:xfrm>
            <a:prstGeom prst="rect">
              <a:avLst/>
            </a:prstGeom>
          </p:spPr>
          <p:txBody>
            <a:bodyPr lIns="30330" tIns="30330" rIns="30330" bIns="30330" rtlCol="0" anchor="ctr"/>
            <a:lstStyle/>
            <a:p>
              <a:pPr algn="ctr">
                <a:lnSpc>
                  <a:spcPts val="1671"/>
                </a:lnSpc>
              </a:pPr>
              <a:endParaRPr/>
            </a:p>
          </p:txBody>
        </p:sp>
      </p:grpSp>
      <p:sp>
        <p:nvSpPr>
          <p:cNvPr id="5" name="Freeform 5">
            <a:extLst>
              <a:ext uri="{C183D7F6-B498-43B3-948B-1728B52AA6E4}">
                <adec:decorative xmlns:adec="http://schemas.microsoft.com/office/drawing/2017/decorative" val="1"/>
              </a:ext>
            </a:extLst>
          </p:cNvPr>
          <p:cNvSpPr/>
          <p:nvPr/>
        </p:nvSpPr>
        <p:spPr>
          <a:xfrm rot="-74020">
            <a:off x="3572021" y="324520"/>
            <a:ext cx="3547958" cy="1153972"/>
          </a:xfrm>
          <a:custGeom>
            <a:avLst/>
            <a:gdLst/>
            <a:ahLst/>
            <a:cxnLst/>
            <a:rect l="l" t="t" r="r" b="b"/>
            <a:pathLst>
              <a:path w="3547958" h="1153972">
                <a:moveTo>
                  <a:pt x="0" y="0"/>
                </a:moveTo>
                <a:lnTo>
                  <a:pt x="3547958" y="0"/>
                </a:lnTo>
                <a:lnTo>
                  <a:pt x="3547958" y="1153972"/>
                </a:lnTo>
                <a:lnTo>
                  <a:pt x="0" y="11539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6" name="Freeform 6">
            <a:extLst>
              <a:ext uri="{C183D7F6-B498-43B3-948B-1728B52AA6E4}">
                <adec:decorative xmlns:adec="http://schemas.microsoft.com/office/drawing/2017/decorative" val="1"/>
              </a:ext>
            </a:extLst>
          </p:cNvPr>
          <p:cNvSpPr/>
          <p:nvPr/>
        </p:nvSpPr>
        <p:spPr>
          <a:xfrm rot="-74020">
            <a:off x="3572021" y="146060"/>
            <a:ext cx="3547958" cy="1153972"/>
          </a:xfrm>
          <a:custGeom>
            <a:avLst/>
            <a:gdLst/>
            <a:ahLst/>
            <a:cxnLst/>
            <a:rect l="l" t="t" r="r" b="b"/>
            <a:pathLst>
              <a:path w="3547958" h="1153972">
                <a:moveTo>
                  <a:pt x="0" y="0"/>
                </a:moveTo>
                <a:lnTo>
                  <a:pt x="3547958" y="0"/>
                </a:lnTo>
                <a:lnTo>
                  <a:pt x="3547958" y="1153972"/>
                </a:lnTo>
                <a:lnTo>
                  <a:pt x="0" y="11539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7" name="Freeform 7">
            <a:extLst>
              <a:ext uri="{C183D7F6-B498-43B3-948B-1728B52AA6E4}">
                <adec:decorative xmlns:adec="http://schemas.microsoft.com/office/drawing/2017/decorative" val="1"/>
              </a:ext>
            </a:extLst>
          </p:cNvPr>
          <p:cNvSpPr/>
          <p:nvPr/>
        </p:nvSpPr>
        <p:spPr>
          <a:xfrm rot="119228" flipH="1">
            <a:off x="3675095" y="235076"/>
            <a:ext cx="3267879" cy="1062876"/>
          </a:xfrm>
          <a:custGeom>
            <a:avLst/>
            <a:gdLst/>
            <a:ahLst/>
            <a:cxnLst/>
            <a:rect l="l" t="t" r="r" b="b"/>
            <a:pathLst>
              <a:path w="3267879" h="1062876">
                <a:moveTo>
                  <a:pt x="3267878" y="0"/>
                </a:moveTo>
                <a:lnTo>
                  <a:pt x="0" y="0"/>
                </a:lnTo>
                <a:lnTo>
                  <a:pt x="0" y="1062876"/>
                </a:lnTo>
                <a:lnTo>
                  <a:pt x="3267878" y="1062876"/>
                </a:lnTo>
                <a:lnTo>
                  <a:pt x="326787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8" name="Freeform 8">
            <a:extLst>
              <a:ext uri="{C183D7F6-B498-43B3-948B-1728B52AA6E4}">
                <adec:decorative xmlns:adec="http://schemas.microsoft.com/office/drawing/2017/decorative" val="1"/>
              </a:ext>
            </a:extLst>
          </p:cNvPr>
          <p:cNvSpPr/>
          <p:nvPr/>
        </p:nvSpPr>
        <p:spPr>
          <a:xfrm rot="119228" flipH="1">
            <a:off x="3659329" y="293759"/>
            <a:ext cx="3267879" cy="1062876"/>
          </a:xfrm>
          <a:custGeom>
            <a:avLst/>
            <a:gdLst/>
            <a:ahLst/>
            <a:cxnLst/>
            <a:rect l="l" t="t" r="r" b="b"/>
            <a:pathLst>
              <a:path w="3267879" h="1062876">
                <a:moveTo>
                  <a:pt x="3267879" y="0"/>
                </a:moveTo>
                <a:lnTo>
                  <a:pt x="0" y="0"/>
                </a:lnTo>
                <a:lnTo>
                  <a:pt x="0" y="1062877"/>
                </a:lnTo>
                <a:lnTo>
                  <a:pt x="3267879" y="1062877"/>
                </a:lnTo>
                <a:lnTo>
                  <a:pt x="326787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9" name="Freeform 9">
            <a:extLst>
              <a:ext uri="{C183D7F6-B498-43B3-948B-1728B52AA6E4}">
                <adec:decorative xmlns:adec="http://schemas.microsoft.com/office/drawing/2017/decorative" val="1"/>
              </a:ext>
            </a:extLst>
          </p:cNvPr>
          <p:cNvSpPr/>
          <p:nvPr/>
        </p:nvSpPr>
        <p:spPr>
          <a:xfrm rot="-74020">
            <a:off x="3782903" y="287763"/>
            <a:ext cx="3126193" cy="1016793"/>
          </a:xfrm>
          <a:custGeom>
            <a:avLst/>
            <a:gdLst/>
            <a:ahLst/>
            <a:cxnLst/>
            <a:rect l="l" t="t" r="r" b="b"/>
            <a:pathLst>
              <a:path w="3126193" h="1016793">
                <a:moveTo>
                  <a:pt x="0" y="0"/>
                </a:moveTo>
                <a:lnTo>
                  <a:pt x="3126194" y="0"/>
                </a:lnTo>
                <a:lnTo>
                  <a:pt x="3126194" y="1016793"/>
                </a:lnTo>
                <a:lnTo>
                  <a:pt x="0" y="10167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10" name="Freeform 10" descr="BreastScreen Australia logo"/>
          <p:cNvSpPr/>
          <p:nvPr/>
        </p:nvSpPr>
        <p:spPr>
          <a:xfrm>
            <a:off x="4534963" y="351588"/>
            <a:ext cx="1357490" cy="549918"/>
          </a:xfrm>
          <a:custGeom>
            <a:avLst/>
            <a:gdLst/>
            <a:ahLst/>
            <a:cxnLst/>
            <a:rect l="l" t="t" r="r" b="b"/>
            <a:pathLst>
              <a:path w="1357490" h="549918">
                <a:moveTo>
                  <a:pt x="0" y="0"/>
                </a:moveTo>
                <a:lnTo>
                  <a:pt x="1357490" y="0"/>
                </a:lnTo>
                <a:lnTo>
                  <a:pt x="1357490" y="549918"/>
                </a:lnTo>
                <a:lnTo>
                  <a:pt x="0" y="549918"/>
                </a:lnTo>
                <a:lnTo>
                  <a:pt x="0" y="0"/>
                </a:lnTo>
                <a:close/>
              </a:path>
            </a:pathLst>
          </a:custGeom>
          <a:blipFill>
            <a:blip r:embed="rId8"/>
            <a:stretch>
              <a:fillRect/>
            </a:stretch>
          </a:blipFill>
        </p:spPr>
        <p:txBody>
          <a:bodyPr/>
          <a:lstStyle/>
          <a:p>
            <a:endParaRPr lang="en-AU"/>
          </a:p>
        </p:txBody>
      </p:sp>
      <p:sp>
        <p:nvSpPr>
          <p:cNvPr id="11" name="TextBox 11"/>
          <p:cNvSpPr txBox="1">
            <a:spLocks noGrp="1"/>
          </p:cNvSpPr>
          <p:nvPr>
            <p:ph type="title" idx="4294967295"/>
          </p:nvPr>
        </p:nvSpPr>
        <p:spPr>
          <a:xfrm>
            <a:off x="3920210" y="963530"/>
            <a:ext cx="2746118" cy="2095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478"/>
              </a:lnSpc>
              <a:spcBef>
                <a:spcPts val="0"/>
              </a:spcBef>
              <a:spcAft>
                <a:spcPts val="0"/>
              </a:spcAft>
              <a:buClrTx/>
              <a:buSzTx/>
              <a:buFontTx/>
              <a:buNone/>
              <a:tabLst/>
              <a:defRPr/>
            </a:pPr>
            <a:r>
              <a:rPr kumimoji="0" lang="en-US" sz="1232" b="1" i="0" u="none" strike="noStrike" kern="1200" cap="none" spc="24" normalizeH="0" baseline="0" noProof="0" dirty="0">
                <a:ln>
                  <a:noFill/>
                </a:ln>
                <a:solidFill>
                  <a:srgbClr val="000000"/>
                </a:solidFill>
                <a:effectLst/>
                <a:uLnTx/>
                <a:uFillTx/>
                <a:latin typeface="Gill Sans Medium"/>
                <a:ea typeface="Gill Sans Medium"/>
                <a:cs typeface="Gill Sans Medium"/>
                <a:sym typeface="Gill Sans Medium"/>
              </a:rPr>
              <a:t>Supplemental Imaging Options</a:t>
            </a:r>
          </a:p>
        </p:txBody>
      </p:sp>
      <p:grpSp>
        <p:nvGrpSpPr>
          <p:cNvPr id="12" name="Group 12">
            <a:extLst>
              <a:ext uri="{C183D7F6-B498-43B3-948B-1728B52AA6E4}">
                <adec:decorative xmlns:adec="http://schemas.microsoft.com/office/drawing/2017/decorative" val="1"/>
              </a:ext>
            </a:extLst>
          </p:cNvPr>
          <p:cNvGrpSpPr/>
          <p:nvPr/>
        </p:nvGrpSpPr>
        <p:grpSpPr>
          <a:xfrm>
            <a:off x="4128118" y="1468355"/>
            <a:ext cx="1764335" cy="559186"/>
            <a:chOff x="0" y="0"/>
            <a:chExt cx="646450" cy="204885"/>
          </a:xfrm>
        </p:grpSpPr>
        <p:sp>
          <p:nvSpPr>
            <p:cNvPr id="13" name="Freeform 13"/>
            <p:cNvSpPr/>
            <p:nvPr/>
          </p:nvSpPr>
          <p:spPr>
            <a:xfrm>
              <a:off x="0" y="0"/>
              <a:ext cx="646450" cy="204885"/>
            </a:xfrm>
            <a:custGeom>
              <a:avLst/>
              <a:gdLst/>
              <a:ahLst/>
              <a:cxnLst/>
              <a:rect l="l" t="t" r="r" b="b"/>
              <a:pathLst>
                <a:path w="646450" h="204885">
                  <a:moveTo>
                    <a:pt x="57044" y="0"/>
                  </a:moveTo>
                  <a:lnTo>
                    <a:pt x="589406" y="0"/>
                  </a:lnTo>
                  <a:cubicBezTo>
                    <a:pt x="620911" y="0"/>
                    <a:pt x="646450" y="25540"/>
                    <a:pt x="646450" y="57044"/>
                  </a:cubicBezTo>
                  <a:lnTo>
                    <a:pt x="646450" y="147841"/>
                  </a:lnTo>
                  <a:cubicBezTo>
                    <a:pt x="646450" y="162970"/>
                    <a:pt x="640440" y="177480"/>
                    <a:pt x="629742" y="188177"/>
                  </a:cubicBezTo>
                  <a:cubicBezTo>
                    <a:pt x="619045" y="198875"/>
                    <a:pt x="604535" y="204885"/>
                    <a:pt x="589406" y="204885"/>
                  </a:cubicBezTo>
                  <a:lnTo>
                    <a:pt x="57044" y="204885"/>
                  </a:lnTo>
                  <a:cubicBezTo>
                    <a:pt x="25540" y="204885"/>
                    <a:pt x="0" y="179346"/>
                    <a:pt x="0" y="147841"/>
                  </a:cubicBezTo>
                  <a:lnTo>
                    <a:pt x="0" y="57044"/>
                  </a:lnTo>
                  <a:cubicBezTo>
                    <a:pt x="0" y="25540"/>
                    <a:pt x="25540" y="0"/>
                    <a:pt x="57044" y="0"/>
                  </a:cubicBezTo>
                  <a:close/>
                </a:path>
              </a:pathLst>
            </a:custGeom>
            <a:solidFill>
              <a:srgbClr val="BBE5E1"/>
            </a:solidFill>
          </p:spPr>
          <p:txBody>
            <a:bodyPr/>
            <a:lstStyle/>
            <a:p>
              <a:endParaRPr lang="en-AU"/>
            </a:p>
          </p:txBody>
        </p:sp>
        <p:sp>
          <p:nvSpPr>
            <p:cNvPr id="14" name="TextBox 14"/>
            <p:cNvSpPr txBox="1"/>
            <p:nvPr/>
          </p:nvSpPr>
          <p:spPr>
            <a:xfrm>
              <a:off x="0" y="-9525"/>
              <a:ext cx="646450" cy="214410"/>
            </a:xfrm>
            <a:prstGeom prst="rect">
              <a:avLst/>
            </a:prstGeom>
          </p:spPr>
          <p:txBody>
            <a:bodyPr lIns="26302" tIns="26302" rIns="26302" bIns="26302" rtlCol="0" anchor="ctr"/>
            <a:lstStyle/>
            <a:p>
              <a:pPr algn="ctr">
                <a:lnSpc>
                  <a:spcPts val="1449"/>
                </a:lnSpc>
                <a:spcBef>
                  <a:spcPct val="0"/>
                </a:spcBef>
              </a:pPr>
              <a:endParaRPr/>
            </a:p>
          </p:txBody>
        </p:sp>
      </p:grpSp>
      <p:grpSp>
        <p:nvGrpSpPr>
          <p:cNvPr id="15" name="Group 15">
            <a:extLst>
              <a:ext uri="{C183D7F6-B498-43B3-948B-1728B52AA6E4}">
                <adec:decorative xmlns:adec="http://schemas.microsoft.com/office/drawing/2017/decorative" val="1"/>
              </a:ext>
            </a:extLst>
          </p:cNvPr>
          <p:cNvGrpSpPr/>
          <p:nvPr/>
        </p:nvGrpSpPr>
        <p:grpSpPr>
          <a:xfrm>
            <a:off x="6349446" y="1468355"/>
            <a:ext cx="785303" cy="559186"/>
            <a:chOff x="0" y="0"/>
            <a:chExt cx="287734" cy="204885"/>
          </a:xfrm>
        </p:grpSpPr>
        <p:sp>
          <p:nvSpPr>
            <p:cNvPr id="16" name="Freeform 16"/>
            <p:cNvSpPr/>
            <p:nvPr/>
          </p:nvSpPr>
          <p:spPr>
            <a:xfrm>
              <a:off x="0" y="0"/>
              <a:ext cx="287734" cy="204885"/>
            </a:xfrm>
            <a:custGeom>
              <a:avLst/>
              <a:gdLst/>
              <a:ahLst/>
              <a:cxnLst/>
              <a:rect l="l" t="t" r="r" b="b"/>
              <a:pathLst>
                <a:path w="287734" h="204885">
                  <a:moveTo>
                    <a:pt x="102443" y="0"/>
                  </a:moveTo>
                  <a:lnTo>
                    <a:pt x="185292" y="0"/>
                  </a:lnTo>
                  <a:cubicBezTo>
                    <a:pt x="212461" y="0"/>
                    <a:pt x="238518" y="10793"/>
                    <a:pt x="257729" y="30005"/>
                  </a:cubicBezTo>
                  <a:cubicBezTo>
                    <a:pt x="276941" y="49216"/>
                    <a:pt x="287734" y="75273"/>
                    <a:pt x="287734" y="102443"/>
                  </a:cubicBezTo>
                  <a:lnTo>
                    <a:pt x="287734" y="102443"/>
                  </a:lnTo>
                  <a:cubicBezTo>
                    <a:pt x="287734" y="129612"/>
                    <a:pt x="276941" y="155669"/>
                    <a:pt x="257729" y="174881"/>
                  </a:cubicBezTo>
                  <a:cubicBezTo>
                    <a:pt x="238518" y="194092"/>
                    <a:pt x="212461" y="204885"/>
                    <a:pt x="185292" y="204885"/>
                  </a:cubicBezTo>
                  <a:lnTo>
                    <a:pt x="102443" y="204885"/>
                  </a:lnTo>
                  <a:cubicBezTo>
                    <a:pt x="75273" y="204885"/>
                    <a:pt x="49216" y="194092"/>
                    <a:pt x="30005" y="174881"/>
                  </a:cubicBezTo>
                  <a:cubicBezTo>
                    <a:pt x="10793" y="155669"/>
                    <a:pt x="0" y="129612"/>
                    <a:pt x="0" y="102443"/>
                  </a:cubicBezTo>
                  <a:lnTo>
                    <a:pt x="0" y="102443"/>
                  </a:lnTo>
                  <a:cubicBezTo>
                    <a:pt x="0" y="75273"/>
                    <a:pt x="10793" y="49216"/>
                    <a:pt x="30005" y="30005"/>
                  </a:cubicBezTo>
                  <a:cubicBezTo>
                    <a:pt x="49216" y="10793"/>
                    <a:pt x="75273" y="0"/>
                    <a:pt x="102443" y="0"/>
                  </a:cubicBezTo>
                  <a:close/>
                </a:path>
              </a:pathLst>
            </a:custGeom>
            <a:solidFill>
              <a:srgbClr val="BBE5E1"/>
            </a:solidFill>
          </p:spPr>
          <p:txBody>
            <a:bodyPr/>
            <a:lstStyle/>
            <a:p>
              <a:endParaRPr lang="en-AU"/>
            </a:p>
          </p:txBody>
        </p:sp>
        <p:sp>
          <p:nvSpPr>
            <p:cNvPr id="17" name="TextBox 17"/>
            <p:cNvSpPr txBox="1"/>
            <p:nvPr/>
          </p:nvSpPr>
          <p:spPr>
            <a:xfrm>
              <a:off x="0" y="-9525"/>
              <a:ext cx="287734" cy="214410"/>
            </a:xfrm>
            <a:prstGeom prst="rect">
              <a:avLst/>
            </a:prstGeom>
          </p:spPr>
          <p:txBody>
            <a:bodyPr lIns="26302" tIns="26302" rIns="26302" bIns="26302" rtlCol="0" anchor="ctr"/>
            <a:lstStyle/>
            <a:p>
              <a:pPr algn="ctr">
                <a:lnSpc>
                  <a:spcPts val="1449"/>
                </a:lnSpc>
                <a:spcBef>
                  <a:spcPct val="0"/>
                </a:spcBef>
              </a:pPr>
              <a:endParaRPr/>
            </a:p>
          </p:txBody>
        </p:sp>
      </p:grpSp>
      <p:grpSp>
        <p:nvGrpSpPr>
          <p:cNvPr id="18" name="Group 18">
            <a:extLst>
              <a:ext uri="{C183D7F6-B498-43B3-948B-1728B52AA6E4}">
                <adec:decorative xmlns:adec="http://schemas.microsoft.com/office/drawing/2017/decorative" val="1"/>
              </a:ext>
            </a:extLst>
          </p:cNvPr>
          <p:cNvGrpSpPr/>
          <p:nvPr/>
        </p:nvGrpSpPr>
        <p:grpSpPr>
          <a:xfrm>
            <a:off x="7436583" y="1468355"/>
            <a:ext cx="2310911" cy="559186"/>
            <a:chOff x="0" y="0"/>
            <a:chExt cx="846715" cy="204885"/>
          </a:xfrm>
        </p:grpSpPr>
        <p:sp>
          <p:nvSpPr>
            <p:cNvPr id="19" name="Freeform 19"/>
            <p:cNvSpPr/>
            <p:nvPr/>
          </p:nvSpPr>
          <p:spPr>
            <a:xfrm>
              <a:off x="0" y="0"/>
              <a:ext cx="846715" cy="204885"/>
            </a:xfrm>
            <a:custGeom>
              <a:avLst/>
              <a:gdLst/>
              <a:ahLst/>
              <a:cxnLst/>
              <a:rect l="l" t="t" r="r" b="b"/>
              <a:pathLst>
                <a:path w="846715" h="204885">
                  <a:moveTo>
                    <a:pt x="43552" y="0"/>
                  </a:moveTo>
                  <a:lnTo>
                    <a:pt x="803163" y="0"/>
                  </a:lnTo>
                  <a:cubicBezTo>
                    <a:pt x="827216" y="0"/>
                    <a:pt x="846715" y="19499"/>
                    <a:pt x="846715" y="43552"/>
                  </a:cubicBezTo>
                  <a:lnTo>
                    <a:pt x="846715" y="161333"/>
                  </a:lnTo>
                  <a:cubicBezTo>
                    <a:pt x="846715" y="172884"/>
                    <a:pt x="842127" y="183962"/>
                    <a:pt x="833959" y="192129"/>
                  </a:cubicBezTo>
                  <a:cubicBezTo>
                    <a:pt x="825791" y="200297"/>
                    <a:pt x="814714" y="204885"/>
                    <a:pt x="803163" y="204885"/>
                  </a:cubicBezTo>
                  <a:lnTo>
                    <a:pt x="43552" y="204885"/>
                  </a:lnTo>
                  <a:cubicBezTo>
                    <a:pt x="19499" y="204885"/>
                    <a:pt x="0" y="185386"/>
                    <a:pt x="0" y="161333"/>
                  </a:cubicBezTo>
                  <a:lnTo>
                    <a:pt x="0" y="43552"/>
                  </a:lnTo>
                  <a:cubicBezTo>
                    <a:pt x="0" y="19499"/>
                    <a:pt x="19499" y="0"/>
                    <a:pt x="43552" y="0"/>
                  </a:cubicBezTo>
                  <a:close/>
                </a:path>
              </a:pathLst>
            </a:custGeom>
            <a:solidFill>
              <a:srgbClr val="BBE5E1"/>
            </a:solidFill>
          </p:spPr>
          <p:txBody>
            <a:bodyPr/>
            <a:lstStyle/>
            <a:p>
              <a:endParaRPr lang="en-AU"/>
            </a:p>
          </p:txBody>
        </p:sp>
        <p:sp>
          <p:nvSpPr>
            <p:cNvPr id="20" name="TextBox 20"/>
            <p:cNvSpPr txBox="1"/>
            <p:nvPr/>
          </p:nvSpPr>
          <p:spPr>
            <a:xfrm>
              <a:off x="0" y="-9525"/>
              <a:ext cx="846715" cy="214410"/>
            </a:xfrm>
            <a:prstGeom prst="rect">
              <a:avLst/>
            </a:prstGeom>
          </p:spPr>
          <p:txBody>
            <a:bodyPr lIns="26302" tIns="26302" rIns="26302" bIns="26302" rtlCol="0" anchor="ctr"/>
            <a:lstStyle/>
            <a:p>
              <a:pPr algn="ctr">
                <a:lnSpc>
                  <a:spcPts val="1449"/>
                </a:lnSpc>
                <a:spcBef>
                  <a:spcPct val="0"/>
                </a:spcBef>
              </a:pPr>
              <a:endParaRPr/>
            </a:p>
          </p:txBody>
        </p:sp>
      </p:grpSp>
      <p:grpSp>
        <p:nvGrpSpPr>
          <p:cNvPr id="21" name="Group 21">
            <a:extLst>
              <a:ext uri="{C183D7F6-B498-43B3-948B-1728B52AA6E4}">
                <adec:decorative xmlns:adec="http://schemas.microsoft.com/office/drawing/2017/decorative" val="1"/>
              </a:ext>
            </a:extLst>
          </p:cNvPr>
          <p:cNvGrpSpPr/>
          <p:nvPr/>
        </p:nvGrpSpPr>
        <p:grpSpPr>
          <a:xfrm>
            <a:off x="1476795" y="1468355"/>
            <a:ext cx="2363854" cy="559186"/>
            <a:chOff x="0" y="0"/>
            <a:chExt cx="866114" cy="204885"/>
          </a:xfrm>
        </p:grpSpPr>
        <p:sp>
          <p:nvSpPr>
            <p:cNvPr id="22" name="Freeform 22"/>
            <p:cNvSpPr/>
            <p:nvPr/>
          </p:nvSpPr>
          <p:spPr>
            <a:xfrm>
              <a:off x="0" y="0"/>
              <a:ext cx="866114" cy="204885"/>
            </a:xfrm>
            <a:custGeom>
              <a:avLst/>
              <a:gdLst/>
              <a:ahLst/>
              <a:cxnLst/>
              <a:rect l="l" t="t" r="r" b="b"/>
              <a:pathLst>
                <a:path w="866114" h="204885">
                  <a:moveTo>
                    <a:pt x="42577" y="0"/>
                  </a:moveTo>
                  <a:lnTo>
                    <a:pt x="823537" y="0"/>
                  </a:lnTo>
                  <a:cubicBezTo>
                    <a:pt x="847051" y="0"/>
                    <a:pt x="866114" y="19062"/>
                    <a:pt x="866114" y="42577"/>
                  </a:cubicBezTo>
                  <a:lnTo>
                    <a:pt x="866114" y="162309"/>
                  </a:lnTo>
                  <a:cubicBezTo>
                    <a:pt x="866114" y="173601"/>
                    <a:pt x="861628" y="184430"/>
                    <a:pt x="853643" y="192415"/>
                  </a:cubicBezTo>
                  <a:cubicBezTo>
                    <a:pt x="845658" y="200400"/>
                    <a:pt x="834829" y="204885"/>
                    <a:pt x="823537" y="204885"/>
                  </a:cubicBezTo>
                  <a:lnTo>
                    <a:pt x="42577" y="204885"/>
                  </a:lnTo>
                  <a:cubicBezTo>
                    <a:pt x="19062" y="204885"/>
                    <a:pt x="0" y="185823"/>
                    <a:pt x="0" y="162309"/>
                  </a:cubicBezTo>
                  <a:lnTo>
                    <a:pt x="0" y="42577"/>
                  </a:lnTo>
                  <a:cubicBezTo>
                    <a:pt x="0" y="19062"/>
                    <a:pt x="19062" y="0"/>
                    <a:pt x="42577" y="0"/>
                  </a:cubicBezTo>
                  <a:close/>
                </a:path>
              </a:pathLst>
            </a:custGeom>
            <a:solidFill>
              <a:srgbClr val="BBE5E1"/>
            </a:solidFill>
          </p:spPr>
          <p:txBody>
            <a:bodyPr/>
            <a:lstStyle/>
            <a:p>
              <a:endParaRPr lang="en-AU"/>
            </a:p>
          </p:txBody>
        </p:sp>
        <p:sp>
          <p:nvSpPr>
            <p:cNvPr id="23" name="TextBox 23"/>
            <p:cNvSpPr txBox="1"/>
            <p:nvPr/>
          </p:nvSpPr>
          <p:spPr>
            <a:xfrm>
              <a:off x="0" y="-9525"/>
              <a:ext cx="866114" cy="214410"/>
            </a:xfrm>
            <a:prstGeom prst="rect">
              <a:avLst/>
            </a:prstGeom>
          </p:spPr>
          <p:txBody>
            <a:bodyPr lIns="26302" tIns="26302" rIns="26302" bIns="26302" rtlCol="0" anchor="ctr"/>
            <a:lstStyle/>
            <a:p>
              <a:pPr algn="ctr">
                <a:lnSpc>
                  <a:spcPts val="1449"/>
                </a:lnSpc>
                <a:spcBef>
                  <a:spcPct val="0"/>
                </a:spcBef>
              </a:pPr>
              <a:endParaRPr/>
            </a:p>
          </p:txBody>
        </p:sp>
      </p:grpSp>
      <p:grpSp>
        <p:nvGrpSpPr>
          <p:cNvPr id="24" name="Group 24">
            <a:extLst>
              <a:ext uri="{C183D7F6-B498-43B3-948B-1728B52AA6E4}">
                <adec:decorative xmlns:adec="http://schemas.microsoft.com/office/drawing/2017/decorative" val="1"/>
              </a:ext>
            </a:extLst>
          </p:cNvPr>
          <p:cNvGrpSpPr/>
          <p:nvPr/>
        </p:nvGrpSpPr>
        <p:grpSpPr>
          <a:xfrm>
            <a:off x="1340391" y="1803219"/>
            <a:ext cx="9131342" cy="986976"/>
            <a:chOff x="0" y="0"/>
            <a:chExt cx="3345714" cy="361627"/>
          </a:xfrm>
        </p:grpSpPr>
        <p:sp>
          <p:nvSpPr>
            <p:cNvPr id="25" name="Freeform 25"/>
            <p:cNvSpPr/>
            <p:nvPr/>
          </p:nvSpPr>
          <p:spPr>
            <a:xfrm>
              <a:off x="0" y="0"/>
              <a:ext cx="3345714" cy="361627"/>
            </a:xfrm>
            <a:custGeom>
              <a:avLst/>
              <a:gdLst/>
              <a:ahLst/>
              <a:cxnLst/>
              <a:rect l="l" t="t" r="r" b="b"/>
              <a:pathLst>
                <a:path w="3345714" h="361627">
                  <a:moveTo>
                    <a:pt x="0" y="0"/>
                  </a:moveTo>
                  <a:lnTo>
                    <a:pt x="3345714" y="0"/>
                  </a:lnTo>
                  <a:lnTo>
                    <a:pt x="3345714" y="361627"/>
                  </a:lnTo>
                  <a:lnTo>
                    <a:pt x="0" y="361627"/>
                  </a:lnTo>
                  <a:close/>
                </a:path>
              </a:pathLst>
            </a:custGeom>
            <a:solidFill>
              <a:srgbClr val="FFFFFF"/>
            </a:solidFill>
          </p:spPr>
          <p:txBody>
            <a:bodyPr/>
            <a:lstStyle/>
            <a:p>
              <a:endParaRPr lang="en-AU"/>
            </a:p>
          </p:txBody>
        </p:sp>
        <p:sp>
          <p:nvSpPr>
            <p:cNvPr id="26" name="TextBox 26"/>
            <p:cNvSpPr txBox="1"/>
            <p:nvPr/>
          </p:nvSpPr>
          <p:spPr>
            <a:xfrm>
              <a:off x="0" y="-9525"/>
              <a:ext cx="3345714" cy="371152"/>
            </a:xfrm>
            <a:prstGeom prst="rect">
              <a:avLst/>
            </a:prstGeom>
          </p:spPr>
          <p:txBody>
            <a:bodyPr lIns="35133" tIns="35133" rIns="35133" bIns="35133" rtlCol="0" anchor="ctr"/>
            <a:lstStyle/>
            <a:p>
              <a:pPr algn="ctr">
                <a:lnSpc>
                  <a:spcPts val="1449"/>
                </a:lnSpc>
                <a:spcBef>
                  <a:spcPct val="0"/>
                </a:spcBef>
              </a:pPr>
              <a:endParaRPr/>
            </a:p>
          </p:txBody>
        </p:sp>
      </p:grpSp>
      <p:grpSp>
        <p:nvGrpSpPr>
          <p:cNvPr id="27" name="Group 27">
            <a:extLst>
              <a:ext uri="{C183D7F6-B498-43B3-948B-1728B52AA6E4}">
                <adec:decorative xmlns:adec="http://schemas.microsoft.com/office/drawing/2017/decorative" val="1"/>
              </a:ext>
            </a:extLst>
          </p:cNvPr>
          <p:cNvGrpSpPr/>
          <p:nvPr/>
        </p:nvGrpSpPr>
        <p:grpSpPr>
          <a:xfrm>
            <a:off x="10382902" y="1803219"/>
            <a:ext cx="88832" cy="986976"/>
            <a:chOff x="0" y="0"/>
            <a:chExt cx="32548" cy="361627"/>
          </a:xfrm>
        </p:grpSpPr>
        <p:sp>
          <p:nvSpPr>
            <p:cNvPr id="28" name="Freeform 28"/>
            <p:cNvSpPr/>
            <p:nvPr/>
          </p:nvSpPr>
          <p:spPr>
            <a:xfrm>
              <a:off x="0" y="0"/>
              <a:ext cx="32548" cy="361627"/>
            </a:xfrm>
            <a:custGeom>
              <a:avLst/>
              <a:gdLst/>
              <a:ahLst/>
              <a:cxnLst/>
              <a:rect l="l" t="t" r="r" b="b"/>
              <a:pathLst>
                <a:path w="32548" h="361627">
                  <a:moveTo>
                    <a:pt x="0" y="0"/>
                  </a:moveTo>
                  <a:lnTo>
                    <a:pt x="32548" y="0"/>
                  </a:lnTo>
                  <a:lnTo>
                    <a:pt x="32548" y="361627"/>
                  </a:lnTo>
                  <a:lnTo>
                    <a:pt x="0" y="361627"/>
                  </a:lnTo>
                  <a:close/>
                </a:path>
              </a:pathLst>
            </a:custGeom>
            <a:solidFill>
              <a:srgbClr val="BBE5E1"/>
            </a:solidFill>
          </p:spPr>
          <p:txBody>
            <a:bodyPr/>
            <a:lstStyle/>
            <a:p>
              <a:endParaRPr lang="en-AU"/>
            </a:p>
          </p:txBody>
        </p:sp>
        <p:sp>
          <p:nvSpPr>
            <p:cNvPr id="29" name="TextBox 29"/>
            <p:cNvSpPr txBox="1"/>
            <p:nvPr/>
          </p:nvSpPr>
          <p:spPr>
            <a:xfrm>
              <a:off x="0" y="-9525"/>
              <a:ext cx="32548" cy="371152"/>
            </a:xfrm>
            <a:prstGeom prst="rect">
              <a:avLst/>
            </a:prstGeom>
          </p:spPr>
          <p:txBody>
            <a:bodyPr lIns="35133" tIns="35133" rIns="35133" bIns="35133" rtlCol="0" anchor="ctr"/>
            <a:lstStyle/>
            <a:p>
              <a:pPr algn="ctr">
                <a:lnSpc>
                  <a:spcPts val="1449"/>
                </a:lnSpc>
                <a:spcBef>
                  <a:spcPct val="0"/>
                </a:spcBef>
              </a:pPr>
              <a:endParaRPr/>
            </a:p>
          </p:txBody>
        </p:sp>
      </p:grpSp>
      <p:grpSp>
        <p:nvGrpSpPr>
          <p:cNvPr id="30" name="Group 30">
            <a:extLst>
              <a:ext uri="{C183D7F6-B498-43B3-948B-1728B52AA6E4}">
                <adec:decorative xmlns:adec="http://schemas.microsoft.com/office/drawing/2017/decorative" val="1"/>
              </a:ext>
            </a:extLst>
          </p:cNvPr>
          <p:cNvGrpSpPr/>
          <p:nvPr/>
        </p:nvGrpSpPr>
        <p:grpSpPr>
          <a:xfrm>
            <a:off x="231970" y="1803219"/>
            <a:ext cx="1108421" cy="998228"/>
            <a:chOff x="0" y="0"/>
            <a:chExt cx="397233" cy="357742"/>
          </a:xfrm>
        </p:grpSpPr>
        <p:sp>
          <p:nvSpPr>
            <p:cNvPr id="31" name="Freeform 31"/>
            <p:cNvSpPr/>
            <p:nvPr/>
          </p:nvSpPr>
          <p:spPr>
            <a:xfrm>
              <a:off x="0" y="0"/>
              <a:ext cx="397233" cy="357742"/>
            </a:xfrm>
            <a:custGeom>
              <a:avLst/>
              <a:gdLst/>
              <a:ahLst/>
              <a:cxnLst/>
              <a:rect l="l" t="t" r="r" b="b"/>
              <a:pathLst>
                <a:path w="397233" h="357742">
                  <a:moveTo>
                    <a:pt x="0" y="0"/>
                  </a:moveTo>
                  <a:lnTo>
                    <a:pt x="397233" y="0"/>
                  </a:lnTo>
                  <a:lnTo>
                    <a:pt x="397233" y="357742"/>
                  </a:lnTo>
                  <a:lnTo>
                    <a:pt x="0" y="357742"/>
                  </a:lnTo>
                  <a:close/>
                </a:path>
              </a:pathLst>
            </a:custGeom>
            <a:solidFill>
              <a:srgbClr val="BBE5E1"/>
            </a:solidFill>
          </p:spPr>
          <p:txBody>
            <a:bodyPr/>
            <a:lstStyle/>
            <a:p>
              <a:endParaRPr lang="en-AU"/>
            </a:p>
          </p:txBody>
        </p:sp>
        <p:sp>
          <p:nvSpPr>
            <p:cNvPr id="32" name="TextBox 32"/>
            <p:cNvSpPr txBox="1"/>
            <p:nvPr/>
          </p:nvSpPr>
          <p:spPr>
            <a:xfrm>
              <a:off x="0" y="-38100"/>
              <a:ext cx="397233" cy="395842"/>
            </a:xfrm>
            <a:prstGeom prst="rect">
              <a:avLst/>
            </a:prstGeom>
          </p:spPr>
          <p:txBody>
            <a:bodyPr lIns="50800" tIns="50800" rIns="50800" bIns="50800" rtlCol="0" anchor="ctr"/>
            <a:lstStyle/>
            <a:p>
              <a:pPr algn="ctr">
                <a:lnSpc>
                  <a:spcPts val="2265"/>
                </a:lnSpc>
              </a:pPr>
              <a:endParaRPr/>
            </a:p>
          </p:txBody>
        </p:sp>
      </p:grpSp>
      <p:sp>
        <p:nvSpPr>
          <p:cNvPr id="33" name="TextBox 33"/>
          <p:cNvSpPr txBox="1"/>
          <p:nvPr/>
        </p:nvSpPr>
        <p:spPr>
          <a:xfrm>
            <a:off x="4234989" y="1539170"/>
            <a:ext cx="1550594" cy="226695"/>
          </a:xfrm>
          <a:prstGeom prst="rect">
            <a:avLst/>
          </a:prstGeom>
        </p:spPr>
        <p:txBody>
          <a:bodyPr lIns="0" tIns="0" rIns="0" bIns="0" rtlCol="0" anchor="t">
            <a:spAutoFit/>
          </a:bodyPr>
          <a:lstStyle/>
          <a:p>
            <a:pPr algn="ctr">
              <a:lnSpc>
                <a:spcPts val="1679"/>
              </a:lnSpc>
              <a:spcBef>
                <a:spcPct val="0"/>
              </a:spcBef>
            </a:pPr>
            <a:r>
              <a:rPr lang="en-US" sz="1200" b="1" spc="24">
                <a:solidFill>
                  <a:srgbClr val="000000"/>
                </a:solidFill>
                <a:latin typeface="Gill Sans Medium"/>
                <a:ea typeface="Gill Sans Medium"/>
                <a:cs typeface="Gill Sans Medium"/>
                <a:sym typeface="Gill Sans Medium"/>
              </a:rPr>
              <a:t>Issues to Consider</a:t>
            </a:r>
          </a:p>
        </p:txBody>
      </p:sp>
      <p:sp>
        <p:nvSpPr>
          <p:cNvPr id="34" name="TextBox 34"/>
          <p:cNvSpPr txBox="1"/>
          <p:nvPr/>
        </p:nvSpPr>
        <p:spPr>
          <a:xfrm>
            <a:off x="1690955" y="1864870"/>
            <a:ext cx="1749263" cy="352425"/>
          </a:xfrm>
          <a:prstGeom prst="rect">
            <a:avLst/>
          </a:prstGeom>
        </p:spPr>
        <p:txBody>
          <a:bodyPr lIns="0" tIns="0" rIns="0" bIns="0" rtlCol="0" anchor="t">
            <a:spAutoFit/>
          </a:bodyPr>
          <a:lstStyle/>
          <a:p>
            <a:pPr algn="l">
              <a:lnSpc>
                <a:spcPts val="1320"/>
              </a:lnSpc>
            </a:pPr>
            <a:r>
              <a:rPr lang="en-US" sz="1100">
                <a:solidFill>
                  <a:srgbClr val="000000"/>
                </a:solidFill>
                <a:latin typeface="Gill Sans Light"/>
                <a:ea typeface="Gill Sans Light"/>
                <a:cs typeface="Gill Sans Light"/>
                <a:sym typeface="Gill Sans Light"/>
              </a:rPr>
              <a:t>~ Additional 16 cancers per 1000 women screened</a:t>
            </a:r>
          </a:p>
        </p:txBody>
      </p:sp>
      <p:sp>
        <p:nvSpPr>
          <p:cNvPr id="35" name="TextBox 35"/>
          <p:cNvSpPr txBox="1"/>
          <p:nvPr/>
        </p:nvSpPr>
        <p:spPr>
          <a:xfrm>
            <a:off x="4164118" y="1801322"/>
            <a:ext cx="2094277" cy="1000125"/>
          </a:xfrm>
          <a:prstGeom prst="rect">
            <a:avLst/>
          </a:prstGeom>
        </p:spPr>
        <p:txBody>
          <a:bodyPr lIns="0" tIns="0" rIns="0" bIns="0" rtlCol="0" anchor="t">
            <a:spAutoFit/>
          </a:bodyPr>
          <a:lstStyle/>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Accessibility  </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Out-of-pocket costs  </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High false positives  </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Patient acceptability, including claustrophobia  </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Gadolinium contrast required</a:t>
            </a:r>
          </a:p>
        </p:txBody>
      </p:sp>
      <p:sp>
        <p:nvSpPr>
          <p:cNvPr id="36" name="TextBox 36"/>
          <p:cNvSpPr txBox="1"/>
          <p:nvPr/>
        </p:nvSpPr>
        <p:spPr>
          <a:xfrm>
            <a:off x="284435" y="1845222"/>
            <a:ext cx="1003491" cy="855345"/>
          </a:xfrm>
          <a:prstGeom prst="rect">
            <a:avLst/>
          </a:prstGeom>
        </p:spPr>
        <p:txBody>
          <a:bodyPr lIns="0" tIns="0" rIns="0" bIns="0" rtlCol="0" anchor="t">
            <a:spAutoFit/>
          </a:bodyPr>
          <a:lstStyle/>
          <a:p>
            <a:pPr algn="ctr">
              <a:lnSpc>
                <a:spcPts val="1679"/>
              </a:lnSpc>
            </a:pPr>
            <a:r>
              <a:rPr lang="en-US" sz="1200" b="1" spc="24">
                <a:solidFill>
                  <a:srgbClr val="000000"/>
                </a:solidFill>
                <a:latin typeface="Gill Sans Medium"/>
                <a:ea typeface="Gill Sans Medium"/>
                <a:cs typeface="Gill Sans Medium"/>
                <a:sym typeface="Gill Sans Medium"/>
              </a:rPr>
              <a:t>Magnetic Resonance Imaging</a:t>
            </a:r>
          </a:p>
          <a:p>
            <a:pPr algn="ctr">
              <a:lnSpc>
                <a:spcPts val="1679"/>
              </a:lnSpc>
              <a:spcBef>
                <a:spcPct val="0"/>
              </a:spcBef>
            </a:pPr>
            <a:r>
              <a:rPr lang="en-US" sz="1200" b="1" spc="24">
                <a:solidFill>
                  <a:srgbClr val="000000"/>
                </a:solidFill>
                <a:latin typeface="Gill Sans Medium"/>
                <a:ea typeface="Gill Sans Medium"/>
                <a:cs typeface="Gill Sans Medium"/>
                <a:sym typeface="Gill Sans Medium"/>
              </a:rPr>
              <a:t>(MRI)</a:t>
            </a:r>
          </a:p>
        </p:txBody>
      </p:sp>
      <p:sp>
        <p:nvSpPr>
          <p:cNvPr id="37" name="Freeform 37">
            <a:extLst>
              <a:ext uri="{C183D7F6-B498-43B3-948B-1728B52AA6E4}">
                <adec:decorative xmlns:adec="http://schemas.microsoft.com/office/drawing/2017/decorative" val="1"/>
              </a:ext>
            </a:extLst>
          </p:cNvPr>
          <p:cNvSpPr/>
          <p:nvPr/>
        </p:nvSpPr>
        <p:spPr>
          <a:xfrm rot="9886278" flipV="1">
            <a:off x="7073580" y="4684318"/>
            <a:ext cx="4344190" cy="3947782"/>
          </a:xfrm>
          <a:custGeom>
            <a:avLst/>
            <a:gdLst/>
            <a:ahLst/>
            <a:cxnLst/>
            <a:rect l="l" t="t" r="r" b="b"/>
            <a:pathLst>
              <a:path w="4344190" h="3947782">
                <a:moveTo>
                  <a:pt x="0" y="3947782"/>
                </a:moveTo>
                <a:lnTo>
                  <a:pt x="4344189" y="3947782"/>
                </a:lnTo>
                <a:lnTo>
                  <a:pt x="4344189" y="0"/>
                </a:lnTo>
                <a:lnTo>
                  <a:pt x="0" y="0"/>
                </a:lnTo>
                <a:lnTo>
                  <a:pt x="0" y="3947782"/>
                </a:lnTo>
                <a:close/>
              </a:path>
            </a:pathLst>
          </a:custGeom>
          <a:blipFill>
            <a:blip r:embed="rId9"/>
            <a:stretch>
              <a:fillRect/>
            </a:stretch>
          </a:blipFill>
        </p:spPr>
        <p:txBody>
          <a:bodyPr/>
          <a:lstStyle/>
          <a:p>
            <a:endParaRPr lang="en-AU"/>
          </a:p>
        </p:txBody>
      </p:sp>
      <p:grpSp>
        <p:nvGrpSpPr>
          <p:cNvPr id="38" name="Group 38">
            <a:extLst>
              <a:ext uri="{C183D7F6-B498-43B3-948B-1728B52AA6E4}">
                <adec:decorative xmlns:adec="http://schemas.microsoft.com/office/drawing/2017/decorative" val="1"/>
              </a:ext>
            </a:extLst>
          </p:cNvPr>
          <p:cNvGrpSpPr/>
          <p:nvPr/>
        </p:nvGrpSpPr>
        <p:grpSpPr>
          <a:xfrm>
            <a:off x="1340391" y="2877647"/>
            <a:ext cx="9131342" cy="844417"/>
            <a:chOff x="0" y="0"/>
            <a:chExt cx="3345714" cy="309394"/>
          </a:xfrm>
        </p:grpSpPr>
        <p:sp>
          <p:nvSpPr>
            <p:cNvPr id="39" name="Freeform 39"/>
            <p:cNvSpPr/>
            <p:nvPr/>
          </p:nvSpPr>
          <p:spPr>
            <a:xfrm>
              <a:off x="0" y="0"/>
              <a:ext cx="3345714" cy="309394"/>
            </a:xfrm>
            <a:custGeom>
              <a:avLst/>
              <a:gdLst/>
              <a:ahLst/>
              <a:cxnLst/>
              <a:rect l="l" t="t" r="r" b="b"/>
              <a:pathLst>
                <a:path w="3345714" h="309394">
                  <a:moveTo>
                    <a:pt x="0" y="0"/>
                  </a:moveTo>
                  <a:lnTo>
                    <a:pt x="3345714" y="0"/>
                  </a:lnTo>
                  <a:lnTo>
                    <a:pt x="3345714" y="309394"/>
                  </a:lnTo>
                  <a:lnTo>
                    <a:pt x="0" y="309394"/>
                  </a:lnTo>
                  <a:close/>
                </a:path>
              </a:pathLst>
            </a:custGeom>
            <a:solidFill>
              <a:srgbClr val="FFFFFF"/>
            </a:solidFill>
          </p:spPr>
          <p:txBody>
            <a:bodyPr/>
            <a:lstStyle/>
            <a:p>
              <a:endParaRPr lang="en-AU"/>
            </a:p>
          </p:txBody>
        </p:sp>
        <p:sp>
          <p:nvSpPr>
            <p:cNvPr id="40" name="TextBox 40"/>
            <p:cNvSpPr txBox="1"/>
            <p:nvPr/>
          </p:nvSpPr>
          <p:spPr>
            <a:xfrm>
              <a:off x="0" y="-9525"/>
              <a:ext cx="3345714" cy="318919"/>
            </a:xfrm>
            <a:prstGeom prst="rect">
              <a:avLst/>
            </a:prstGeom>
          </p:spPr>
          <p:txBody>
            <a:bodyPr lIns="35133" tIns="35133" rIns="35133" bIns="35133" rtlCol="0" anchor="ctr"/>
            <a:lstStyle/>
            <a:p>
              <a:pPr algn="ctr">
                <a:lnSpc>
                  <a:spcPts val="1449"/>
                </a:lnSpc>
                <a:spcBef>
                  <a:spcPct val="0"/>
                </a:spcBef>
              </a:pPr>
              <a:endParaRPr/>
            </a:p>
          </p:txBody>
        </p:sp>
      </p:grpSp>
      <p:grpSp>
        <p:nvGrpSpPr>
          <p:cNvPr id="41" name="Group 41">
            <a:extLst>
              <a:ext uri="{C183D7F6-B498-43B3-948B-1728B52AA6E4}">
                <adec:decorative xmlns:adec="http://schemas.microsoft.com/office/drawing/2017/decorative" val="1"/>
              </a:ext>
            </a:extLst>
          </p:cNvPr>
          <p:cNvGrpSpPr/>
          <p:nvPr/>
        </p:nvGrpSpPr>
        <p:grpSpPr>
          <a:xfrm>
            <a:off x="10377660" y="2877647"/>
            <a:ext cx="94073" cy="844417"/>
            <a:chOff x="0" y="0"/>
            <a:chExt cx="34468" cy="309394"/>
          </a:xfrm>
        </p:grpSpPr>
        <p:sp>
          <p:nvSpPr>
            <p:cNvPr id="42" name="Freeform 42"/>
            <p:cNvSpPr/>
            <p:nvPr/>
          </p:nvSpPr>
          <p:spPr>
            <a:xfrm>
              <a:off x="0" y="0"/>
              <a:ext cx="34468" cy="309394"/>
            </a:xfrm>
            <a:custGeom>
              <a:avLst/>
              <a:gdLst/>
              <a:ahLst/>
              <a:cxnLst/>
              <a:rect l="l" t="t" r="r" b="b"/>
              <a:pathLst>
                <a:path w="34468" h="309394">
                  <a:moveTo>
                    <a:pt x="0" y="0"/>
                  </a:moveTo>
                  <a:lnTo>
                    <a:pt x="34468" y="0"/>
                  </a:lnTo>
                  <a:lnTo>
                    <a:pt x="34468" y="309394"/>
                  </a:lnTo>
                  <a:lnTo>
                    <a:pt x="0" y="309394"/>
                  </a:lnTo>
                  <a:close/>
                </a:path>
              </a:pathLst>
            </a:custGeom>
            <a:solidFill>
              <a:srgbClr val="BBE5E1"/>
            </a:solidFill>
          </p:spPr>
          <p:txBody>
            <a:bodyPr/>
            <a:lstStyle/>
            <a:p>
              <a:endParaRPr lang="en-AU"/>
            </a:p>
          </p:txBody>
        </p:sp>
        <p:sp>
          <p:nvSpPr>
            <p:cNvPr id="43" name="TextBox 43"/>
            <p:cNvSpPr txBox="1"/>
            <p:nvPr/>
          </p:nvSpPr>
          <p:spPr>
            <a:xfrm>
              <a:off x="0" y="-9525"/>
              <a:ext cx="34468" cy="318919"/>
            </a:xfrm>
            <a:prstGeom prst="rect">
              <a:avLst/>
            </a:prstGeom>
          </p:spPr>
          <p:txBody>
            <a:bodyPr lIns="35133" tIns="35133" rIns="35133" bIns="35133" rtlCol="0" anchor="ctr"/>
            <a:lstStyle/>
            <a:p>
              <a:pPr algn="ctr">
                <a:lnSpc>
                  <a:spcPts val="1449"/>
                </a:lnSpc>
                <a:spcBef>
                  <a:spcPct val="0"/>
                </a:spcBef>
              </a:pPr>
              <a:endParaRPr/>
            </a:p>
          </p:txBody>
        </p:sp>
      </p:grpSp>
      <p:grpSp>
        <p:nvGrpSpPr>
          <p:cNvPr id="44" name="Group 44">
            <a:extLst>
              <a:ext uri="{C183D7F6-B498-43B3-948B-1728B52AA6E4}">
                <adec:decorative xmlns:adec="http://schemas.microsoft.com/office/drawing/2017/decorative" val="1"/>
              </a:ext>
            </a:extLst>
          </p:cNvPr>
          <p:cNvGrpSpPr/>
          <p:nvPr/>
        </p:nvGrpSpPr>
        <p:grpSpPr>
          <a:xfrm>
            <a:off x="231970" y="2877647"/>
            <a:ext cx="1108421" cy="844417"/>
            <a:chOff x="0" y="0"/>
            <a:chExt cx="397233" cy="302620"/>
          </a:xfrm>
        </p:grpSpPr>
        <p:sp>
          <p:nvSpPr>
            <p:cNvPr id="45" name="Freeform 45"/>
            <p:cNvSpPr/>
            <p:nvPr/>
          </p:nvSpPr>
          <p:spPr>
            <a:xfrm>
              <a:off x="0" y="0"/>
              <a:ext cx="397233" cy="302620"/>
            </a:xfrm>
            <a:custGeom>
              <a:avLst/>
              <a:gdLst/>
              <a:ahLst/>
              <a:cxnLst/>
              <a:rect l="l" t="t" r="r" b="b"/>
              <a:pathLst>
                <a:path w="397233" h="302620">
                  <a:moveTo>
                    <a:pt x="0" y="0"/>
                  </a:moveTo>
                  <a:lnTo>
                    <a:pt x="397233" y="0"/>
                  </a:lnTo>
                  <a:lnTo>
                    <a:pt x="397233" y="302620"/>
                  </a:lnTo>
                  <a:lnTo>
                    <a:pt x="0" y="302620"/>
                  </a:lnTo>
                  <a:close/>
                </a:path>
              </a:pathLst>
            </a:custGeom>
            <a:solidFill>
              <a:srgbClr val="BBE5E1"/>
            </a:solidFill>
          </p:spPr>
          <p:txBody>
            <a:bodyPr/>
            <a:lstStyle/>
            <a:p>
              <a:endParaRPr lang="en-AU"/>
            </a:p>
          </p:txBody>
        </p:sp>
        <p:sp>
          <p:nvSpPr>
            <p:cNvPr id="46" name="TextBox 46"/>
            <p:cNvSpPr txBox="1"/>
            <p:nvPr/>
          </p:nvSpPr>
          <p:spPr>
            <a:xfrm>
              <a:off x="0" y="-38100"/>
              <a:ext cx="397233" cy="340720"/>
            </a:xfrm>
            <a:prstGeom prst="rect">
              <a:avLst/>
            </a:prstGeom>
          </p:spPr>
          <p:txBody>
            <a:bodyPr lIns="50800" tIns="50800" rIns="50800" bIns="50800" rtlCol="0" anchor="ctr"/>
            <a:lstStyle/>
            <a:p>
              <a:pPr algn="ctr">
                <a:lnSpc>
                  <a:spcPts val="2265"/>
                </a:lnSpc>
              </a:pPr>
              <a:endParaRPr/>
            </a:p>
          </p:txBody>
        </p:sp>
      </p:grpSp>
      <p:sp>
        <p:nvSpPr>
          <p:cNvPr id="47" name="TextBox 47"/>
          <p:cNvSpPr txBox="1"/>
          <p:nvPr/>
        </p:nvSpPr>
        <p:spPr>
          <a:xfrm>
            <a:off x="1690955" y="2939468"/>
            <a:ext cx="1749263" cy="352425"/>
          </a:xfrm>
          <a:prstGeom prst="rect">
            <a:avLst/>
          </a:prstGeom>
        </p:spPr>
        <p:txBody>
          <a:bodyPr lIns="0" tIns="0" rIns="0" bIns="0" rtlCol="0" anchor="t">
            <a:spAutoFit/>
          </a:bodyPr>
          <a:lstStyle/>
          <a:p>
            <a:pPr algn="l">
              <a:lnSpc>
                <a:spcPts val="1320"/>
              </a:lnSpc>
            </a:pPr>
            <a:r>
              <a:rPr lang="en-US" sz="1100">
                <a:solidFill>
                  <a:srgbClr val="000000"/>
                </a:solidFill>
                <a:latin typeface="Gill Sans Light"/>
                <a:ea typeface="Gill Sans Light"/>
                <a:cs typeface="Gill Sans Light"/>
                <a:sym typeface="Gill Sans Light"/>
              </a:rPr>
              <a:t>~ Additional 16 cancers per 1000 women screened</a:t>
            </a:r>
          </a:p>
        </p:txBody>
      </p:sp>
      <p:sp>
        <p:nvSpPr>
          <p:cNvPr id="48" name="TextBox 48"/>
          <p:cNvSpPr txBox="1"/>
          <p:nvPr/>
        </p:nvSpPr>
        <p:spPr>
          <a:xfrm>
            <a:off x="4164118" y="2883864"/>
            <a:ext cx="2277838" cy="838200"/>
          </a:xfrm>
          <a:prstGeom prst="rect">
            <a:avLst/>
          </a:prstGeom>
        </p:spPr>
        <p:txBody>
          <a:bodyPr lIns="0" tIns="0" rIns="0" bIns="0" rtlCol="0" anchor="t">
            <a:spAutoFit/>
          </a:bodyPr>
          <a:lstStyle/>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Accessibility  </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Out-of-pocket costs  </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High false positives  </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Additional radiation</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Iodine-containing contrast required</a:t>
            </a:r>
          </a:p>
        </p:txBody>
      </p:sp>
      <p:sp>
        <p:nvSpPr>
          <p:cNvPr id="49" name="TextBox 49"/>
          <p:cNvSpPr txBox="1"/>
          <p:nvPr/>
        </p:nvSpPr>
        <p:spPr>
          <a:xfrm>
            <a:off x="234905" y="2866719"/>
            <a:ext cx="1105486" cy="855345"/>
          </a:xfrm>
          <a:prstGeom prst="rect">
            <a:avLst/>
          </a:prstGeom>
        </p:spPr>
        <p:txBody>
          <a:bodyPr lIns="0" tIns="0" rIns="0" bIns="0" rtlCol="0" anchor="t">
            <a:spAutoFit/>
          </a:bodyPr>
          <a:lstStyle/>
          <a:p>
            <a:pPr algn="ctr">
              <a:lnSpc>
                <a:spcPts val="1679"/>
              </a:lnSpc>
              <a:spcBef>
                <a:spcPct val="0"/>
              </a:spcBef>
            </a:pPr>
            <a:r>
              <a:rPr lang="en-US" sz="1200" b="1" spc="24">
                <a:solidFill>
                  <a:srgbClr val="000000"/>
                </a:solidFill>
                <a:latin typeface="Gill Sans Medium"/>
                <a:ea typeface="Gill Sans Medium"/>
                <a:cs typeface="Gill Sans Medium"/>
                <a:sym typeface="Gill Sans Medium"/>
              </a:rPr>
              <a:t>Contrast Enhanced Mammography (CEM)</a:t>
            </a:r>
          </a:p>
        </p:txBody>
      </p:sp>
      <p:grpSp>
        <p:nvGrpSpPr>
          <p:cNvPr id="50" name="Group 50">
            <a:extLst>
              <a:ext uri="{C183D7F6-B498-43B3-948B-1728B52AA6E4}">
                <adec:decorative xmlns:adec="http://schemas.microsoft.com/office/drawing/2017/decorative" val="1"/>
              </a:ext>
            </a:extLst>
          </p:cNvPr>
          <p:cNvGrpSpPr/>
          <p:nvPr/>
        </p:nvGrpSpPr>
        <p:grpSpPr>
          <a:xfrm>
            <a:off x="1340391" y="3798264"/>
            <a:ext cx="9131342" cy="842927"/>
            <a:chOff x="0" y="0"/>
            <a:chExt cx="3345714" cy="308847"/>
          </a:xfrm>
        </p:grpSpPr>
        <p:sp>
          <p:nvSpPr>
            <p:cNvPr id="51" name="Freeform 51"/>
            <p:cNvSpPr/>
            <p:nvPr/>
          </p:nvSpPr>
          <p:spPr>
            <a:xfrm>
              <a:off x="0" y="0"/>
              <a:ext cx="3345714" cy="308847"/>
            </a:xfrm>
            <a:custGeom>
              <a:avLst/>
              <a:gdLst/>
              <a:ahLst/>
              <a:cxnLst/>
              <a:rect l="l" t="t" r="r" b="b"/>
              <a:pathLst>
                <a:path w="3345714" h="308847">
                  <a:moveTo>
                    <a:pt x="0" y="0"/>
                  </a:moveTo>
                  <a:lnTo>
                    <a:pt x="3345714" y="0"/>
                  </a:lnTo>
                  <a:lnTo>
                    <a:pt x="3345714" y="308847"/>
                  </a:lnTo>
                  <a:lnTo>
                    <a:pt x="0" y="308847"/>
                  </a:lnTo>
                  <a:close/>
                </a:path>
              </a:pathLst>
            </a:custGeom>
            <a:solidFill>
              <a:srgbClr val="FFFFFF"/>
            </a:solidFill>
          </p:spPr>
          <p:txBody>
            <a:bodyPr/>
            <a:lstStyle/>
            <a:p>
              <a:endParaRPr lang="en-AU"/>
            </a:p>
          </p:txBody>
        </p:sp>
        <p:sp>
          <p:nvSpPr>
            <p:cNvPr id="52" name="TextBox 52"/>
            <p:cNvSpPr txBox="1"/>
            <p:nvPr/>
          </p:nvSpPr>
          <p:spPr>
            <a:xfrm>
              <a:off x="0" y="-9525"/>
              <a:ext cx="3345714" cy="318372"/>
            </a:xfrm>
            <a:prstGeom prst="rect">
              <a:avLst/>
            </a:prstGeom>
          </p:spPr>
          <p:txBody>
            <a:bodyPr lIns="35133" tIns="35133" rIns="35133" bIns="35133" rtlCol="0" anchor="ctr"/>
            <a:lstStyle/>
            <a:p>
              <a:pPr algn="ctr">
                <a:lnSpc>
                  <a:spcPts val="1449"/>
                </a:lnSpc>
                <a:spcBef>
                  <a:spcPct val="0"/>
                </a:spcBef>
              </a:pPr>
              <a:endParaRPr/>
            </a:p>
          </p:txBody>
        </p:sp>
      </p:grpSp>
      <p:grpSp>
        <p:nvGrpSpPr>
          <p:cNvPr id="53" name="Group 53">
            <a:extLst>
              <a:ext uri="{C183D7F6-B498-43B3-948B-1728B52AA6E4}">
                <adec:decorative xmlns:adec="http://schemas.microsoft.com/office/drawing/2017/decorative" val="1"/>
              </a:ext>
            </a:extLst>
          </p:cNvPr>
          <p:cNvGrpSpPr/>
          <p:nvPr/>
        </p:nvGrpSpPr>
        <p:grpSpPr>
          <a:xfrm>
            <a:off x="10377660" y="3798264"/>
            <a:ext cx="94073" cy="842927"/>
            <a:chOff x="0" y="0"/>
            <a:chExt cx="34468" cy="308847"/>
          </a:xfrm>
        </p:grpSpPr>
        <p:sp>
          <p:nvSpPr>
            <p:cNvPr id="54" name="Freeform 54"/>
            <p:cNvSpPr/>
            <p:nvPr/>
          </p:nvSpPr>
          <p:spPr>
            <a:xfrm>
              <a:off x="0" y="0"/>
              <a:ext cx="34468" cy="308847"/>
            </a:xfrm>
            <a:custGeom>
              <a:avLst/>
              <a:gdLst/>
              <a:ahLst/>
              <a:cxnLst/>
              <a:rect l="l" t="t" r="r" b="b"/>
              <a:pathLst>
                <a:path w="34468" h="308847">
                  <a:moveTo>
                    <a:pt x="0" y="0"/>
                  </a:moveTo>
                  <a:lnTo>
                    <a:pt x="34468" y="0"/>
                  </a:lnTo>
                  <a:lnTo>
                    <a:pt x="34468" y="308847"/>
                  </a:lnTo>
                  <a:lnTo>
                    <a:pt x="0" y="308847"/>
                  </a:lnTo>
                  <a:close/>
                </a:path>
              </a:pathLst>
            </a:custGeom>
            <a:solidFill>
              <a:srgbClr val="BBE5E1"/>
            </a:solidFill>
          </p:spPr>
          <p:txBody>
            <a:bodyPr/>
            <a:lstStyle/>
            <a:p>
              <a:endParaRPr lang="en-AU"/>
            </a:p>
          </p:txBody>
        </p:sp>
        <p:sp>
          <p:nvSpPr>
            <p:cNvPr id="55" name="TextBox 55"/>
            <p:cNvSpPr txBox="1"/>
            <p:nvPr/>
          </p:nvSpPr>
          <p:spPr>
            <a:xfrm>
              <a:off x="0" y="-9525"/>
              <a:ext cx="34468" cy="318372"/>
            </a:xfrm>
            <a:prstGeom prst="rect">
              <a:avLst/>
            </a:prstGeom>
          </p:spPr>
          <p:txBody>
            <a:bodyPr lIns="35133" tIns="35133" rIns="35133" bIns="35133" rtlCol="0" anchor="ctr"/>
            <a:lstStyle/>
            <a:p>
              <a:pPr algn="ctr">
                <a:lnSpc>
                  <a:spcPts val="1449"/>
                </a:lnSpc>
                <a:spcBef>
                  <a:spcPct val="0"/>
                </a:spcBef>
              </a:pPr>
              <a:endParaRPr/>
            </a:p>
          </p:txBody>
        </p:sp>
      </p:grpSp>
      <p:grpSp>
        <p:nvGrpSpPr>
          <p:cNvPr id="56" name="Group 56">
            <a:extLst>
              <a:ext uri="{C183D7F6-B498-43B3-948B-1728B52AA6E4}">
                <adec:decorative xmlns:adec="http://schemas.microsoft.com/office/drawing/2017/decorative" val="1"/>
              </a:ext>
            </a:extLst>
          </p:cNvPr>
          <p:cNvGrpSpPr/>
          <p:nvPr/>
        </p:nvGrpSpPr>
        <p:grpSpPr>
          <a:xfrm>
            <a:off x="231970" y="3798264"/>
            <a:ext cx="1108421" cy="842927"/>
            <a:chOff x="0" y="0"/>
            <a:chExt cx="397233" cy="302086"/>
          </a:xfrm>
        </p:grpSpPr>
        <p:sp>
          <p:nvSpPr>
            <p:cNvPr id="57" name="Freeform 57"/>
            <p:cNvSpPr/>
            <p:nvPr/>
          </p:nvSpPr>
          <p:spPr>
            <a:xfrm>
              <a:off x="0" y="0"/>
              <a:ext cx="397233" cy="302086"/>
            </a:xfrm>
            <a:custGeom>
              <a:avLst/>
              <a:gdLst/>
              <a:ahLst/>
              <a:cxnLst/>
              <a:rect l="l" t="t" r="r" b="b"/>
              <a:pathLst>
                <a:path w="397233" h="302086">
                  <a:moveTo>
                    <a:pt x="0" y="0"/>
                  </a:moveTo>
                  <a:lnTo>
                    <a:pt x="397233" y="0"/>
                  </a:lnTo>
                  <a:lnTo>
                    <a:pt x="397233" y="302086"/>
                  </a:lnTo>
                  <a:lnTo>
                    <a:pt x="0" y="302086"/>
                  </a:lnTo>
                  <a:close/>
                </a:path>
              </a:pathLst>
            </a:custGeom>
            <a:solidFill>
              <a:srgbClr val="BBE5E1"/>
            </a:solidFill>
          </p:spPr>
          <p:txBody>
            <a:bodyPr/>
            <a:lstStyle/>
            <a:p>
              <a:endParaRPr lang="en-AU"/>
            </a:p>
          </p:txBody>
        </p:sp>
        <p:sp>
          <p:nvSpPr>
            <p:cNvPr id="58" name="TextBox 58"/>
            <p:cNvSpPr txBox="1"/>
            <p:nvPr/>
          </p:nvSpPr>
          <p:spPr>
            <a:xfrm>
              <a:off x="0" y="-38100"/>
              <a:ext cx="397233" cy="340186"/>
            </a:xfrm>
            <a:prstGeom prst="rect">
              <a:avLst/>
            </a:prstGeom>
          </p:spPr>
          <p:txBody>
            <a:bodyPr lIns="50800" tIns="50800" rIns="50800" bIns="50800" rtlCol="0" anchor="ctr"/>
            <a:lstStyle/>
            <a:p>
              <a:pPr algn="ctr">
                <a:lnSpc>
                  <a:spcPts val="2265"/>
                </a:lnSpc>
              </a:pPr>
              <a:endParaRPr/>
            </a:p>
          </p:txBody>
        </p:sp>
      </p:grpSp>
      <p:sp>
        <p:nvSpPr>
          <p:cNvPr id="59" name="TextBox 59"/>
          <p:cNvSpPr txBox="1"/>
          <p:nvPr/>
        </p:nvSpPr>
        <p:spPr>
          <a:xfrm>
            <a:off x="1690955" y="3864812"/>
            <a:ext cx="1749263" cy="352425"/>
          </a:xfrm>
          <a:prstGeom prst="rect">
            <a:avLst/>
          </a:prstGeom>
        </p:spPr>
        <p:txBody>
          <a:bodyPr lIns="0" tIns="0" rIns="0" bIns="0" rtlCol="0" anchor="t">
            <a:spAutoFit/>
          </a:bodyPr>
          <a:lstStyle/>
          <a:p>
            <a:pPr algn="l">
              <a:lnSpc>
                <a:spcPts val="1320"/>
              </a:lnSpc>
            </a:pPr>
            <a:r>
              <a:rPr lang="en-US" sz="1100">
                <a:solidFill>
                  <a:srgbClr val="000000"/>
                </a:solidFill>
                <a:latin typeface="Gill Sans Light"/>
                <a:ea typeface="Gill Sans Light"/>
                <a:cs typeface="Gill Sans Light"/>
                <a:sym typeface="Gill Sans Light"/>
              </a:rPr>
              <a:t>~ Additional 4 cancers per 1000 women screened</a:t>
            </a:r>
          </a:p>
        </p:txBody>
      </p:sp>
      <p:sp>
        <p:nvSpPr>
          <p:cNvPr id="60" name="TextBox 60"/>
          <p:cNvSpPr txBox="1"/>
          <p:nvPr/>
        </p:nvSpPr>
        <p:spPr>
          <a:xfrm>
            <a:off x="4164118" y="3802991"/>
            <a:ext cx="2409842" cy="838200"/>
          </a:xfrm>
          <a:prstGeom prst="rect">
            <a:avLst/>
          </a:prstGeom>
        </p:spPr>
        <p:txBody>
          <a:bodyPr lIns="0" tIns="0" rIns="0" bIns="0" rtlCol="0" anchor="t">
            <a:spAutoFit/>
          </a:bodyPr>
          <a:lstStyle/>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Widely available</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Lower out-of-pocket costs</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Higher false positives</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Lower cost</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Operator dependant</a:t>
            </a:r>
          </a:p>
        </p:txBody>
      </p:sp>
      <p:sp>
        <p:nvSpPr>
          <p:cNvPr id="61" name="TextBox 61"/>
          <p:cNvSpPr txBox="1"/>
          <p:nvPr/>
        </p:nvSpPr>
        <p:spPr>
          <a:xfrm>
            <a:off x="336900" y="4099218"/>
            <a:ext cx="898560" cy="226695"/>
          </a:xfrm>
          <a:prstGeom prst="rect">
            <a:avLst/>
          </a:prstGeom>
        </p:spPr>
        <p:txBody>
          <a:bodyPr lIns="0" tIns="0" rIns="0" bIns="0" rtlCol="0" anchor="t">
            <a:spAutoFit/>
          </a:bodyPr>
          <a:lstStyle/>
          <a:p>
            <a:pPr algn="ctr">
              <a:lnSpc>
                <a:spcPts val="1679"/>
              </a:lnSpc>
              <a:spcBef>
                <a:spcPct val="0"/>
              </a:spcBef>
            </a:pPr>
            <a:r>
              <a:rPr lang="en-US" sz="1200" b="1" spc="24">
                <a:solidFill>
                  <a:srgbClr val="000000"/>
                </a:solidFill>
                <a:latin typeface="Gill Sans Medium"/>
                <a:ea typeface="Gill Sans Medium"/>
                <a:cs typeface="Gill Sans Medium"/>
                <a:sym typeface="Gill Sans Medium"/>
              </a:rPr>
              <a:t>Ultrasound</a:t>
            </a:r>
          </a:p>
        </p:txBody>
      </p:sp>
      <p:grpSp>
        <p:nvGrpSpPr>
          <p:cNvPr id="62" name="Group 62">
            <a:extLst>
              <a:ext uri="{C183D7F6-B498-43B3-948B-1728B52AA6E4}">
                <adec:decorative xmlns:adec="http://schemas.microsoft.com/office/drawing/2017/decorative" val="1"/>
              </a:ext>
            </a:extLst>
          </p:cNvPr>
          <p:cNvGrpSpPr/>
          <p:nvPr/>
        </p:nvGrpSpPr>
        <p:grpSpPr>
          <a:xfrm>
            <a:off x="1340391" y="4726916"/>
            <a:ext cx="9131342" cy="701292"/>
            <a:chOff x="0" y="0"/>
            <a:chExt cx="3345714" cy="256953"/>
          </a:xfrm>
        </p:grpSpPr>
        <p:sp>
          <p:nvSpPr>
            <p:cNvPr id="63" name="Freeform 63"/>
            <p:cNvSpPr/>
            <p:nvPr/>
          </p:nvSpPr>
          <p:spPr>
            <a:xfrm>
              <a:off x="0" y="0"/>
              <a:ext cx="3345714" cy="256953"/>
            </a:xfrm>
            <a:custGeom>
              <a:avLst/>
              <a:gdLst/>
              <a:ahLst/>
              <a:cxnLst/>
              <a:rect l="l" t="t" r="r" b="b"/>
              <a:pathLst>
                <a:path w="3345714" h="256953">
                  <a:moveTo>
                    <a:pt x="0" y="0"/>
                  </a:moveTo>
                  <a:lnTo>
                    <a:pt x="3345714" y="0"/>
                  </a:lnTo>
                  <a:lnTo>
                    <a:pt x="3345714" y="256953"/>
                  </a:lnTo>
                  <a:lnTo>
                    <a:pt x="0" y="256953"/>
                  </a:lnTo>
                  <a:close/>
                </a:path>
              </a:pathLst>
            </a:custGeom>
            <a:solidFill>
              <a:srgbClr val="FFFFFF"/>
            </a:solidFill>
          </p:spPr>
          <p:txBody>
            <a:bodyPr/>
            <a:lstStyle/>
            <a:p>
              <a:endParaRPr lang="en-AU"/>
            </a:p>
          </p:txBody>
        </p:sp>
        <p:sp>
          <p:nvSpPr>
            <p:cNvPr id="64" name="TextBox 64"/>
            <p:cNvSpPr txBox="1"/>
            <p:nvPr/>
          </p:nvSpPr>
          <p:spPr>
            <a:xfrm>
              <a:off x="0" y="-9525"/>
              <a:ext cx="3345714" cy="266478"/>
            </a:xfrm>
            <a:prstGeom prst="rect">
              <a:avLst/>
            </a:prstGeom>
          </p:spPr>
          <p:txBody>
            <a:bodyPr lIns="35133" tIns="35133" rIns="35133" bIns="35133" rtlCol="0" anchor="ctr"/>
            <a:lstStyle/>
            <a:p>
              <a:pPr algn="ctr">
                <a:lnSpc>
                  <a:spcPts val="1449"/>
                </a:lnSpc>
                <a:spcBef>
                  <a:spcPct val="0"/>
                </a:spcBef>
              </a:pPr>
              <a:endParaRPr/>
            </a:p>
          </p:txBody>
        </p:sp>
      </p:grpSp>
      <p:grpSp>
        <p:nvGrpSpPr>
          <p:cNvPr id="65" name="Group 65">
            <a:extLst>
              <a:ext uri="{C183D7F6-B498-43B3-948B-1728B52AA6E4}">
                <adec:decorative xmlns:adec="http://schemas.microsoft.com/office/drawing/2017/decorative" val="1"/>
              </a:ext>
            </a:extLst>
          </p:cNvPr>
          <p:cNvGrpSpPr/>
          <p:nvPr/>
        </p:nvGrpSpPr>
        <p:grpSpPr>
          <a:xfrm>
            <a:off x="10377660" y="4726916"/>
            <a:ext cx="94073" cy="701292"/>
            <a:chOff x="0" y="0"/>
            <a:chExt cx="34468" cy="256953"/>
          </a:xfrm>
        </p:grpSpPr>
        <p:sp>
          <p:nvSpPr>
            <p:cNvPr id="66" name="Freeform 66"/>
            <p:cNvSpPr/>
            <p:nvPr/>
          </p:nvSpPr>
          <p:spPr>
            <a:xfrm>
              <a:off x="0" y="0"/>
              <a:ext cx="34468" cy="256953"/>
            </a:xfrm>
            <a:custGeom>
              <a:avLst/>
              <a:gdLst/>
              <a:ahLst/>
              <a:cxnLst/>
              <a:rect l="l" t="t" r="r" b="b"/>
              <a:pathLst>
                <a:path w="34468" h="256953">
                  <a:moveTo>
                    <a:pt x="0" y="0"/>
                  </a:moveTo>
                  <a:lnTo>
                    <a:pt x="34468" y="0"/>
                  </a:lnTo>
                  <a:lnTo>
                    <a:pt x="34468" y="256953"/>
                  </a:lnTo>
                  <a:lnTo>
                    <a:pt x="0" y="256953"/>
                  </a:lnTo>
                  <a:close/>
                </a:path>
              </a:pathLst>
            </a:custGeom>
            <a:solidFill>
              <a:srgbClr val="BBE5E1"/>
            </a:solidFill>
          </p:spPr>
          <p:txBody>
            <a:bodyPr/>
            <a:lstStyle/>
            <a:p>
              <a:endParaRPr lang="en-AU"/>
            </a:p>
          </p:txBody>
        </p:sp>
        <p:sp>
          <p:nvSpPr>
            <p:cNvPr id="67" name="TextBox 67"/>
            <p:cNvSpPr txBox="1"/>
            <p:nvPr/>
          </p:nvSpPr>
          <p:spPr>
            <a:xfrm>
              <a:off x="0" y="-9525"/>
              <a:ext cx="34468" cy="266478"/>
            </a:xfrm>
            <a:prstGeom prst="rect">
              <a:avLst/>
            </a:prstGeom>
          </p:spPr>
          <p:txBody>
            <a:bodyPr lIns="35133" tIns="35133" rIns="35133" bIns="35133" rtlCol="0" anchor="ctr"/>
            <a:lstStyle/>
            <a:p>
              <a:pPr algn="ctr">
                <a:lnSpc>
                  <a:spcPts val="1449"/>
                </a:lnSpc>
                <a:spcBef>
                  <a:spcPct val="0"/>
                </a:spcBef>
              </a:pPr>
              <a:endParaRPr/>
            </a:p>
          </p:txBody>
        </p:sp>
      </p:grpSp>
      <p:grpSp>
        <p:nvGrpSpPr>
          <p:cNvPr id="68" name="Group 68">
            <a:extLst>
              <a:ext uri="{C183D7F6-B498-43B3-948B-1728B52AA6E4}">
                <adec:decorative xmlns:adec="http://schemas.microsoft.com/office/drawing/2017/decorative" val="1"/>
              </a:ext>
            </a:extLst>
          </p:cNvPr>
          <p:cNvGrpSpPr/>
          <p:nvPr/>
        </p:nvGrpSpPr>
        <p:grpSpPr>
          <a:xfrm>
            <a:off x="231970" y="4726916"/>
            <a:ext cx="1108421" cy="701292"/>
            <a:chOff x="0" y="0"/>
            <a:chExt cx="397233" cy="251327"/>
          </a:xfrm>
        </p:grpSpPr>
        <p:sp>
          <p:nvSpPr>
            <p:cNvPr id="69" name="Freeform 69"/>
            <p:cNvSpPr/>
            <p:nvPr/>
          </p:nvSpPr>
          <p:spPr>
            <a:xfrm>
              <a:off x="0" y="0"/>
              <a:ext cx="397233" cy="251327"/>
            </a:xfrm>
            <a:custGeom>
              <a:avLst/>
              <a:gdLst/>
              <a:ahLst/>
              <a:cxnLst/>
              <a:rect l="l" t="t" r="r" b="b"/>
              <a:pathLst>
                <a:path w="397233" h="251327">
                  <a:moveTo>
                    <a:pt x="0" y="0"/>
                  </a:moveTo>
                  <a:lnTo>
                    <a:pt x="397233" y="0"/>
                  </a:lnTo>
                  <a:lnTo>
                    <a:pt x="397233" y="251327"/>
                  </a:lnTo>
                  <a:lnTo>
                    <a:pt x="0" y="251327"/>
                  </a:lnTo>
                  <a:close/>
                </a:path>
              </a:pathLst>
            </a:custGeom>
            <a:solidFill>
              <a:srgbClr val="BBE5E1"/>
            </a:solidFill>
          </p:spPr>
          <p:txBody>
            <a:bodyPr/>
            <a:lstStyle/>
            <a:p>
              <a:endParaRPr lang="en-AU"/>
            </a:p>
          </p:txBody>
        </p:sp>
        <p:sp>
          <p:nvSpPr>
            <p:cNvPr id="70" name="TextBox 70"/>
            <p:cNvSpPr txBox="1"/>
            <p:nvPr/>
          </p:nvSpPr>
          <p:spPr>
            <a:xfrm>
              <a:off x="0" y="-38100"/>
              <a:ext cx="397233" cy="289427"/>
            </a:xfrm>
            <a:prstGeom prst="rect">
              <a:avLst/>
            </a:prstGeom>
          </p:spPr>
          <p:txBody>
            <a:bodyPr lIns="50800" tIns="50800" rIns="50800" bIns="50800" rtlCol="0" anchor="ctr"/>
            <a:lstStyle/>
            <a:p>
              <a:pPr algn="ctr">
                <a:lnSpc>
                  <a:spcPts val="2265"/>
                </a:lnSpc>
              </a:pPr>
              <a:endParaRPr/>
            </a:p>
          </p:txBody>
        </p:sp>
      </p:grpSp>
      <p:sp>
        <p:nvSpPr>
          <p:cNvPr id="71" name="TextBox 71"/>
          <p:cNvSpPr txBox="1"/>
          <p:nvPr/>
        </p:nvSpPr>
        <p:spPr>
          <a:xfrm>
            <a:off x="1690955" y="4769687"/>
            <a:ext cx="1749263" cy="352425"/>
          </a:xfrm>
          <a:prstGeom prst="rect">
            <a:avLst/>
          </a:prstGeom>
        </p:spPr>
        <p:txBody>
          <a:bodyPr lIns="0" tIns="0" rIns="0" bIns="0" rtlCol="0" anchor="t">
            <a:spAutoFit/>
          </a:bodyPr>
          <a:lstStyle/>
          <a:p>
            <a:pPr algn="l">
              <a:lnSpc>
                <a:spcPts val="1320"/>
              </a:lnSpc>
            </a:pPr>
            <a:r>
              <a:rPr lang="en-US" sz="1100">
                <a:solidFill>
                  <a:srgbClr val="000000"/>
                </a:solidFill>
                <a:latin typeface="Gill Sans Light"/>
                <a:ea typeface="Gill Sans Light"/>
                <a:cs typeface="Gill Sans Light"/>
                <a:sym typeface="Gill Sans Light"/>
              </a:rPr>
              <a:t>~ Additional 1.7 cancers per 1000 women screened</a:t>
            </a:r>
          </a:p>
        </p:txBody>
      </p:sp>
      <p:sp>
        <p:nvSpPr>
          <p:cNvPr id="72" name="TextBox 72"/>
          <p:cNvSpPr txBox="1"/>
          <p:nvPr/>
        </p:nvSpPr>
        <p:spPr>
          <a:xfrm>
            <a:off x="4171558" y="4751933"/>
            <a:ext cx="2409842" cy="676275"/>
          </a:xfrm>
          <a:prstGeom prst="rect">
            <a:avLst/>
          </a:prstGeom>
        </p:spPr>
        <p:txBody>
          <a:bodyPr lIns="0" tIns="0" rIns="0" bIns="0" rtlCol="0" anchor="t">
            <a:spAutoFit/>
          </a:bodyPr>
          <a:lstStyle/>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Widely available</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Potential out-of-pocket cost</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Lower cost</a:t>
            </a:r>
          </a:p>
          <a:p>
            <a:pPr marL="237491" lvl="1" indent="-118745" algn="l">
              <a:lnSpc>
                <a:spcPts val="1320"/>
              </a:lnSpc>
              <a:buFont typeface="Arial"/>
              <a:buChar char="•"/>
            </a:pPr>
            <a:r>
              <a:rPr lang="en-US" sz="1100">
                <a:solidFill>
                  <a:srgbClr val="000000"/>
                </a:solidFill>
                <a:latin typeface="Gill Sans Light"/>
                <a:ea typeface="Gill Sans Light"/>
                <a:cs typeface="Gill Sans Light"/>
                <a:sym typeface="Gill Sans Light"/>
              </a:rPr>
              <a:t>Additional radiation</a:t>
            </a:r>
          </a:p>
        </p:txBody>
      </p:sp>
      <p:sp>
        <p:nvSpPr>
          <p:cNvPr id="73" name="TextBox 73"/>
          <p:cNvSpPr txBox="1"/>
          <p:nvPr/>
        </p:nvSpPr>
        <p:spPr>
          <a:xfrm>
            <a:off x="268203" y="4750637"/>
            <a:ext cx="1038890" cy="645795"/>
          </a:xfrm>
          <a:prstGeom prst="rect">
            <a:avLst/>
          </a:prstGeom>
        </p:spPr>
        <p:txBody>
          <a:bodyPr lIns="0" tIns="0" rIns="0" bIns="0" rtlCol="0" anchor="t">
            <a:spAutoFit/>
          </a:bodyPr>
          <a:lstStyle/>
          <a:p>
            <a:pPr algn="ctr">
              <a:lnSpc>
                <a:spcPts val="1679"/>
              </a:lnSpc>
              <a:spcBef>
                <a:spcPct val="0"/>
              </a:spcBef>
            </a:pPr>
            <a:r>
              <a:rPr lang="en-US" sz="1200" b="1" spc="24">
                <a:solidFill>
                  <a:srgbClr val="000000"/>
                </a:solidFill>
                <a:latin typeface="Gill Sans Medium"/>
                <a:ea typeface="Gill Sans Medium"/>
                <a:cs typeface="Gill Sans Medium"/>
                <a:sym typeface="Gill Sans Medium"/>
              </a:rPr>
              <a:t>Digital Breast Tomosynthesis (DBT)*</a:t>
            </a:r>
          </a:p>
        </p:txBody>
      </p:sp>
      <p:sp>
        <p:nvSpPr>
          <p:cNvPr id="74" name="TextBox 74"/>
          <p:cNvSpPr txBox="1"/>
          <p:nvPr/>
        </p:nvSpPr>
        <p:spPr>
          <a:xfrm>
            <a:off x="6500317" y="1539170"/>
            <a:ext cx="483560" cy="226695"/>
          </a:xfrm>
          <a:prstGeom prst="rect">
            <a:avLst/>
          </a:prstGeom>
        </p:spPr>
        <p:txBody>
          <a:bodyPr lIns="0" tIns="0" rIns="0" bIns="0" rtlCol="0" anchor="t">
            <a:spAutoFit/>
          </a:bodyPr>
          <a:lstStyle/>
          <a:p>
            <a:pPr algn="ctr">
              <a:lnSpc>
                <a:spcPts val="1679"/>
              </a:lnSpc>
              <a:spcBef>
                <a:spcPct val="0"/>
              </a:spcBef>
            </a:pPr>
            <a:r>
              <a:rPr lang="en-US" sz="1200" b="1" spc="24">
                <a:solidFill>
                  <a:srgbClr val="000000"/>
                </a:solidFill>
                <a:latin typeface="Gill Sans Medium"/>
                <a:ea typeface="Gill Sans Medium"/>
                <a:cs typeface="Gill Sans Medium"/>
                <a:sym typeface="Gill Sans Medium"/>
              </a:rPr>
              <a:t>Cost</a:t>
            </a:r>
          </a:p>
        </p:txBody>
      </p:sp>
      <p:sp>
        <p:nvSpPr>
          <p:cNvPr id="75" name="TextBox 75"/>
          <p:cNvSpPr txBox="1"/>
          <p:nvPr/>
        </p:nvSpPr>
        <p:spPr>
          <a:xfrm>
            <a:off x="7566568" y="1539170"/>
            <a:ext cx="2050941" cy="226695"/>
          </a:xfrm>
          <a:prstGeom prst="rect">
            <a:avLst/>
          </a:prstGeom>
        </p:spPr>
        <p:txBody>
          <a:bodyPr lIns="0" tIns="0" rIns="0" bIns="0" rtlCol="0" anchor="t">
            <a:spAutoFit/>
          </a:bodyPr>
          <a:lstStyle/>
          <a:p>
            <a:pPr algn="ctr">
              <a:lnSpc>
                <a:spcPts val="1679"/>
              </a:lnSpc>
              <a:spcBef>
                <a:spcPct val="0"/>
              </a:spcBef>
            </a:pPr>
            <a:r>
              <a:rPr lang="en-US" sz="1200" b="1" spc="24">
                <a:solidFill>
                  <a:srgbClr val="000000"/>
                </a:solidFill>
                <a:latin typeface="Gill Sans Medium"/>
                <a:ea typeface="Gill Sans Medium"/>
                <a:cs typeface="Gill Sans Medium"/>
                <a:sym typeface="Gill Sans Medium"/>
              </a:rPr>
              <a:t>MBS Eligibility Requirements</a:t>
            </a:r>
          </a:p>
        </p:txBody>
      </p:sp>
      <p:sp>
        <p:nvSpPr>
          <p:cNvPr id="76" name="TextBox 76"/>
          <p:cNvSpPr txBox="1"/>
          <p:nvPr/>
        </p:nvSpPr>
        <p:spPr>
          <a:xfrm>
            <a:off x="6506617" y="1864870"/>
            <a:ext cx="385116" cy="190500"/>
          </a:xfrm>
          <a:prstGeom prst="rect">
            <a:avLst/>
          </a:prstGeom>
        </p:spPr>
        <p:txBody>
          <a:bodyPr lIns="0" tIns="0" rIns="0" bIns="0" rtlCol="0" anchor="t">
            <a:spAutoFit/>
          </a:bodyPr>
          <a:lstStyle/>
          <a:p>
            <a:pPr algn="l">
              <a:lnSpc>
                <a:spcPts val="1320"/>
              </a:lnSpc>
            </a:pPr>
            <a:r>
              <a:rPr lang="en-US" sz="1100">
                <a:solidFill>
                  <a:srgbClr val="000000"/>
                </a:solidFill>
                <a:latin typeface="Gill Sans Light"/>
                <a:ea typeface="Gill Sans Light"/>
                <a:cs typeface="Gill Sans Light"/>
                <a:sym typeface="Gill Sans Light"/>
              </a:rPr>
              <a:t>$$$</a:t>
            </a:r>
          </a:p>
        </p:txBody>
      </p:sp>
      <p:sp>
        <p:nvSpPr>
          <p:cNvPr id="77" name="TextBox 77"/>
          <p:cNvSpPr txBox="1"/>
          <p:nvPr/>
        </p:nvSpPr>
        <p:spPr>
          <a:xfrm>
            <a:off x="6506617" y="2934797"/>
            <a:ext cx="385116" cy="190500"/>
          </a:xfrm>
          <a:prstGeom prst="rect">
            <a:avLst/>
          </a:prstGeom>
        </p:spPr>
        <p:txBody>
          <a:bodyPr lIns="0" tIns="0" rIns="0" bIns="0" rtlCol="0" anchor="t">
            <a:spAutoFit/>
          </a:bodyPr>
          <a:lstStyle/>
          <a:p>
            <a:pPr algn="l">
              <a:lnSpc>
                <a:spcPts val="1320"/>
              </a:lnSpc>
            </a:pPr>
            <a:r>
              <a:rPr lang="en-US" sz="1100">
                <a:solidFill>
                  <a:srgbClr val="000000"/>
                </a:solidFill>
                <a:latin typeface="Gill Sans Light"/>
                <a:ea typeface="Gill Sans Light"/>
                <a:cs typeface="Gill Sans Light"/>
                <a:sym typeface="Gill Sans Light"/>
              </a:rPr>
              <a:t>$$</a:t>
            </a:r>
          </a:p>
        </p:txBody>
      </p:sp>
      <p:sp>
        <p:nvSpPr>
          <p:cNvPr id="78" name="TextBox 78"/>
          <p:cNvSpPr txBox="1"/>
          <p:nvPr/>
        </p:nvSpPr>
        <p:spPr>
          <a:xfrm>
            <a:off x="6506617" y="3860141"/>
            <a:ext cx="385116" cy="190500"/>
          </a:xfrm>
          <a:prstGeom prst="rect">
            <a:avLst/>
          </a:prstGeom>
        </p:spPr>
        <p:txBody>
          <a:bodyPr lIns="0" tIns="0" rIns="0" bIns="0" rtlCol="0" anchor="t">
            <a:spAutoFit/>
          </a:bodyPr>
          <a:lstStyle/>
          <a:p>
            <a:pPr algn="l">
              <a:lnSpc>
                <a:spcPts val="1320"/>
              </a:lnSpc>
            </a:pPr>
            <a:r>
              <a:rPr lang="en-US" sz="1100">
                <a:solidFill>
                  <a:srgbClr val="000000"/>
                </a:solidFill>
                <a:latin typeface="Gill Sans Light"/>
                <a:ea typeface="Gill Sans Light"/>
                <a:cs typeface="Gill Sans Light"/>
                <a:sym typeface="Gill Sans Light"/>
              </a:rPr>
              <a:t>$</a:t>
            </a:r>
          </a:p>
        </p:txBody>
      </p:sp>
      <p:sp>
        <p:nvSpPr>
          <p:cNvPr id="79" name="TextBox 79"/>
          <p:cNvSpPr txBox="1"/>
          <p:nvPr/>
        </p:nvSpPr>
        <p:spPr>
          <a:xfrm>
            <a:off x="6506617" y="4769687"/>
            <a:ext cx="385116" cy="190500"/>
          </a:xfrm>
          <a:prstGeom prst="rect">
            <a:avLst/>
          </a:prstGeom>
        </p:spPr>
        <p:txBody>
          <a:bodyPr lIns="0" tIns="0" rIns="0" bIns="0" rtlCol="0" anchor="t">
            <a:spAutoFit/>
          </a:bodyPr>
          <a:lstStyle/>
          <a:p>
            <a:pPr algn="l">
              <a:lnSpc>
                <a:spcPts val="1320"/>
              </a:lnSpc>
            </a:pPr>
            <a:r>
              <a:rPr lang="en-US" sz="1100">
                <a:solidFill>
                  <a:srgbClr val="000000"/>
                </a:solidFill>
                <a:latin typeface="Gill Sans Light"/>
                <a:ea typeface="Gill Sans Light"/>
                <a:cs typeface="Gill Sans Light"/>
                <a:sym typeface="Gill Sans Light"/>
              </a:rPr>
              <a:t>$</a:t>
            </a:r>
          </a:p>
        </p:txBody>
      </p:sp>
      <p:sp>
        <p:nvSpPr>
          <p:cNvPr id="80" name="TextBox 80"/>
          <p:cNvSpPr txBox="1"/>
          <p:nvPr/>
        </p:nvSpPr>
        <p:spPr>
          <a:xfrm>
            <a:off x="7637138" y="1847366"/>
            <a:ext cx="2654942" cy="514350"/>
          </a:xfrm>
          <a:prstGeom prst="rect">
            <a:avLst/>
          </a:prstGeom>
        </p:spPr>
        <p:txBody>
          <a:bodyPr lIns="0" tIns="0" rIns="0" bIns="0" rtlCol="0" anchor="t">
            <a:spAutoFit/>
          </a:bodyPr>
          <a:lstStyle/>
          <a:p>
            <a:pPr algn="l">
              <a:lnSpc>
                <a:spcPts val="1320"/>
              </a:lnSpc>
            </a:pPr>
            <a:r>
              <a:rPr lang="en-US" sz="1100" u="sng">
                <a:solidFill>
                  <a:srgbClr val="000000"/>
                </a:solidFill>
                <a:latin typeface="Gill Sans Light"/>
                <a:ea typeface="Gill Sans Light"/>
                <a:cs typeface="Gill Sans Light"/>
                <a:sym typeface="Gill Sans Light"/>
                <a:hlinkClick r:id="rId10" tooltip="https://www9.health.gov.au/mbs/fullDisplay.cfm?type=item&amp;q=63464"/>
              </a:rPr>
              <a:t>MBS Item 63464</a:t>
            </a:r>
            <a:r>
              <a:rPr lang="en-US" sz="1100">
                <a:solidFill>
                  <a:srgbClr val="000000"/>
                </a:solidFill>
                <a:latin typeface="Gill Sans Light"/>
                <a:ea typeface="Gill Sans Light"/>
                <a:cs typeface="Gill Sans Light"/>
                <a:sym typeface="Gill Sans Light"/>
              </a:rPr>
              <a:t>: High breast cancer risk, calculated by risk assessment tool; aged &lt;60 years old, referral from specialist required.</a:t>
            </a:r>
          </a:p>
        </p:txBody>
      </p:sp>
      <p:sp>
        <p:nvSpPr>
          <p:cNvPr id="81" name="TextBox 81"/>
          <p:cNvSpPr txBox="1"/>
          <p:nvPr/>
        </p:nvSpPr>
        <p:spPr>
          <a:xfrm>
            <a:off x="7616252" y="2939468"/>
            <a:ext cx="2503948" cy="352425"/>
          </a:xfrm>
          <a:prstGeom prst="rect">
            <a:avLst/>
          </a:prstGeom>
        </p:spPr>
        <p:txBody>
          <a:bodyPr lIns="0" tIns="0" rIns="0" bIns="0" rtlCol="0" anchor="t">
            <a:spAutoFit/>
          </a:bodyPr>
          <a:lstStyle/>
          <a:p>
            <a:pPr algn="l">
              <a:lnSpc>
                <a:spcPts val="1320"/>
              </a:lnSpc>
            </a:pPr>
            <a:r>
              <a:rPr lang="en-US" sz="1100">
                <a:solidFill>
                  <a:srgbClr val="000000"/>
                </a:solidFill>
                <a:latin typeface="Gill Sans Light"/>
                <a:ea typeface="Gill Sans Light"/>
                <a:cs typeface="Gill Sans Light"/>
                <a:sym typeface="Gill Sans Light"/>
              </a:rPr>
              <a:t>No MBS item number for supplemental imaging following screening.</a:t>
            </a:r>
          </a:p>
        </p:txBody>
      </p:sp>
      <p:sp>
        <p:nvSpPr>
          <p:cNvPr id="82" name="TextBox 82"/>
          <p:cNvSpPr txBox="1"/>
          <p:nvPr/>
        </p:nvSpPr>
        <p:spPr>
          <a:xfrm>
            <a:off x="7616252" y="3848978"/>
            <a:ext cx="2426668" cy="514350"/>
          </a:xfrm>
          <a:prstGeom prst="rect">
            <a:avLst/>
          </a:prstGeom>
        </p:spPr>
        <p:txBody>
          <a:bodyPr lIns="0" tIns="0" rIns="0" bIns="0" rtlCol="0" anchor="t">
            <a:spAutoFit/>
          </a:bodyPr>
          <a:lstStyle/>
          <a:p>
            <a:pPr algn="l">
              <a:lnSpc>
                <a:spcPts val="1320"/>
              </a:lnSpc>
            </a:pPr>
            <a:r>
              <a:rPr lang="en-US" sz="1100" u="sng">
                <a:solidFill>
                  <a:srgbClr val="000000"/>
                </a:solidFill>
                <a:latin typeface="Gill Sans Light"/>
                <a:ea typeface="Gill Sans Light"/>
                <a:cs typeface="Gill Sans Light"/>
                <a:sym typeface="Gill Sans Light"/>
                <a:hlinkClick r:id="rId11" tooltip="https://www9.health.gov.au/mbs/fullDisplay.cfm?type=item&amp;q=55076"/>
              </a:rPr>
              <a:t>MBS Item 55076</a:t>
            </a:r>
            <a:r>
              <a:rPr lang="en-US" sz="1100">
                <a:solidFill>
                  <a:srgbClr val="000000"/>
                </a:solidFill>
                <a:latin typeface="Gill Sans Light"/>
                <a:ea typeface="Gill Sans Light"/>
                <a:cs typeface="Gill Sans Light"/>
                <a:sym typeface="Gill Sans Light"/>
              </a:rPr>
              <a:t>: If clinically indicated where mammography results are inconclusive due to breast density.</a:t>
            </a:r>
          </a:p>
        </p:txBody>
      </p:sp>
      <p:sp>
        <p:nvSpPr>
          <p:cNvPr id="83" name="TextBox 83"/>
          <p:cNvSpPr txBox="1"/>
          <p:nvPr/>
        </p:nvSpPr>
        <p:spPr>
          <a:xfrm>
            <a:off x="7616252" y="4769687"/>
            <a:ext cx="2503948" cy="514350"/>
          </a:xfrm>
          <a:prstGeom prst="rect">
            <a:avLst/>
          </a:prstGeom>
        </p:spPr>
        <p:txBody>
          <a:bodyPr lIns="0" tIns="0" rIns="0" bIns="0" rtlCol="0" anchor="t">
            <a:spAutoFit/>
          </a:bodyPr>
          <a:lstStyle/>
          <a:p>
            <a:pPr algn="l">
              <a:lnSpc>
                <a:spcPts val="1320"/>
              </a:lnSpc>
            </a:pPr>
            <a:r>
              <a:rPr lang="en-US" sz="1100" u="sng">
                <a:solidFill>
                  <a:srgbClr val="000000"/>
                </a:solidFill>
                <a:latin typeface="Gill Sans Light"/>
                <a:ea typeface="Gill Sans Light"/>
                <a:cs typeface="Gill Sans Light"/>
                <a:sym typeface="Gill Sans Light"/>
                <a:hlinkClick r:id="rId12" tooltip="https://www9.health.gov.au/mbs/fullDisplay.cfm?type=item&amp;q=59302"/>
              </a:rPr>
              <a:t>MBS Item 59302</a:t>
            </a:r>
            <a:r>
              <a:rPr lang="en-US" sz="1100">
                <a:solidFill>
                  <a:srgbClr val="000000"/>
                </a:solidFill>
                <a:latin typeface="Gill Sans Light"/>
                <a:ea typeface="Gill Sans Light"/>
                <a:cs typeface="Gill Sans Light"/>
                <a:sym typeface="Gill Sans Light"/>
              </a:rPr>
              <a:t>: For patients with significant family history or clinical indications of breast malignancy.</a:t>
            </a:r>
          </a:p>
        </p:txBody>
      </p:sp>
      <p:sp>
        <p:nvSpPr>
          <p:cNvPr id="84" name="Freeform 84">
            <a:extLst>
              <a:ext uri="{C183D7F6-B498-43B3-948B-1728B52AA6E4}">
                <adec:decorative xmlns:adec="http://schemas.microsoft.com/office/drawing/2017/decorative" val="1"/>
              </a:ext>
            </a:extLst>
          </p:cNvPr>
          <p:cNvSpPr/>
          <p:nvPr/>
        </p:nvSpPr>
        <p:spPr>
          <a:xfrm>
            <a:off x="304203" y="208681"/>
            <a:ext cx="1406987" cy="1233032"/>
          </a:xfrm>
          <a:custGeom>
            <a:avLst/>
            <a:gdLst/>
            <a:ahLst/>
            <a:cxnLst/>
            <a:rect l="l" t="t" r="r" b="b"/>
            <a:pathLst>
              <a:path w="1406987" h="1233032">
                <a:moveTo>
                  <a:pt x="0" y="0"/>
                </a:moveTo>
                <a:lnTo>
                  <a:pt x="1406987" y="0"/>
                </a:lnTo>
                <a:lnTo>
                  <a:pt x="1406987" y="1233033"/>
                </a:lnTo>
                <a:lnTo>
                  <a:pt x="0" y="123303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AU"/>
          </a:p>
        </p:txBody>
      </p:sp>
      <p:sp>
        <p:nvSpPr>
          <p:cNvPr id="85" name="Freeform 85" descr="Australian Government Department of Health, Disability and Ageing logo"/>
          <p:cNvSpPr/>
          <p:nvPr/>
        </p:nvSpPr>
        <p:spPr>
          <a:xfrm>
            <a:off x="7220131" y="192529"/>
            <a:ext cx="2445734" cy="388260"/>
          </a:xfrm>
          <a:custGeom>
            <a:avLst/>
            <a:gdLst/>
            <a:ahLst/>
            <a:cxnLst/>
            <a:rect l="l" t="t" r="r" b="b"/>
            <a:pathLst>
              <a:path w="2445734" h="388260">
                <a:moveTo>
                  <a:pt x="0" y="0"/>
                </a:moveTo>
                <a:lnTo>
                  <a:pt x="2445734" y="0"/>
                </a:lnTo>
                <a:lnTo>
                  <a:pt x="2445734" y="388260"/>
                </a:lnTo>
                <a:lnTo>
                  <a:pt x="0" y="388260"/>
                </a:lnTo>
                <a:lnTo>
                  <a:pt x="0" y="0"/>
                </a:lnTo>
                <a:close/>
              </a:path>
            </a:pathLst>
          </a:custGeom>
          <a:blipFill>
            <a:blip r:embed="rId15"/>
            <a:stretch>
              <a:fillRect/>
            </a:stretch>
          </a:blipFill>
        </p:spPr>
        <p:txBody>
          <a:bodyPr/>
          <a:lstStyle/>
          <a:p>
            <a:endParaRPr lang="en-AU"/>
          </a:p>
        </p:txBody>
      </p:sp>
      <p:sp>
        <p:nvSpPr>
          <p:cNvPr id="86" name="Freeform 86" descr="University of Melbourne logo"/>
          <p:cNvSpPr/>
          <p:nvPr/>
        </p:nvSpPr>
        <p:spPr>
          <a:xfrm>
            <a:off x="9862739" y="108000"/>
            <a:ext cx="514921" cy="514921"/>
          </a:xfrm>
          <a:custGeom>
            <a:avLst/>
            <a:gdLst/>
            <a:ahLst/>
            <a:cxnLst/>
            <a:rect l="l" t="t" r="r" b="b"/>
            <a:pathLst>
              <a:path w="514921" h="514921">
                <a:moveTo>
                  <a:pt x="0" y="0"/>
                </a:moveTo>
                <a:lnTo>
                  <a:pt x="514921" y="0"/>
                </a:lnTo>
                <a:lnTo>
                  <a:pt x="514921" y="514921"/>
                </a:lnTo>
                <a:lnTo>
                  <a:pt x="0" y="514921"/>
                </a:lnTo>
                <a:lnTo>
                  <a:pt x="0" y="0"/>
                </a:lnTo>
                <a:close/>
              </a:path>
            </a:pathLst>
          </a:custGeom>
          <a:blipFill>
            <a:blip r:embed="rId16"/>
            <a:stretch>
              <a:fillRect/>
            </a:stretch>
          </a:blipFill>
        </p:spPr>
        <p:txBody>
          <a:bodyPr/>
          <a:lstStyle/>
          <a:p>
            <a:endParaRPr lang="en-AU"/>
          </a:p>
        </p:txBody>
      </p:sp>
      <p:sp>
        <p:nvSpPr>
          <p:cNvPr id="87" name="TextBox 87"/>
          <p:cNvSpPr txBox="1"/>
          <p:nvPr/>
        </p:nvSpPr>
        <p:spPr>
          <a:xfrm>
            <a:off x="1328093" y="1539170"/>
            <a:ext cx="2647007" cy="200632"/>
          </a:xfrm>
          <a:prstGeom prst="rect">
            <a:avLst/>
          </a:prstGeom>
        </p:spPr>
        <p:txBody>
          <a:bodyPr wrap="square" lIns="0" tIns="0" rIns="0" bIns="0" rtlCol="0" anchor="t">
            <a:spAutoFit/>
          </a:bodyPr>
          <a:lstStyle/>
          <a:p>
            <a:pPr algn="ctr">
              <a:lnSpc>
                <a:spcPts val="1679"/>
              </a:lnSpc>
              <a:spcBef>
                <a:spcPct val="0"/>
              </a:spcBef>
            </a:pPr>
            <a:r>
              <a:rPr lang="en-US" sz="1200" b="1" spc="24" dirty="0">
                <a:solidFill>
                  <a:srgbClr val="000000"/>
                </a:solidFill>
                <a:latin typeface="Gill Sans Medium"/>
                <a:ea typeface="Gill Sans Medium"/>
                <a:cs typeface="Gill Sans Medium"/>
                <a:sym typeface="Gill Sans Medium"/>
              </a:rPr>
              <a:t>Additional Cancers Detected</a:t>
            </a:r>
          </a:p>
        </p:txBody>
      </p:sp>
      <p:sp>
        <p:nvSpPr>
          <p:cNvPr id="88" name="TextBox 88"/>
          <p:cNvSpPr txBox="1"/>
          <p:nvPr/>
        </p:nvSpPr>
        <p:spPr>
          <a:xfrm>
            <a:off x="10406533" y="7209137"/>
            <a:ext cx="94893" cy="198120"/>
          </a:xfrm>
          <a:prstGeom prst="rect">
            <a:avLst/>
          </a:prstGeom>
        </p:spPr>
        <p:txBody>
          <a:bodyPr lIns="0" tIns="0" rIns="0" bIns="0" rtlCol="0" anchor="t">
            <a:spAutoFit/>
          </a:bodyPr>
          <a:lstStyle/>
          <a:p>
            <a:pPr algn="ctr">
              <a:lnSpc>
                <a:spcPts val="1679"/>
              </a:lnSpc>
            </a:pPr>
            <a:r>
              <a:rPr lang="en-US" sz="1200" b="1">
                <a:solidFill>
                  <a:srgbClr val="000000"/>
                </a:solidFill>
                <a:latin typeface="Canva Sans Bold"/>
                <a:ea typeface="Canva Sans Bold"/>
                <a:cs typeface="Canva Sans Bold"/>
                <a:sym typeface="Canva Sans Bold"/>
              </a:rPr>
              <a:t>4</a:t>
            </a:r>
          </a:p>
        </p:txBody>
      </p:sp>
      <p:grpSp>
        <p:nvGrpSpPr>
          <p:cNvPr id="89" name="Group 89">
            <a:extLst>
              <a:ext uri="{C183D7F6-B498-43B3-948B-1728B52AA6E4}">
                <adec:decorative xmlns:adec="http://schemas.microsoft.com/office/drawing/2017/decorative" val="1"/>
              </a:ext>
            </a:extLst>
          </p:cNvPr>
          <p:cNvGrpSpPr/>
          <p:nvPr/>
        </p:nvGrpSpPr>
        <p:grpSpPr>
          <a:xfrm>
            <a:off x="234905" y="5854613"/>
            <a:ext cx="10219075" cy="1373574"/>
            <a:chOff x="0" y="0"/>
            <a:chExt cx="3662286" cy="492258"/>
          </a:xfrm>
        </p:grpSpPr>
        <p:sp>
          <p:nvSpPr>
            <p:cNvPr id="90" name="Freeform 90"/>
            <p:cNvSpPr/>
            <p:nvPr/>
          </p:nvSpPr>
          <p:spPr>
            <a:xfrm>
              <a:off x="0" y="0"/>
              <a:ext cx="3662286" cy="492258"/>
            </a:xfrm>
            <a:custGeom>
              <a:avLst/>
              <a:gdLst/>
              <a:ahLst/>
              <a:cxnLst/>
              <a:rect l="l" t="t" r="r" b="b"/>
              <a:pathLst>
                <a:path w="3662286" h="492258">
                  <a:moveTo>
                    <a:pt x="0" y="0"/>
                  </a:moveTo>
                  <a:lnTo>
                    <a:pt x="3662286" y="0"/>
                  </a:lnTo>
                  <a:lnTo>
                    <a:pt x="3662286" y="492258"/>
                  </a:lnTo>
                  <a:lnTo>
                    <a:pt x="0" y="492258"/>
                  </a:lnTo>
                  <a:close/>
                </a:path>
              </a:pathLst>
            </a:custGeom>
            <a:solidFill>
              <a:srgbClr val="FFFFFF"/>
            </a:solidFill>
          </p:spPr>
          <p:txBody>
            <a:bodyPr/>
            <a:lstStyle/>
            <a:p>
              <a:endParaRPr lang="en-AU"/>
            </a:p>
          </p:txBody>
        </p:sp>
        <p:sp>
          <p:nvSpPr>
            <p:cNvPr id="91" name="TextBox 91"/>
            <p:cNvSpPr txBox="1"/>
            <p:nvPr/>
          </p:nvSpPr>
          <p:spPr>
            <a:xfrm>
              <a:off x="0" y="-38100"/>
              <a:ext cx="3662286" cy="530358"/>
            </a:xfrm>
            <a:prstGeom prst="rect">
              <a:avLst/>
            </a:prstGeom>
          </p:spPr>
          <p:txBody>
            <a:bodyPr lIns="50800" tIns="50800" rIns="50800" bIns="50800" rtlCol="0" anchor="ctr"/>
            <a:lstStyle/>
            <a:p>
              <a:pPr algn="ctr">
                <a:lnSpc>
                  <a:spcPts val="2265"/>
                </a:lnSpc>
              </a:pPr>
              <a:endParaRPr/>
            </a:p>
          </p:txBody>
        </p:sp>
      </p:grpSp>
      <p:sp>
        <p:nvSpPr>
          <p:cNvPr id="92" name="TextBox 92"/>
          <p:cNvSpPr txBox="1"/>
          <p:nvPr/>
        </p:nvSpPr>
        <p:spPr>
          <a:xfrm>
            <a:off x="336900" y="5993276"/>
            <a:ext cx="10034908" cy="1095375"/>
          </a:xfrm>
          <a:prstGeom prst="rect">
            <a:avLst/>
          </a:prstGeom>
        </p:spPr>
        <p:txBody>
          <a:bodyPr lIns="0" tIns="0" rIns="0" bIns="0" rtlCol="0" anchor="t">
            <a:spAutoFit/>
          </a:bodyPr>
          <a:lstStyle/>
          <a:p>
            <a:pPr algn="l">
              <a:lnSpc>
                <a:spcPts val="1200"/>
              </a:lnSpc>
            </a:pPr>
            <a:r>
              <a:rPr lang="en-US" sz="1000">
                <a:solidFill>
                  <a:srgbClr val="000000"/>
                </a:solidFill>
                <a:latin typeface="Gill Sans Light"/>
                <a:ea typeface="Gill Sans Light"/>
                <a:cs typeface="Gill Sans Light"/>
                <a:sym typeface="Gill Sans Light"/>
              </a:rPr>
              <a:t>MRI and CEM are the most sensitive imaging tests to detect breast cancers that may be masked when using mammography due to breast density. However, they are not universally available in Australia. DBT and US are less sensitive and US has a higher false positive rate. Supplemental imaging may incur out-of-pocket costs for the patient. Women at high risk, calculated using a breast cancer risk assessment tool, and aged under 60 are eligible for a breast MRI under </a:t>
            </a:r>
            <a:r>
              <a:rPr lang="en-US" sz="1000" u="sng">
                <a:solidFill>
                  <a:srgbClr val="000000"/>
                </a:solidFill>
                <a:latin typeface="Gill Sans Light"/>
                <a:ea typeface="Gill Sans Light"/>
                <a:cs typeface="Gill Sans Light"/>
                <a:sym typeface="Gill Sans Light"/>
                <a:hlinkClick r:id="rId10" tooltip="https://www9.health.gov.au/mbs/fullDisplay.cfm?type=item&amp;q=63464"/>
              </a:rPr>
              <a:t>MBS Item 63464</a:t>
            </a:r>
            <a:r>
              <a:rPr lang="en-US" sz="1000">
                <a:solidFill>
                  <a:srgbClr val="000000"/>
                </a:solidFill>
                <a:latin typeface="Gill Sans Light"/>
                <a:ea typeface="Gill Sans Light"/>
                <a:cs typeface="Gill Sans Light"/>
                <a:sym typeface="Gill Sans Light"/>
              </a:rPr>
              <a:t>, noting that this requires referral from a specialist. </a:t>
            </a:r>
          </a:p>
          <a:p>
            <a:pPr algn="l">
              <a:lnSpc>
                <a:spcPts val="1200"/>
              </a:lnSpc>
            </a:pPr>
            <a:r>
              <a:rPr lang="en-US" sz="1000">
                <a:solidFill>
                  <a:srgbClr val="000000"/>
                </a:solidFill>
                <a:latin typeface="Gill Sans Light"/>
                <a:ea typeface="Gill Sans Light"/>
                <a:cs typeface="Gill Sans Light"/>
                <a:sym typeface="Gill Sans Light"/>
              </a:rPr>
              <a:t>CEM is not currently covered under the MBS. US is covered under the MBS with referral.  </a:t>
            </a:r>
          </a:p>
          <a:p>
            <a:pPr algn="l">
              <a:lnSpc>
                <a:spcPts val="1200"/>
              </a:lnSpc>
            </a:pPr>
            <a:endParaRPr lang="en-US" sz="1000">
              <a:solidFill>
                <a:srgbClr val="000000"/>
              </a:solidFill>
              <a:latin typeface="Gill Sans Light"/>
              <a:ea typeface="Gill Sans Light"/>
              <a:cs typeface="Gill Sans Light"/>
              <a:sym typeface="Gill Sans Light"/>
            </a:endParaRPr>
          </a:p>
          <a:p>
            <a:pPr algn="l">
              <a:lnSpc>
                <a:spcPts val="1200"/>
              </a:lnSpc>
            </a:pPr>
            <a:r>
              <a:rPr lang="en-US" sz="1000">
                <a:solidFill>
                  <a:srgbClr val="000000"/>
                </a:solidFill>
                <a:latin typeface="Gill Sans Light"/>
                <a:ea typeface="Gill Sans Light"/>
                <a:cs typeface="Gill Sans Light"/>
                <a:sym typeface="Gill Sans Light"/>
              </a:rPr>
              <a:t>*The inclusion of DBT in the above table offers the full suite of supplemental imaging technologies for women to make an informed decision. Some screening technologies may be unavailable based on location and accessibility.</a:t>
            </a:r>
          </a:p>
        </p:txBody>
      </p:sp>
      <p:grpSp>
        <p:nvGrpSpPr>
          <p:cNvPr id="93" name="Group 93">
            <a:extLst>
              <a:ext uri="{C183D7F6-B498-43B3-948B-1728B52AA6E4}">
                <adec:decorative xmlns:adec="http://schemas.microsoft.com/office/drawing/2017/decorative" val="1"/>
              </a:ext>
            </a:extLst>
          </p:cNvPr>
          <p:cNvGrpSpPr/>
          <p:nvPr/>
        </p:nvGrpSpPr>
        <p:grpSpPr>
          <a:xfrm>
            <a:off x="234905" y="5599658"/>
            <a:ext cx="10219075" cy="279318"/>
            <a:chOff x="0" y="0"/>
            <a:chExt cx="3744258" cy="102342"/>
          </a:xfrm>
        </p:grpSpPr>
        <p:sp>
          <p:nvSpPr>
            <p:cNvPr id="94" name="Freeform 94"/>
            <p:cNvSpPr/>
            <p:nvPr/>
          </p:nvSpPr>
          <p:spPr>
            <a:xfrm>
              <a:off x="0" y="0"/>
              <a:ext cx="3744258" cy="102342"/>
            </a:xfrm>
            <a:custGeom>
              <a:avLst/>
              <a:gdLst/>
              <a:ahLst/>
              <a:cxnLst/>
              <a:rect l="l" t="t" r="r" b="b"/>
              <a:pathLst>
                <a:path w="3744258" h="102342">
                  <a:moveTo>
                    <a:pt x="0" y="0"/>
                  </a:moveTo>
                  <a:lnTo>
                    <a:pt x="3744258" y="0"/>
                  </a:lnTo>
                  <a:lnTo>
                    <a:pt x="3744258" y="102342"/>
                  </a:lnTo>
                  <a:lnTo>
                    <a:pt x="0" y="102342"/>
                  </a:lnTo>
                  <a:close/>
                </a:path>
              </a:pathLst>
            </a:custGeom>
            <a:solidFill>
              <a:srgbClr val="BBE5E1"/>
            </a:solidFill>
          </p:spPr>
          <p:txBody>
            <a:bodyPr/>
            <a:lstStyle/>
            <a:p>
              <a:endParaRPr lang="en-AU"/>
            </a:p>
          </p:txBody>
        </p:sp>
        <p:sp>
          <p:nvSpPr>
            <p:cNvPr id="95" name="TextBox 95"/>
            <p:cNvSpPr txBox="1"/>
            <p:nvPr/>
          </p:nvSpPr>
          <p:spPr>
            <a:xfrm>
              <a:off x="0" y="-47625"/>
              <a:ext cx="3744258" cy="149967"/>
            </a:xfrm>
            <a:prstGeom prst="rect">
              <a:avLst/>
            </a:prstGeom>
          </p:spPr>
          <p:txBody>
            <a:bodyPr lIns="35133" tIns="35133" rIns="35133" bIns="35133" rtlCol="0" anchor="ctr"/>
            <a:lstStyle/>
            <a:p>
              <a:pPr algn="ctr">
                <a:lnSpc>
                  <a:spcPts val="1679"/>
                </a:lnSpc>
                <a:spcBef>
                  <a:spcPct val="0"/>
                </a:spcBef>
              </a:pPr>
              <a:r>
                <a:rPr lang="en-US" sz="1200" b="1" spc="24">
                  <a:solidFill>
                    <a:srgbClr val="000000"/>
                  </a:solidFill>
                  <a:latin typeface="Gill Sans Medium"/>
                  <a:ea typeface="Gill Sans Medium"/>
                  <a:cs typeface="Gill Sans Medium"/>
                  <a:sym typeface="Gill Sans Medium"/>
                </a:rPr>
                <a:t>Magnetic resonance imaging (MRI), Contrast enhanced mammography (CEM), Digital breast tomosynthesis (DBT), Ultrasound (US).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E8F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44823" y="2444057"/>
            <a:ext cx="933027" cy="341040"/>
            <a:chOff x="0" y="0"/>
            <a:chExt cx="1244036" cy="454720"/>
          </a:xfrm>
        </p:grpSpPr>
        <p:grpSp>
          <p:nvGrpSpPr>
            <p:cNvPr id="3" name="Group 3"/>
            <p:cNvGrpSpPr/>
            <p:nvPr/>
          </p:nvGrpSpPr>
          <p:grpSpPr>
            <a:xfrm>
              <a:off x="41836" y="45323"/>
              <a:ext cx="1202199" cy="409397"/>
              <a:chOff x="0" y="0"/>
              <a:chExt cx="894870" cy="304739"/>
            </a:xfrm>
          </p:grpSpPr>
          <p:sp>
            <p:nvSpPr>
              <p:cNvPr id="4" name="Freeform 4"/>
              <p:cNvSpPr/>
              <p:nvPr/>
            </p:nvSpPr>
            <p:spPr>
              <a:xfrm>
                <a:off x="0" y="0"/>
                <a:ext cx="894870" cy="304739"/>
              </a:xfrm>
              <a:custGeom>
                <a:avLst/>
                <a:gdLst/>
                <a:ahLst/>
                <a:cxnLst/>
                <a:rect l="l" t="t" r="r" b="b"/>
                <a:pathLst>
                  <a:path w="894870" h="304739">
                    <a:moveTo>
                      <a:pt x="32257" y="0"/>
                    </a:moveTo>
                    <a:lnTo>
                      <a:pt x="862613" y="0"/>
                    </a:lnTo>
                    <a:cubicBezTo>
                      <a:pt x="880428" y="0"/>
                      <a:pt x="894870" y="14442"/>
                      <a:pt x="894870" y="32257"/>
                    </a:cubicBezTo>
                    <a:lnTo>
                      <a:pt x="894870" y="272482"/>
                    </a:lnTo>
                    <a:cubicBezTo>
                      <a:pt x="894870" y="290297"/>
                      <a:pt x="880428" y="304739"/>
                      <a:pt x="862613" y="304739"/>
                    </a:cubicBezTo>
                    <a:lnTo>
                      <a:pt x="32257" y="304739"/>
                    </a:lnTo>
                    <a:cubicBezTo>
                      <a:pt x="14442" y="304739"/>
                      <a:pt x="0" y="290297"/>
                      <a:pt x="0" y="272482"/>
                    </a:cubicBezTo>
                    <a:lnTo>
                      <a:pt x="0" y="32257"/>
                    </a:lnTo>
                    <a:cubicBezTo>
                      <a:pt x="0" y="14442"/>
                      <a:pt x="14442" y="0"/>
                      <a:pt x="32257" y="0"/>
                    </a:cubicBezTo>
                    <a:close/>
                  </a:path>
                </a:pathLst>
              </a:custGeom>
              <a:solidFill>
                <a:srgbClr val="626170"/>
              </a:solidFill>
              <a:ln cap="sq">
                <a:noFill/>
                <a:prstDash val="solid"/>
                <a:miter/>
              </a:ln>
            </p:spPr>
            <p:txBody>
              <a:bodyPr/>
              <a:lstStyle/>
              <a:p>
                <a:endParaRPr lang="en-AU"/>
              </a:p>
            </p:txBody>
          </p:sp>
          <p:sp>
            <p:nvSpPr>
              <p:cNvPr id="5" name="TextBox 5"/>
              <p:cNvSpPr txBox="1"/>
              <p:nvPr/>
            </p:nvSpPr>
            <p:spPr>
              <a:xfrm>
                <a:off x="0" y="-19050"/>
                <a:ext cx="894870" cy="323789"/>
              </a:xfrm>
              <a:prstGeom prst="rect">
                <a:avLst/>
              </a:prstGeom>
            </p:spPr>
            <p:txBody>
              <a:bodyPr lIns="29697" tIns="29697" rIns="29697" bIns="29697" rtlCol="0" anchor="ctr"/>
              <a:lstStyle/>
              <a:p>
                <a:pPr algn="ctr">
                  <a:lnSpc>
                    <a:spcPts val="1063"/>
                  </a:lnSpc>
                </a:pPr>
                <a:endParaRPr/>
              </a:p>
            </p:txBody>
          </p:sp>
        </p:grpSp>
        <p:grpSp>
          <p:nvGrpSpPr>
            <p:cNvPr id="6" name="Group 6"/>
            <p:cNvGrpSpPr/>
            <p:nvPr/>
          </p:nvGrpSpPr>
          <p:grpSpPr>
            <a:xfrm>
              <a:off x="0" y="0"/>
              <a:ext cx="1210726" cy="417629"/>
              <a:chOff x="0" y="0"/>
              <a:chExt cx="901216" cy="310867"/>
            </a:xfrm>
          </p:grpSpPr>
          <p:sp>
            <p:nvSpPr>
              <p:cNvPr id="7" name="Freeform 7"/>
              <p:cNvSpPr/>
              <p:nvPr/>
            </p:nvSpPr>
            <p:spPr>
              <a:xfrm>
                <a:off x="0" y="0"/>
                <a:ext cx="901216" cy="310867"/>
              </a:xfrm>
              <a:custGeom>
                <a:avLst/>
                <a:gdLst/>
                <a:ahLst/>
                <a:cxnLst/>
                <a:rect l="l" t="t" r="r" b="b"/>
                <a:pathLst>
                  <a:path w="901216" h="310867">
                    <a:moveTo>
                      <a:pt x="32030" y="0"/>
                    </a:moveTo>
                    <a:lnTo>
                      <a:pt x="869187" y="0"/>
                    </a:lnTo>
                    <a:cubicBezTo>
                      <a:pt x="886876" y="0"/>
                      <a:pt x="901216" y="14340"/>
                      <a:pt x="901216" y="32030"/>
                    </a:cubicBezTo>
                    <a:lnTo>
                      <a:pt x="901216" y="278837"/>
                    </a:lnTo>
                    <a:cubicBezTo>
                      <a:pt x="901216" y="296526"/>
                      <a:pt x="886876" y="310867"/>
                      <a:pt x="869187" y="310867"/>
                    </a:cubicBezTo>
                    <a:lnTo>
                      <a:pt x="32030" y="310867"/>
                    </a:lnTo>
                    <a:cubicBezTo>
                      <a:pt x="14340" y="310867"/>
                      <a:pt x="0" y="296526"/>
                      <a:pt x="0" y="278837"/>
                    </a:cubicBezTo>
                    <a:lnTo>
                      <a:pt x="0" y="32030"/>
                    </a:lnTo>
                    <a:cubicBezTo>
                      <a:pt x="0" y="14340"/>
                      <a:pt x="14340" y="0"/>
                      <a:pt x="32030" y="0"/>
                    </a:cubicBezTo>
                    <a:close/>
                  </a:path>
                </a:pathLst>
              </a:custGeom>
              <a:solidFill>
                <a:srgbClr val="BBE5E1"/>
              </a:solidFill>
              <a:ln w="19050" cap="sq">
                <a:solidFill>
                  <a:srgbClr val="6AAEB2"/>
                </a:solidFill>
                <a:prstDash val="solid"/>
                <a:miter/>
              </a:ln>
            </p:spPr>
            <p:txBody>
              <a:bodyPr/>
              <a:lstStyle/>
              <a:p>
                <a:endParaRPr lang="en-AU"/>
              </a:p>
            </p:txBody>
          </p:sp>
          <p:sp>
            <p:nvSpPr>
              <p:cNvPr id="8" name="TextBox 8"/>
              <p:cNvSpPr txBox="1"/>
              <p:nvPr/>
            </p:nvSpPr>
            <p:spPr>
              <a:xfrm>
                <a:off x="0" y="-19050"/>
                <a:ext cx="901216" cy="329917"/>
              </a:xfrm>
              <a:prstGeom prst="rect">
                <a:avLst/>
              </a:prstGeom>
            </p:spPr>
            <p:txBody>
              <a:bodyPr lIns="29697" tIns="29697" rIns="29697" bIns="29697" rtlCol="0" anchor="ctr"/>
              <a:lstStyle/>
              <a:p>
                <a:pPr algn="ctr">
                  <a:lnSpc>
                    <a:spcPts val="1063"/>
                  </a:lnSpc>
                </a:pPr>
                <a:endParaRPr/>
              </a:p>
            </p:txBody>
          </p:sp>
        </p:grpSp>
      </p:grpSp>
      <p:grpSp>
        <p:nvGrpSpPr>
          <p:cNvPr id="9" name="Group 9">
            <a:extLst>
              <a:ext uri="{C183D7F6-B498-43B3-948B-1728B52AA6E4}">
                <adec:decorative xmlns:adec="http://schemas.microsoft.com/office/drawing/2017/decorative" val="1"/>
              </a:ext>
            </a:extLst>
          </p:cNvPr>
          <p:cNvGrpSpPr/>
          <p:nvPr/>
        </p:nvGrpSpPr>
        <p:grpSpPr>
          <a:xfrm>
            <a:off x="144823" y="3714402"/>
            <a:ext cx="933027" cy="341040"/>
            <a:chOff x="0" y="0"/>
            <a:chExt cx="1244036" cy="454720"/>
          </a:xfrm>
        </p:grpSpPr>
        <p:grpSp>
          <p:nvGrpSpPr>
            <p:cNvPr id="10" name="Group 10"/>
            <p:cNvGrpSpPr/>
            <p:nvPr/>
          </p:nvGrpSpPr>
          <p:grpSpPr>
            <a:xfrm>
              <a:off x="41836" y="45323"/>
              <a:ext cx="1202199" cy="409397"/>
              <a:chOff x="0" y="0"/>
              <a:chExt cx="894870" cy="304739"/>
            </a:xfrm>
          </p:grpSpPr>
          <p:sp>
            <p:nvSpPr>
              <p:cNvPr id="11" name="Freeform 11"/>
              <p:cNvSpPr/>
              <p:nvPr/>
            </p:nvSpPr>
            <p:spPr>
              <a:xfrm>
                <a:off x="0" y="0"/>
                <a:ext cx="894870" cy="304739"/>
              </a:xfrm>
              <a:custGeom>
                <a:avLst/>
                <a:gdLst/>
                <a:ahLst/>
                <a:cxnLst/>
                <a:rect l="l" t="t" r="r" b="b"/>
                <a:pathLst>
                  <a:path w="894870" h="304739">
                    <a:moveTo>
                      <a:pt x="32257" y="0"/>
                    </a:moveTo>
                    <a:lnTo>
                      <a:pt x="862613" y="0"/>
                    </a:lnTo>
                    <a:cubicBezTo>
                      <a:pt x="880428" y="0"/>
                      <a:pt x="894870" y="14442"/>
                      <a:pt x="894870" y="32257"/>
                    </a:cubicBezTo>
                    <a:lnTo>
                      <a:pt x="894870" y="272482"/>
                    </a:lnTo>
                    <a:cubicBezTo>
                      <a:pt x="894870" y="290297"/>
                      <a:pt x="880428" y="304739"/>
                      <a:pt x="862613" y="304739"/>
                    </a:cubicBezTo>
                    <a:lnTo>
                      <a:pt x="32257" y="304739"/>
                    </a:lnTo>
                    <a:cubicBezTo>
                      <a:pt x="14442" y="304739"/>
                      <a:pt x="0" y="290297"/>
                      <a:pt x="0" y="272482"/>
                    </a:cubicBezTo>
                    <a:lnTo>
                      <a:pt x="0" y="32257"/>
                    </a:lnTo>
                    <a:cubicBezTo>
                      <a:pt x="0" y="14442"/>
                      <a:pt x="14442" y="0"/>
                      <a:pt x="32257" y="0"/>
                    </a:cubicBezTo>
                    <a:close/>
                  </a:path>
                </a:pathLst>
              </a:custGeom>
              <a:solidFill>
                <a:srgbClr val="626170"/>
              </a:solidFill>
              <a:ln cap="sq">
                <a:noFill/>
                <a:prstDash val="solid"/>
                <a:miter/>
              </a:ln>
            </p:spPr>
            <p:txBody>
              <a:bodyPr/>
              <a:lstStyle/>
              <a:p>
                <a:endParaRPr lang="en-AU"/>
              </a:p>
            </p:txBody>
          </p:sp>
          <p:sp>
            <p:nvSpPr>
              <p:cNvPr id="12" name="TextBox 12"/>
              <p:cNvSpPr txBox="1"/>
              <p:nvPr/>
            </p:nvSpPr>
            <p:spPr>
              <a:xfrm>
                <a:off x="0" y="-19050"/>
                <a:ext cx="894870" cy="323789"/>
              </a:xfrm>
              <a:prstGeom prst="rect">
                <a:avLst/>
              </a:prstGeom>
            </p:spPr>
            <p:txBody>
              <a:bodyPr lIns="29697" tIns="29697" rIns="29697" bIns="29697" rtlCol="0" anchor="ctr"/>
              <a:lstStyle/>
              <a:p>
                <a:pPr algn="ctr">
                  <a:lnSpc>
                    <a:spcPts val="1063"/>
                  </a:lnSpc>
                </a:pPr>
                <a:endParaRPr/>
              </a:p>
            </p:txBody>
          </p:sp>
        </p:grpSp>
        <p:grpSp>
          <p:nvGrpSpPr>
            <p:cNvPr id="13" name="Group 13"/>
            <p:cNvGrpSpPr/>
            <p:nvPr/>
          </p:nvGrpSpPr>
          <p:grpSpPr>
            <a:xfrm>
              <a:off x="0" y="0"/>
              <a:ext cx="1210726" cy="417629"/>
              <a:chOff x="0" y="0"/>
              <a:chExt cx="901216" cy="310867"/>
            </a:xfrm>
          </p:grpSpPr>
          <p:sp>
            <p:nvSpPr>
              <p:cNvPr id="14" name="Freeform 14"/>
              <p:cNvSpPr/>
              <p:nvPr/>
            </p:nvSpPr>
            <p:spPr>
              <a:xfrm>
                <a:off x="0" y="0"/>
                <a:ext cx="901216" cy="310867"/>
              </a:xfrm>
              <a:custGeom>
                <a:avLst/>
                <a:gdLst/>
                <a:ahLst/>
                <a:cxnLst/>
                <a:rect l="l" t="t" r="r" b="b"/>
                <a:pathLst>
                  <a:path w="901216" h="310867">
                    <a:moveTo>
                      <a:pt x="32030" y="0"/>
                    </a:moveTo>
                    <a:lnTo>
                      <a:pt x="869187" y="0"/>
                    </a:lnTo>
                    <a:cubicBezTo>
                      <a:pt x="886876" y="0"/>
                      <a:pt x="901216" y="14340"/>
                      <a:pt x="901216" y="32030"/>
                    </a:cubicBezTo>
                    <a:lnTo>
                      <a:pt x="901216" y="278837"/>
                    </a:lnTo>
                    <a:cubicBezTo>
                      <a:pt x="901216" y="296526"/>
                      <a:pt x="886876" y="310867"/>
                      <a:pt x="869187" y="310867"/>
                    </a:cubicBezTo>
                    <a:lnTo>
                      <a:pt x="32030" y="310867"/>
                    </a:lnTo>
                    <a:cubicBezTo>
                      <a:pt x="14340" y="310867"/>
                      <a:pt x="0" y="296526"/>
                      <a:pt x="0" y="278837"/>
                    </a:cubicBezTo>
                    <a:lnTo>
                      <a:pt x="0" y="32030"/>
                    </a:lnTo>
                    <a:cubicBezTo>
                      <a:pt x="0" y="14340"/>
                      <a:pt x="14340" y="0"/>
                      <a:pt x="32030" y="0"/>
                    </a:cubicBezTo>
                    <a:close/>
                  </a:path>
                </a:pathLst>
              </a:custGeom>
              <a:solidFill>
                <a:srgbClr val="BBE5E1"/>
              </a:solidFill>
              <a:ln w="19050" cap="sq">
                <a:solidFill>
                  <a:srgbClr val="6AAEB2"/>
                </a:solidFill>
                <a:prstDash val="solid"/>
                <a:miter/>
              </a:ln>
            </p:spPr>
            <p:txBody>
              <a:bodyPr/>
              <a:lstStyle/>
              <a:p>
                <a:endParaRPr lang="en-AU"/>
              </a:p>
            </p:txBody>
          </p:sp>
          <p:sp>
            <p:nvSpPr>
              <p:cNvPr id="15" name="TextBox 15"/>
              <p:cNvSpPr txBox="1"/>
              <p:nvPr/>
            </p:nvSpPr>
            <p:spPr>
              <a:xfrm>
                <a:off x="0" y="-19050"/>
                <a:ext cx="901216" cy="329917"/>
              </a:xfrm>
              <a:prstGeom prst="rect">
                <a:avLst/>
              </a:prstGeom>
            </p:spPr>
            <p:txBody>
              <a:bodyPr lIns="29697" tIns="29697" rIns="29697" bIns="29697" rtlCol="0" anchor="ctr"/>
              <a:lstStyle/>
              <a:p>
                <a:pPr algn="ctr">
                  <a:lnSpc>
                    <a:spcPts val="1063"/>
                  </a:lnSpc>
                </a:pPr>
                <a:endParaRPr/>
              </a:p>
            </p:txBody>
          </p:sp>
        </p:grpSp>
      </p:grpSp>
      <p:grpSp>
        <p:nvGrpSpPr>
          <p:cNvPr id="16" name="Group 16">
            <a:extLst>
              <a:ext uri="{C183D7F6-B498-43B3-948B-1728B52AA6E4}">
                <adec:decorative xmlns:adec="http://schemas.microsoft.com/office/drawing/2017/decorative" val="1"/>
              </a:ext>
            </a:extLst>
          </p:cNvPr>
          <p:cNvGrpSpPr/>
          <p:nvPr/>
        </p:nvGrpSpPr>
        <p:grpSpPr>
          <a:xfrm>
            <a:off x="144823" y="5425694"/>
            <a:ext cx="933027" cy="341040"/>
            <a:chOff x="0" y="0"/>
            <a:chExt cx="1244036" cy="454720"/>
          </a:xfrm>
        </p:grpSpPr>
        <p:grpSp>
          <p:nvGrpSpPr>
            <p:cNvPr id="17" name="Group 17"/>
            <p:cNvGrpSpPr/>
            <p:nvPr/>
          </p:nvGrpSpPr>
          <p:grpSpPr>
            <a:xfrm>
              <a:off x="41836" y="45323"/>
              <a:ext cx="1202199" cy="409397"/>
              <a:chOff x="0" y="0"/>
              <a:chExt cx="894870" cy="304739"/>
            </a:xfrm>
          </p:grpSpPr>
          <p:sp>
            <p:nvSpPr>
              <p:cNvPr id="18" name="Freeform 18"/>
              <p:cNvSpPr/>
              <p:nvPr/>
            </p:nvSpPr>
            <p:spPr>
              <a:xfrm>
                <a:off x="0" y="0"/>
                <a:ext cx="894870" cy="304739"/>
              </a:xfrm>
              <a:custGeom>
                <a:avLst/>
                <a:gdLst/>
                <a:ahLst/>
                <a:cxnLst/>
                <a:rect l="l" t="t" r="r" b="b"/>
                <a:pathLst>
                  <a:path w="894870" h="304739">
                    <a:moveTo>
                      <a:pt x="32257" y="0"/>
                    </a:moveTo>
                    <a:lnTo>
                      <a:pt x="862613" y="0"/>
                    </a:lnTo>
                    <a:cubicBezTo>
                      <a:pt x="880428" y="0"/>
                      <a:pt x="894870" y="14442"/>
                      <a:pt x="894870" y="32257"/>
                    </a:cubicBezTo>
                    <a:lnTo>
                      <a:pt x="894870" y="272482"/>
                    </a:lnTo>
                    <a:cubicBezTo>
                      <a:pt x="894870" y="290297"/>
                      <a:pt x="880428" y="304739"/>
                      <a:pt x="862613" y="304739"/>
                    </a:cubicBezTo>
                    <a:lnTo>
                      <a:pt x="32257" y="304739"/>
                    </a:lnTo>
                    <a:cubicBezTo>
                      <a:pt x="14442" y="304739"/>
                      <a:pt x="0" y="290297"/>
                      <a:pt x="0" y="272482"/>
                    </a:cubicBezTo>
                    <a:lnTo>
                      <a:pt x="0" y="32257"/>
                    </a:lnTo>
                    <a:cubicBezTo>
                      <a:pt x="0" y="14442"/>
                      <a:pt x="14442" y="0"/>
                      <a:pt x="32257" y="0"/>
                    </a:cubicBezTo>
                    <a:close/>
                  </a:path>
                </a:pathLst>
              </a:custGeom>
              <a:solidFill>
                <a:srgbClr val="626170"/>
              </a:solidFill>
              <a:ln cap="sq">
                <a:noFill/>
                <a:prstDash val="solid"/>
                <a:miter/>
              </a:ln>
            </p:spPr>
            <p:txBody>
              <a:bodyPr/>
              <a:lstStyle/>
              <a:p>
                <a:endParaRPr lang="en-AU"/>
              </a:p>
            </p:txBody>
          </p:sp>
          <p:sp>
            <p:nvSpPr>
              <p:cNvPr id="19" name="TextBox 19"/>
              <p:cNvSpPr txBox="1"/>
              <p:nvPr/>
            </p:nvSpPr>
            <p:spPr>
              <a:xfrm>
                <a:off x="0" y="-19050"/>
                <a:ext cx="894870" cy="323789"/>
              </a:xfrm>
              <a:prstGeom prst="rect">
                <a:avLst/>
              </a:prstGeom>
            </p:spPr>
            <p:txBody>
              <a:bodyPr lIns="29697" tIns="29697" rIns="29697" bIns="29697" rtlCol="0" anchor="ctr"/>
              <a:lstStyle/>
              <a:p>
                <a:pPr algn="ctr">
                  <a:lnSpc>
                    <a:spcPts val="1063"/>
                  </a:lnSpc>
                </a:pPr>
                <a:endParaRPr/>
              </a:p>
            </p:txBody>
          </p:sp>
        </p:grpSp>
        <p:grpSp>
          <p:nvGrpSpPr>
            <p:cNvPr id="20" name="Group 20"/>
            <p:cNvGrpSpPr/>
            <p:nvPr/>
          </p:nvGrpSpPr>
          <p:grpSpPr>
            <a:xfrm>
              <a:off x="0" y="0"/>
              <a:ext cx="1210726" cy="417629"/>
              <a:chOff x="0" y="0"/>
              <a:chExt cx="901216" cy="310867"/>
            </a:xfrm>
          </p:grpSpPr>
          <p:sp>
            <p:nvSpPr>
              <p:cNvPr id="21" name="Freeform 21"/>
              <p:cNvSpPr/>
              <p:nvPr/>
            </p:nvSpPr>
            <p:spPr>
              <a:xfrm>
                <a:off x="0" y="0"/>
                <a:ext cx="901216" cy="310867"/>
              </a:xfrm>
              <a:custGeom>
                <a:avLst/>
                <a:gdLst/>
                <a:ahLst/>
                <a:cxnLst/>
                <a:rect l="l" t="t" r="r" b="b"/>
                <a:pathLst>
                  <a:path w="901216" h="310867">
                    <a:moveTo>
                      <a:pt x="32030" y="0"/>
                    </a:moveTo>
                    <a:lnTo>
                      <a:pt x="869187" y="0"/>
                    </a:lnTo>
                    <a:cubicBezTo>
                      <a:pt x="886876" y="0"/>
                      <a:pt x="901216" y="14340"/>
                      <a:pt x="901216" y="32030"/>
                    </a:cubicBezTo>
                    <a:lnTo>
                      <a:pt x="901216" y="278837"/>
                    </a:lnTo>
                    <a:cubicBezTo>
                      <a:pt x="901216" y="296526"/>
                      <a:pt x="886876" y="310867"/>
                      <a:pt x="869187" y="310867"/>
                    </a:cubicBezTo>
                    <a:lnTo>
                      <a:pt x="32030" y="310867"/>
                    </a:lnTo>
                    <a:cubicBezTo>
                      <a:pt x="14340" y="310867"/>
                      <a:pt x="0" y="296526"/>
                      <a:pt x="0" y="278837"/>
                    </a:cubicBezTo>
                    <a:lnTo>
                      <a:pt x="0" y="32030"/>
                    </a:lnTo>
                    <a:cubicBezTo>
                      <a:pt x="0" y="14340"/>
                      <a:pt x="14340" y="0"/>
                      <a:pt x="32030" y="0"/>
                    </a:cubicBezTo>
                    <a:close/>
                  </a:path>
                </a:pathLst>
              </a:custGeom>
              <a:solidFill>
                <a:srgbClr val="BBE5E1"/>
              </a:solidFill>
              <a:ln w="19050" cap="sq">
                <a:solidFill>
                  <a:srgbClr val="6AAEB2"/>
                </a:solidFill>
                <a:prstDash val="solid"/>
                <a:miter/>
              </a:ln>
            </p:spPr>
            <p:txBody>
              <a:bodyPr/>
              <a:lstStyle/>
              <a:p>
                <a:endParaRPr lang="en-AU"/>
              </a:p>
            </p:txBody>
          </p:sp>
          <p:sp>
            <p:nvSpPr>
              <p:cNvPr id="22" name="TextBox 22"/>
              <p:cNvSpPr txBox="1"/>
              <p:nvPr/>
            </p:nvSpPr>
            <p:spPr>
              <a:xfrm>
                <a:off x="0" y="-19050"/>
                <a:ext cx="901216" cy="329917"/>
              </a:xfrm>
              <a:prstGeom prst="rect">
                <a:avLst/>
              </a:prstGeom>
            </p:spPr>
            <p:txBody>
              <a:bodyPr lIns="29697" tIns="29697" rIns="29697" bIns="29697" rtlCol="0" anchor="ctr"/>
              <a:lstStyle/>
              <a:p>
                <a:pPr algn="ctr">
                  <a:lnSpc>
                    <a:spcPts val="1063"/>
                  </a:lnSpc>
                </a:pPr>
                <a:endParaRPr/>
              </a:p>
            </p:txBody>
          </p:sp>
        </p:grpSp>
      </p:grpSp>
      <p:sp>
        <p:nvSpPr>
          <p:cNvPr id="23" name="Freeform 23">
            <a:extLst>
              <a:ext uri="{C183D7F6-B498-43B3-948B-1728B52AA6E4}">
                <adec:decorative xmlns:adec="http://schemas.microsoft.com/office/drawing/2017/decorative" val="1"/>
              </a:ext>
            </a:extLst>
          </p:cNvPr>
          <p:cNvSpPr/>
          <p:nvPr/>
        </p:nvSpPr>
        <p:spPr>
          <a:xfrm rot="1600057" flipV="1">
            <a:off x="6076354" y="-159983"/>
            <a:ext cx="5049214" cy="4588473"/>
          </a:xfrm>
          <a:custGeom>
            <a:avLst/>
            <a:gdLst/>
            <a:ahLst/>
            <a:cxnLst/>
            <a:rect l="l" t="t" r="r" b="b"/>
            <a:pathLst>
              <a:path w="5049214" h="4588473">
                <a:moveTo>
                  <a:pt x="0" y="4588473"/>
                </a:moveTo>
                <a:lnTo>
                  <a:pt x="5049214" y="4588473"/>
                </a:lnTo>
                <a:lnTo>
                  <a:pt x="5049214" y="0"/>
                </a:lnTo>
                <a:lnTo>
                  <a:pt x="0" y="0"/>
                </a:lnTo>
                <a:lnTo>
                  <a:pt x="0" y="4588473"/>
                </a:lnTo>
                <a:close/>
              </a:path>
            </a:pathLst>
          </a:custGeom>
          <a:blipFill>
            <a:blip r:embed="rId2"/>
            <a:stretch>
              <a:fillRect/>
            </a:stretch>
          </a:blipFill>
        </p:spPr>
        <p:txBody>
          <a:bodyPr/>
          <a:lstStyle/>
          <a:p>
            <a:endParaRPr lang="en-AU"/>
          </a:p>
        </p:txBody>
      </p:sp>
      <p:grpSp>
        <p:nvGrpSpPr>
          <p:cNvPr id="24" name="Group 24">
            <a:extLst>
              <a:ext uri="{C183D7F6-B498-43B3-948B-1728B52AA6E4}">
                <adec:decorative xmlns:adec="http://schemas.microsoft.com/office/drawing/2017/decorative" val="1"/>
              </a:ext>
            </a:extLst>
          </p:cNvPr>
          <p:cNvGrpSpPr/>
          <p:nvPr/>
        </p:nvGrpSpPr>
        <p:grpSpPr>
          <a:xfrm>
            <a:off x="0" y="-45496"/>
            <a:ext cx="10692000" cy="1042031"/>
            <a:chOff x="0" y="0"/>
            <a:chExt cx="4537894" cy="442258"/>
          </a:xfrm>
        </p:grpSpPr>
        <p:sp>
          <p:nvSpPr>
            <p:cNvPr id="25" name="Freeform 25"/>
            <p:cNvSpPr/>
            <p:nvPr/>
          </p:nvSpPr>
          <p:spPr>
            <a:xfrm>
              <a:off x="0" y="0"/>
              <a:ext cx="4537894" cy="442258"/>
            </a:xfrm>
            <a:custGeom>
              <a:avLst/>
              <a:gdLst/>
              <a:ahLst/>
              <a:cxnLst/>
              <a:rect l="l" t="t" r="r" b="b"/>
              <a:pathLst>
                <a:path w="4537894" h="442258">
                  <a:moveTo>
                    <a:pt x="0" y="0"/>
                  </a:moveTo>
                  <a:lnTo>
                    <a:pt x="4537894" y="0"/>
                  </a:lnTo>
                  <a:lnTo>
                    <a:pt x="4537894" y="442258"/>
                  </a:lnTo>
                  <a:lnTo>
                    <a:pt x="0" y="442258"/>
                  </a:lnTo>
                  <a:close/>
                </a:path>
              </a:pathLst>
            </a:custGeom>
            <a:solidFill>
              <a:srgbClr val="DEE8F6"/>
            </a:solidFill>
          </p:spPr>
          <p:txBody>
            <a:bodyPr/>
            <a:lstStyle/>
            <a:p>
              <a:endParaRPr lang="en-AU"/>
            </a:p>
          </p:txBody>
        </p:sp>
        <p:sp>
          <p:nvSpPr>
            <p:cNvPr id="26" name="TextBox 26"/>
            <p:cNvSpPr txBox="1"/>
            <p:nvPr/>
          </p:nvSpPr>
          <p:spPr>
            <a:xfrm>
              <a:off x="0" y="-19050"/>
              <a:ext cx="4537894" cy="461308"/>
            </a:xfrm>
            <a:prstGeom prst="rect">
              <a:avLst/>
            </a:prstGeom>
          </p:spPr>
          <p:txBody>
            <a:bodyPr lIns="30330" tIns="30330" rIns="30330" bIns="30330" rtlCol="0" anchor="ctr"/>
            <a:lstStyle/>
            <a:p>
              <a:pPr algn="ctr">
                <a:lnSpc>
                  <a:spcPts val="1671"/>
                </a:lnSpc>
              </a:pPr>
              <a:endParaRPr/>
            </a:p>
          </p:txBody>
        </p:sp>
      </p:grpSp>
      <p:grpSp>
        <p:nvGrpSpPr>
          <p:cNvPr id="27" name="Group 27">
            <a:extLst>
              <a:ext uri="{C183D7F6-B498-43B3-948B-1728B52AA6E4}">
                <adec:decorative xmlns:adec="http://schemas.microsoft.com/office/drawing/2017/decorative" val="1"/>
              </a:ext>
            </a:extLst>
          </p:cNvPr>
          <p:cNvGrpSpPr/>
          <p:nvPr/>
        </p:nvGrpSpPr>
        <p:grpSpPr>
          <a:xfrm>
            <a:off x="-93623" y="896264"/>
            <a:ext cx="10890948" cy="1042031"/>
            <a:chOff x="0" y="0"/>
            <a:chExt cx="4622332" cy="442258"/>
          </a:xfrm>
        </p:grpSpPr>
        <p:sp>
          <p:nvSpPr>
            <p:cNvPr id="28" name="Freeform 28"/>
            <p:cNvSpPr/>
            <p:nvPr/>
          </p:nvSpPr>
          <p:spPr>
            <a:xfrm>
              <a:off x="0" y="0"/>
              <a:ext cx="4622332" cy="442258"/>
            </a:xfrm>
            <a:custGeom>
              <a:avLst/>
              <a:gdLst/>
              <a:ahLst/>
              <a:cxnLst/>
              <a:rect l="l" t="t" r="r" b="b"/>
              <a:pathLst>
                <a:path w="4622332" h="442258">
                  <a:moveTo>
                    <a:pt x="0" y="0"/>
                  </a:moveTo>
                  <a:lnTo>
                    <a:pt x="4622332" y="0"/>
                  </a:lnTo>
                  <a:lnTo>
                    <a:pt x="4622332" y="442258"/>
                  </a:lnTo>
                  <a:lnTo>
                    <a:pt x="0" y="442258"/>
                  </a:lnTo>
                  <a:close/>
                </a:path>
              </a:pathLst>
            </a:custGeom>
            <a:solidFill>
              <a:srgbClr val="ADC0DB"/>
            </a:solidFill>
          </p:spPr>
          <p:txBody>
            <a:bodyPr/>
            <a:lstStyle/>
            <a:p>
              <a:endParaRPr lang="en-AU"/>
            </a:p>
          </p:txBody>
        </p:sp>
        <p:sp>
          <p:nvSpPr>
            <p:cNvPr id="29" name="TextBox 29"/>
            <p:cNvSpPr txBox="1"/>
            <p:nvPr/>
          </p:nvSpPr>
          <p:spPr>
            <a:xfrm>
              <a:off x="0" y="-19050"/>
              <a:ext cx="4622332" cy="461308"/>
            </a:xfrm>
            <a:prstGeom prst="rect">
              <a:avLst/>
            </a:prstGeom>
          </p:spPr>
          <p:txBody>
            <a:bodyPr lIns="30330" tIns="30330" rIns="30330" bIns="30330" rtlCol="0" anchor="ctr"/>
            <a:lstStyle/>
            <a:p>
              <a:pPr algn="ctr">
                <a:lnSpc>
                  <a:spcPts val="1671"/>
                </a:lnSpc>
              </a:pPr>
              <a:endParaRPr/>
            </a:p>
          </p:txBody>
        </p:sp>
      </p:grpSp>
      <p:sp>
        <p:nvSpPr>
          <p:cNvPr id="30" name="Freeform 30">
            <a:extLst>
              <a:ext uri="{C183D7F6-B498-43B3-948B-1728B52AA6E4}">
                <adec:decorative xmlns:adec="http://schemas.microsoft.com/office/drawing/2017/decorative" val="1"/>
              </a:ext>
            </a:extLst>
          </p:cNvPr>
          <p:cNvSpPr/>
          <p:nvPr/>
        </p:nvSpPr>
        <p:spPr>
          <a:xfrm>
            <a:off x="93969" y="1433019"/>
            <a:ext cx="1034735" cy="906457"/>
          </a:xfrm>
          <a:custGeom>
            <a:avLst/>
            <a:gdLst/>
            <a:ahLst/>
            <a:cxnLst/>
            <a:rect l="l" t="t" r="r" b="b"/>
            <a:pathLst>
              <a:path w="1034735" h="906457">
                <a:moveTo>
                  <a:pt x="0" y="0"/>
                </a:moveTo>
                <a:lnTo>
                  <a:pt x="1034735" y="0"/>
                </a:lnTo>
                <a:lnTo>
                  <a:pt x="1034735" y="906456"/>
                </a:lnTo>
                <a:lnTo>
                  <a:pt x="0" y="9064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grpSp>
        <p:nvGrpSpPr>
          <p:cNvPr id="31" name="Group 31">
            <a:extLst>
              <a:ext uri="{C183D7F6-B498-43B3-948B-1728B52AA6E4}">
                <adec:decorative xmlns:adec="http://schemas.microsoft.com/office/drawing/2017/decorative" val="1"/>
              </a:ext>
            </a:extLst>
          </p:cNvPr>
          <p:cNvGrpSpPr/>
          <p:nvPr/>
        </p:nvGrpSpPr>
        <p:grpSpPr>
          <a:xfrm>
            <a:off x="205126" y="1480435"/>
            <a:ext cx="812420" cy="811624"/>
            <a:chOff x="0" y="0"/>
            <a:chExt cx="967682" cy="966734"/>
          </a:xfrm>
        </p:grpSpPr>
        <p:sp>
          <p:nvSpPr>
            <p:cNvPr id="32" name="Freeform 32"/>
            <p:cNvSpPr/>
            <p:nvPr/>
          </p:nvSpPr>
          <p:spPr>
            <a:xfrm>
              <a:off x="0" y="0"/>
              <a:ext cx="967683" cy="966734"/>
            </a:xfrm>
            <a:custGeom>
              <a:avLst/>
              <a:gdLst/>
              <a:ahLst/>
              <a:cxnLst/>
              <a:rect l="l" t="t" r="r" b="b"/>
              <a:pathLst>
                <a:path w="967683" h="966734">
                  <a:moveTo>
                    <a:pt x="483841" y="0"/>
                  </a:moveTo>
                  <a:cubicBezTo>
                    <a:pt x="216623" y="0"/>
                    <a:pt x="0" y="216411"/>
                    <a:pt x="0" y="483367"/>
                  </a:cubicBezTo>
                  <a:cubicBezTo>
                    <a:pt x="0" y="750323"/>
                    <a:pt x="216623" y="966734"/>
                    <a:pt x="483841" y="966734"/>
                  </a:cubicBezTo>
                  <a:cubicBezTo>
                    <a:pt x="751059" y="966734"/>
                    <a:pt x="967683" y="750323"/>
                    <a:pt x="967683" y="483367"/>
                  </a:cubicBezTo>
                  <a:cubicBezTo>
                    <a:pt x="967683" y="216411"/>
                    <a:pt x="751059" y="0"/>
                    <a:pt x="483841" y="0"/>
                  </a:cubicBezTo>
                  <a:close/>
                </a:path>
              </a:pathLst>
            </a:custGeom>
            <a:solidFill>
              <a:srgbClr val="FFFFFF"/>
            </a:solidFill>
            <a:ln w="9525" cap="sq">
              <a:solidFill>
                <a:srgbClr val="6AAEB2"/>
              </a:solidFill>
              <a:prstDash val="solid"/>
              <a:miter/>
            </a:ln>
          </p:spPr>
          <p:txBody>
            <a:bodyPr/>
            <a:lstStyle/>
            <a:p>
              <a:endParaRPr lang="en-AU"/>
            </a:p>
          </p:txBody>
        </p:sp>
        <p:sp>
          <p:nvSpPr>
            <p:cNvPr id="33" name="TextBox 33"/>
            <p:cNvSpPr txBox="1"/>
            <p:nvPr/>
          </p:nvSpPr>
          <p:spPr>
            <a:xfrm>
              <a:off x="90720" y="62056"/>
              <a:ext cx="786242" cy="814047"/>
            </a:xfrm>
            <a:prstGeom prst="rect">
              <a:avLst/>
            </a:prstGeom>
          </p:spPr>
          <p:txBody>
            <a:bodyPr lIns="30330" tIns="30330" rIns="30330" bIns="30330" rtlCol="0" anchor="ctr"/>
            <a:lstStyle/>
            <a:p>
              <a:pPr algn="ctr">
                <a:lnSpc>
                  <a:spcPts val="1337"/>
                </a:lnSpc>
              </a:pPr>
              <a:endParaRPr/>
            </a:p>
          </p:txBody>
        </p:sp>
      </p:grpSp>
      <p:sp>
        <p:nvSpPr>
          <p:cNvPr id="34" name="Freeform 34">
            <a:extLst>
              <a:ext uri="{C183D7F6-B498-43B3-948B-1728B52AA6E4}">
                <adec:decorative xmlns:adec="http://schemas.microsoft.com/office/drawing/2017/decorative" val="1"/>
              </a:ext>
            </a:extLst>
          </p:cNvPr>
          <p:cNvSpPr/>
          <p:nvPr/>
        </p:nvSpPr>
        <p:spPr>
          <a:xfrm>
            <a:off x="500815" y="1619708"/>
            <a:ext cx="221043" cy="221043"/>
          </a:xfrm>
          <a:custGeom>
            <a:avLst/>
            <a:gdLst/>
            <a:ahLst/>
            <a:cxnLst/>
            <a:rect l="l" t="t" r="r" b="b"/>
            <a:pathLst>
              <a:path w="221043" h="221043">
                <a:moveTo>
                  <a:pt x="0" y="0"/>
                </a:moveTo>
                <a:lnTo>
                  <a:pt x="221043" y="0"/>
                </a:lnTo>
                <a:lnTo>
                  <a:pt x="221043" y="221043"/>
                </a:lnTo>
                <a:lnTo>
                  <a:pt x="0" y="221043"/>
                </a:lnTo>
                <a:lnTo>
                  <a:pt x="0" y="0"/>
                </a:lnTo>
                <a:close/>
              </a:path>
            </a:pathLst>
          </a:custGeom>
          <a:blipFill>
            <a:blip r:embed="rId5"/>
            <a:stretch>
              <a:fillRect/>
            </a:stretch>
          </a:blipFill>
        </p:spPr>
        <p:txBody>
          <a:bodyPr/>
          <a:lstStyle/>
          <a:p>
            <a:endParaRPr lang="en-AU"/>
          </a:p>
        </p:txBody>
      </p:sp>
      <p:sp>
        <p:nvSpPr>
          <p:cNvPr id="35" name="Freeform 35">
            <a:extLst>
              <a:ext uri="{C183D7F6-B498-43B3-948B-1728B52AA6E4}">
                <adec:decorative xmlns:adec="http://schemas.microsoft.com/office/drawing/2017/decorative" val="1"/>
              </a:ext>
            </a:extLst>
          </p:cNvPr>
          <p:cNvSpPr/>
          <p:nvPr/>
        </p:nvSpPr>
        <p:spPr>
          <a:xfrm>
            <a:off x="1559306" y="1449924"/>
            <a:ext cx="1034735" cy="906457"/>
          </a:xfrm>
          <a:custGeom>
            <a:avLst/>
            <a:gdLst/>
            <a:ahLst/>
            <a:cxnLst/>
            <a:rect l="l" t="t" r="r" b="b"/>
            <a:pathLst>
              <a:path w="1034735" h="906457">
                <a:moveTo>
                  <a:pt x="0" y="0"/>
                </a:moveTo>
                <a:lnTo>
                  <a:pt x="1034734" y="0"/>
                </a:lnTo>
                <a:lnTo>
                  <a:pt x="1034734" y="906457"/>
                </a:lnTo>
                <a:lnTo>
                  <a:pt x="0" y="9064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grpSp>
        <p:nvGrpSpPr>
          <p:cNvPr id="36" name="Group 36">
            <a:extLst>
              <a:ext uri="{C183D7F6-B498-43B3-948B-1728B52AA6E4}">
                <adec:decorative xmlns:adec="http://schemas.microsoft.com/office/drawing/2017/decorative" val="1"/>
              </a:ext>
            </a:extLst>
          </p:cNvPr>
          <p:cNvGrpSpPr/>
          <p:nvPr/>
        </p:nvGrpSpPr>
        <p:grpSpPr>
          <a:xfrm>
            <a:off x="1670463" y="1497340"/>
            <a:ext cx="812420" cy="811624"/>
            <a:chOff x="0" y="0"/>
            <a:chExt cx="967682" cy="966734"/>
          </a:xfrm>
        </p:grpSpPr>
        <p:sp>
          <p:nvSpPr>
            <p:cNvPr id="37" name="Freeform 37"/>
            <p:cNvSpPr/>
            <p:nvPr/>
          </p:nvSpPr>
          <p:spPr>
            <a:xfrm>
              <a:off x="0" y="0"/>
              <a:ext cx="967683" cy="966734"/>
            </a:xfrm>
            <a:custGeom>
              <a:avLst/>
              <a:gdLst/>
              <a:ahLst/>
              <a:cxnLst/>
              <a:rect l="l" t="t" r="r" b="b"/>
              <a:pathLst>
                <a:path w="967683" h="966734">
                  <a:moveTo>
                    <a:pt x="483841" y="0"/>
                  </a:moveTo>
                  <a:cubicBezTo>
                    <a:pt x="216623" y="0"/>
                    <a:pt x="0" y="216411"/>
                    <a:pt x="0" y="483367"/>
                  </a:cubicBezTo>
                  <a:cubicBezTo>
                    <a:pt x="0" y="750323"/>
                    <a:pt x="216623" y="966734"/>
                    <a:pt x="483841" y="966734"/>
                  </a:cubicBezTo>
                  <a:cubicBezTo>
                    <a:pt x="751059" y="966734"/>
                    <a:pt x="967683" y="750323"/>
                    <a:pt x="967683" y="483367"/>
                  </a:cubicBezTo>
                  <a:cubicBezTo>
                    <a:pt x="967683" y="216411"/>
                    <a:pt x="751059" y="0"/>
                    <a:pt x="483841" y="0"/>
                  </a:cubicBezTo>
                  <a:close/>
                </a:path>
              </a:pathLst>
            </a:custGeom>
            <a:solidFill>
              <a:srgbClr val="FFFFFF"/>
            </a:solidFill>
            <a:ln w="9525" cap="sq">
              <a:solidFill>
                <a:srgbClr val="3BA5BB"/>
              </a:solidFill>
              <a:prstDash val="solid"/>
              <a:miter/>
            </a:ln>
          </p:spPr>
          <p:txBody>
            <a:bodyPr/>
            <a:lstStyle/>
            <a:p>
              <a:endParaRPr lang="en-AU"/>
            </a:p>
          </p:txBody>
        </p:sp>
        <p:sp>
          <p:nvSpPr>
            <p:cNvPr id="38" name="TextBox 38"/>
            <p:cNvSpPr txBox="1"/>
            <p:nvPr/>
          </p:nvSpPr>
          <p:spPr>
            <a:xfrm>
              <a:off x="90720" y="62056"/>
              <a:ext cx="786242" cy="814047"/>
            </a:xfrm>
            <a:prstGeom prst="rect">
              <a:avLst/>
            </a:prstGeom>
          </p:spPr>
          <p:txBody>
            <a:bodyPr lIns="30330" tIns="30330" rIns="30330" bIns="30330" rtlCol="0" anchor="ctr"/>
            <a:lstStyle/>
            <a:p>
              <a:pPr algn="ctr">
                <a:lnSpc>
                  <a:spcPts val="1337"/>
                </a:lnSpc>
              </a:pPr>
              <a:endParaRPr/>
            </a:p>
          </p:txBody>
        </p:sp>
      </p:grpSp>
      <p:sp>
        <p:nvSpPr>
          <p:cNvPr id="39" name="Freeform 39">
            <a:extLst>
              <a:ext uri="{C183D7F6-B498-43B3-948B-1728B52AA6E4}">
                <adec:decorative xmlns:adec="http://schemas.microsoft.com/office/drawing/2017/decorative" val="1"/>
              </a:ext>
            </a:extLst>
          </p:cNvPr>
          <p:cNvSpPr/>
          <p:nvPr/>
        </p:nvSpPr>
        <p:spPr>
          <a:xfrm>
            <a:off x="1945276" y="1619708"/>
            <a:ext cx="262794" cy="237948"/>
          </a:xfrm>
          <a:custGeom>
            <a:avLst/>
            <a:gdLst/>
            <a:ahLst/>
            <a:cxnLst/>
            <a:rect l="l" t="t" r="r" b="b"/>
            <a:pathLst>
              <a:path w="262794" h="237948">
                <a:moveTo>
                  <a:pt x="0" y="0"/>
                </a:moveTo>
                <a:lnTo>
                  <a:pt x="262794" y="0"/>
                </a:lnTo>
                <a:lnTo>
                  <a:pt x="262794" y="237949"/>
                </a:lnTo>
                <a:lnTo>
                  <a:pt x="0" y="2379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grpSp>
        <p:nvGrpSpPr>
          <p:cNvPr id="40" name="Group 40">
            <a:extLst>
              <a:ext uri="{C183D7F6-B498-43B3-948B-1728B52AA6E4}">
                <adec:decorative xmlns:adec="http://schemas.microsoft.com/office/drawing/2017/decorative" val="1"/>
              </a:ext>
            </a:extLst>
          </p:cNvPr>
          <p:cNvGrpSpPr/>
          <p:nvPr/>
        </p:nvGrpSpPr>
        <p:grpSpPr>
          <a:xfrm>
            <a:off x="1577446" y="2444057"/>
            <a:ext cx="933027" cy="341040"/>
            <a:chOff x="0" y="0"/>
            <a:chExt cx="1244036" cy="454720"/>
          </a:xfrm>
        </p:grpSpPr>
        <p:grpSp>
          <p:nvGrpSpPr>
            <p:cNvPr id="41" name="Group 41"/>
            <p:cNvGrpSpPr/>
            <p:nvPr/>
          </p:nvGrpSpPr>
          <p:grpSpPr>
            <a:xfrm>
              <a:off x="41836" y="45323"/>
              <a:ext cx="1202199" cy="409397"/>
              <a:chOff x="0" y="0"/>
              <a:chExt cx="894870" cy="304739"/>
            </a:xfrm>
          </p:grpSpPr>
          <p:sp>
            <p:nvSpPr>
              <p:cNvPr id="42" name="Freeform 42"/>
              <p:cNvSpPr/>
              <p:nvPr/>
            </p:nvSpPr>
            <p:spPr>
              <a:xfrm>
                <a:off x="0" y="0"/>
                <a:ext cx="894870" cy="304739"/>
              </a:xfrm>
              <a:custGeom>
                <a:avLst/>
                <a:gdLst/>
                <a:ahLst/>
                <a:cxnLst/>
                <a:rect l="l" t="t" r="r" b="b"/>
                <a:pathLst>
                  <a:path w="894870" h="304739">
                    <a:moveTo>
                      <a:pt x="32257" y="0"/>
                    </a:moveTo>
                    <a:lnTo>
                      <a:pt x="862613" y="0"/>
                    </a:lnTo>
                    <a:cubicBezTo>
                      <a:pt x="880428" y="0"/>
                      <a:pt x="894870" y="14442"/>
                      <a:pt x="894870" y="32257"/>
                    </a:cubicBezTo>
                    <a:lnTo>
                      <a:pt x="894870" y="272482"/>
                    </a:lnTo>
                    <a:cubicBezTo>
                      <a:pt x="894870" y="290297"/>
                      <a:pt x="880428" y="304739"/>
                      <a:pt x="862613" y="304739"/>
                    </a:cubicBezTo>
                    <a:lnTo>
                      <a:pt x="32257" y="304739"/>
                    </a:lnTo>
                    <a:cubicBezTo>
                      <a:pt x="14442" y="304739"/>
                      <a:pt x="0" y="290297"/>
                      <a:pt x="0" y="272482"/>
                    </a:cubicBezTo>
                    <a:lnTo>
                      <a:pt x="0" y="32257"/>
                    </a:lnTo>
                    <a:cubicBezTo>
                      <a:pt x="0" y="14442"/>
                      <a:pt x="14442" y="0"/>
                      <a:pt x="32257" y="0"/>
                    </a:cubicBezTo>
                    <a:close/>
                  </a:path>
                </a:pathLst>
              </a:custGeom>
              <a:solidFill>
                <a:srgbClr val="626170"/>
              </a:solidFill>
              <a:ln cap="sq">
                <a:noFill/>
                <a:prstDash val="solid"/>
                <a:miter/>
              </a:ln>
            </p:spPr>
            <p:txBody>
              <a:bodyPr/>
              <a:lstStyle/>
              <a:p>
                <a:endParaRPr lang="en-AU"/>
              </a:p>
            </p:txBody>
          </p:sp>
          <p:sp>
            <p:nvSpPr>
              <p:cNvPr id="43" name="TextBox 43"/>
              <p:cNvSpPr txBox="1"/>
              <p:nvPr/>
            </p:nvSpPr>
            <p:spPr>
              <a:xfrm>
                <a:off x="0" y="-19050"/>
                <a:ext cx="894870" cy="323789"/>
              </a:xfrm>
              <a:prstGeom prst="rect">
                <a:avLst/>
              </a:prstGeom>
            </p:spPr>
            <p:txBody>
              <a:bodyPr lIns="29697" tIns="29697" rIns="29697" bIns="29697" rtlCol="0" anchor="ctr"/>
              <a:lstStyle/>
              <a:p>
                <a:pPr algn="ctr">
                  <a:lnSpc>
                    <a:spcPts val="1063"/>
                  </a:lnSpc>
                </a:pPr>
                <a:endParaRPr/>
              </a:p>
            </p:txBody>
          </p:sp>
        </p:grpSp>
        <p:grpSp>
          <p:nvGrpSpPr>
            <p:cNvPr id="44" name="Group 44"/>
            <p:cNvGrpSpPr/>
            <p:nvPr/>
          </p:nvGrpSpPr>
          <p:grpSpPr>
            <a:xfrm>
              <a:off x="0" y="0"/>
              <a:ext cx="1210726" cy="417629"/>
              <a:chOff x="0" y="0"/>
              <a:chExt cx="901216" cy="310867"/>
            </a:xfrm>
          </p:grpSpPr>
          <p:sp>
            <p:nvSpPr>
              <p:cNvPr id="45" name="Freeform 45"/>
              <p:cNvSpPr/>
              <p:nvPr/>
            </p:nvSpPr>
            <p:spPr>
              <a:xfrm>
                <a:off x="0" y="0"/>
                <a:ext cx="901216" cy="310867"/>
              </a:xfrm>
              <a:custGeom>
                <a:avLst/>
                <a:gdLst/>
                <a:ahLst/>
                <a:cxnLst/>
                <a:rect l="l" t="t" r="r" b="b"/>
                <a:pathLst>
                  <a:path w="901216" h="310867">
                    <a:moveTo>
                      <a:pt x="32030" y="0"/>
                    </a:moveTo>
                    <a:lnTo>
                      <a:pt x="869187" y="0"/>
                    </a:lnTo>
                    <a:cubicBezTo>
                      <a:pt x="886876" y="0"/>
                      <a:pt x="901216" y="14340"/>
                      <a:pt x="901216" y="32030"/>
                    </a:cubicBezTo>
                    <a:lnTo>
                      <a:pt x="901216" y="278837"/>
                    </a:lnTo>
                    <a:cubicBezTo>
                      <a:pt x="901216" y="296526"/>
                      <a:pt x="886876" y="310867"/>
                      <a:pt x="869187" y="310867"/>
                    </a:cubicBezTo>
                    <a:lnTo>
                      <a:pt x="32030" y="310867"/>
                    </a:lnTo>
                    <a:cubicBezTo>
                      <a:pt x="14340" y="310867"/>
                      <a:pt x="0" y="296526"/>
                      <a:pt x="0" y="278837"/>
                    </a:cubicBezTo>
                    <a:lnTo>
                      <a:pt x="0" y="32030"/>
                    </a:lnTo>
                    <a:cubicBezTo>
                      <a:pt x="0" y="14340"/>
                      <a:pt x="14340" y="0"/>
                      <a:pt x="32030" y="0"/>
                    </a:cubicBezTo>
                    <a:close/>
                  </a:path>
                </a:pathLst>
              </a:custGeom>
              <a:solidFill>
                <a:srgbClr val="9ADBE8"/>
              </a:solidFill>
              <a:ln w="19050" cap="sq">
                <a:solidFill>
                  <a:srgbClr val="3BA5BB"/>
                </a:solidFill>
                <a:prstDash val="solid"/>
                <a:miter/>
              </a:ln>
            </p:spPr>
            <p:txBody>
              <a:bodyPr/>
              <a:lstStyle/>
              <a:p>
                <a:endParaRPr lang="en-AU"/>
              </a:p>
            </p:txBody>
          </p:sp>
          <p:sp>
            <p:nvSpPr>
              <p:cNvPr id="46" name="TextBox 46"/>
              <p:cNvSpPr txBox="1"/>
              <p:nvPr/>
            </p:nvSpPr>
            <p:spPr>
              <a:xfrm>
                <a:off x="0" y="-19050"/>
                <a:ext cx="901216" cy="329917"/>
              </a:xfrm>
              <a:prstGeom prst="rect">
                <a:avLst/>
              </a:prstGeom>
            </p:spPr>
            <p:txBody>
              <a:bodyPr lIns="29697" tIns="29697" rIns="29697" bIns="29697" rtlCol="0" anchor="ctr"/>
              <a:lstStyle/>
              <a:p>
                <a:pPr algn="ctr">
                  <a:lnSpc>
                    <a:spcPts val="1063"/>
                  </a:lnSpc>
                </a:pPr>
                <a:endParaRPr/>
              </a:p>
            </p:txBody>
          </p:sp>
        </p:grpSp>
      </p:grpSp>
      <p:grpSp>
        <p:nvGrpSpPr>
          <p:cNvPr id="47" name="Group 47">
            <a:extLst>
              <a:ext uri="{C183D7F6-B498-43B3-948B-1728B52AA6E4}">
                <adec:decorative xmlns:adec="http://schemas.microsoft.com/office/drawing/2017/decorative" val="1"/>
              </a:ext>
            </a:extLst>
          </p:cNvPr>
          <p:cNvGrpSpPr/>
          <p:nvPr/>
        </p:nvGrpSpPr>
        <p:grpSpPr>
          <a:xfrm>
            <a:off x="1577446" y="2867505"/>
            <a:ext cx="933027" cy="341040"/>
            <a:chOff x="0" y="0"/>
            <a:chExt cx="1244036" cy="454720"/>
          </a:xfrm>
        </p:grpSpPr>
        <p:grpSp>
          <p:nvGrpSpPr>
            <p:cNvPr id="48" name="Group 48"/>
            <p:cNvGrpSpPr/>
            <p:nvPr/>
          </p:nvGrpSpPr>
          <p:grpSpPr>
            <a:xfrm>
              <a:off x="41836" y="45323"/>
              <a:ext cx="1202199" cy="409397"/>
              <a:chOff x="0" y="0"/>
              <a:chExt cx="894870" cy="304739"/>
            </a:xfrm>
          </p:grpSpPr>
          <p:sp>
            <p:nvSpPr>
              <p:cNvPr id="49" name="Freeform 49"/>
              <p:cNvSpPr/>
              <p:nvPr/>
            </p:nvSpPr>
            <p:spPr>
              <a:xfrm>
                <a:off x="0" y="0"/>
                <a:ext cx="894870" cy="304739"/>
              </a:xfrm>
              <a:custGeom>
                <a:avLst/>
                <a:gdLst/>
                <a:ahLst/>
                <a:cxnLst/>
                <a:rect l="l" t="t" r="r" b="b"/>
                <a:pathLst>
                  <a:path w="894870" h="304739">
                    <a:moveTo>
                      <a:pt x="32257" y="0"/>
                    </a:moveTo>
                    <a:lnTo>
                      <a:pt x="862613" y="0"/>
                    </a:lnTo>
                    <a:cubicBezTo>
                      <a:pt x="880428" y="0"/>
                      <a:pt x="894870" y="14442"/>
                      <a:pt x="894870" y="32257"/>
                    </a:cubicBezTo>
                    <a:lnTo>
                      <a:pt x="894870" y="272482"/>
                    </a:lnTo>
                    <a:cubicBezTo>
                      <a:pt x="894870" y="290297"/>
                      <a:pt x="880428" y="304739"/>
                      <a:pt x="862613" y="304739"/>
                    </a:cubicBezTo>
                    <a:lnTo>
                      <a:pt x="32257" y="304739"/>
                    </a:lnTo>
                    <a:cubicBezTo>
                      <a:pt x="14442" y="304739"/>
                      <a:pt x="0" y="290297"/>
                      <a:pt x="0" y="272482"/>
                    </a:cubicBezTo>
                    <a:lnTo>
                      <a:pt x="0" y="32257"/>
                    </a:lnTo>
                    <a:cubicBezTo>
                      <a:pt x="0" y="14442"/>
                      <a:pt x="14442" y="0"/>
                      <a:pt x="32257" y="0"/>
                    </a:cubicBezTo>
                    <a:close/>
                  </a:path>
                </a:pathLst>
              </a:custGeom>
              <a:solidFill>
                <a:srgbClr val="626170"/>
              </a:solidFill>
              <a:ln cap="sq">
                <a:noFill/>
                <a:prstDash val="solid"/>
                <a:miter/>
              </a:ln>
            </p:spPr>
            <p:txBody>
              <a:bodyPr/>
              <a:lstStyle/>
              <a:p>
                <a:endParaRPr lang="en-AU"/>
              </a:p>
            </p:txBody>
          </p:sp>
          <p:sp>
            <p:nvSpPr>
              <p:cNvPr id="50" name="TextBox 50"/>
              <p:cNvSpPr txBox="1"/>
              <p:nvPr/>
            </p:nvSpPr>
            <p:spPr>
              <a:xfrm>
                <a:off x="0" y="-19050"/>
                <a:ext cx="894870" cy="323789"/>
              </a:xfrm>
              <a:prstGeom prst="rect">
                <a:avLst/>
              </a:prstGeom>
            </p:spPr>
            <p:txBody>
              <a:bodyPr lIns="29697" tIns="29697" rIns="29697" bIns="29697" rtlCol="0" anchor="ctr"/>
              <a:lstStyle/>
              <a:p>
                <a:pPr algn="ctr">
                  <a:lnSpc>
                    <a:spcPts val="1063"/>
                  </a:lnSpc>
                </a:pPr>
                <a:endParaRPr/>
              </a:p>
            </p:txBody>
          </p:sp>
        </p:grpSp>
        <p:grpSp>
          <p:nvGrpSpPr>
            <p:cNvPr id="51" name="Group 51"/>
            <p:cNvGrpSpPr/>
            <p:nvPr/>
          </p:nvGrpSpPr>
          <p:grpSpPr>
            <a:xfrm>
              <a:off x="0" y="0"/>
              <a:ext cx="1210726" cy="417629"/>
              <a:chOff x="0" y="0"/>
              <a:chExt cx="901216" cy="310867"/>
            </a:xfrm>
          </p:grpSpPr>
          <p:sp>
            <p:nvSpPr>
              <p:cNvPr id="52" name="Freeform 52"/>
              <p:cNvSpPr/>
              <p:nvPr/>
            </p:nvSpPr>
            <p:spPr>
              <a:xfrm>
                <a:off x="0" y="0"/>
                <a:ext cx="901216" cy="310867"/>
              </a:xfrm>
              <a:custGeom>
                <a:avLst/>
                <a:gdLst/>
                <a:ahLst/>
                <a:cxnLst/>
                <a:rect l="l" t="t" r="r" b="b"/>
                <a:pathLst>
                  <a:path w="901216" h="310867">
                    <a:moveTo>
                      <a:pt x="32030" y="0"/>
                    </a:moveTo>
                    <a:lnTo>
                      <a:pt x="869187" y="0"/>
                    </a:lnTo>
                    <a:cubicBezTo>
                      <a:pt x="886876" y="0"/>
                      <a:pt x="901216" y="14340"/>
                      <a:pt x="901216" y="32030"/>
                    </a:cubicBezTo>
                    <a:lnTo>
                      <a:pt x="901216" y="278837"/>
                    </a:lnTo>
                    <a:cubicBezTo>
                      <a:pt x="901216" y="296526"/>
                      <a:pt x="886876" y="310867"/>
                      <a:pt x="869187" y="310867"/>
                    </a:cubicBezTo>
                    <a:lnTo>
                      <a:pt x="32030" y="310867"/>
                    </a:lnTo>
                    <a:cubicBezTo>
                      <a:pt x="14340" y="310867"/>
                      <a:pt x="0" y="296526"/>
                      <a:pt x="0" y="278837"/>
                    </a:cubicBezTo>
                    <a:lnTo>
                      <a:pt x="0" y="32030"/>
                    </a:lnTo>
                    <a:cubicBezTo>
                      <a:pt x="0" y="14340"/>
                      <a:pt x="14340" y="0"/>
                      <a:pt x="32030" y="0"/>
                    </a:cubicBezTo>
                    <a:close/>
                  </a:path>
                </a:pathLst>
              </a:custGeom>
              <a:solidFill>
                <a:srgbClr val="9ADBE8"/>
              </a:solidFill>
              <a:ln w="19050" cap="sq">
                <a:solidFill>
                  <a:srgbClr val="3BA5BB"/>
                </a:solidFill>
                <a:prstDash val="solid"/>
                <a:miter/>
              </a:ln>
            </p:spPr>
            <p:txBody>
              <a:bodyPr/>
              <a:lstStyle/>
              <a:p>
                <a:endParaRPr lang="en-AU"/>
              </a:p>
            </p:txBody>
          </p:sp>
          <p:sp>
            <p:nvSpPr>
              <p:cNvPr id="53" name="TextBox 53"/>
              <p:cNvSpPr txBox="1"/>
              <p:nvPr/>
            </p:nvSpPr>
            <p:spPr>
              <a:xfrm>
                <a:off x="0" y="-19050"/>
                <a:ext cx="901216" cy="329917"/>
              </a:xfrm>
              <a:prstGeom prst="rect">
                <a:avLst/>
              </a:prstGeom>
            </p:spPr>
            <p:txBody>
              <a:bodyPr lIns="29697" tIns="29697" rIns="29697" bIns="29697" rtlCol="0" anchor="ctr"/>
              <a:lstStyle/>
              <a:p>
                <a:pPr algn="ctr">
                  <a:lnSpc>
                    <a:spcPts val="1063"/>
                  </a:lnSpc>
                </a:pPr>
                <a:endParaRPr/>
              </a:p>
            </p:txBody>
          </p:sp>
        </p:grpSp>
      </p:grpSp>
      <p:grpSp>
        <p:nvGrpSpPr>
          <p:cNvPr id="54" name="Group 54">
            <a:extLst>
              <a:ext uri="{C183D7F6-B498-43B3-948B-1728B52AA6E4}">
                <adec:decorative xmlns:adec="http://schemas.microsoft.com/office/drawing/2017/decorative" val="1"/>
              </a:ext>
            </a:extLst>
          </p:cNvPr>
          <p:cNvGrpSpPr/>
          <p:nvPr/>
        </p:nvGrpSpPr>
        <p:grpSpPr>
          <a:xfrm>
            <a:off x="1577446" y="3290954"/>
            <a:ext cx="933027" cy="341040"/>
            <a:chOff x="0" y="0"/>
            <a:chExt cx="1244036" cy="454720"/>
          </a:xfrm>
        </p:grpSpPr>
        <p:grpSp>
          <p:nvGrpSpPr>
            <p:cNvPr id="55" name="Group 55"/>
            <p:cNvGrpSpPr/>
            <p:nvPr/>
          </p:nvGrpSpPr>
          <p:grpSpPr>
            <a:xfrm>
              <a:off x="41836" y="45323"/>
              <a:ext cx="1202199" cy="409397"/>
              <a:chOff x="0" y="0"/>
              <a:chExt cx="894870" cy="304739"/>
            </a:xfrm>
          </p:grpSpPr>
          <p:sp>
            <p:nvSpPr>
              <p:cNvPr id="56" name="Freeform 56"/>
              <p:cNvSpPr/>
              <p:nvPr/>
            </p:nvSpPr>
            <p:spPr>
              <a:xfrm>
                <a:off x="0" y="0"/>
                <a:ext cx="894870" cy="304739"/>
              </a:xfrm>
              <a:custGeom>
                <a:avLst/>
                <a:gdLst/>
                <a:ahLst/>
                <a:cxnLst/>
                <a:rect l="l" t="t" r="r" b="b"/>
                <a:pathLst>
                  <a:path w="894870" h="304739">
                    <a:moveTo>
                      <a:pt x="32257" y="0"/>
                    </a:moveTo>
                    <a:lnTo>
                      <a:pt x="862613" y="0"/>
                    </a:lnTo>
                    <a:cubicBezTo>
                      <a:pt x="880428" y="0"/>
                      <a:pt x="894870" y="14442"/>
                      <a:pt x="894870" y="32257"/>
                    </a:cubicBezTo>
                    <a:lnTo>
                      <a:pt x="894870" y="272482"/>
                    </a:lnTo>
                    <a:cubicBezTo>
                      <a:pt x="894870" y="290297"/>
                      <a:pt x="880428" y="304739"/>
                      <a:pt x="862613" y="304739"/>
                    </a:cubicBezTo>
                    <a:lnTo>
                      <a:pt x="32257" y="304739"/>
                    </a:lnTo>
                    <a:cubicBezTo>
                      <a:pt x="14442" y="304739"/>
                      <a:pt x="0" y="290297"/>
                      <a:pt x="0" y="272482"/>
                    </a:cubicBezTo>
                    <a:lnTo>
                      <a:pt x="0" y="32257"/>
                    </a:lnTo>
                    <a:cubicBezTo>
                      <a:pt x="0" y="14442"/>
                      <a:pt x="14442" y="0"/>
                      <a:pt x="32257" y="0"/>
                    </a:cubicBezTo>
                    <a:close/>
                  </a:path>
                </a:pathLst>
              </a:custGeom>
              <a:solidFill>
                <a:srgbClr val="626170"/>
              </a:solidFill>
              <a:ln cap="sq">
                <a:noFill/>
                <a:prstDash val="solid"/>
                <a:miter/>
              </a:ln>
            </p:spPr>
            <p:txBody>
              <a:bodyPr/>
              <a:lstStyle/>
              <a:p>
                <a:endParaRPr lang="en-AU"/>
              </a:p>
            </p:txBody>
          </p:sp>
          <p:sp>
            <p:nvSpPr>
              <p:cNvPr id="57" name="TextBox 57"/>
              <p:cNvSpPr txBox="1"/>
              <p:nvPr/>
            </p:nvSpPr>
            <p:spPr>
              <a:xfrm>
                <a:off x="0" y="-19050"/>
                <a:ext cx="894870" cy="323789"/>
              </a:xfrm>
              <a:prstGeom prst="rect">
                <a:avLst/>
              </a:prstGeom>
            </p:spPr>
            <p:txBody>
              <a:bodyPr lIns="29697" tIns="29697" rIns="29697" bIns="29697" rtlCol="0" anchor="ctr"/>
              <a:lstStyle/>
              <a:p>
                <a:pPr algn="ctr">
                  <a:lnSpc>
                    <a:spcPts val="1063"/>
                  </a:lnSpc>
                </a:pPr>
                <a:endParaRPr/>
              </a:p>
            </p:txBody>
          </p:sp>
        </p:grpSp>
        <p:grpSp>
          <p:nvGrpSpPr>
            <p:cNvPr id="58" name="Group 58"/>
            <p:cNvGrpSpPr/>
            <p:nvPr/>
          </p:nvGrpSpPr>
          <p:grpSpPr>
            <a:xfrm>
              <a:off x="0" y="0"/>
              <a:ext cx="1210726" cy="417629"/>
              <a:chOff x="0" y="0"/>
              <a:chExt cx="901216" cy="310867"/>
            </a:xfrm>
          </p:grpSpPr>
          <p:sp>
            <p:nvSpPr>
              <p:cNvPr id="59" name="Freeform 59"/>
              <p:cNvSpPr/>
              <p:nvPr/>
            </p:nvSpPr>
            <p:spPr>
              <a:xfrm>
                <a:off x="0" y="0"/>
                <a:ext cx="901216" cy="310867"/>
              </a:xfrm>
              <a:custGeom>
                <a:avLst/>
                <a:gdLst/>
                <a:ahLst/>
                <a:cxnLst/>
                <a:rect l="l" t="t" r="r" b="b"/>
                <a:pathLst>
                  <a:path w="901216" h="310867">
                    <a:moveTo>
                      <a:pt x="32030" y="0"/>
                    </a:moveTo>
                    <a:lnTo>
                      <a:pt x="869187" y="0"/>
                    </a:lnTo>
                    <a:cubicBezTo>
                      <a:pt x="886876" y="0"/>
                      <a:pt x="901216" y="14340"/>
                      <a:pt x="901216" y="32030"/>
                    </a:cubicBezTo>
                    <a:lnTo>
                      <a:pt x="901216" y="278837"/>
                    </a:lnTo>
                    <a:cubicBezTo>
                      <a:pt x="901216" y="296526"/>
                      <a:pt x="886876" y="310867"/>
                      <a:pt x="869187" y="310867"/>
                    </a:cubicBezTo>
                    <a:lnTo>
                      <a:pt x="32030" y="310867"/>
                    </a:lnTo>
                    <a:cubicBezTo>
                      <a:pt x="14340" y="310867"/>
                      <a:pt x="0" y="296526"/>
                      <a:pt x="0" y="278837"/>
                    </a:cubicBezTo>
                    <a:lnTo>
                      <a:pt x="0" y="32030"/>
                    </a:lnTo>
                    <a:cubicBezTo>
                      <a:pt x="0" y="14340"/>
                      <a:pt x="14340" y="0"/>
                      <a:pt x="32030" y="0"/>
                    </a:cubicBezTo>
                    <a:close/>
                  </a:path>
                </a:pathLst>
              </a:custGeom>
              <a:solidFill>
                <a:srgbClr val="9ADBE8"/>
              </a:solidFill>
              <a:ln w="19050" cap="sq">
                <a:solidFill>
                  <a:srgbClr val="3BA5BB"/>
                </a:solidFill>
                <a:prstDash val="solid"/>
                <a:miter/>
              </a:ln>
            </p:spPr>
            <p:txBody>
              <a:bodyPr/>
              <a:lstStyle/>
              <a:p>
                <a:endParaRPr lang="en-AU"/>
              </a:p>
            </p:txBody>
          </p:sp>
          <p:sp>
            <p:nvSpPr>
              <p:cNvPr id="60" name="TextBox 60"/>
              <p:cNvSpPr txBox="1"/>
              <p:nvPr/>
            </p:nvSpPr>
            <p:spPr>
              <a:xfrm>
                <a:off x="0" y="-19050"/>
                <a:ext cx="901216" cy="329917"/>
              </a:xfrm>
              <a:prstGeom prst="rect">
                <a:avLst/>
              </a:prstGeom>
            </p:spPr>
            <p:txBody>
              <a:bodyPr lIns="29697" tIns="29697" rIns="29697" bIns="29697" rtlCol="0" anchor="ctr"/>
              <a:lstStyle/>
              <a:p>
                <a:pPr algn="ctr">
                  <a:lnSpc>
                    <a:spcPts val="1063"/>
                  </a:lnSpc>
                </a:pPr>
                <a:endParaRPr/>
              </a:p>
            </p:txBody>
          </p:sp>
        </p:grpSp>
      </p:grpSp>
      <p:sp>
        <p:nvSpPr>
          <p:cNvPr id="61" name="Freeform 61">
            <a:extLst>
              <a:ext uri="{C183D7F6-B498-43B3-948B-1728B52AA6E4}">
                <adec:decorative xmlns:adec="http://schemas.microsoft.com/office/drawing/2017/decorative" val="1"/>
              </a:ext>
            </a:extLst>
          </p:cNvPr>
          <p:cNvSpPr/>
          <p:nvPr/>
        </p:nvSpPr>
        <p:spPr>
          <a:xfrm>
            <a:off x="3150236" y="1449924"/>
            <a:ext cx="1034735" cy="906457"/>
          </a:xfrm>
          <a:custGeom>
            <a:avLst/>
            <a:gdLst/>
            <a:ahLst/>
            <a:cxnLst/>
            <a:rect l="l" t="t" r="r" b="b"/>
            <a:pathLst>
              <a:path w="1034735" h="906457">
                <a:moveTo>
                  <a:pt x="0" y="0"/>
                </a:moveTo>
                <a:lnTo>
                  <a:pt x="1034734" y="0"/>
                </a:lnTo>
                <a:lnTo>
                  <a:pt x="1034734" y="906457"/>
                </a:lnTo>
                <a:lnTo>
                  <a:pt x="0" y="90645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grpSp>
        <p:nvGrpSpPr>
          <p:cNvPr id="62" name="Group 62">
            <a:extLst>
              <a:ext uri="{C183D7F6-B498-43B3-948B-1728B52AA6E4}">
                <adec:decorative xmlns:adec="http://schemas.microsoft.com/office/drawing/2017/decorative" val="1"/>
              </a:ext>
            </a:extLst>
          </p:cNvPr>
          <p:cNvGrpSpPr/>
          <p:nvPr/>
        </p:nvGrpSpPr>
        <p:grpSpPr>
          <a:xfrm>
            <a:off x="3261393" y="1497340"/>
            <a:ext cx="812420" cy="811624"/>
            <a:chOff x="0" y="0"/>
            <a:chExt cx="967682" cy="966734"/>
          </a:xfrm>
        </p:grpSpPr>
        <p:sp>
          <p:nvSpPr>
            <p:cNvPr id="63" name="Freeform 63"/>
            <p:cNvSpPr/>
            <p:nvPr/>
          </p:nvSpPr>
          <p:spPr>
            <a:xfrm>
              <a:off x="0" y="0"/>
              <a:ext cx="967683" cy="966734"/>
            </a:xfrm>
            <a:custGeom>
              <a:avLst/>
              <a:gdLst/>
              <a:ahLst/>
              <a:cxnLst/>
              <a:rect l="l" t="t" r="r" b="b"/>
              <a:pathLst>
                <a:path w="967683" h="966734">
                  <a:moveTo>
                    <a:pt x="483841" y="0"/>
                  </a:moveTo>
                  <a:cubicBezTo>
                    <a:pt x="216623" y="0"/>
                    <a:pt x="0" y="216411"/>
                    <a:pt x="0" y="483367"/>
                  </a:cubicBezTo>
                  <a:cubicBezTo>
                    <a:pt x="0" y="750323"/>
                    <a:pt x="216623" y="966734"/>
                    <a:pt x="483841" y="966734"/>
                  </a:cubicBezTo>
                  <a:cubicBezTo>
                    <a:pt x="751059" y="966734"/>
                    <a:pt x="967683" y="750323"/>
                    <a:pt x="967683" y="483367"/>
                  </a:cubicBezTo>
                  <a:cubicBezTo>
                    <a:pt x="967683" y="216411"/>
                    <a:pt x="751059" y="0"/>
                    <a:pt x="483841" y="0"/>
                  </a:cubicBezTo>
                  <a:close/>
                </a:path>
              </a:pathLst>
            </a:custGeom>
            <a:solidFill>
              <a:srgbClr val="FFFFFF"/>
            </a:solidFill>
            <a:ln w="9525" cap="sq">
              <a:solidFill>
                <a:srgbClr val="376BB6"/>
              </a:solidFill>
              <a:prstDash val="solid"/>
              <a:miter/>
            </a:ln>
          </p:spPr>
          <p:txBody>
            <a:bodyPr/>
            <a:lstStyle/>
            <a:p>
              <a:endParaRPr lang="en-AU"/>
            </a:p>
          </p:txBody>
        </p:sp>
        <p:sp>
          <p:nvSpPr>
            <p:cNvPr id="64" name="TextBox 64"/>
            <p:cNvSpPr txBox="1"/>
            <p:nvPr/>
          </p:nvSpPr>
          <p:spPr>
            <a:xfrm>
              <a:off x="90720" y="62056"/>
              <a:ext cx="786242" cy="814047"/>
            </a:xfrm>
            <a:prstGeom prst="rect">
              <a:avLst/>
            </a:prstGeom>
          </p:spPr>
          <p:txBody>
            <a:bodyPr lIns="30330" tIns="30330" rIns="30330" bIns="30330" rtlCol="0" anchor="ctr"/>
            <a:lstStyle/>
            <a:p>
              <a:pPr algn="ctr">
                <a:lnSpc>
                  <a:spcPts val="1337"/>
                </a:lnSpc>
              </a:pPr>
              <a:endParaRPr/>
            </a:p>
          </p:txBody>
        </p:sp>
      </p:grpSp>
      <p:sp>
        <p:nvSpPr>
          <p:cNvPr id="65" name="Freeform 65">
            <a:extLst>
              <a:ext uri="{C183D7F6-B498-43B3-948B-1728B52AA6E4}">
                <adec:decorative xmlns:adec="http://schemas.microsoft.com/office/drawing/2017/decorative" val="1"/>
              </a:ext>
            </a:extLst>
          </p:cNvPr>
          <p:cNvSpPr/>
          <p:nvPr/>
        </p:nvSpPr>
        <p:spPr>
          <a:xfrm>
            <a:off x="3527501" y="1595199"/>
            <a:ext cx="312063" cy="300349"/>
          </a:xfrm>
          <a:custGeom>
            <a:avLst/>
            <a:gdLst/>
            <a:ahLst/>
            <a:cxnLst/>
            <a:rect l="l" t="t" r="r" b="b"/>
            <a:pathLst>
              <a:path w="312063" h="300349">
                <a:moveTo>
                  <a:pt x="0" y="0"/>
                </a:moveTo>
                <a:lnTo>
                  <a:pt x="312063" y="0"/>
                </a:lnTo>
                <a:lnTo>
                  <a:pt x="312063" y="300349"/>
                </a:lnTo>
                <a:lnTo>
                  <a:pt x="0" y="300349"/>
                </a:lnTo>
                <a:lnTo>
                  <a:pt x="0" y="0"/>
                </a:lnTo>
                <a:close/>
              </a:path>
            </a:pathLst>
          </a:custGeom>
          <a:blipFill>
            <a:blip r:embed="rId12"/>
            <a:stretch>
              <a:fillRect b="-11892"/>
            </a:stretch>
          </a:blipFill>
        </p:spPr>
        <p:txBody>
          <a:bodyPr/>
          <a:lstStyle/>
          <a:p>
            <a:endParaRPr lang="en-AU"/>
          </a:p>
        </p:txBody>
      </p:sp>
      <p:sp>
        <p:nvSpPr>
          <p:cNvPr id="66" name="Freeform 66" descr="Icon of patient and doctor conversing"/>
          <p:cNvSpPr/>
          <p:nvPr/>
        </p:nvSpPr>
        <p:spPr>
          <a:xfrm>
            <a:off x="8245070" y="283209"/>
            <a:ext cx="1601027" cy="1403082"/>
          </a:xfrm>
          <a:custGeom>
            <a:avLst/>
            <a:gdLst/>
            <a:ahLst/>
            <a:cxnLst/>
            <a:rect l="l" t="t" r="r" b="b"/>
            <a:pathLst>
              <a:path w="1601027" h="1403082">
                <a:moveTo>
                  <a:pt x="0" y="0"/>
                </a:moveTo>
                <a:lnTo>
                  <a:pt x="1601027" y="0"/>
                </a:lnTo>
                <a:lnTo>
                  <a:pt x="1601027" y="1403082"/>
                </a:lnTo>
                <a:lnTo>
                  <a:pt x="0" y="14030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AU"/>
          </a:p>
        </p:txBody>
      </p:sp>
      <p:grpSp>
        <p:nvGrpSpPr>
          <p:cNvPr id="67" name="Group 67">
            <a:extLst>
              <a:ext uri="{C183D7F6-B498-43B3-948B-1728B52AA6E4}">
                <adec:decorative xmlns:adec="http://schemas.microsoft.com/office/drawing/2017/decorative" val="1"/>
              </a:ext>
            </a:extLst>
          </p:cNvPr>
          <p:cNvGrpSpPr/>
          <p:nvPr/>
        </p:nvGrpSpPr>
        <p:grpSpPr>
          <a:xfrm>
            <a:off x="2814149" y="2444057"/>
            <a:ext cx="2472500" cy="341040"/>
            <a:chOff x="0" y="0"/>
            <a:chExt cx="3296666" cy="454720"/>
          </a:xfrm>
        </p:grpSpPr>
        <p:grpSp>
          <p:nvGrpSpPr>
            <p:cNvPr id="68" name="Group 68"/>
            <p:cNvGrpSpPr/>
            <p:nvPr/>
          </p:nvGrpSpPr>
          <p:grpSpPr>
            <a:xfrm>
              <a:off x="53038" y="45323"/>
              <a:ext cx="3243628" cy="409397"/>
              <a:chOff x="0" y="0"/>
              <a:chExt cx="2414429" cy="304739"/>
            </a:xfrm>
          </p:grpSpPr>
          <p:sp>
            <p:nvSpPr>
              <p:cNvPr id="69" name="Freeform 69"/>
              <p:cNvSpPr/>
              <p:nvPr/>
            </p:nvSpPr>
            <p:spPr>
              <a:xfrm>
                <a:off x="0" y="0"/>
                <a:ext cx="2414429" cy="304739"/>
              </a:xfrm>
              <a:custGeom>
                <a:avLst/>
                <a:gdLst/>
                <a:ahLst/>
                <a:cxnLst/>
                <a:rect l="l" t="t" r="r" b="b"/>
                <a:pathLst>
                  <a:path w="2414429" h="304739">
                    <a:moveTo>
                      <a:pt x="11956" y="0"/>
                    </a:moveTo>
                    <a:lnTo>
                      <a:pt x="2402473" y="0"/>
                    </a:lnTo>
                    <a:cubicBezTo>
                      <a:pt x="2409076" y="0"/>
                      <a:pt x="2414429" y="5353"/>
                      <a:pt x="2414429" y="11956"/>
                    </a:cubicBezTo>
                    <a:lnTo>
                      <a:pt x="2414429" y="292784"/>
                    </a:lnTo>
                    <a:cubicBezTo>
                      <a:pt x="2414429" y="295954"/>
                      <a:pt x="2413169" y="298995"/>
                      <a:pt x="2410927" y="301237"/>
                    </a:cubicBezTo>
                    <a:cubicBezTo>
                      <a:pt x="2408685" y="303479"/>
                      <a:pt x="2405644" y="304739"/>
                      <a:pt x="2402473" y="304739"/>
                    </a:cubicBezTo>
                    <a:lnTo>
                      <a:pt x="11956" y="304739"/>
                    </a:lnTo>
                    <a:cubicBezTo>
                      <a:pt x="5353" y="304739"/>
                      <a:pt x="0" y="299386"/>
                      <a:pt x="0" y="292784"/>
                    </a:cubicBezTo>
                    <a:lnTo>
                      <a:pt x="0" y="11956"/>
                    </a:lnTo>
                    <a:cubicBezTo>
                      <a:pt x="0" y="8785"/>
                      <a:pt x="1260" y="5744"/>
                      <a:pt x="3502" y="3502"/>
                    </a:cubicBezTo>
                    <a:cubicBezTo>
                      <a:pt x="5744" y="1260"/>
                      <a:pt x="8785" y="0"/>
                      <a:pt x="11956" y="0"/>
                    </a:cubicBezTo>
                    <a:close/>
                  </a:path>
                </a:pathLst>
              </a:custGeom>
              <a:solidFill>
                <a:srgbClr val="626170"/>
              </a:solidFill>
              <a:ln cap="sq">
                <a:noFill/>
                <a:prstDash val="solid"/>
                <a:miter/>
              </a:ln>
            </p:spPr>
            <p:txBody>
              <a:bodyPr/>
              <a:lstStyle/>
              <a:p>
                <a:endParaRPr lang="en-AU"/>
              </a:p>
            </p:txBody>
          </p:sp>
          <p:sp>
            <p:nvSpPr>
              <p:cNvPr id="70" name="TextBox 70"/>
              <p:cNvSpPr txBox="1"/>
              <p:nvPr/>
            </p:nvSpPr>
            <p:spPr>
              <a:xfrm>
                <a:off x="0" y="-19050"/>
                <a:ext cx="2414429" cy="323789"/>
              </a:xfrm>
              <a:prstGeom prst="rect">
                <a:avLst/>
              </a:prstGeom>
            </p:spPr>
            <p:txBody>
              <a:bodyPr lIns="29697" tIns="29697" rIns="29697" bIns="29697" rtlCol="0" anchor="ctr"/>
              <a:lstStyle/>
              <a:p>
                <a:pPr algn="ctr">
                  <a:lnSpc>
                    <a:spcPts val="1063"/>
                  </a:lnSpc>
                </a:pPr>
                <a:endParaRPr/>
              </a:p>
            </p:txBody>
          </p:sp>
        </p:grpSp>
        <p:grpSp>
          <p:nvGrpSpPr>
            <p:cNvPr id="71" name="Group 71"/>
            <p:cNvGrpSpPr/>
            <p:nvPr/>
          </p:nvGrpSpPr>
          <p:grpSpPr>
            <a:xfrm>
              <a:off x="0" y="0"/>
              <a:ext cx="3243447" cy="417629"/>
              <a:chOff x="0" y="0"/>
              <a:chExt cx="2414294" cy="310867"/>
            </a:xfrm>
          </p:grpSpPr>
          <p:sp>
            <p:nvSpPr>
              <p:cNvPr id="72" name="Freeform 72"/>
              <p:cNvSpPr/>
              <p:nvPr/>
            </p:nvSpPr>
            <p:spPr>
              <a:xfrm>
                <a:off x="0" y="0"/>
                <a:ext cx="2414294" cy="310867"/>
              </a:xfrm>
              <a:custGeom>
                <a:avLst/>
                <a:gdLst/>
                <a:ahLst/>
                <a:cxnLst/>
                <a:rect l="l" t="t" r="r" b="b"/>
                <a:pathLst>
                  <a:path w="2414294" h="310867">
                    <a:moveTo>
                      <a:pt x="11956" y="0"/>
                    </a:moveTo>
                    <a:lnTo>
                      <a:pt x="2402338" y="0"/>
                    </a:lnTo>
                    <a:cubicBezTo>
                      <a:pt x="2408941" y="0"/>
                      <a:pt x="2414294" y="5353"/>
                      <a:pt x="2414294" y="11956"/>
                    </a:cubicBezTo>
                    <a:lnTo>
                      <a:pt x="2414294" y="298910"/>
                    </a:lnTo>
                    <a:cubicBezTo>
                      <a:pt x="2414294" y="302081"/>
                      <a:pt x="2413034" y="305122"/>
                      <a:pt x="2410792" y="307365"/>
                    </a:cubicBezTo>
                    <a:cubicBezTo>
                      <a:pt x="2408550" y="309607"/>
                      <a:pt x="2405509" y="310867"/>
                      <a:pt x="2402338" y="310867"/>
                    </a:cubicBezTo>
                    <a:lnTo>
                      <a:pt x="11956" y="310867"/>
                    </a:lnTo>
                    <a:cubicBezTo>
                      <a:pt x="8785" y="310867"/>
                      <a:pt x="5744" y="309607"/>
                      <a:pt x="3502" y="307365"/>
                    </a:cubicBezTo>
                    <a:cubicBezTo>
                      <a:pt x="1260" y="305122"/>
                      <a:pt x="0" y="302081"/>
                      <a:pt x="0" y="298910"/>
                    </a:cubicBezTo>
                    <a:lnTo>
                      <a:pt x="0" y="11956"/>
                    </a:lnTo>
                    <a:cubicBezTo>
                      <a:pt x="0" y="8785"/>
                      <a:pt x="1260" y="5744"/>
                      <a:pt x="3502" y="3502"/>
                    </a:cubicBezTo>
                    <a:cubicBezTo>
                      <a:pt x="5744" y="1260"/>
                      <a:pt x="8785" y="0"/>
                      <a:pt x="11956" y="0"/>
                    </a:cubicBezTo>
                    <a:close/>
                  </a:path>
                </a:pathLst>
              </a:custGeom>
              <a:solidFill>
                <a:srgbClr val="A1BEE8"/>
              </a:solidFill>
              <a:ln w="19050" cap="sq">
                <a:solidFill>
                  <a:srgbClr val="376BB6"/>
                </a:solidFill>
                <a:prstDash val="solid"/>
                <a:miter/>
              </a:ln>
            </p:spPr>
            <p:txBody>
              <a:bodyPr/>
              <a:lstStyle/>
              <a:p>
                <a:endParaRPr lang="en-AU"/>
              </a:p>
            </p:txBody>
          </p:sp>
          <p:sp>
            <p:nvSpPr>
              <p:cNvPr id="73" name="TextBox 73"/>
              <p:cNvSpPr txBox="1"/>
              <p:nvPr/>
            </p:nvSpPr>
            <p:spPr>
              <a:xfrm>
                <a:off x="0" y="-19050"/>
                <a:ext cx="2414294" cy="329917"/>
              </a:xfrm>
              <a:prstGeom prst="rect">
                <a:avLst/>
              </a:prstGeom>
            </p:spPr>
            <p:txBody>
              <a:bodyPr lIns="29697" tIns="29697" rIns="29697" bIns="29697" rtlCol="0" anchor="ctr"/>
              <a:lstStyle/>
              <a:p>
                <a:pPr algn="ctr">
                  <a:lnSpc>
                    <a:spcPts val="1063"/>
                  </a:lnSpc>
                </a:pPr>
                <a:endParaRPr/>
              </a:p>
            </p:txBody>
          </p:sp>
        </p:grpSp>
      </p:grpSp>
      <p:sp>
        <p:nvSpPr>
          <p:cNvPr id="74" name="AutoShape 74">
            <a:extLst>
              <a:ext uri="{C183D7F6-B498-43B3-948B-1728B52AA6E4}">
                <adec:decorative xmlns:adec="http://schemas.microsoft.com/office/drawing/2017/decorative" val="1"/>
              </a:ext>
            </a:extLst>
          </p:cNvPr>
          <p:cNvSpPr/>
          <p:nvPr/>
        </p:nvSpPr>
        <p:spPr>
          <a:xfrm>
            <a:off x="1077850" y="2614577"/>
            <a:ext cx="499596" cy="846897"/>
          </a:xfrm>
          <a:prstGeom prst="line">
            <a:avLst/>
          </a:prstGeom>
          <a:ln w="19050" cap="flat">
            <a:solidFill>
              <a:srgbClr val="626170"/>
            </a:solidFill>
            <a:prstDash val="solid"/>
            <a:headEnd type="none" w="sm" len="sm"/>
            <a:tailEnd type="triangle" w="lg" len="med"/>
          </a:ln>
        </p:spPr>
        <p:txBody>
          <a:bodyPr/>
          <a:lstStyle/>
          <a:p>
            <a:endParaRPr lang="en-AU"/>
          </a:p>
        </p:txBody>
      </p:sp>
      <p:sp>
        <p:nvSpPr>
          <p:cNvPr id="75" name="AutoShape 75">
            <a:extLst>
              <a:ext uri="{C183D7F6-B498-43B3-948B-1728B52AA6E4}">
                <adec:decorative xmlns:adec="http://schemas.microsoft.com/office/drawing/2017/decorative" val="1"/>
              </a:ext>
            </a:extLst>
          </p:cNvPr>
          <p:cNvSpPr/>
          <p:nvPr/>
        </p:nvSpPr>
        <p:spPr>
          <a:xfrm>
            <a:off x="1077850" y="2614577"/>
            <a:ext cx="499596" cy="423448"/>
          </a:xfrm>
          <a:prstGeom prst="line">
            <a:avLst/>
          </a:prstGeom>
          <a:ln w="19050" cap="flat">
            <a:solidFill>
              <a:srgbClr val="626170"/>
            </a:solidFill>
            <a:prstDash val="solid"/>
            <a:headEnd type="none" w="sm" len="sm"/>
            <a:tailEnd type="triangle" w="lg" len="med"/>
          </a:ln>
        </p:spPr>
        <p:txBody>
          <a:bodyPr/>
          <a:lstStyle/>
          <a:p>
            <a:endParaRPr lang="en-AU"/>
          </a:p>
        </p:txBody>
      </p:sp>
      <p:sp>
        <p:nvSpPr>
          <p:cNvPr id="76" name="AutoShape 76">
            <a:extLst>
              <a:ext uri="{C183D7F6-B498-43B3-948B-1728B52AA6E4}">
                <adec:decorative xmlns:adec="http://schemas.microsoft.com/office/drawing/2017/decorative" val="1"/>
              </a:ext>
            </a:extLst>
          </p:cNvPr>
          <p:cNvSpPr/>
          <p:nvPr/>
        </p:nvSpPr>
        <p:spPr>
          <a:xfrm>
            <a:off x="1077850" y="2614577"/>
            <a:ext cx="499596" cy="0"/>
          </a:xfrm>
          <a:prstGeom prst="line">
            <a:avLst/>
          </a:prstGeom>
          <a:ln w="19050" cap="flat">
            <a:solidFill>
              <a:srgbClr val="626170"/>
            </a:solidFill>
            <a:prstDash val="solid"/>
            <a:headEnd type="none" w="sm" len="sm"/>
            <a:tailEnd type="triangle" w="lg" len="med"/>
          </a:ln>
        </p:spPr>
        <p:txBody>
          <a:bodyPr/>
          <a:lstStyle/>
          <a:p>
            <a:endParaRPr lang="en-AU"/>
          </a:p>
        </p:txBody>
      </p:sp>
      <p:grpSp>
        <p:nvGrpSpPr>
          <p:cNvPr id="77" name="Group 77">
            <a:extLst>
              <a:ext uri="{C183D7F6-B498-43B3-948B-1728B52AA6E4}">
                <adec:decorative xmlns:adec="http://schemas.microsoft.com/office/drawing/2017/decorative" val="1"/>
              </a:ext>
            </a:extLst>
          </p:cNvPr>
          <p:cNvGrpSpPr/>
          <p:nvPr/>
        </p:nvGrpSpPr>
        <p:grpSpPr>
          <a:xfrm>
            <a:off x="2814149" y="2867505"/>
            <a:ext cx="2864543" cy="341040"/>
            <a:chOff x="0" y="0"/>
            <a:chExt cx="3819391" cy="454720"/>
          </a:xfrm>
        </p:grpSpPr>
        <p:grpSp>
          <p:nvGrpSpPr>
            <p:cNvPr id="78" name="Group 78"/>
            <p:cNvGrpSpPr/>
            <p:nvPr/>
          </p:nvGrpSpPr>
          <p:grpSpPr>
            <a:xfrm>
              <a:off x="61448" y="45323"/>
              <a:ext cx="3757943" cy="409397"/>
              <a:chOff x="0" y="0"/>
              <a:chExt cx="2797264" cy="304739"/>
            </a:xfrm>
          </p:grpSpPr>
          <p:sp>
            <p:nvSpPr>
              <p:cNvPr id="79" name="Freeform 79"/>
              <p:cNvSpPr/>
              <p:nvPr/>
            </p:nvSpPr>
            <p:spPr>
              <a:xfrm>
                <a:off x="0" y="0"/>
                <a:ext cx="2797265" cy="304739"/>
              </a:xfrm>
              <a:custGeom>
                <a:avLst/>
                <a:gdLst/>
                <a:ahLst/>
                <a:cxnLst/>
                <a:rect l="l" t="t" r="r" b="b"/>
                <a:pathLst>
                  <a:path w="2797265" h="304739">
                    <a:moveTo>
                      <a:pt x="10319" y="0"/>
                    </a:moveTo>
                    <a:lnTo>
                      <a:pt x="2786945" y="0"/>
                    </a:lnTo>
                    <a:cubicBezTo>
                      <a:pt x="2789682" y="0"/>
                      <a:pt x="2792307" y="1087"/>
                      <a:pt x="2794242" y="3022"/>
                    </a:cubicBezTo>
                    <a:cubicBezTo>
                      <a:pt x="2796177" y="4958"/>
                      <a:pt x="2797265" y="7582"/>
                      <a:pt x="2797265" y="10319"/>
                    </a:cubicBezTo>
                    <a:lnTo>
                      <a:pt x="2797265" y="294420"/>
                    </a:lnTo>
                    <a:cubicBezTo>
                      <a:pt x="2797265" y="297157"/>
                      <a:pt x="2796177" y="299781"/>
                      <a:pt x="2794242" y="301717"/>
                    </a:cubicBezTo>
                    <a:cubicBezTo>
                      <a:pt x="2792307" y="303652"/>
                      <a:pt x="2789682" y="304739"/>
                      <a:pt x="2786945" y="304739"/>
                    </a:cubicBezTo>
                    <a:lnTo>
                      <a:pt x="10319" y="304739"/>
                    </a:lnTo>
                    <a:cubicBezTo>
                      <a:pt x="7582" y="304739"/>
                      <a:pt x="4958" y="303652"/>
                      <a:pt x="3022" y="301717"/>
                    </a:cubicBezTo>
                    <a:cubicBezTo>
                      <a:pt x="1087" y="299781"/>
                      <a:pt x="0" y="297157"/>
                      <a:pt x="0" y="294420"/>
                    </a:cubicBezTo>
                    <a:lnTo>
                      <a:pt x="0" y="10319"/>
                    </a:lnTo>
                    <a:cubicBezTo>
                      <a:pt x="0" y="7582"/>
                      <a:pt x="1087" y="4958"/>
                      <a:pt x="3022" y="3022"/>
                    </a:cubicBezTo>
                    <a:cubicBezTo>
                      <a:pt x="4958" y="1087"/>
                      <a:pt x="7582" y="0"/>
                      <a:pt x="10319" y="0"/>
                    </a:cubicBezTo>
                    <a:close/>
                  </a:path>
                </a:pathLst>
              </a:custGeom>
              <a:solidFill>
                <a:srgbClr val="626170"/>
              </a:solidFill>
              <a:ln cap="sq">
                <a:noFill/>
                <a:prstDash val="solid"/>
                <a:miter/>
              </a:ln>
            </p:spPr>
            <p:txBody>
              <a:bodyPr/>
              <a:lstStyle/>
              <a:p>
                <a:endParaRPr lang="en-AU"/>
              </a:p>
            </p:txBody>
          </p:sp>
          <p:sp>
            <p:nvSpPr>
              <p:cNvPr id="80" name="TextBox 80"/>
              <p:cNvSpPr txBox="1"/>
              <p:nvPr/>
            </p:nvSpPr>
            <p:spPr>
              <a:xfrm>
                <a:off x="0" y="-19050"/>
                <a:ext cx="2797264" cy="323789"/>
              </a:xfrm>
              <a:prstGeom prst="rect">
                <a:avLst/>
              </a:prstGeom>
            </p:spPr>
            <p:txBody>
              <a:bodyPr lIns="29697" tIns="29697" rIns="29697" bIns="29697" rtlCol="0" anchor="ctr"/>
              <a:lstStyle/>
              <a:p>
                <a:pPr algn="ctr">
                  <a:lnSpc>
                    <a:spcPts val="1063"/>
                  </a:lnSpc>
                </a:pPr>
                <a:endParaRPr/>
              </a:p>
            </p:txBody>
          </p:sp>
        </p:grpSp>
        <p:grpSp>
          <p:nvGrpSpPr>
            <p:cNvPr id="81" name="Group 81"/>
            <p:cNvGrpSpPr/>
            <p:nvPr/>
          </p:nvGrpSpPr>
          <p:grpSpPr>
            <a:xfrm>
              <a:off x="0" y="0"/>
              <a:ext cx="3757733" cy="417629"/>
              <a:chOff x="0" y="0"/>
              <a:chExt cx="2797108" cy="310867"/>
            </a:xfrm>
          </p:grpSpPr>
          <p:sp>
            <p:nvSpPr>
              <p:cNvPr id="82" name="Freeform 82"/>
              <p:cNvSpPr/>
              <p:nvPr/>
            </p:nvSpPr>
            <p:spPr>
              <a:xfrm>
                <a:off x="0" y="0"/>
                <a:ext cx="2797108" cy="310867"/>
              </a:xfrm>
              <a:custGeom>
                <a:avLst/>
                <a:gdLst/>
                <a:ahLst/>
                <a:cxnLst/>
                <a:rect l="l" t="t" r="r" b="b"/>
                <a:pathLst>
                  <a:path w="2797108" h="310867">
                    <a:moveTo>
                      <a:pt x="10320" y="0"/>
                    </a:moveTo>
                    <a:lnTo>
                      <a:pt x="2786788" y="0"/>
                    </a:lnTo>
                    <a:cubicBezTo>
                      <a:pt x="2789525" y="0"/>
                      <a:pt x="2792150" y="1087"/>
                      <a:pt x="2794085" y="3023"/>
                    </a:cubicBezTo>
                    <a:cubicBezTo>
                      <a:pt x="2796021" y="4958"/>
                      <a:pt x="2797108" y="7583"/>
                      <a:pt x="2797108" y="10320"/>
                    </a:cubicBezTo>
                    <a:lnTo>
                      <a:pt x="2797108" y="300547"/>
                    </a:lnTo>
                    <a:cubicBezTo>
                      <a:pt x="2797108" y="306246"/>
                      <a:pt x="2792488" y="310867"/>
                      <a:pt x="2786788" y="310867"/>
                    </a:cubicBezTo>
                    <a:lnTo>
                      <a:pt x="10320" y="310867"/>
                    </a:lnTo>
                    <a:cubicBezTo>
                      <a:pt x="7583" y="310867"/>
                      <a:pt x="4958" y="309779"/>
                      <a:pt x="3023" y="307844"/>
                    </a:cubicBezTo>
                    <a:cubicBezTo>
                      <a:pt x="1087" y="305909"/>
                      <a:pt x="0" y="303284"/>
                      <a:pt x="0" y="300547"/>
                    </a:cubicBezTo>
                    <a:lnTo>
                      <a:pt x="0" y="10320"/>
                    </a:lnTo>
                    <a:cubicBezTo>
                      <a:pt x="0" y="7583"/>
                      <a:pt x="1087" y="4958"/>
                      <a:pt x="3023" y="3023"/>
                    </a:cubicBezTo>
                    <a:cubicBezTo>
                      <a:pt x="4958" y="1087"/>
                      <a:pt x="7583" y="0"/>
                      <a:pt x="10320" y="0"/>
                    </a:cubicBezTo>
                    <a:close/>
                  </a:path>
                </a:pathLst>
              </a:custGeom>
              <a:solidFill>
                <a:srgbClr val="A1BEE8"/>
              </a:solidFill>
              <a:ln w="19050" cap="sq">
                <a:solidFill>
                  <a:srgbClr val="376BB6"/>
                </a:solidFill>
                <a:prstDash val="solid"/>
                <a:miter/>
              </a:ln>
            </p:spPr>
            <p:txBody>
              <a:bodyPr/>
              <a:lstStyle/>
              <a:p>
                <a:endParaRPr lang="en-AU"/>
              </a:p>
            </p:txBody>
          </p:sp>
          <p:sp>
            <p:nvSpPr>
              <p:cNvPr id="83" name="TextBox 83"/>
              <p:cNvSpPr txBox="1"/>
              <p:nvPr/>
            </p:nvSpPr>
            <p:spPr>
              <a:xfrm>
                <a:off x="0" y="-19050"/>
                <a:ext cx="2797108" cy="329917"/>
              </a:xfrm>
              <a:prstGeom prst="rect">
                <a:avLst/>
              </a:prstGeom>
            </p:spPr>
            <p:txBody>
              <a:bodyPr lIns="29697" tIns="29697" rIns="29697" bIns="29697" rtlCol="0" anchor="ctr"/>
              <a:lstStyle/>
              <a:p>
                <a:pPr algn="ctr">
                  <a:lnSpc>
                    <a:spcPts val="1063"/>
                  </a:lnSpc>
                </a:pPr>
                <a:endParaRPr/>
              </a:p>
            </p:txBody>
          </p:sp>
        </p:grpSp>
      </p:grpSp>
      <p:grpSp>
        <p:nvGrpSpPr>
          <p:cNvPr id="84" name="Group 84">
            <a:extLst>
              <a:ext uri="{C183D7F6-B498-43B3-948B-1728B52AA6E4}">
                <adec:decorative xmlns:adec="http://schemas.microsoft.com/office/drawing/2017/decorative" val="1"/>
              </a:ext>
            </a:extLst>
          </p:cNvPr>
          <p:cNvGrpSpPr/>
          <p:nvPr/>
        </p:nvGrpSpPr>
        <p:grpSpPr>
          <a:xfrm>
            <a:off x="2814149" y="3290954"/>
            <a:ext cx="1772579" cy="341040"/>
            <a:chOff x="0" y="0"/>
            <a:chExt cx="2363439" cy="454720"/>
          </a:xfrm>
        </p:grpSpPr>
        <p:grpSp>
          <p:nvGrpSpPr>
            <p:cNvPr id="85" name="Group 85"/>
            <p:cNvGrpSpPr/>
            <p:nvPr/>
          </p:nvGrpSpPr>
          <p:grpSpPr>
            <a:xfrm>
              <a:off x="38024" y="45323"/>
              <a:ext cx="2325415" cy="409397"/>
              <a:chOff x="0" y="0"/>
              <a:chExt cx="1730947" cy="304739"/>
            </a:xfrm>
          </p:grpSpPr>
          <p:sp>
            <p:nvSpPr>
              <p:cNvPr id="86" name="Freeform 86"/>
              <p:cNvSpPr/>
              <p:nvPr/>
            </p:nvSpPr>
            <p:spPr>
              <a:xfrm>
                <a:off x="0" y="0"/>
                <a:ext cx="1730947" cy="304739"/>
              </a:xfrm>
              <a:custGeom>
                <a:avLst/>
                <a:gdLst/>
                <a:ahLst/>
                <a:cxnLst/>
                <a:rect l="l" t="t" r="r" b="b"/>
                <a:pathLst>
                  <a:path w="1730947" h="304739">
                    <a:moveTo>
                      <a:pt x="16676" y="0"/>
                    </a:moveTo>
                    <a:lnTo>
                      <a:pt x="1714271" y="0"/>
                    </a:lnTo>
                    <a:cubicBezTo>
                      <a:pt x="1718694" y="0"/>
                      <a:pt x="1722936" y="1757"/>
                      <a:pt x="1726063" y="4884"/>
                    </a:cubicBezTo>
                    <a:cubicBezTo>
                      <a:pt x="1729190" y="8012"/>
                      <a:pt x="1730947" y="12253"/>
                      <a:pt x="1730947" y="16676"/>
                    </a:cubicBezTo>
                    <a:lnTo>
                      <a:pt x="1730947" y="288063"/>
                    </a:lnTo>
                    <a:cubicBezTo>
                      <a:pt x="1730947" y="292486"/>
                      <a:pt x="1729190" y="296727"/>
                      <a:pt x="1726063" y="299855"/>
                    </a:cubicBezTo>
                    <a:cubicBezTo>
                      <a:pt x="1722936" y="302982"/>
                      <a:pt x="1718694" y="304739"/>
                      <a:pt x="1714271" y="304739"/>
                    </a:cubicBezTo>
                    <a:lnTo>
                      <a:pt x="16676" y="304739"/>
                    </a:lnTo>
                    <a:cubicBezTo>
                      <a:pt x="12253" y="304739"/>
                      <a:pt x="8012" y="302982"/>
                      <a:pt x="4884" y="299855"/>
                    </a:cubicBezTo>
                    <a:cubicBezTo>
                      <a:pt x="1757" y="296727"/>
                      <a:pt x="0" y="292486"/>
                      <a:pt x="0" y="288063"/>
                    </a:cubicBezTo>
                    <a:lnTo>
                      <a:pt x="0" y="16676"/>
                    </a:lnTo>
                    <a:cubicBezTo>
                      <a:pt x="0" y="12253"/>
                      <a:pt x="1757" y="8012"/>
                      <a:pt x="4884" y="4884"/>
                    </a:cubicBezTo>
                    <a:cubicBezTo>
                      <a:pt x="8012" y="1757"/>
                      <a:pt x="12253" y="0"/>
                      <a:pt x="16676" y="0"/>
                    </a:cubicBezTo>
                    <a:close/>
                  </a:path>
                </a:pathLst>
              </a:custGeom>
              <a:solidFill>
                <a:srgbClr val="626170"/>
              </a:solidFill>
              <a:ln cap="sq">
                <a:noFill/>
                <a:prstDash val="solid"/>
                <a:miter/>
              </a:ln>
            </p:spPr>
            <p:txBody>
              <a:bodyPr/>
              <a:lstStyle/>
              <a:p>
                <a:endParaRPr lang="en-AU"/>
              </a:p>
            </p:txBody>
          </p:sp>
          <p:sp>
            <p:nvSpPr>
              <p:cNvPr id="87" name="TextBox 87"/>
              <p:cNvSpPr txBox="1"/>
              <p:nvPr/>
            </p:nvSpPr>
            <p:spPr>
              <a:xfrm>
                <a:off x="0" y="-19050"/>
                <a:ext cx="1730947" cy="323789"/>
              </a:xfrm>
              <a:prstGeom prst="rect">
                <a:avLst/>
              </a:prstGeom>
            </p:spPr>
            <p:txBody>
              <a:bodyPr lIns="29697" tIns="29697" rIns="29697" bIns="29697" rtlCol="0" anchor="ctr"/>
              <a:lstStyle/>
              <a:p>
                <a:pPr algn="ctr">
                  <a:lnSpc>
                    <a:spcPts val="1063"/>
                  </a:lnSpc>
                </a:pPr>
                <a:endParaRPr/>
              </a:p>
            </p:txBody>
          </p:sp>
        </p:grpSp>
        <p:grpSp>
          <p:nvGrpSpPr>
            <p:cNvPr id="88" name="Group 88"/>
            <p:cNvGrpSpPr/>
            <p:nvPr/>
          </p:nvGrpSpPr>
          <p:grpSpPr>
            <a:xfrm>
              <a:off x="0" y="0"/>
              <a:ext cx="2325285" cy="417629"/>
              <a:chOff x="0" y="0"/>
              <a:chExt cx="1730850" cy="310867"/>
            </a:xfrm>
          </p:grpSpPr>
          <p:sp>
            <p:nvSpPr>
              <p:cNvPr id="89" name="Freeform 89"/>
              <p:cNvSpPr/>
              <p:nvPr/>
            </p:nvSpPr>
            <p:spPr>
              <a:xfrm>
                <a:off x="0" y="0"/>
                <a:ext cx="1730850" cy="310867"/>
              </a:xfrm>
              <a:custGeom>
                <a:avLst/>
                <a:gdLst/>
                <a:ahLst/>
                <a:cxnLst/>
                <a:rect l="l" t="t" r="r" b="b"/>
                <a:pathLst>
                  <a:path w="1730850" h="310867">
                    <a:moveTo>
                      <a:pt x="16677" y="0"/>
                    </a:moveTo>
                    <a:lnTo>
                      <a:pt x="1714173" y="0"/>
                    </a:lnTo>
                    <a:cubicBezTo>
                      <a:pt x="1723384" y="0"/>
                      <a:pt x="1730850" y="7467"/>
                      <a:pt x="1730850" y="16677"/>
                    </a:cubicBezTo>
                    <a:lnTo>
                      <a:pt x="1730850" y="294189"/>
                    </a:lnTo>
                    <a:cubicBezTo>
                      <a:pt x="1730850" y="303400"/>
                      <a:pt x="1723384" y="310867"/>
                      <a:pt x="1714173" y="310867"/>
                    </a:cubicBezTo>
                    <a:lnTo>
                      <a:pt x="16677" y="310867"/>
                    </a:lnTo>
                    <a:cubicBezTo>
                      <a:pt x="7467" y="310867"/>
                      <a:pt x="0" y="303400"/>
                      <a:pt x="0" y="294189"/>
                    </a:cubicBezTo>
                    <a:lnTo>
                      <a:pt x="0" y="16677"/>
                    </a:lnTo>
                    <a:cubicBezTo>
                      <a:pt x="0" y="7467"/>
                      <a:pt x="7467" y="0"/>
                      <a:pt x="16677" y="0"/>
                    </a:cubicBezTo>
                    <a:close/>
                  </a:path>
                </a:pathLst>
              </a:custGeom>
              <a:solidFill>
                <a:srgbClr val="A1BEE8"/>
              </a:solidFill>
              <a:ln w="19050" cap="sq">
                <a:solidFill>
                  <a:srgbClr val="376BB6"/>
                </a:solidFill>
                <a:prstDash val="solid"/>
                <a:miter/>
              </a:ln>
            </p:spPr>
            <p:txBody>
              <a:bodyPr/>
              <a:lstStyle/>
              <a:p>
                <a:endParaRPr lang="en-AU"/>
              </a:p>
            </p:txBody>
          </p:sp>
          <p:sp>
            <p:nvSpPr>
              <p:cNvPr id="90" name="TextBox 90"/>
              <p:cNvSpPr txBox="1"/>
              <p:nvPr/>
            </p:nvSpPr>
            <p:spPr>
              <a:xfrm>
                <a:off x="0" y="-19050"/>
                <a:ext cx="1730850" cy="329917"/>
              </a:xfrm>
              <a:prstGeom prst="rect">
                <a:avLst/>
              </a:prstGeom>
            </p:spPr>
            <p:txBody>
              <a:bodyPr lIns="29697" tIns="29697" rIns="29697" bIns="29697" rtlCol="0" anchor="ctr"/>
              <a:lstStyle/>
              <a:p>
                <a:pPr algn="ctr">
                  <a:lnSpc>
                    <a:spcPts val="1063"/>
                  </a:lnSpc>
                </a:pPr>
                <a:endParaRPr/>
              </a:p>
            </p:txBody>
          </p:sp>
        </p:grpSp>
      </p:grpSp>
      <p:sp>
        <p:nvSpPr>
          <p:cNvPr id="91" name="AutoShape 91">
            <a:extLst>
              <a:ext uri="{C183D7F6-B498-43B3-948B-1728B52AA6E4}">
                <adec:decorative xmlns:adec="http://schemas.microsoft.com/office/drawing/2017/decorative" val="1"/>
              </a:ext>
            </a:extLst>
          </p:cNvPr>
          <p:cNvSpPr/>
          <p:nvPr/>
        </p:nvSpPr>
        <p:spPr>
          <a:xfrm>
            <a:off x="2510473" y="2614577"/>
            <a:ext cx="303676" cy="0"/>
          </a:xfrm>
          <a:prstGeom prst="line">
            <a:avLst/>
          </a:prstGeom>
          <a:ln w="19050" cap="flat">
            <a:solidFill>
              <a:srgbClr val="626170"/>
            </a:solidFill>
            <a:prstDash val="solid"/>
            <a:headEnd type="none" w="sm" len="sm"/>
            <a:tailEnd type="triangle" w="lg" len="med"/>
          </a:ln>
        </p:spPr>
        <p:txBody>
          <a:bodyPr/>
          <a:lstStyle/>
          <a:p>
            <a:endParaRPr lang="en-AU"/>
          </a:p>
        </p:txBody>
      </p:sp>
      <p:sp>
        <p:nvSpPr>
          <p:cNvPr id="92" name="AutoShape 92">
            <a:extLst>
              <a:ext uri="{C183D7F6-B498-43B3-948B-1728B52AA6E4}">
                <adec:decorative xmlns:adec="http://schemas.microsoft.com/office/drawing/2017/decorative" val="1"/>
              </a:ext>
            </a:extLst>
          </p:cNvPr>
          <p:cNvSpPr/>
          <p:nvPr/>
        </p:nvSpPr>
        <p:spPr>
          <a:xfrm>
            <a:off x="2510473" y="3038025"/>
            <a:ext cx="303676" cy="0"/>
          </a:xfrm>
          <a:prstGeom prst="line">
            <a:avLst/>
          </a:prstGeom>
          <a:ln w="19050" cap="flat">
            <a:solidFill>
              <a:srgbClr val="626170"/>
            </a:solidFill>
            <a:prstDash val="solid"/>
            <a:headEnd type="none" w="sm" len="sm"/>
            <a:tailEnd type="triangle" w="lg" len="med"/>
          </a:ln>
        </p:spPr>
        <p:txBody>
          <a:bodyPr/>
          <a:lstStyle/>
          <a:p>
            <a:endParaRPr lang="en-AU"/>
          </a:p>
        </p:txBody>
      </p:sp>
      <p:sp>
        <p:nvSpPr>
          <p:cNvPr id="93" name="AutoShape 93">
            <a:extLst>
              <a:ext uri="{C183D7F6-B498-43B3-948B-1728B52AA6E4}">
                <adec:decorative xmlns:adec="http://schemas.microsoft.com/office/drawing/2017/decorative" val="1"/>
              </a:ext>
            </a:extLst>
          </p:cNvPr>
          <p:cNvSpPr/>
          <p:nvPr/>
        </p:nvSpPr>
        <p:spPr>
          <a:xfrm>
            <a:off x="2510473" y="3461474"/>
            <a:ext cx="303676" cy="0"/>
          </a:xfrm>
          <a:prstGeom prst="line">
            <a:avLst/>
          </a:prstGeom>
          <a:ln w="19050" cap="flat">
            <a:solidFill>
              <a:srgbClr val="626170"/>
            </a:solidFill>
            <a:prstDash val="solid"/>
            <a:headEnd type="none" w="sm" len="sm"/>
            <a:tailEnd type="triangle" w="lg" len="med"/>
          </a:ln>
        </p:spPr>
        <p:txBody>
          <a:bodyPr/>
          <a:lstStyle/>
          <a:p>
            <a:endParaRPr lang="en-AU"/>
          </a:p>
        </p:txBody>
      </p:sp>
      <p:grpSp>
        <p:nvGrpSpPr>
          <p:cNvPr id="94" name="Group 94">
            <a:extLst>
              <a:ext uri="{C183D7F6-B498-43B3-948B-1728B52AA6E4}">
                <adec:decorative xmlns:adec="http://schemas.microsoft.com/office/drawing/2017/decorative" val="1"/>
              </a:ext>
            </a:extLst>
          </p:cNvPr>
          <p:cNvGrpSpPr/>
          <p:nvPr/>
        </p:nvGrpSpPr>
        <p:grpSpPr>
          <a:xfrm>
            <a:off x="1577446" y="3714402"/>
            <a:ext cx="933027" cy="341040"/>
            <a:chOff x="0" y="0"/>
            <a:chExt cx="1244036" cy="454720"/>
          </a:xfrm>
        </p:grpSpPr>
        <p:grpSp>
          <p:nvGrpSpPr>
            <p:cNvPr id="95" name="Group 95"/>
            <p:cNvGrpSpPr/>
            <p:nvPr/>
          </p:nvGrpSpPr>
          <p:grpSpPr>
            <a:xfrm>
              <a:off x="41836" y="45323"/>
              <a:ext cx="1202199" cy="409397"/>
              <a:chOff x="0" y="0"/>
              <a:chExt cx="894870" cy="304739"/>
            </a:xfrm>
          </p:grpSpPr>
          <p:sp>
            <p:nvSpPr>
              <p:cNvPr id="96" name="Freeform 96"/>
              <p:cNvSpPr/>
              <p:nvPr/>
            </p:nvSpPr>
            <p:spPr>
              <a:xfrm>
                <a:off x="0" y="0"/>
                <a:ext cx="894870" cy="304739"/>
              </a:xfrm>
              <a:custGeom>
                <a:avLst/>
                <a:gdLst/>
                <a:ahLst/>
                <a:cxnLst/>
                <a:rect l="l" t="t" r="r" b="b"/>
                <a:pathLst>
                  <a:path w="894870" h="304739">
                    <a:moveTo>
                      <a:pt x="32257" y="0"/>
                    </a:moveTo>
                    <a:lnTo>
                      <a:pt x="862613" y="0"/>
                    </a:lnTo>
                    <a:cubicBezTo>
                      <a:pt x="880428" y="0"/>
                      <a:pt x="894870" y="14442"/>
                      <a:pt x="894870" y="32257"/>
                    </a:cubicBezTo>
                    <a:lnTo>
                      <a:pt x="894870" y="272482"/>
                    </a:lnTo>
                    <a:cubicBezTo>
                      <a:pt x="894870" y="290297"/>
                      <a:pt x="880428" y="304739"/>
                      <a:pt x="862613" y="304739"/>
                    </a:cubicBezTo>
                    <a:lnTo>
                      <a:pt x="32257" y="304739"/>
                    </a:lnTo>
                    <a:cubicBezTo>
                      <a:pt x="14442" y="304739"/>
                      <a:pt x="0" y="290297"/>
                      <a:pt x="0" y="272482"/>
                    </a:cubicBezTo>
                    <a:lnTo>
                      <a:pt x="0" y="32257"/>
                    </a:lnTo>
                    <a:cubicBezTo>
                      <a:pt x="0" y="14442"/>
                      <a:pt x="14442" y="0"/>
                      <a:pt x="32257" y="0"/>
                    </a:cubicBezTo>
                    <a:close/>
                  </a:path>
                </a:pathLst>
              </a:custGeom>
              <a:solidFill>
                <a:srgbClr val="626170"/>
              </a:solidFill>
              <a:ln cap="sq">
                <a:noFill/>
                <a:prstDash val="solid"/>
                <a:miter/>
              </a:ln>
            </p:spPr>
            <p:txBody>
              <a:bodyPr/>
              <a:lstStyle/>
              <a:p>
                <a:endParaRPr lang="en-AU"/>
              </a:p>
            </p:txBody>
          </p:sp>
          <p:sp>
            <p:nvSpPr>
              <p:cNvPr id="97" name="TextBox 97"/>
              <p:cNvSpPr txBox="1"/>
              <p:nvPr/>
            </p:nvSpPr>
            <p:spPr>
              <a:xfrm>
                <a:off x="0" y="-19050"/>
                <a:ext cx="894870" cy="323789"/>
              </a:xfrm>
              <a:prstGeom prst="rect">
                <a:avLst/>
              </a:prstGeom>
            </p:spPr>
            <p:txBody>
              <a:bodyPr lIns="29697" tIns="29697" rIns="29697" bIns="29697" rtlCol="0" anchor="ctr"/>
              <a:lstStyle/>
              <a:p>
                <a:pPr algn="ctr">
                  <a:lnSpc>
                    <a:spcPts val="1063"/>
                  </a:lnSpc>
                </a:pPr>
                <a:endParaRPr/>
              </a:p>
            </p:txBody>
          </p:sp>
        </p:grpSp>
        <p:grpSp>
          <p:nvGrpSpPr>
            <p:cNvPr id="98" name="Group 98"/>
            <p:cNvGrpSpPr/>
            <p:nvPr/>
          </p:nvGrpSpPr>
          <p:grpSpPr>
            <a:xfrm>
              <a:off x="0" y="0"/>
              <a:ext cx="1210726" cy="417629"/>
              <a:chOff x="0" y="0"/>
              <a:chExt cx="901216" cy="310867"/>
            </a:xfrm>
          </p:grpSpPr>
          <p:sp>
            <p:nvSpPr>
              <p:cNvPr id="99" name="Freeform 99"/>
              <p:cNvSpPr/>
              <p:nvPr/>
            </p:nvSpPr>
            <p:spPr>
              <a:xfrm>
                <a:off x="0" y="0"/>
                <a:ext cx="901216" cy="310867"/>
              </a:xfrm>
              <a:custGeom>
                <a:avLst/>
                <a:gdLst/>
                <a:ahLst/>
                <a:cxnLst/>
                <a:rect l="l" t="t" r="r" b="b"/>
                <a:pathLst>
                  <a:path w="901216" h="310867">
                    <a:moveTo>
                      <a:pt x="32030" y="0"/>
                    </a:moveTo>
                    <a:lnTo>
                      <a:pt x="869187" y="0"/>
                    </a:lnTo>
                    <a:cubicBezTo>
                      <a:pt x="886876" y="0"/>
                      <a:pt x="901216" y="14340"/>
                      <a:pt x="901216" y="32030"/>
                    </a:cubicBezTo>
                    <a:lnTo>
                      <a:pt x="901216" y="278837"/>
                    </a:lnTo>
                    <a:cubicBezTo>
                      <a:pt x="901216" y="296526"/>
                      <a:pt x="886876" y="310867"/>
                      <a:pt x="869187" y="310867"/>
                    </a:cubicBezTo>
                    <a:lnTo>
                      <a:pt x="32030" y="310867"/>
                    </a:lnTo>
                    <a:cubicBezTo>
                      <a:pt x="14340" y="310867"/>
                      <a:pt x="0" y="296526"/>
                      <a:pt x="0" y="278837"/>
                    </a:cubicBezTo>
                    <a:lnTo>
                      <a:pt x="0" y="32030"/>
                    </a:lnTo>
                    <a:cubicBezTo>
                      <a:pt x="0" y="14340"/>
                      <a:pt x="14340" y="0"/>
                      <a:pt x="32030" y="0"/>
                    </a:cubicBezTo>
                    <a:close/>
                  </a:path>
                </a:pathLst>
              </a:custGeom>
              <a:solidFill>
                <a:srgbClr val="9ADBE8"/>
              </a:solidFill>
              <a:ln w="19050" cap="sq">
                <a:solidFill>
                  <a:srgbClr val="3BA5BB"/>
                </a:solidFill>
                <a:prstDash val="solid"/>
                <a:miter/>
              </a:ln>
            </p:spPr>
            <p:txBody>
              <a:bodyPr/>
              <a:lstStyle/>
              <a:p>
                <a:endParaRPr lang="en-AU"/>
              </a:p>
            </p:txBody>
          </p:sp>
          <p:sp>
            <p:nvSpPr>
              <p:cNvPr id="100" name="TextBox 100"/>
              <p:cNvSpPr txBox="1"/>
              <p:nvPr/>
            </p:nvSpPr>
            <p:spPr>
              <a:xfrm>
                <a:off x="0" y="-19050"/>
                <a:ext cx="901216" cy="329917"/>
              </a:xfrm>
              <a:prstGeom prst="rect">
                <a:avLst/>
              </a:prstGeom>
            </p:spPr>
            <p:txBody>
              <a:bodyPr lIns="29697" tIns="29697" rIns="29697" bIns="29697" rtlCol="0" anchor="ctr"/>
              <a:lstStyle/>
              <a:p>
                <a:pPr algn="ctr">
                  <a:lnSpc>
                    <a:spcPts val="1063"/>
                  </a:lnSpc>
                </a:pPr>
                <a:endParaRPr/>
              </a:p>
            </p:txBody>
          </p:sp>
        </p:grpSp>
      </p:grpSp>
      <p:grpSp>
        <p:nvGrpSpPr>
          <p:cNvPr id="101" name="Group 101">
            <a:extLst>
              <a:ext uri="{C183D7F6-B498-43B3-948B-1728B52AA6E4}">
                <adec:decorative xmlns:adec="http://schemas.microsoft.com/office/drawing/2017/decorative" val="1"/>
              </a:ext>
            </a:extLst>
          </p:cNvPr>
          <p:cNvGrpSpPr/>
          <p:nvPr/>
        </p:nvGrpSpPr>
        <p:grpSpPr>
          <a:xfrm>
            <a:off x="1577446" y="4146796"/>
            <a:ext cx="933027" cy="341040"/>
            <a:chOff x="0" y="0"/>
            <a:chExt cx="1244036" cy="454720"/>
          </a:xfrm>
        </p:grpSpPr>
        <p:grpSp>
          <p:nvGrpSpPr>
            <p:cNvPr id="102" name="Group 102"/>
            <p:cNvGrpSpPr/>
            <p:nvPr/>
          </p:nvGrpSpPr>
          <p:grpSpPr>
            <a:xfrm>
              <a:off x="41836" y="45323"/>
              <a:ext cx="1202199" cy="409397"/>
              <a:chOff x="0" y="0"/>
              <a:chExt cx="894870" cy="304739"/>
            </a:xfrm>
          </p:grpSpPr>
          <p:sp>
            <p:nvSpPr>
              <p:cNvPr id="103" name="Freeform 103"/>
              <p:cNvSpPr/>
              <p:nvPr/>
            </p:nvSpPr>
            <p:spPr>
              <a:xfrm>
                <a:off x="0" y="0"/>
                <a:ext cx="894870" cy="304739"/>
              </a:xfrm>
              <a:custGeom>
                <a:avLst/>
                <a:gdLst/>
                <a:ahLst/>
                <a:cxnLst/>
                <a:rect l="l" t="t" r="r" b="b"/>
                <a:pathLst>
                  <a:path w="894870" h="304739">
                    <a:moveTo>
                      <a:pt x="32257" y="0"/>
                    </a:moveTo>
                    <a:lnTo>
                      <a:pt x="862613" y="0"/>
                    </a:lnTo>
                    <a:cubicBezTo>
                      <a:pt x="880428" y="0"/>
                      <a:pt x="894870" y="14442"/>
                      <a:pt x="894870" y="32257"/>
                    </a:cubicBezTo>
                    <a:lnTo>
                      <a:pt x="894870" y="272482"/>
                    </a:lnTo>
                    <a:cubicBezTo>
                      <a:pt x="894870" y="290297"/>
                      <a:pt x="880428" y="304739"/>
                      <a:pt x="862613" y="304739"/>
                    </a:cubicBezTo>
                    <a:lnTo>
                      <a:pt x="32257" y="304739"/>
                    </a:lnTo>
                    <a:cubicBezTo>
                      <a:pt x="14442" y="304739"/>
                      <a:pt x="0" y="290297"/>
                      <a:pt x="0" y="272482"/>
                    </a:cubicBezTo>
                    <a:lnTo>
                      <a:pt x="0" y="32257"/>
                    </a:lnTo>
                    <a:cubicBezTo>
                      <a:pt x="0" y="14442"/>
                      <a:pt x="14442" y="0"/>
                      <a:pt x="32257" y="0"/>
                    </a:cubicBezTo>
                    <a:close/>
                  </a:path>
                </a:pathLst>
              </a:custGeom>
              <a:solidFill>
                <a:srgbClr val="626170"/>
              </a:solidFill>
              <a:ln cap="sq">
                <a:noFill/>
                <a:prstDash val="solid"/>
                <a:miter/>
              </a:ln>
            </p:spPr>
            <p:txBody>
              <a:bodyPr/>
              <a:lstStyle/>
              <a:p>
                <a:endParaRPr lang="en-AU"/>
              </a:p>
            </p:txBody>
          </p:sp>
          <p:sp>
            <p:nvSpPr>
              <p:cNvPr id="104" name="TextBox 104"/>
              <p:cNvSpPr txBox="1"/>
              <p:nvPr/>
            </p:nvSpPr>
            <p:spPr>
              <a:xfrm>
                <a:off x="0" y="-19050"/>
                <a:ext cx="894870" cy="323789"/>
              </a:xfrm>
              <a:prstGeom prst="rect">
                <a:avLst/>
              </a:prstGeom>
            </p:spPr>
            <p:txBody>
              <a:bodyPr lIns="29697" tIns="29697" rIns="29697" bIns="29697" rtlCol="0" anchor="ctr"/>
              <a:lstStyle/>
              <a:p>
                <a:pPr algn="ctr">
                  <a:lnSpc>
                    <a:spcPts val="1063"/>
                  </a:lnSpc>
                </a:pPr>
                <a:endParaRPr/>
              </a:p>
            </p:txBody>
          </p:sp>
        </p:grpSp>
        <p:grpSp>
          <p:nvGrpSpPr>
            <p:cNvPr id="105" name="Group 105"/>
            <p:cNvGrpSpPr/>
            <p:nvPr/>
          </p:nvGrpSpPr>
          <p:grpSpPr>
            <a:xfrm>
              <a:off x="0" y="0"/>
              <a:ext cx="1210726" cy="417629"/>
              <a:chOff x="0" y="0"/>
              <a:chExt cx="901216" cy="310867"/>
            </a:xfrm>
          </p:grpSpPr>
          <p:sp>
            <p:nvSpPr>
              <p:cNvPr id="106" name="Freeform 106"/>
              <p:cNvSpPr/>
              <p:nvPr/>
            </p:nvSpPr>
            <p:spPr>
              <a:xfrm>
                <a:off x="0" y="0"/>
                <a:ext cx="901216" cy="310867"/>
              </a:xfrm>
              <a:custGeom>
                <a:avLst/>
                <a:gdLst/>
                <a:ahLst/>
                <a:cxnLst/>
                <a:rect l="l" t="t" r="r" b="b"/>
                <a:pathLst>
                  <a:path w="901216" h="310867">
                    <a:moveTo>
                      <a:pt x="32030" y="0"/>
                    </a:moveTo>
                    <a:lnTo>
                      <a:pt x="869187" y="0"/>
                    </a:lnTo>
                    <a:cubicBezTo>
                      <a:pt x="886876" y="0"/>
                      <a:pt x="901216" y="14340"/>
                      <a:pt x="901216" y="32030"/>
                    </a:cubicBezTo>
                    <a:lnTo>
                      <a:pt x="901216" y="278837"/>
                    </a:lnTo>
                    <a:cubicBezTo>
                      <a:pt x="901216" y="296526"/>
                      <a:pt x="886876" y="310867"/>
                      <a:pt x="869187" y="310867"/>
                    </a:cubicBezTo>
                    <a:lnTo>
                      <a:pt x="32030" y="310867"/>
                    </a:lnTo>
                    <a:cubicBezTo>
                      <a:pt x="14340" y="310867"/>
                      <a:pt x="0" y="296526"/>
                      <a:pt x="0" y="278837"/>
                    </a:cubicBezTo>
                    <a:lnTo>
                      <a:pt x="0" y="32030"/>
                    </a:lnTo>
                    <a:cubicBezTo>
                      <a:pt x="0" y="14340"/>
                      <a:pt x="14340" y="0"/>
                      <a:pt x="32030" y="0"/>
                    </a:cubicBezTo>
                    <a:close/>
                  </a:path>
                </a:pathLst>
              </a:custGeom>
              <a:solidFill>
                <a:srgbClr val="9ADBE8"/>
              </a:solidFill>
              <a:ln w="19050" cap="sq">
                <a:solidFill>
                  <a:srgbClr val="3BA5BB"/>
                </a:solidFill>
                <a:prstDash val="solid"/>
                <a:miter/>
              </a:ln>
            </p:spPr>
            <p:txBody>
              <a:bodyPr/>
              <a:lstStyle/>
              <a:p>
                <a:endParaRPr lang="en-AU"/>
              </a:p>
            </p:txBody>
          </p:sp>
          <p:sp>
            <p:nvSpPr>
              <p:cNvPr id="107" name="TextBox 107"/>
              <p:cNvSpPr txBox="1"/>
              <p:nvPr/>
            </p:nvSpPr>
            <p:spPr>
              <a:xfrm>
                <a:off x="0" y="-19050"/>
                <a:ext cx="901216" cy="329917"/>
              </a:xfrm>
              <a:prstGeom prst="rect">
                <a:avLst/>
              </a:prstGeom>
            </p:spPr>
            <p:txBody>
              <a:bodyPr lIns="29697" tIns="29697" rIns="29697" bIns="29697" rtlCol="0" anchor="ctr"/>
              <a:lstStyle/>
              <a:p>
                <a:pPr algn="ctr">
                  <a:lnSpc>
                    <a:spcPts val="1063"/>
                  </a:lnSpc>
                </a:pPr>
                <a:endParaRPr/>
              </a:p>
            </p:txBody>
          </p:sp>
        </p:grpSp>
      </p:grpSp>
      <p:grpSp>
        <p:nvGrpSpPr>
          <p:cNvPr id="108" name="Group 108">
            <a:extLst>
              <a:ext uri="{C183D7F6-B498-43B3-948B-1728B52AA6E4}">
                <adec:decorative xmlns:adec="http://schemas.microsoft.com/office/drawing/2017/decorative" val="1"/>
              </a:ext>
            </a:extLst>
          </p:cNvPr>
          <p:cNvGrpSpPr/>
          <p:nvPr/>
        </p:nvGrpSpPr>
        <p:grpSpPr>
          <a:xfrm>
            <a:off x="1577446" y="4989404"/>
            <a:ext cx="933027" cy="341040"/>
            <a:chOff x="0" y="0"/>
            <a:chExt cx="1244036" cy="454720"/>
          </a:xfrm>
        </p:grpSpPr>
        <p:grpSp>
          <p:nvGrpSpPr>
            <p:cNvPr id="109" name="Group 109"/>
            <p:cNvGrpSpPr/>
            <p:nvPr/>
          </p:nvGrpSpPr>
          <p:grpSpPr>
            <a:xfrm>
              <a:off x="41836" y="45323"/>
              <a:ext cx="1202199" cy="409397"/>
              <a:chOff x="0" y="0"/>
              <a:chExt cx="894870" cy="304739"/>
            </a:xfrm>
          </p:grpSpPr>
          <p:sp>
            <p:nvSpPr>
              <p:cNvPr id="110" name="Freeform 110"/>
              <p:cNvSpPr/>
              <p:nvPr/>
            </p:nvSpPr>
            <p:spPr>
              <a:xfrm>
                <a:off x="0" y="0"/>
                <a:ext cx="894870" cy="304739"/>
              </a:xfrm>
              <a:custGeom>
                <a:avLst/>
                <a:gdLst/>
                <a:ahLst/>
                <a:cxnLst/>
                <a:rect l="l" t="t" r="r" b="b"/>
                <a:pathLst>
                  <a:path w="894870" h="304739">
                    <a:moveTo>
                      <a:pt x="32257" y="0"/>
                    </a:moveTo>
                    <a:lnTo>
                      <a:pt x="862613" y="0"/>
                    </a:lnTo>
                    <a:cubicBezTo>
                      <a:pt x="880428" y="0"/>
                      <a:pt x="894870" y="14442"/>
                      <a:pt x="894870" y="32257"/>
                    </a:cubicBezTo>
                    <a:lnTo>
                      <a:pt x="894870" y="272482"/>
                    </a:lnTo>
                    <a:cubicBezTo>
                      <a:pt x="894870" y="290297"/>
                      <a:pt x="880428" y="304739"/>
                      <a:pt x="862613" y="304739"/>
                    </a:cubicBezTo>
                    <a:lnTo>
                      <a:pt x="32257" y="304739"/>
                    </a:lnTo>
                    <a:cubicBezTo>
                      <a:pt x="14442" y="304739"/>
                      <a:pt x="0" y="290297"/>
                      <a:pt x="0" y="272482"/>
                    </a:cubicBezTo>
                    <a:lnTo>
                      <a:pt x="0" y="32257"/>
                    </a:lnTo>
                    <a:cubicBezTo>
                      <a:pt x="0" y="14442"/>
                      <a:pt x="14442" y="0"/>
                      <a:pt x="32257" y="0"/>
                    </a:cubicBezTo>
                    <a:close/>
                  </a:path>
                </a:pathLst>
              </a:custGeom>
              <a:solidFill>
                <a:srgbClr val="626170"/>
              </a:solidFill>
              <a:ln cap="sq">
                <a:noFill/>
                <a:prstDash val="solid"/>
                <a:miter/>
              </a:ln>
            </p:spPr>
            <p:txBody>
              <a:bodyPr/>
              <a:lstStyle/>
              <a:p>
                <a:endParaRPr lang="en-AU"/>
              </a:p>
            </p:txBody>
          </p:sp>
          <p:sp>
            <p:nvSpPr>
              <p:cNvPr id="111" name="TextBox 111"/>
              <p:cNvSpPr txBox="1"/>
              <p:nvPr/>
            </p:nvSpPr>
            <p:spPr>
              <a:xfrm>
                <a:off x="0" y="-19050"/>
                <a:ext cx="894870" cy="323789"/>
              </a:xfrm>
              <a:prstGeom prst="rect">
                <a:avLst/>
              </a:prstGeom>
            </p:spPr>
            <p:txBody>
              <a:bodyPr lIns="29697" tIns="29697" rIns="29697" bIns="29697" rtlCol="0" anchor="ctr"/>
              <a:lstStyle/>
              <a:p>
                <a:pPr algn="ctr">
                  <a:lnSpc>
                    <a:spcPts val="1063"/>
                  </a:lnSpc>
                </a:pPr>
                <a:endParaRPr/>
              </a:p>
            </p:txBody>
          </p:sp>
        </p:grpSp>
        <p:grpSp>
          <p:nvGrpSpPr>
            <p:cNvPr id="112" name="Group 112"/>
            <p:cNvGrpSpPr/>
            <p:nvPr/>
          </p:nvGrpSpPr>
          <p:grpSpPr>
            <a:xfrm>
              <a:off x="0" y="0"/>
              <a:ext cx="1210726" cy="417629"/>
              <a:chOff x="0" y="0"/>
              <a:chExt cx="901216" cy="310867"/>
            </a:xfrm>
          </p:grpSpPr>
          <p:sp>
            <p:nvSpPr>
              <p:cNvPr id="113" name="Freeform 113"/>
              <p:cNvSpPr/>
              <p:nvPr/>
            </p:nvSpPr>
            <p:spPr>
              <a:xfrm>
                <a:off x="0" y="0"/>
                <a:ext cx="901216" cy="310867"/>
              </a:xfrm>
              <a:custGeom>
                <a:avLst/>
                <a:gdLst/>
                <a:ahLst/>
                <a:cxnLst/>
                <a:rect l="l" t="t" r="r" b="b"/>
                <a:pathLst>
                  <a:path w="901216" h="310867">
                    <a:moveTo>
                      <a:pt x="32030" y="0"/>
                    </a:moveTo>
                    <a:lnTo>
                      <a:pt x="869187" y="0"/>
                    </a:lnTo>
                    <a:cubicBezTo>
                      <a:pt x="886876" y="0"/>
                      <a:pt x="901216" y="14340"/>
                      <a:pt x="901216" y="32030"/>
                    </a:cubicBezTo>
                    <a:lnTo>
                      <a:pt x="901216" y="278837"/>
                    </a:lnTo>
                    <a:cubicBezTo>
                      <a:pt x="901216" y="296526"/>
                      <a:pt x="886876" y="310867"/>
                      <a:pt x="869187" y="310867"/>
                    </a:cubicBezTo>
                    <a:lnTo>
                      <a:pt x="32030" y="310867"/>
                    </a:lnTo>
                    <a:cubicBezTo>
                      <a:pt x="14340" y="310867"/>
                      <a:pt x="0" y="296526"/>
                      <a:pt x="0" y="278837"/>
                    </a:cubicBezTo>
                    <a:lnTo>
                      <a:pt x="0" y="32030"/>
                    </a:lnTo>
                    <a:cubicBezTo>
                      <a:pt x="0" y="14340"/>
                      <a:pt x="14340" y="0"/>
                      <a:pt x="32030" y="0"/>
                    </a:cubicBezTo>
                    <a:close/>
                  </a:path>
                </a:pathLst>
              </a:custGeom>
              <a:solidFill>
                <a:srgbClr val="9ADBE8"/>
              </a:solidFill>
              <a:ln w="19050" cap="sq">
                <a:solidFill>
                  <a:srgbClr val="3BA5BB"/>
                </a:solidFill>
                <a:prstDash val="solid"/>
                <a:miter/>
              </a:ln>
            </p:spPr>
            <p:txBody>
              <a:bodyPr/>
              <a:lstStyle/>
              <a:p>
                <a:endParaRPr lang="en-AU"/>
              </a:p>
            </p:txBody>
          </p:sp>
          <p:sp>
            <p:nvSpPr>
              <p:cNvPr id="114" name="TextBox 114"/>
              <p:cNvSpPr txBox="1"/>
              <p:nvPr/>
            </p:nvSpPr>
            <p:spPr>
              <a:xfrm>
                <a:off x="0" y="-19050"/>
                <a:ext cx="901216" cy="329917"/>
              </a:xfrm>
              <a:prstGeom prst="rect">
                <a:avLst/>
              </a:prstGeom>
            </p:spPr>
            <p:txBody>
              <a:bodyPr lIns="29697" tIns="29697" rIns="29697" bIns="29697" rtlCol="0" anchor="ctr"/>
              <a:lstStyle/>
              <a:p>
                <a:pPr algn="ctr">
                  <a:lnSpc>
                    <a:spcPts val="1063"/>
                  </a:lnSpc>
                </a:pPr>
                <a:endParaRPr/>
              </a:p>
            </p:txBody>
          </p:sp>
        </p:grpSp>
      </p:grpSp>
      <p:sp>
        <p:nvSpPr>
          <p:cNvPr id="115" name="AutoShape 115">
            <a:extLst>
              <a:ext uri="{C183D7F6-B498-43B3-948B-1728B52AA6E4}">
                <adec:decorative xmlns:adec="http://schemas.microsoft.com/office/drawing/2017/decorative" val="1"/>
              </a:ext>
            </a:extLst>
          </p:cNvPr>
          <p:cNvSpPr/>
          <p:nvPr/>
        </p:nvSpPr>
        <p:spPr>
          <a:xfrm>
            <a:off x="1077850" y="3884922"/>
            <a:ext cx="499596" cy="1275002"/>
          </a:xfrm>
          <a:prstGeom prst="line">
            <a:avLst/>
          </a:prstGeom>
          <a:ln w="19050" cap="flat">
            <a:solidFill>
              <a:srgbClr val="626170"/>
            </a:solidFill>
            <a:prstDash val="solid"/>
            <a:headEnd type="none" w="sm" len="sm"/>
            <a:tailEnd type="triangle" w="lg" len="med"/>
          </a:ln>
        </p:spPr>
        <p:txBody>
          <a:bodyPr/>
          <a:lstStyle/>
          <a:p>
            <a:endParaRPr lang="en-AU"/>
          </a:p>
        </p:txBody>
      </p:sp>
      <p:sp>
        <p:nvSpPr>
          <p:cNvPr id="116" name="AutoShape 116">
            <a:extLst>
              <a:ext uri="{C183D7F6-B498-43B3-948B-1728B52AA6E4}">
                <adec:decorative xmlns:adec="http://schemas.microsoft.com/office/drawing/2017/decorative" val="1"/>
              </a:ext>
            </a:extLst>
          </p:cNvPr>
          <p:cNvSpPr/>
          <p:nvPr/>
        </p:nvSpPr>
        <p:spPr>
          <a:xfrm>
            <a:off x="1077850" y="3884922"/>
            <a:ext cx="499596" cy="432394"/>
          </a:xfrm>
          <a:prstGeom prst="line">
            <a:avLst/>
          </a:prstGeom>
          <a:ln w="19050" cap="flat">
            <a:solidFill>
              <a:srgbClr val="626170"/>
            </a:solidFill>
            <a:prstDash val="solid"/>
            <a:headEnd type="none" w="sm" len="sm"/>
            <a:tailEnd type="triangle" w="lg" len="med"/>
          </a:ln>
        </p:spPr>
        <p:txBody>
          <a:bodyPr/>
          <a:lstStyle/>
          <a:p>
            <a:endParaRPr lang="en-AU"/>
          </a:p>
        </p:txBody>
      </p:sp>
      <p:sp>
        <p:nvSpPr>
          <p:cNvPr id="117" name="AutoShape 117">
            <a:extLst>
              <a:ext uri="{C183D7F6-B498-43B3-948B-1728B52AA6E4}">
                <adec:decorative xmlns:adec="http://schemas.microsoft.com/office/drawing/2017/decorative" val="1"/>
              </a:ext>
            </a:extLst>
          </p:cNvPr>
          <p:cNvSpPr/>
          <p:nvPr/>
        </p:nvSpPr>
        <p:spPr>
          <a:xfrm>
            <a:off x="1077850" y="3884922"/>
            <a:ext cx="499596" cy="0"/>
          </a:xfrm>
          <a:prstGeom prst="line">
            <a:avLst/>
          </a:prstGeom>
          <a:ln w="19050" cap="flat">
            <a:solidFill>
              <a:srgbClr val="626170"/>
            </a:solidFill>
            <a:prstDash val="solid"/>
            <a:headEnd type="none" w="sm" len="sm"/>
            <a:tailEnd type="triangle" w="lg" len="med"/>
          </a:ln>
        </p:spPr>
        <p:txBody>
          <a:bodyPr/>
          <a:lstStyle/>
          <a:p>
            <a:endParaRPr lang="en-AU"/>
          </a:p>
        </p:txBody>
      </p:sp>
      <p:grpSp>
        <p:nvGrpSpPr>
          <p:cNvPr id="118" name="Group 118">
            <a:extLst>
              <a:ext uri="{C183D7F6-B498-43B3-948B-1728B52AA6E4}">
                <adec:decorative xmlns:adec="http://schemas.microsoft.com/office/drawing/2017/decorative" val="1"/>
              </a:ext>
            </a:extLst>
          </p:cNvPr>
          <p:cNvGrpSpPr/>
          <p:nvPr/>
        </p:nvGrpSpPr>
        <p:grpSpPr>
          <a:xfrm>
            <a:off x="2814149" y="3714402"/>
            <a:ext cx="2472500" cy="341040"/>
            <a:chOff x="0" y="0"/>
            <a:chExt cx="3296666" cy="454720"/>
          </a:xfrm>
        </p:grpSpPr>
        <p:grpSp>
          <p:nvGrpSpPr>
            <p:cNvPr id="119" name="Group 119"/>
            <p:cNvGrpSpPr/>
            <p:nvPr/>
          </p:nvGrpSpPr>
          <p:grpSpPr>
            <a:xfrm>
              <a:off x="53038" y="45323"/>
              <a:ext cx="3243628" cy="409397"/>
              <a:chOff x="0" y="0"/>
              <a:chExt cx="2414429" cy="304739"/>
            </a:xfrm>
          </p:grpSpPr>
          <p:sp>
            <p:nvSpPr>
              <p:cNvPr id="120" name="Freeform 120"/>
              <p:cNvSpPr/>
              <p:nvPr/>
            </p:nvSpPr>
            <p:spPr>
              <a:xfrm>
                <a:off x="0" y="0"/>
                <a:ext cx="2414429" cy="304739"/>
              </a:xfrm>
              <a:custGeom>
                <a:avLst/>
                <a:gdLst/>
                <a:ahLst/>
                <a:cxnLst/>
                <a:rect l="l" t="t" r="r" b="b"/>
                <a:pathLst>
                  <a:path w="2414429" h="304739">
                    <a:moveTo>
                      <a:pt x="11956" y="0"/>
                    </a:moveTo>
                    <a:lnTo>
                      <a:pt x="2402473" y="0"/>
                    </a:lnTo>
                    <a:cubicBezTo>
                      <a:pt x="2409076" y="0"/>
                      <a:pt x="2414429" y="5353"/>
                      <a:pt x="2414429" y="11956"/>
                    </a:cubicBezTo>
                    <a:lnTo>
                      <a:pt x="2414429" y="292784"/>
                    </a:lnTo>
                    <a:cubicBezTo>
                      <a:pt x="2414429" y="295954"/>
                      <a:pt x="2413169" y="298995"/>
                      <a:pt x="2410927" y="301237"/>
                    </a:cubicBezTo>
                    <a:cubicBezTo>
                      <a:pt x="2408685" y="303479"/>
                      <a:pt x="2405644" y="304739"/>
                      <a:pt x="2402473" y="304739"/>
                    </a:cubicBezTo>
                    <a:lnTo>
                      <a:pt x="11956" y="304739"/>
                    </a:lnTo>
                    <a:cubicBezTo>
                      <a:pt x="5353" y="304739"/>
                      <a:pt x="0" y="299386"/>
                      <a:pt x="0" y="292784"/>
                    </a:cubicBezTo>
                    <a:lnTo>
                      <a:pt x="0" y="11956"/>
                    </a:lnTo>
                    <a:cubicBezTo>
                      <a:pt x="0" y="8785"/>
                      <a:pt x="1260" y="5744"/>
                      <a:pt x="3502" y="3502"/>
                    </a:cubicBezTo>
                    <a:cubicBezTo>
                      <a:pt x="5744" y="1260"/>
                      <a:pt x="8785" y="0"/>
                      <a:pt x="11956" y="0"/>
                    </a:cubicBezTo>
                    <a:close/>
                  </a:path>
                </a:pathLst>
              </a:custGeom>
              <a:solidFill>
                <a:srgbClr val="626170"/>
              </a:solidFill>
              <a:ln cap="sq">
                <a:noFill/>
                <a:prstDash val="solid"/>
                <a:miter/>
              </a:ln>
            </p:spPr>
            <p:txBody>
              <a:bodyPr/>
              <a:lstStyle/>
              <a:p>
                <a:endParaRPr lang="en-AU"/>
              </a:p>
            </p:txBody>
          </p:sp>
          <p:sp>
            <p:nvSpPr>
              <p:cNvPr id="121" name="TextBox 121"/>
              <p:cNvSpPr txBox="1"/>
              <p:nvPr/>
            </p:nvSpPr>
            <p:spPr>
              <a:xfrm>
                <a:off x="0" y="-19050"/>
                <a:ext cx="2414429" cy="323789"/>
              </a:xfrm>
              <a:prstGeom prst="rect">
                <a:avLst/>
              </a:prstGeom>
            </p:spPr>
            <p:txBody>
              <a:bodyPr lIns="29697" tIns="29697" rIns="29697" bIns="29697" rtlCol="0" anchor="ctr"/>
              <a:lstStyle/>
              <a:p>
                <a:pPr algn="ctr">
                  <a:lnSpc>
                    <a:spcPts val="1063"/>
                  </a:lnSpc>
                </a:pPr>
                <a:endParaRPr/>
              </a:p>
            </p:txBody>
          </p:sp>
        </p:grpSp>
        <p:grpSp>
          <p:nvGrpSpPr>
            <p:cNvPr id="122" name="Group 122"/>
            <p:cNvGrpSpPr/>
            <p:nvPr/>
          </p:nvGrpSpPr>
          <p:grpSpPr>
            <a:xfrm>
              <a:off x="0" y="0"/>
              <a:ext cx="3243447" cy="417629"/>
              <a:chOff x="0" y="0"/>
              <a:chExt cx="2414294" cy="310867"/>
            </a:xfrm>
          </p:grpSpPr>
          <p:sp>
            <p:nvSpPr>
              <p:cNvPr id="123" name="Freeform 123"/>
              <p:cNvSpPr/>
              <p:nvPr/>
            </p:nvSpPr>
            <p:spPr>
              <a:xfrm>
                <a:off x="0" y="0"/>
                <a:ext cx="2414294" cy="310867"/>
              </a:xfrm>
              <a:custGeom>
                <a:avLst/>
                <a:gdLst/>
                <a:ahLst/>
                <a:cxnLst/>
                <a:rect l="l" t="t" r="r" b="b"/>
                <a:pathLst>
                  <a:path w="2414294" h="310867">
                    <a:moveTo>
                      <a:pt x="11956" y="0"/>
                    </a:moveTo>
                    <a:lnTo>
                      <a:pt x="2402338" y="0"/>
                    </a:lnTo>
                    <a:cubicBezTo>
                      <a:pt x="2408941" y="0"/>
                      <a:pt x="2414294" y="5353"/>
                      <a:pt x="2414294" y="11956"/>
                    </a:cubicBezTo>
                    <a:lnTo>
                      <a:pt x="2414294" y="298910"/>
                    </a:lnTo>
                    <a:cubicBezTo>
                      <a:pt x="2414294" y="302081"/>
                      <a:pt x="2413034" y="305122"/>
                      <a:pt x="2410792" y="307365"/>
                    </a:cubicBezTo>
                    <a:cubicBezTo>
                      <a:pt x="2408550" y="309607"/>
                      <a:pt x="2405509" y="310867"/>
                      <a:pt x="2402338" y="310867"/>
                    </a:cubicBezTo>
                    <a:lnTo>
                      <a:pt x="11956" y="310867"/>
                    </a:lnTo>
                    <a:cubicBezTo>
                      <a:pt x="8785" y="310867"/>
                      <a:pt x="5744" y="309607"/>
                      <a:pt x="3502" y="307365"/>
                    </a:cubicBezTo>
                    <a:cubicBezTo>
                      <a:pt x="1260" y="305122"/>
                      <a:pt x="0" y="302081"/>
                      <a:pt x="0" y="298910"/>
                    </a:cubicBezTo>
                    <a:lnTo>
                      <a:pt x="0" y="11956"/>
                    </a:lnTo>
                    <a:cubicBezTo>
                      <a:pt x="0" y="8785"/>
                      <a:pt x="1260" y="5744"/>
                      <a:pt x="3502" y="3502"/>
                    </a:cubicBezTo>
                    <a:cubicBezTo>
                      <a:pt x="5744" y="1260"/>
                      <a:pt x="8785" y="0"/>
                      <a:pt x="11956" y="0"/>
                    </a:cubicBezTo>
                    <a:close/>
                  </a:path>
                </a:pathLst>
              </a:custGeom>
              <a:solidFill>
                <a:srgbClr val="A1BEE8"/>
              </a:solidFill>
              <a:ln w="19050" cap="sq">
                <a:solidFill>
                  <a:srgbClr val="376BB6"/>
                </a:solidFill>
                <a:prstDash val="solid"/>
                <a:miter/>
              </a:ln>
            </p:spPr>
            <p:txBody>
              <a:bodyPr/>
              <a:lstStyle/>
              <a:p>
                <a:endParaRPr lang="en-AU"/>
              </a:p>
            </p:txBody>
          </p:sp>
          <p:sp>
            <p:nvSpPr>
              <p:cNvPr id="124" name="TextBox 124"/>
              <p:cNvSpPr txBox="1"/>
              <p:nvPr/>
            </p:nvSpPr>
            <p:spPr>
              <a:xfrm>
                <a:off x="0" y="-19050"/>
                <a:ext cx="2414294" cy="329917"/>
              </a:xfrm>
              <a:prstGeom prst="rect">
                <a:avLst/>
              </a:prstGeom>
            </p:spPr>
            <p:txBody>
              <a:bodyPr lIns="29697" tIns="29697" rIns="29697" bIns="29697" rtlCol="0" anchor="ctr"/>
              <a:lstStyle/>
              <a:p>
                <a:pPr algn="ctr">
                  <a:lnSpc>
                    <a:spcPts val="1063"/>
                  </a:lnSpc>
                </a:pPr>
                <a:endParaRPr/>
              </a:p>
            </p:txBody>
          </p:sp>
        </p:grpSp>
      </p:grpSp>
      <p:sp>
        <p:nvSpPr>
          <p:cNvPr id="125" name="AutoShape 125">
            <a:extLst>
              <a:ext uri="{C183D7F6-B498-43B3-948B-1728B52AA6E4}">
                <adec:decorative xmlns:adec="http://schemas.microsoft.com/office/drawing/2017/decorative" val="1"/>
              </a:ext>
            </a:extLst>
          </p:cNvPr>
          <p:cNvSpPr/>
          <p:nvPr/>
        </p:nvSpPr>
        <p:spPr>
          <a:xfrm>
            <a:off x="2510473" y="3884922"/>
            <a:ext cx="303676" cy="0"/>
          </a:xfrm>
          <a:prstGeom prst="line">
            <a:avLst/>
          </a:prstGeom>
          <a:ln w="19050" cap="flat">
            <a:solidFill>
              <a:srgbClr val="626170"/>
            </a:solidFill>
            <a:prstDash val="solid"/>
            <a:headEnd type="none" w="sm" len="sm"/>
            <a:tailEnd type="triangle" w="lg" len="med"/>
          </a:ln>
        </p:spPr>
        <p:txBody>
          <a:bodyPr/>
          <a:lstStyle/>
          <a:p>
            <a:endParaRPr lang="en-AU"/>
          </a:p>
        </p:txBody>
      </p:sp>
      <p:grpSp>
        <p:nvGrpSpPr>
          <p:cNvPr id="126" name="Group 126">
            <a:extLst>
              <a:ext uri="{C183D7F6-B498-43B3-948B-1728B52AA6E4}">
                <adec:decorative xmlns:adec="http://schemas.microsoft.com/office/drawing/2017/decorative" val="1"/>
              </a:ext>
            </a:extLst>
          </p:cNvPr>
          <p:cNvGrpSpPr/>
          <p:nvPr/>
        </p:nvGrpSpPr>
        <p:grpSpPr>
          <a:xfrm>
            <a:off x="2814149" y="4137850"/>
            <a:ext cx="7703548" cy="756303"/>
            <a:chOff x="0" y="0"/>
            <a:chExt cx="10271397" cy="1008405"/>
          </a:xfrm>
        </p:grpSpPr>
        <p:grpSp>
          <p:nvGrpSpPr>
            <p:cNvPr id="127" name="Group 127"/>
            <p:cNvGrpSpPr/>
            <p:nvPr/>
          </p:nvGrpSpPr>
          <p:grpSpPr>
            <a:xfrm>
              <a:off x="73295" y="69377"/>
              <a:ext cx="10198102" cy="939028"/>
              <a:chOff x="0" y="0"/>
              <a:chExt cx="7591065" cy="698975"/>
            </a:xfrm>
          </p:grpSpPr>
          <p:sp>
            <p:nvSpPr>
              <p:cNvPr id="128" name="Freeform 128"/>
              <p:cNvSpPr/>
              <p:nvPr/>
            </p:nvSpPr>
            <p:spPr>
              <a:xfrm>
                <a:off x="0" y="0"/>
                <a:ext cx="7591065" cy="698975"/>
              </a:xfrm>
              <a:custGeom>
                <a:avLst/>
                <a:gdLst/>
                <a:ahLst/>
                <a:cxnLst/>
                <a:rect l="l" t="t" r="r" b="b"/>
                <a:pathLst>
                  <a:path w="7591065" h="698975">
                    <a:moveTo>
                      <a:pt x="6369" y="0"/>
                    </a:moveTo>
                    <a:lnTo>
                      <a:pt x="7584696" y="0"/>
                    </a:lnTo>
                    <a:cubicBezTo>
                      <a:pt x="7586386" y="0"/>
                      <a:pt x="7588006" y="671"/>
                      <a:pt x="7589200" y="1865"/>
                    </a:cubicBezTo>
                    <a:cubicBezTo>
                      <a:pt x="7590394" y="3060"/>
                      <a:pt x="7591065" y="4680"/>
                      <a:pt x="7591065" y="6369"/>
                    </a:cubicBezTo>
                    <a:lnTo>
                      <a:pt x="7591065" y="692606"/>
                    </a:lnTo>
                    <a:cubicBezTo>
                      <a:pt x="7591065" y="694295"/>
                      <a:pt x="7590394" y="695915"/>
                      <a:pt x="7589200" y="697110"/>
                    </a:cubicBezTo>
                    <a:cubicBezTo>
                      <a:pt x="7588006" y="698304"/>
                      <a:pt x="7586386" y="698975"/>
                      <a:pt x="7584696" y="698975"/>
                    </a:cubicBezTo>
                    <a:lnTo>
                      <a:pt x="6369" y="698975"/>
                    </a:lnTo>
                    <a:cubicBezTo>
                      <a:pt x="4680" y="698975"/>
                      <a:pt x="3060" y="698304"/>
                      <a:pt x="1865" y="697110"/>
                    </a:cubicBezTo>
                    <a:cubicBezTo>
                      <a:pt x="671" y="695915"/>
                      <a:pt x="0" y="694295"/>
                      <a:pt x="0" y="692606"/>
                    </a:cubicBezTo>
                    <a:lnTo>
                      <a:pt x="0" y="6369"/>
                    </a:lnTo>
                    <a:cubicBezTo>
                      <a:pt x="0" y="4680"/>
                      <a:pt x="671" y="3060"/>
                      <a:pt x="1865" y="1865"/>
                    </a:cubicBezTo>
                    <a:cubicBezTo>
                      <a:pt x="3060" y="671"/>
                      <a:pt x="4680" y="0"/>
                      <a:pt x="6369" y="0"/>
                    </a:cubicBezTo>
                    <a:close/>
                  </a:path>
                </a:pathLst>
              </a:custGeom>
              <a:solidFill>
                <a:srgbClr val="626170"/>
              </a:solidFill>
              <a:ln cap="sq">
                <a:noFill/>
                <a:prstDash val="solid"/>
                <a:miter/>
              </a:ln>
            </p:spPr>
            <p:txBody>
              <a:bodyPr/>
              <a:lstStyle/>
              <a:p>
                <a:endParaRPr lang="en-AU"/>
              </a:p>
            </p:txBody>
          </p:sp>
          <p:sp>
            <p:nvSpPr>
              <p:cNvPr id="129" name="TextBox 129"/>
              <p:cNvSpPr txBox="1"/>
              <p:nvPr/>
            </p:nvSpPr>
            <p:spPr>
              <a:xfrm>
                <a:off x="0" y="-19050"/>
                <a:ext cx="7591065" cy="718025"/>
              </a:xfrm>
              <a:prstGeom prst="rect">
                <a:avLst/>
              </a:prstGeom>
            </p:spPr>
            <p:txBody>
              <a:bodyPr lIns="17730" tIns="17730" rIns="17730" bIns="17730" rtlCol="0" anchor="ctr"/>
              <a:lstStyle/>
              <a:p>
                <a:pPr algn="ctr">
                  <a:lnSpc>
                    <a:spcPts val="1063"/>
                  </a:lnSpc>
                </a:pPr>
                <a:endParaRPr/>
              </a:p>
            </p:txBody>
          </p:sp>
        </p:grpSp>
        <p:grpSp>
          <p:nvGrpSpPr>
            <p:cNvPr id="130" name="Group 130"/>
            <p:cNvGrpSpPr/>
            <p:nvPr/>
          </p:nvGrpSpPr>
          <p:grpSpPr>
            <a:xfrm>
              <a:off x="0" y="0"/>
              <a:ext cx="10197532" cy="957909"/>
              <a:chOff x="0" y="0"/>
              <a:chExt cx="7590641" cy="713030"/>
            </a:xfrm>
          </p:grpSpPr>
          <p:sp>
            <p:nvSpPr>
              <p:cNvPr id="131" name="Freeform 131"/>
              <p:cNvSpPr/>
              <p:nvPr/>
            </p:nvSpPr>
            <p:spPr>
              <a:xfrm>
                <a:off x="0" y="0"/>
                <a:ext cx="7590641" cy="713030"/>
              </a:xfrm>
              <a:custGeom>
                <a:avLst/>
                <a:gdLst/>
                <a:ahLst/>
                <a:cxnLst/>
                <a:rect l="l" t="t" r="r" b="b"/>
                <a:pathLst>
                  <a:path w="7590641" h="713030">
                    <a:moveTo>
                      <a:pt x="6369" y="0"/>
                    </a:moveTo>
                    <a:lnTo>
                      <a:pt x="7584271" y="0"/>
                    </a:lnTo>
                    <a:cubicBezTo>
                      <a:pt x="7587789" y="0"/>
                      <a:pt x="7590641" y="2852"/>
                      <a:pt x="7590641" y="6369"/>
                    </a:cubicBezTo>
                    <a:lnTo>
                      <a:pt x="7590641" y="706660"/>
                    </a:lnTo>
                    <a:cubicBezTo>
                      <a:pt x="7590641" y="710178"/>
                      <a:pt x="7587789" y="713030"/>
                      <a:pt x="7584271" y="713030"/>
                    </a:cubicBezTo>
                    <a:lnTo>
                      <a:pt x="6369" y="713030"/>
                    </a:lnTo>
                    <a:cubicBezTo>
                      <a:pt x="2852" y="713030"/>
                      <a:pt x="0" y="710178"/>
                      <a:pt x="0" y="706660"/>
                    </a:cubicBezTo>
                    <a:lnTo>
                      <a:pt x="0" y="6369"/>
                    </a:lnTo>
                    <a:cubicBezTo>
                      <a:pt x="0" y="2852"/>
                      <a:pt x="2852" y="0"/>
                      <a:pt x="6369" y="0"/>
                    </a:cubicBezTo>
                    <a:close/>
                  </a:path>
                </a:pathLst>
              </a:custGeom>
              <a:solidFill>
                <a:srgbClr val="A1BEE8"/>
              </a:solidFill>
              <a:ln w="19050" cap="sq">
                <a:solidFill>
                  <a:srgbClr val="376BB6"/>
                </a:solidFill>
                <a:prstDash val="solid"/>
                <a:miter/>
              </a:ln>
            </p:spPr>
            <p:txBody>
              <a:bodyPr/>
              <a:lstStyle/>
              <a:p>
                <a:endParaRPr lang="en-AU"/>
              </a:p>
            </p:txBody>
          </p:sp>
          <p:sp>
            <p:nvSpPr>
              <p:cNvPr id="132" name="TextBox 132"/>
              <p:cNvSpPr txBox="1"/>
              <p:nvPr/>
            </p:nvSpPr>
            <p:spPr>
              <a:xfrm>
                <a:off x="0" y="-19050"/>
                <a:ext cx="7590641" cy="732080"/>
              </a:xfrm>
              <a:prstGeom prst="rect">
                <a:avLst/>
              </a:prstGeom>
            </p:spPr>
            <p:txBody>
              <a:bodyPr lIns="17730" tIns="17730" rIns="17730" bIns="17730" rtlCol="0" anchor="ctr"/>
              <a:lstStyle/>
              <a:p>
                <a:pPr algn="ctr">
                  <a:lnSpc>
                    <a:spcPts val="1063"/>
                  </a:lnSpc>
                </a:pPr>
                <a:endParaRPr/>
              </a:p>
            </p:txBody>
          </p:sp>
        </p:grpSp>
      </p:grpSp>
      <p:sp>
        <p:nvSpPr>
          <p:cNvPr id="133" name="AutoShape 133">
            <a:extLst>
              <a:ext uri="{C183D7F6-B498-43B3-948B-1728B52AA6E4}">
                <adec:decorative xmlns:adec="http://schemas.microsoft.com/office/drawing/2017/decorative" val="1"/>
              </a:ext>
            </a:extLst>
          </p:cNvPr>
          <p:cNvSpPr/>
          <p:nvPr/>
        </p:nvSpPr>
        <p:spPr>
          <a:xfrm>
            <a:off x="2510473" y="4317316"/>
            <a:ext cx="303676" cy="0"/>
          </a:xfrm>
          <a:prstGeom prst="line">
            <a:avLst/>
          </a:prstGeom>
          <a:ln w="19050" cap="flat">
            <a:solidFill>
              <a:srgbClr val="626170"/>
            </a:solidFill>
            <a:prstDash val="solid"/>
            <a:headEnd type="none" w="sm" len="sm"/>
            <a:tailEnd type="triangle" w="lg" len="med"/>
          </a:ln>
        </p:spPr>
        <p:txBody>
          <a:bodyPr/>
          <a:lstStyle/>
          <a:p>
            <a:endParaRPr lang="en-AU"/>
          </a:p>
        </p:txBody>
      </p:sp>
      <p:grpSp>
        <p:nvGrpSpPr>
          <p:cNvPr id="134" name="Group 134">
            <a:extLst>
              <a:ext uri="{C183D7F6-B498-43B3-948B-1728B52AA6E4}">
                <adec:decorative xmlns:adec="http://schemas.microsoft.com/office/drawing/2017/decorative" val="1"/>
              </a:ext>
            </a:extLst>
          </p:cNvPr>
          <p:cNvGrpSpPr/>
          <p:nvPr/>
        </p:nvGrpSpPr>
        <p:grpSpPr>
          <a:xfrm>
            <a:off x="2814149" y="4989404"/>
            <a:ext cx="1772579" cy="341040"/>
            <a:chOff x="0" y="0"/>
            <a:chExt cx="2363439" cy="454720"/>
          </a:xfrm>
        </p:grpSpPr>
        <p:grpSp>
          <p:nvGrpSpPr>
            <p:cNvPr id="135" name="Group 135"/>
            <p:cNvGrpSpPr/>
            <p:nvPr/>
          </p:nvGrpSpPr>
          <p:grpSpPr>
            <a:xfrm>
              <a:off x="38024" y="45323"/>
              <a:ext cx="2325415" cy="409397"/>
              <a:chOff x="0" y="0"/>
              <a:chExt cx="1730947" cy="304739"/>
            </a:xfrm>
          </p:grpSpPr>
          <p:sp>
            <p:nvSpPr>
              <p:cNvPr id="136" name="Freeform 136"/>
              <p:cNvSpPr/>
              <p:nvPr/>
            </p:nvSpPr>
            <p:spPr>
              <a:xfrm>
                <a:off x="0" y="0"/>
                <a:ext cx="1730947" cy="304739"/>
              </a:xfrm>
              <a:custGeom>
                <a:avLst/>
                <a:gdLst/>
                <a:ahLst/>
                <a:cxnLst/>
                <a:rect l="l" t="t" r="r" b="b"/>
                <a:pathLst>
                  <a:path w="1730947" h="304739">
                    <a:moveTo>
                      <a:pt x="16676" y="0"/>
                    </a:moveTo>
                    <a:lnTo>
                      <a:pt x="1714271" y="0"/>
                    </a:lnTo>
                    <a:cubicBezTo>
                      <a:pt x="1718694" y="0"/>
                      <a:pt x="1722936" y="1757"/>
                      <a:pt x="1726063" y="4884"/>
                    </a:cubicBezTo>
                    <a:cubicBezTo>
                      <a:pt x="1729190" y="8012"/>
                      <a:pt x="1730947" y="12253"/>
                      <a:pt x="1730947" y="16676"/>
                    </a:cubicBezTo>
                    <a:lnTo>
                      <a:pt x="1730947" y="288063"/>
                    </a:lnTo>
                    <a:cubicBezTo>
                      <a:pt x="1730947" y="292486"/>
                      <a:pt x="1729190" y="296727"/>
                      <a:pt x="1726063" y="299855"/>
                    </a:cubicBezTo>
                    <a:cubicBezTo>
                      <a:pt x="1722936" y="302982"/>
                      <a:pt x="1718694" y="304739"/>
                      <a:pt x="1714271" y="304739"/>
                    </a:cubicBezTo>
                    <a:lnTo>
                      <a:pt x="16676" y="304739"/>
                    </a:lnTo>
                    <a:cubicBezTo>
                      <a:pt x="12253" y="304739"/>
                      <a:pt x="8012" y="302982"/>
                      <a:pt x="4884" y="299855"/>
                    </a:cubicBezTo>
                    <a:cubicBezTo>
                      <a:pt x="1757" y="296727"/>
                      <a:pt x="0" y="292486"/>
                      <a:pt x="0" y="288063"/>
                    </a:cubicBezTo>
                    <a:lnTo>
                      <a:pt x="0" y="16676"/>
                    </a:lnTo>
                    <a:cubicBezTo>
                      <a:pt x="0" y="12253"/>
                      <a:pt x="1757" y="8012"/>
                      <a:pt x="4884" y="4884"/>
                    </a:cubicBezTo>
                    <a:cubicBezTo>
                      <a:pt x="8012" y="1757"/>
                      <a:pt x="12253" y="0"/>
                      <a:pt x="16676" y="0"/>
                    </a:cubicBezTo>
                    <a:close/>
                  </a:path>
                </a:pathLst>
              </a:custGeom>
              <a:solidFill>
                <a:srgbClr val="626170"/>
              </a:solidFill>
              <a:ln cap="sq">
                <a:noFill/>
                <a:prstDash val="solid"/>
                <a:miter/>
              </a:ln>
            </p:spPr>
            <p:txBody>
              <a:bodyPr/>
              <a:lstStyle/>
              <a:p>
                <a:endParaRPr lang="en-AU"/>
              </a:p>
            </p:txBody>
          </p:sp>
          <p:sp>
            <p:nvSpPr>
              <p:cNvPr id="137" name="TextBox 137"/>
              <p:cNvSpPr txBox="1"/>
              <p:nvPr/>
            </p:nvSpPr>
            <p:spPr>
              <a:xfrm>
                <a:off x="0" y="-19050"/>
                <a:ext cx="1730947" cy="323789"/>
              </a:xfrm>
              <a:prstGeom prst="rect">
                <a:avLst/>
              </a:prstGeom>
            </p:spPr>
            <p:txBody>
              <a:bodyPr lIns="29697" tIns="29697" rIns="29697" bIns="29697" rtlCol="0" anchor="ctr"/>
              <a:lstStyle/>
              <a:p>
                <a:pPr algn="ctr">
                  <a:lnSpc>
                    <a:spcPts val="1063"/>
                  </a:lnSpc>
                </a:pPr>
                <a:endParaRPr/>
              </a:p>
            </p:txBody>
          </p:sp>
        </p:grpSp>
        <p:grpSp>
          <p:nvGrpSpPr>
            <p:cNvPr id="138" name="Group 138"/>
            <p:cNvGrpSpPr/>
            <p:nvPr/>
          </p:nvGrpSpPr>
          <p:grpSpPr>
            <a:xfrm>
              <a:off x="0" y="0"/>
              <a:ext cx="2325285" cy="417629"/>
              <a:chOff x="0" y="0"/>
              <a:chExt cx="1730850" cy="310867"/>
            </a:xfrm>
          </p:grpSpPr>
          <p:sp>
            <p:nvSpPr>
              <p:cNvPr id="139" name="Freeform 139"/>
              <p:cNvSpPr/>
              <p:nvPr/>
            </p:nvSpPr>
            <p:spPr>
              <a:xfrm>
                <a:off x="0" y="0"/>
                <a:ext cx="1730850" cy="310867"/>
              </a:xfrm>
              <a:custGeom>
                <a:avLst/>
                <a:gdLst/>
                <a:ahLst/>
                <a:cxnLst/>
                <a:rect l="l" t="t" r="r" b="b"/>
                <a:pathLst>
                  <a:path w="1730850" h="310867">
                    <a:moveTo>
                      <a:pt x="16677" y="0"/>
                    </a:moveTo>
                    <a:lnTo>
                      <a:pt x="1714173" y="0"/>
                    </a:lnTo>
                    <a:cubicBezTo>
                      <a:pt x="1723384" y="0"/>
                      <a:pt x="1730850" y="7467"/>
                      <a:pt x="1730850" y="16677"/>
                    </a:cubicBezTo>
                    <a:lnTo>
                      <a:pt x="1730850" y="294189"/>
                    </a:lnTo>
                    <a:cubicBezTo>
                      <a:pt x="1730850" y="303400"/>
                      <a:pt x="1723384" y="310867"/>
                      <a:pt x="1714173" y="310867"/>
                    </a:cubicBezTo>
                    <a:lnTo>
                      <a:pt x="16677" y="310867"/>
                    </a:lnTo>
                    <a:cubicBezTo>
                      <a:pt x="7467" y="310867"/>
                      <a:pt x="0" y="303400"/>
                      <a:pt x="0" y="294189"/>
                    </a:cubicBezTo>
                    <a:lnTo>
                      <a:pt x="0" y="16677"/>
                    </a:lnTo>
                    <a:cubicBezTo>
                      <a:pt x="0" y="7467"/>
                      <a:pt x="7467" y="0"/>
                      <a:pt x="16677" y="0"/>
                    </a:cubicBezTo>
                    <a:close/>
                  </a:path>
                </a:pathLst>
              </a:custGeom>
              <a:solidFill>
                <a:srgbClr val="A1BEE8"/>
              </a:solidFill>
              <a:ln w="19050" cap="sq">
                <a:solidFill>
                  <a:srgbClr val="376BB6"/>
                </a:solidFill>
                <a:prstDash val="solid"/>
                <a:miter/>
              </a:ln>
            </p:spPr>
            <p:txBody>
              <a:bodyPr/>
              <a:lstStyle/>
              <a:p>
                <a:endParaRPr lang="en-AU"/>
              </a:p>
            </p:txBody>
          </p:sp>
          <p:sp>
            <p:nvSpPr>
              <p:cNvPr id="140" name="TextBox 140"/>
              <p:cNvSpPr txBox="1"/>
              <p:nvPr/>
            </p:nvSpPr>
            <p:spPr>
              <a:xfrm>
                <a:off x="0" y="-19050"/>
                <a:ext cx="1730850" cy="329917"/>
              </a:xfrm>
              <a:prstGeom prst="rect">
                <a:avLst/>
              </a:prstGeom>
            </p:spPr>
            <p:txBody>
              <a:bodyPr lIns="29697" tIns="29697" rIns="29697" bIns="29697" rtlCol="0" anchor="ctr"/>
              <a:lstStyle/>
              <a:p>
                <a:pPr algn="ctr">
                  <a:lnSpc>
                    <a:spcPts val="1063"/>
                  </a:lnSpc>
                </a:pPr>
                <a:endParaRPr/>
              </a:p>
            </p:txBody>
          </p:sp>
        </p:grpSp>
      </p:grpSp>
      <p:sp>
        <p:nvSpPr>
          <p:cNvPr id="141" name="AutoShape 141">
            <a:extLst>
              <a:ext uri="{C183D7F6-B498-43B3-948B-1728B52AA6E4}">
                <adec:decorative xmlns:adec="http://schemas.microsoft.com/office/drawing/2017/decorative" val="1"/>
              </a:ext>
            </a:extLst>
          </p:cNvPr>
          <p:cNvSpPr/>
          <p:nvPr/>
        </p:nvSpPr>
        <p:spPr>
          <a:xfrm>
            <a:off x="2510473" y="5159924"/>
            <a:ext cx="303676" cy="0"/>
          </a:xfrm>
          <a:prstGeom prst="line">
            <a:avLst/>
          </a:prstGeom>
          <a:ln w="19050" cap="flat">
            <a:solidFill>
              <a:srgbClr val="626170"/>
            </a:solidFill>
            <a:prstDash val="solid"/>
            <a:headEnd type="none" w="sm" len="sm"/>
            <a:tailEnd type="triangle" w="lg" len="med"/>
          </a:ln>
        </p:spPr>
        <p:txBody>
          <a:bodyPr/>
          <a:lstStyle/>
          <a:p>
            <a:endParaRPr lang="en-AU"/>
          </a:p>
        </p:txBody>
      </p:sp>
      <p:grpSp>
        <p:nvGrpSpPr>
          <p:cNvPr id="142" name="Group 142">
            <a:extLst>
              <a:ext uri="{C183D7F6-B498-43B3-948B-1728B52AA6E4}">
                <adec:decorative xmlns:adec="http://schemas.microsoft.com/office/drawing/2017/decorative" val="1"/>
              </a:ext>
            </a:extLst>
          </p:cNvPr>
          <p:cNvGrpSpPr/>
          <p:nvPr/>
        </p:nvGrpSpPr>
        <p:grpSpPr>
          <a:xfrm>
            <a:off x="1577446" y="5425694"/>
            <a:ext cx="933027" cy="341040"/>
            <a:chOff x="0" y="0"/>
            <a:chExt cx="1244036" cy="454720"/>
          </a:xfrm>
        </p:grpSpPr>
        <p:grpSp>
          <p:nvGrpSpPr>
            <p:cNvPr id="143" name="Group 143"/>
            <p:cNvGrpSpPr/>
            <p:nvPr/>
          </p:nvGrpSpPr>
          <p:grpSpPr>
            <a:xfrm>
              <a:off x="41836" y="45323"/>
              <a:ext cx="1202199" cy="409397"/>
              <a:chOff x="0" y="0"/>
              <a:chExt cx="894870" cy="304739"/>
            </a:xfrm>
          </p:grpSpPr>
          <p:sp>
            <p:nvSpPr>
              <p:cNvPr id="144" name="Freeform 144"/>
              <p:cNvSpPr/>
              <p:nvPr/>
            </p:nvSpPr>
            <p:spPr>
              <a:xfrm>
                <a:off x="0" y="0"/>
                <a:ext cx="894870" cy="304739"/>
              </a:xfrm>
              <a:custGeom>
                <a:avLst/>
                <a:gdLst/>
                <a:ahLst/>
                <a:cxnLst/>
                <a:rect l="l" t="t" r="r" b="b"/>
                <a:pathLst>
                  <a:path w="894870" h="304739">
                    <a:moveTo>
                      <a:pt x="32257" y="0"/>
                    </a:moveTo>
                    <a:lnTo>
                      <a:pt x="862613" y="0"/>
                    </a:lnTo>
                    <a:cubicBezTo>
                      <a:pt x="880428" y="0"/>
                      <a:pt x="894870" y="14442"/>
                      <a:pt x="894870" y="32257"/>
                    </a:cubicBezTo>
                    <a:lnTo>
                      <a:pt x="894870" y="272482"/>
                    </a:lnTo>
                    <a:cubicBezTo>
                      <a:pt x="894870" y="290297"/>
                      <a:pt x="880428" y="304739"/>
                      <a:pt x="862613" y="304739"/>
                    </a:cubicBezTo>
                    <a:lnTo>
                      <a:pt x="32257" y="304739"/>
                    </a:lnTo>
                    <a:cubicBezTo>
                      <a:pt x="14442" y="304739"/>
                      <a:pt x="0" y="290297"/>
                      <a:pt x="0" y="272482"/>
                    </a:cubicBezTo>
                    <a:lnTo>
                      <a:pt x="0" y="32257"/>
                    </a:lnTo>
                    <a:cubicBezTo>
                      <a:pt x="0" y="14442"/>
                      <a:pt x="14442" y="0"/>
                      <a:pt x="32257" y="0"/>
                    </a:cubicBezTo>
                    <a:close/>
                  </a:path>
                </a:pathLst>
              </a:custGeom>
              <a:solidFill>
                <a:srgbClr val="626170"/>
              </a:solidFill>
              <a:ln cap="sq">
                <a:noFill/>
                <a:prstDash val="solid"/>
                <a:miter/>
              </a:ln>
            </p:spPr>
            <p:txBody>
              <a:bodyPr/>
              <a:lstStyle/>
              <a:p>
                <a:endParaRPr lang="en-AU"/>
              </a:p>
            </p:txBody>
          </p:sp>
          <p:sp>
            <p:nvSpPr>
              <p:cNvPr id="145" name="TextBox 145"/>
              <p:cNvSpPr txBox="1"/>
              <p:nvPr/>
            </p:nvSpPr>
            <p:spPr>
              <a:xfrm>
                <a:off x="0" y="-19050"/>
                <a:ext cx="894870" cy="323789"/>
              </a:xfrm>
              <a:prstGeom prst="rect">
                <a:avLst/>
              </a:prstGeom>
            </p:spPr>
            <p:txBody>
              <a:bodyPr lIns="29697" tIns="29697" rIns="29697" bIns="29697" rtlCol="0" anchor="ctr"/>
              <a:lstStyle/>
              <a:p>
                <a:pPr algn="ctr">
                  <a:lnSpc>
                    <a:spcPts val="1063"/>
                  </a:lnSpc>
                </a:pPr>
                <a:endParaRPr/>
              </a:p>
            </p:txBody>
          </p:sp>
        </p:grpSp>
        <p:grpSp>
          <p:nvGrpSpPr>
            <p:cNvPr id="146" name="Group 146"/>
            <p:cNvGrpSpPr/>
            <p:nvPr/>
          </p:nvGrpSpPr>
          <p:grpSpPr>
            <a:xfrm>
              <a:off x="0" y="0"/>
              <a:ext cx="1210726" cy="417629"/>
              <a:chOff x="0" y="0"/>
              <a:chExt cx="901216" cy="310867"/>
            </a:xfrm>
          </p:grpSpPr>
          <p:sp>
            <p:nvSpPr>
              <p:cNvPr id="147" name="Freeform 147"/>
              <p:cNvSpPr/>
              <p:nvPr/>
            </p:nvSpPr>
            <p:spPr>
              <a:xfrm>
                <a:off x="0" y="0"/>
                <a:ext cx="901216" cy="310867"/>
              </a:xfrm>
              <a:custGeom>
                <a:avLst/>
                <a:gdLst/>
                <a:ahLst/>
                <a:cxnLst/>
                <a:rect l="l" t="t" r="r" b="b"/>
                <a:pathLst>
                  <a:path w="901216" h="310867">
                    <a:moveTo>
                      <a:pt x="32030" y="0"/>
                    </a:moveTo>
                    <a:lnTo>
                      <a:pt x="869187" y="0"/>
                    </a:lnTo>
                    <a:cubicBezTo>
                      <a:pt x="886876" y="0"/>
                      <a:pt x="901216" y="14340"/>
                      <a:pt x="901216" y="32030"/>
                    </a:cubicBezTo>
                    <a:lnTo>
                      <a:pt x="901216" y="278837"/>
                    </a:lnTo>
                    <a:cubicBezTo>
                      <a:pt x="901216" y="296526"/>
                      <a:pt x="886876" y="310867"/>
                      <a:pt x="869187" y="310867"/>
                    </a:cubicBezTo>
                    <a:lnTo>
                      <a:pt x="32030" y="310867"/>
                    </a:lnTo>
                    <a:cubicBezTo>
                      <a:pt x="14340" y="310867"/>
                      <a:pt x="0" y="296526"/>
                      <a:pt x="0" y="278837"/>
                    </a:cubicBezTo>
                    <a:lnTo>
                      <a:pt x="0" y="32030"/>
                    </a:lnTo>
                    <a:cubicBezTo>
                      <a:pt x="0" y="14340"/>
                      <a:pt x="14340" y="0"/>
                      <a:pt x="32030" y="0"/>
                    </a:cubicBezTo>
                    <a:close/>
                  </a:path>
                </a:pathLst>
              </a:custGeom>
              <a:solidFill>
                <a:srgbClr val="9ADBE8"/>
              </a:solidFill>
              <a:ln w="19050" cap="sq">
                <a:solidFill>
                  <a:srgbClr val="3BA5BB"/>
                </a:solidFill>
                <a:prstDash val="solid"/>
                <a:miter/>
              </a:ln>
            </p:spPr>
            <p:txBody>
              <a:bodyPr/>
              <a:lstStyle/>
              <a:p>
                <a:endParaRPr lang="en-AU"/>
              </a:p>
            </p:txBody>
          </p:sp>
          <p:sp>
            <p:nvSpPr>
              <p:cNvPr id="148" name="TextBox 148"/>
              <p:cNvSpPr txBox="1"/>
              <p:nvPr/>
            </p:nvSpPr>
            <p:spPr>
              <a:xfrm>
                <a:off x="0" y="-19050"/>
                <a:ext cx="901216" cy="329917"/>
              </a:xfrm>
              <a:prstGeom prst="rect">
                <a:avLst/>
              </a:prstGeom>
            </p:spPr>
            <p:txBody>
              <a:bodyPr lIns="29697" tIns="29697" rIns="29697" bIns="29697" rtlCol="0" anchor="ctr"/>
              <a:lstStyle/>
              <a:p>
                <a:pPr algn="ctr">
                  <a:lnSpc>
                    <a:spcPts val="1063"/>
                  </a:lnSpc>
                </a:pPr>
                <a:endParaRPr/>
              </a:p>
            </p:txBody>
          </p:sp>
        </p:grpSp>
      </p:grpSp>
      <p:sp>
        <p:nvSpPr>
          <p:cNvPr id="149" name="AutoShape 149">
            <a:extLst>
              <a:ext uri="{C183D7F6-B498-43B3-948B-1728B52AA6E4}">
                <adec:decorative xmlns:adec="http://schemas.microsoft.com/office/drawing/2017/decorative" val="1"/>
              </a:ext>
            </a:extLst>
          </p:cNvPr>
          <p:cNvSpPr/>
          <p:nvPr/>
        </p:nvSpPr>
        <p:spPr>
          <a:xfrm>
            <a:off x="1077850" y="5596214"/>
            <a:ext cx="499596" cy="0"/>
          </a:xfrm>
          <a:prstGeom prst="line">
            <a:avLst/>
          </a:prstGeom>
          <a:ln w="19050" cap="flat">
            <a:solidFill>
              <a:srgbClr val="626170"/>
            </a:solidFill>
            <a:prstDash val="solid"/>
            <a:headEnd type="none" w="sm" len="sm"/>
            <a:tailEnd type="triangle" w="lg" len="med"/>
          </a:ln>
        </p:spPr>
        <p:txBody>
          <a:bodyPr/>
          <a:lstStyle/>
          <a:p>
            <a:endParaRPr lang="en-AU"/>
          </a:p>
        </p:txBody>
      </p:sp>
      <p:grpSp>
        <p:nvGrpSpPr>
          <p:cNvPr id="150" name="Group 150">
            <a:extLst>
              <a:ext uri="{C183D7F6-B498-43B3-948B-1728B52AA6E4}">
                <adec:decorative xmlns:adec="http://schemas.microsoft.com/office/drawing/2017/decorative" val="1"/>
              </a:ext>
            </a:extLst>
          </p:cNvPr>
          <p:cNvGrpSpPr/>
          <p:nvPr/>
        </p:nvGrpSpPr>
        <p:grpSpPr>
          <a:xfrm>
            <a:off x="2814149" y="5425694"/>
            <a:ext cx="5976777" cy="569526"/>
            <a:chOff x="0" y="0"/>
            <a:chExt cx="7969036" cy="759368"/>
          </a:xfrm>
        </p:grpSpPr>
        <p:grpSp>
          <p:nvGrpSpPr>
            <p:cNvPr id="151" name="Group 151"/>
            <p:cNvGrpSpPr/>
            <p:nvPr/>
          </p:nvGrpSpPr>
          <p:grpSpPr>
            <a:xfrm>
              <a:off x="77671" y="48921"/>
              <a:ext cx="7891365" cy="710447"/>
              <a:chOff x="0" y="0"/>
              <a:chExt cx="5874021" cy="528829"/>
            </a:xfrm>
          </p:grpSpPr>
          <p:sp>
            <p:nvSpPr>
              <p:cNvPr id="152" name="Freeform 152"/>
              <p:cNvSpPr/>
              <p:nvPr/>
            </p:nvSpPr>
            <p:spPr>
              <a:xfrm>
                <a:off x="0" y="0"/>
                <a:ext cx="5874021" cy="528829"/>
              </a:xfrm>
              <a:custGeom>
                <a:avLst/>
                <a:gdLst/>
                <a:ahLst/>
                <a:cxnLst/>
                <a:rect l="l" t="t" r="r" b="b"/>
                <a:pathLst>
                  <a:path w="5874021" h="528829">
                    <a:moveTo>
                      <a:pt x="10465" y="0"/>
                    </a:moveTo>
                    <a:lnTo>
                      <a:pt x="5863557" y="0"/>
                    </a:lnTo>
                    <a:cubicBezTo>
                      <a:pt x="5869336" y="0"/>
                      <a:pt x="5874021" y="4685"/>
                      <a:pt x="5874021" y="10465"/>
                    </a:cubicBezTo>
                    <a:lnTo>
                      <a:pt x="5874021" y="518364"/>
                    </a:lnTo>
                    <a:cubicBezTo>
                      <a:pt x="5874021" y="521140"/>
                      <a:pt x="5872919" y="523801"/>
                      <a:pt x="5870956" y="525764"/>
                    </a:cubicBezTo>
                    <a:cubicBezTo>
                      <a:pt x="5868994" y="527726"/>
                      <a:pt x="5866332" y="528829"/>
                      <a:pt x="5863557" y="528829"/>
                    </a:cubicBezTo>
                    <a:lnTo>
                      <a:pt x="10465" y="528829"/>
                    </a:lnTo>
                    <a:cubicBezTo>
                      <a:pt x="7689" y="528829"/>
                      <a:pt x="5028" y="527726"/>
                      <a:pt x="3065" y="525764"/>
                    </a:cubicBezTo>
                    <a:cubicBezTo>
                      <a:pt x="1103" y="523801"/>
                      <a:pt x="0" y="521140"/>
                      <a:pt x="0" y="518364"/>
                    </a:cubicBezTo>
                    <a:lnTo>
                      <a:pt x="0" y="10465"/>
                    </a:lnTo>
                    <a:cubicBezTo>
                      <a:pt x="0" y="7689"/>
                      <a:pt x="1103" y="5028"/>
                      <a:pt x="3065" y="3065"/>
                    </a:cubicBezTo>
                    <a:cubicBezTo>
                      <a:pt x="5028" y="1103"/>
                      <a:pt x="7689" y="0"/>
                      <a:pt x="10465" y="0"/>
                    </a:cubicBezTo>
                    <a:close/>
                  </a:path>
                </a:pathLst>
              </a:custGeom>
              <a:solidFill>
                <a:srgbClr val="626170"/>
              </a:solidFill>
              <a:ln cap="sq">
                <a:noFill/>
                <a:prstDash val="solid"/>
                <a:miter/>
              </a:ln>
            </p:spPr>
            <p:txBody>
              <a:bodyPr/>
              <a:lstStyle/>
              <a:p>
                <a:endParaRPr lang="en-AU"/>
              </a:p>
            </p:txBody>
          </p:sp>
          <p:sp>
            <p:nvSpPr>
              <p:cNvPr id="153" name="TextBox 153"/>
              <p:cNvSpPr txBox="1"/>
              <p:nvPr/>
            </p:nvSpPr>
            <p:spPr>
              <a:xfrm>
                <a:off x="0" y="-19050"/>
                <a:ext cx="5874021" cy="547879"/>
              </a:xfrm>
              <a:prstGeom prst="rect">
                <a:avLst/>
              </a:prstGeom>
            </p:spPr>
            <p:txBody>
              <a:bodyPr lIns="13945" tIns="13945" rIns="13945" bIns="13945" rtlCol="0" anchor="ctr"/>
              <a:lstStyle/>
              <a:p>
                <a:pPr algn="ctr">
                  <a:lnSpc>
                    <a:spcPts val="1063"/>
                  </a:lnSpc>
                </a:pPr>
                <a:endParaRPr/>
              </a:p>
            </p:txBody>
          </p:sp>
        </p:grpSp>
        <p:grpSp>
          <p:nvGrpSpPr>
            <p:cNvPr id="154" name="Group 154"/>
            <p:cNvGrpSpPr/>
            <p:nvPr/>
          </p:nvGrpSpPr>
          <p:grpSpPr>
            <a:xfrm>
              <a:off x="0" y="0"/>
              <a:ext cx="7906827" cy="724732"/>
              <a:chOff x="0" y="0"/>
              <a:chExt cx="5885531" cy="539462"/>
            </a:xfrm>
          </p:grpSpPr>
          <p:sp>
            <p:nvSpPr>
              <p:cNvPr id="155" name="Freeform 155"/>
              <p:cNvSpPr/>
              <p:nvPr/>
            </p:nvSpPr>
            <p:spPr>
              <a:xfrm>
                <a:off x="0" y="0"/>
                <a:ext cx="5885531" cy="539462"/>
              </a:xfrm>
              <a:custGeom>
                <a:avLst/>
                <a:gdLst/>
                <a:ahLst/>
                <a:cxnLst/>
                <a:rect l="l" t="t" r="r" b="b"/>
                <a:pathLst>
                  <a:path w="5885531" h="539462">
                    <a:moveTo>
                      <a:pt x="10444" y="0"/>
                    </a:moveTo>
                    <a:lnTo>
                      <a:pt x="5875086" y="0"/>
                    </a:lnTo>
                    <a:cubicBezTo>
                      <a:pt x="5880855" y="0"/>
                      <a:pt x="5885531" y="4676"/>
                      <a:pt x="5885531" y="10444"/>
                    </a:cubicBezTo>
                    <a:lnTo>
                      <a:pt x="5885531" y="529018"/>
                    </a:lnTo>
                    <a:cubicBezTo>
                      <a:pt x="5885531" y="531788"/>
                      <a:pt x="5884430" y="534444"/>
                      <a:pt x="5882472" y="536403"/>
                    </a:cubicBezTo>
                    <a:cubicBezTo>
                      <a:pt x="5880513" y="538362"/>
                      <a:pt x="5877856" y="539462"/>
                      <a:pt x="5875086" y="539462"/>
                    </a:cubicBezTo>
                    <a:lnTo>
                      <a:pt x="10444" y="539462"/>
                    </a:lnTo>
                    <a:cubicBezTo>
                      <a:pt x="7674" y="539462"/>
                      <a:pt x="5018" y="538362"/>
                      <a:pt x="3059" y="536403"/>
                    </a:cubicBezTo>
                    <a:cubicBezTo>
                      <a:pt x="1100" y="534444"/>
                      <a:pt x="0" y="531788"/>
                      <a:pt x="0" y="529018"/>
                    </a:cubicBezTo>
                    <a:lnTo>
                      <a:pt x="0" y="10444"/>
                    </a:lnTo>
                    <a:cubicBezTo>
                      <a:pt x="0" y="7674"/>
                      <a:pt x="1100" y="5018"/>
                      <a:pt x="3059" y="3059"/>
                    </a:cubicBezTo>
                    <a:cubicBezTo>
                      <a:pt x="5018" y="1100"/>
                      <a:pt x="7674" y="0"/>
                      <a:pt x="10444" y="0"/>
                    </a:cubicBezTo>
                    <a:close/>
                  </a:path>
                </a:pathLst>
              </a:custGeom>
              <a:solidFill>
                <a:srgbClr val="A1BEE8"/>
              </a:solidFill>
              <a:ln w="19050" cap="sq">
                <a:solidFill>
                  <a:srgbClr val="376BB6"/>
                </a:solidFill>
                <a:prstDash val="solid"/>
                <a:miter/>
              </a:ln>
            </p:spPr>
            <p:txBody>
              <a:bodyPr/>
              <a:lstStyle/>
              <a:p>
                <a:endParaRPr lang="en-AU"/>
              </a:p>
            </p:txBody>
          </p:sp>
          <p:sp>
            <p:nvSpPr>
              <p:cNvPr id="156" name="TextBox 156"/>
              <p:cNvSpPr txBox="1"/>
              <p:nvPr/>
            </p:nvSpPr>
            <p:spPr>
              <a:xfrm>
                <a:off x="0" y="-19050"/>
                <a:ext cx="5885531" cy="558512"/>
              </a:xfrm>
              <a:prstGeom prst="rect">
                <a:avLst/>
              </a:prstGeom>
            </p:spPr>
            <p:txBody>
              <a:bodyPr lIns="13945" tIns="13945" rIns="13945" bIns="13945" rtlCol="0" anchor="ctr"/>
              <a:lstStyle/>
              <a:p>
                <a:pPr algn="ctr">
                  <a:lnSpc>
                    <a:spcPts val="1063"/>
                  </a:lnSpc>
                </a:pPr>
                <a:endParaRPr/>
              </a:p>
            </p:txBody>
          </p:sp>
        </p:grpSp>
      </p:grpSp>
      <p:sp>
        <p:nvSpPr>
          <p:cNvPr id="157" name="AutoShape 157">
            <a:extLst>
              <a:ext uri="{C183D7F6-B498-43B3-948B-1728B52AA6E4}">
                <adec:decorative xmlns:adec="http://schemas.microsoft.com/office/drawing/2017/decorative" val="1"/>
              </a:ext>
            </a:extLst>
          </p:cNvPr>
          <p:cNvSpPr/>
          <p:nvPr/>
        </p:nvSpPr>
        <p:spPr>
          <a:xfrm>
            <a:off x="2510473" y="5596214"/>
            <a:ext cx="303676" cy="0"/>
          </a:xfrm>
          <a:prstGeom prst="line">
            <a:avLst/>
          </a:prstGeom>
          <a:ln w="19050" cap="flat">
            <a:solidFill>
              <a:srgbClr val="626170"/>
            </a:solidFill>
            <a:prstDash val="solid"/>
            <a:headEnd type="none" w="sm" len="sm"/>
            <a:tailEnd type="triangle" w="lg" len="med"/>
          </a:ln>
        </p:spPr>
        <p:txBody>
          <a:bodyPr/>
          <a:lstStyle/>
          <a:p>
            <a:endParaRPr lang="en-AU"/>
          </a:p>
        </p:txBody>
      </p:sp>
      <p:grpSp>
        <p:nvGrpSpPr>
          <p:cNvPr id="158" name="Group 158">
            <a:extLst>
              <a:ext uri="{C183D7F6-B498-43B3-948B-1728B52AA6E4}">
                <adec:decorative xmlns:adec="http://schemas.microsoft.com/office/drawing/2017/decorative" val="1"/>
              </a:ext>
            </a:extLst>
          </p:cNvPr>
          <p:cNvGrpSpPr/>
          <p:nvPr/>
        </p:nvGrpSpPr>
        <p:grpSpPr>
          <a:xfrm>
            <a:off x="1577446" y="6114347"/>
            <a:ext cx="933027" cy="341040"/>
            <a:chOff x="0" y="0"/>
            <a:chExt cx="1244036" cy="454720"/>
          </a:xfrm>
        </p:grpSpPr>
        <p:grpSp>
          <p:nvGrpSpPr>
            <p:cNvPr id="159" name="Group 159"/>
            <p:cNvGrpSpPr/>
            <p:nvPr/>
          </p:nvGrpSpPr>
          <p:grpSpPr>
            <a:xfrm>
              <a:off x="41836" y="45323"/>
              <a:ext cx="1202199" cy="409397"/>
              <a:chOff x="0" y="0"/>
              <a:chExt cx="894870" cy="304739"/>
            </a:xfrm>
          </p:grpSpPr>
          <p:sp>
            <p:nvSpPr>
              <p:cNvPr id="160" name="Freeform 160"/>
              <p:cNvSpPr/>
              <p:nvPr/>
            </p:nvSpPr>
            <p:spPr>
              <a:xfrm>
                <a:off x="0" y="0"/>
                <a:ext cx="894870" cy="304739"/>
              </a:xfrm>
              <a:custGeom>
                <a:avLst/>
                <a:gdLst/>
                <a:ahLst/>
                <a:cxnLst/>
                <a:rect l="l" t="t" r="r" b="b"/>
                <a:pathLst>
                  <a:path w="894870" h="304739">
                    <a:moveTo>
                      <a:pt x="32257" y="0"/>
                    </a:moveTo>
                    <a:lnTo>
                      <a:pt x="862613" y="0"/>
                    </a:lnTo>
                    <a:cubicBezTo>
                      <a:pt x="880428" y="0"/>
                      <a:pt x="894870" y="14442"/>
                      <a:pt x="894870" y="32257"/>
                    </a:cubicBezTo>
                    <a:lnTo>
                      <a:pt x="894870" y="272482"/>
                    </a:lnTo>
                    <a:cubicBezTo>
                      <a:pt x="894870" y="290297"/>
                      <a:pt x="880428" y="304739"/>
                      <a:pt x="862613" y="304739"/>
                    </a:cubicBezTo>
                    <a:lnTo>
                      <a:pt x="32257" y="304739"/>
                    </a:lnTo>
                    <a:cubicBezTo>
                      <a:pt x="14442" y="304739"/>
                      <a:pt x="0" y="290297"/>
                      <a:pt x="0" y="272482"/>
                    </a:cubicBezTo>
                    <a:lnTo>
                      <a:pt x="0" y="32257"/>
                    </a:lnTo>
                    <a:cubicBezTo>
                      <a:pt x="0" y="14442"/>
                      <a:pt x="14442" y="0"/>
                      <a:pt x="32257" y="0"/>
                    </a:cubicBezTo>
                    <a:close/>
                  </a:path>
                </a:pathLst>
              </a:custGeom>
              <a:solidFill>
                <a:srgbClr val="626170"/>
              </a:solidFill>
              <a:ln cap="sq">
                <a:noFill/>
                <a:prstDash val="solid"/>
                <a:miter/>
              </a:ln>
            </p:spPr>
            <p:txBody>
              <a:bodyPr/>
              <a:lstStyle/>
              <a:p>
                <a:endParaRPr lang="en-AU"/>
              </a:p>
            </p:txBody>
          </p:sp>
          <p:sp>
            <p:nvSpPr>
              <p:cNvPr id="161" name="TextBox 161"/>
              <p:cNvSpPr txBox="1"/>
              <p:nvPr/>
            </p:nvSpPr>
            <p:spPr>
              <a:xfrm>
                <a:off x="0" y="-19050"/>
                <a:ext cx="894870" cy="323789"/>
              </a:xfrm>
              <a:prstGeom prst="rect">
                <a:avLst/>
              </a:prstGeom>
            </p:spPr>
            <p:txBody>
              <a:bodyPr lIns="29697" tIns="29697" rIns="29697" bIns="29697" rtlCol="0" anchor="ctr"/>
              <a:lstStyle/>
              <a:p>
                <a:pPr algn="ctr">
                  <a:lnSpc>
                    <a:spcPts val="1063"/>
                  </a:lnSpc>
                </a:pPr>
                <a:endParaRPr/>
              </a:p>
            </p:txBody>
          </p:sp>
        </p:grpSp>
        <p:grpSp>
          <p:nvGrpSpPr>
            <p:cNvPr id="162" name="Group 162"/>
            <p:cNvGrpSpPr/>
            <p:nvPr/>
          </p:nvGrpSpPr>
          <p:grpSpPr>
            <a:xfrm>
              <a:off x="0" y="0"/>
              <a:ext cx="1210726" cy="417629"/>
              <a:chOff x="0" y="0"/>
              <a:chExt cx="901216" cy="310867"/>
            </a:xfrm>
          </p:grpSpPr>
          <p:sp>
            <p:nvSpPr>
              <p:cNvPr id="163" name="Freeform 163"/>
              <p:cNvSpPr/>
              <p:nvPr/>
            </p:nvSpPr>
            <p:spPr>
              <a:xfrm>
                <a:off x="0" y="0"/>
                <a:ext cx="901216" cy="310867"/>
              </a:xfrm>
              <a:custGeom>
                <a:avLst/>
                <a:gdLst/>
                <a:ahLst/>
                <a:cxnLst/>
                <a:rect l="l" t="t" r="r" b="b"/>
                <a:pathLst>
                  <a:path w="901216" h="310867">
                    <a:moveTo>
                      <a:pt x="32030" y="0"/>
                    </a:moveTo>
                    <a:lnTo>
                      <a:pt x="869187" y="0"/>
                    </a:lnTo>
                    <a:cubicBezTo>
                      <a:pt x="886876" y="0"/>
                      <a:pt x="901216" y="14340"/>
                      <a:pt x="901216" y="32030"/>
                    </a:cubicBezTo>
                    <a:lnTo>
                      <a:pt x="901216" y="278837"/>
                    </a:lnTo>
                    <a:cubicBezTo>
                      <a:pt x="901216" y="296526"/>
                      <a:pt x="886876" y="310867"/>
                      <a:pt x="869187" y="310867"/>
                    </a:cubicBezTo>
                    <a:lnTo>
                      <a:pt x="32030" y="310867"/>
                    </a:lnTo>
                    <a:cubicBezTo>
                      <a:pt x="14340" y="310867"/>
                      <a:pt x="0" y="296526"/>
                      <a:pt x="0" y="278837"/>
                    </a:cubicBezTo>
                    <a:lnTo>
                      <a:pt x="0" y="32030"/>
                    </a:lnTo>
                    <a:cubicBezTo>
                      <a:pt x="0" y="14340"/>
                      <a:pt x="14340" y="0"/>
                      <a:pt x="32030" y="0"/>
                    </a:cubicBezTo>
                    <a:close/>
                  </a:path>
                </a:pathLst>
              </a:custGeom>
              <a:solidFill>
                <a:srgbClr val="9ADBE8"/>
              </a:solidFill>
              <a:ln w="19050" cap="sq">
                <a:solidFill>
                  <a:srgbClr val="3BA5BB"/>
                </a:solidFill>
                <a:prstDash val="solid"/>
                <a:miter/>
              </a:ln>
            </p:spPr>
            <p:txBody>
              <a:bodyPr/>
              <a:lstStyle/>
              <a:p>
                <a:endParaRPr lang="en-AU"/>
              </a:p>
            </p:txBody>
          </p:sp>
          <p:sp>
            <p:nvSpPr>
              <p:cNvPr id="164" name="TextBox 164"/>
              <p:cNvSpPr txBox="1"/>
              <p:nvPr/>
            </p:nvSpPr>
            <p:spPr>
              <a:xfrm>
                <a:off x="0" y="-19050"/>
                <a:ext cx="901216" cy="329917"/>
              </a:xfrm>
              <a:prstGeom prst="rect">
                <a:avLst/>
              </a:prstGeom>
            </p:spPr>
            <p:txBody>
              <a:bodyPr lIns="29697" tIns="29697" rIns="29697" bIns="29697" rtlCol="0" anchor="ctr"/>
              <a:lstStyle/>
              <a:p>
                <a:pPr algn="ctr">
                  <a:lnSpc>
                    <a:spcPts val="1063"/>
                  </a:lnSpc>
                </a:pPr>
                <a:endParaRPr/>
              </a:p>
            </p:txBody>
          </p:sp>
        </p:grpSp>
      </p:grpSp>
      <p:sp>
        <p:nvSpPr>
          <p:cNvPr id="165" name="AutoShape 165">
            <a:extLst>
              <a:ext uri="{C183D7F6-B498-43B3-948B-1728B52AA6E4}">
                <adec:decorative xmlns:adec="http://schemas.microsoft.com/office/drawing/2017/decorative" val="1"/>
              </a:ext>
            </a:extLst>
          </p:cNvPr>
          <p:cNvSpPr/>
          <p:nvPr/>
        </p:nvSpPr>
        <p:spPr>
          <a:xfrm>
            <a:off x="1077850" y="5596214"/>
            <a:ext cx="499596" cy="688654"/>
          </a:xfrm>
          <a:prstGeom prst="line">
            <a:avLst/>
          </a:prstGeom>
          <a:ln w="19050" cap="flat">
            <a:solidFill>
              <a:srgbClr val="626170"/>
            </a:solidFill>
            <a:prstDash val="solid"/>
            <a:headEnd type="none" w="sm" len="sm"/>
            <a:tailEnd type="triangle" w="lg" len="med"/>
          </a:ln>
        </p:spPr>
        <p:txBody>
          <a:bodyPr/>
          <a:lstStyle/>
          <a:p>
            <a:endParaRPr lang="en-AU"/>
          </a:p>
        </p:txBody>
      </p:sp>
      <p:grpSp>
        <p:nvGrpSpPr>
          <p:cNvPr id="166" name="Group 166">
            <a:extLst>
              <a:ext uri="{C183D7F6-B498-43B3-948B-1728B52AA6E4}">
                <adec:decorative xmlns:adec="http://schemas.microsoft.com/office/drawing/2017/decorative" val="1"/>
              </a:ext>
            </a:extLst>
          </p:cNvPr>
          <p:cNvGrpSpPr/>
          <p:nvPr/>
        </p:nvGrpSpPr>
        <p:grpSpPr>
          <a:xfrm>
            <a:off x="2814149" y="6090470"/>
            <a:ext cx="7703548" cy="825946"/>
            <a:chOff x="0" y="0"/>
            <a:chExt cx="10271397" cy="1101261"/>
          </a:xfrm>
        </p:grpSpPr>
        <p:grpSp>
          <p:nvGrpSpPr>
            <p:cNvPr id="167" name="Group 167"/>
            <p:cNvGrpSpPr/>
            <p:nvPr/>
          </p:nvGrpSpPr>
          <p:grpSpPr>
            <a:xfrm>
              <a:off x="73295" y="75765"/>
              <a:ext cx="10198102" cy="1025496"/>
              <a:chOff x="0" y="0"/>
              <a:chExt cx="7591065" cy="763339"/>
            </a:xfrm>
          </p:grpSpPr>
          <p:sp>
            <p:nvSpPr>
              <p:cNvPr id="168" name="Freeform 168"/>
              <p:cNvSpPr/>
              <p:nvPr/>
            </p:nvSpPr>
            <p:spPr>
              <a:xfrm>
                <a:off x="0" y="0"/>
                <a:ext cx="7591065" cy="763339"/>
              </a:xfrm>
              <a:custGeom>
                <a:avLst/>
                <a:gdLst/>
                <a:ahLst/>
                <a:cxnLst/>
                <a:rect l="l" t="t" r="r" b="b"/>
                <a:pathLst>
                  <a:path w="7591065" h="763339">
                    <a:moveTo>
                      <a:pt x="6369" y="0"/>
                    </a:moveTo>
                    <a:lnTo>
                      <a:pt x="7584696" y="0"/>
                    </a:lnTo>
                    <a:cubicBezTo>
                      <a:pt x="7586386" y="0"/>
                      <a:pt x="7588006" y="671"/>
                      <a:pt x="7589200" y="1865"/>
                    </a:cubicBezTo>
                    <a:cubicBezTo>
                      <a:pt x="7590394" y="3060"/>
                      <a:pt x="7591065" y="4680"/>
                      <a:pt x="7591065" y="6369"/>
                    </a:cubicBezTo>
                    <a:lnTo>
                      <a:pt x="7591065" y="756970"/>
                    </a:lnTo>
                    <a:cubicBezTo>
                      <a:pt x="7591065" y="758659"/>
                      <a:pt x="7590394" y="760279"/>
                      <a:pt x="7589200" y="761473"/>
                    </a:cubicBezTo>
                    <a:cubicBezTo>
                      <a:pt x="7588006" y="762668"/>
                      <a:pt x="7586386" y="763339"/>
                      <a:pt x="7584696" y="763339"/>
                    </a:cubicBezTo>
                    <a:lnTo>
                      <a:pt x="6369" y="763339"/>
                    </a:lnTo>
                    <a:cubicBezTo>
                      <a:pt x="4680" y="763339"/>
                      <a:pt x="3060" y="762668"/>
                      <a:pt x="1865" y="761473"/>
                    </a:cubicBezTo>
                    <a:cubicBezTo>
                      <a:pt x="671" y="760279"/>
                      <a:pt x="0" y="758659"/>
                      <a:pt x="0" y="756970"/>
                    </a:cubicBezTo>
                    <a:lnTo>
                      <a:pt x="0" y="6369"/>
                    </a:lnTo>
                    <a:cubicBezTo>
                      <a:pt x="0" y="4680"/>
                      <a:pt x="671" y="3060"/>
                      <a:pt x="1865" y="1865"/>
                    </a:cubicBezTo>
                    <a:cubicBezTo>
                      <a:pt x="3060" y="671"/>
                      <a:pt x="4680" y="0"/>
                      <a:pt x="6369" y="0"/>
                    </a:cubicBezTo>
                    <a:close/>
                  </a:path>
                </a:pathLst>
              </a:custGeom>
              <a:solidFill>
                <a:srgbClr val="626170"/>
              </a:solidFill>
              <a:ln cap="sq">
                <a:noFill/>
                <a:prstDash val="solid"/>
                <a:miter/>
              </a:ln>
            </p:spPr>
            <p:txBody>
              <a:bodyPr/>
              <a:lstStyle/>
              <a:p>
                <a:endParaRPr lang="en-AU"/>
              </a:p>
            </p:txBody>
          </p:sp>
          <p:sp>
            <p:nvSpPr>
              <p:cNvPr id="169" name="TextBox 169"/>
              <p:cNvSpPr txBox="1"/>
              <p:nvPr/>
            </p:nvSpPr>
            <p:spPr>
              <a:xfrm>
                <a:off x="0" y="-19050"/>
                <a:ext cx="7591065" cy="782389"/>
              </a:xfrm>
              <a:prstGeom prst="rect">
                <a:avLst/>
              </a:prstGeom>
            </p:spPr>
            <p:txBody>
              <a:bodyPr lIns="17730" tIns="17730" rIns="17730" bIns="17730" rtlCol="0" anchor="ctr"/>
              <a:lstStyle/>
              <a:p>
                <a:pPr algn="ctr">
                  <a:lnSpc>
                    <a:spcPts val="1063"/>
                  </a:lnSpc>
                </a:pPr>
                <a:endParaRPr/>
              </a:p>
            </p:txBody>
          </p:sp>
        </p:grpSp>
        <p:grpSp>
          <p:nvGrpSpPr>
            <p:cNvPr id="170" name="Group 170"/>
            <p:cNvGrpSpPr/>
            <p:nvPr/>
          </p:nvGrpSpPr>
          <p:grpSpPr>
            <a:xfrm>
              <a:off x="0" y="0"/>
              <a:ext cx="10197532" cy="1046116"/>
              <a:chOff x="0" y="0"/>
              <a:chExt cx="7590641" cy="778687"/>
            </a:xfrm>
          </p:grpSpPr>
          <p:sp>
            <p:nvSpPr>
              <p:cNvPr id="171" name="Freeform 171"/>
              <p:cNvSpPr/>
              <p:nvPr/>
            </p:nvSpPr>
            <p:spPr>
              <a:xfrm>
                <a:off x="0" y="0"/>
                <a:ext cx="7590641" cy="778687"/>
              </a:xfrm>
              <a:custGeom>
                <a:avLst/>
                <a:gdLst/>
                <a:ahLst/>
                <a:cxnLst/>
                <a:rect l="l" t="t" r="r" b="b"/>
                <a:pathLst>
                  <a:path w="7590641" h="778687">
                    <a:moveTo>
                      <a:pt x="6369" y="0"/>
                    </a:moveTo>
                    <a:lnTo>
                      <a:pt x="7584271" y="0"/>
                    </a:lnTo>
                    <a:cubicBezTo>
                      <a:pt x="7587789" y="0"/>
                      <a:pt x="7590641" y="2852"/>
                      <a:pt x="7590641" y="6369"/>
                    </a:cubicBezTo>
                    <a:lnTo>
                      <a:pt x="7590641" y="772318"/>
                    </a:lnTo>
                    <a:cubicBezTo>
                      <a:pt x="7590641" y="775836"/>
                      <a:pt x="7587789" y="778687"/>
                      <a:pt x="7584271" y="778687"/>
                    </a:cubicBezTo>
                    <a:lnTo>
                      <a:pt x="6369" y="778687"/>
                    </a:lnTo>
                    <a:cubicBezTo>
                      <a:pt x="2852" y="778687"/>
                      <a:pt x="0" y="775836"/>
                      <a:pt x="0" y="772318"/>
                    </a:cubicBezTo>
                    <a:lnTo>
                      <a:pt x="0" y="6369"/>
                    </a:lnTo>
                    <a:cubicBezTo>
                      <a:pt x="0" y="2852"/>
                      <a:pt x="2852" y="0"/>
                      <a:pt x="6369" y="0"/>
                    </a:cubicBezTo>
                    <a:close/>
                  </a:path>
                </a:pathLst>
              </a:custGeom>
              <a:solidFill>
                <a:srgbClr val="A1BEE8"/>
              </a:solidFill>
              <a:ln w="19050" cap="sq">
                <a:solidFill>
                  <a:srgbClr val="376BB6"/>
                </a:solidFill>
                <a:prstDash val="solid"/>
                <a:miter/>
              </a:ln>
            </p:spPr>
            <p:txBody>
              <a:bodyPr/>
              <a:lstStyle/>
              <a:p>
                <a:endParaRPr lang="en-AU"/>
              </a:p>
            </p:txBody>
          </p:sp>
          <p:sp>
            <p:nvSpPr>
              <p:cNvPr id="172" name="TextBox 172"/>
              <p:cNvSpPr txBox="1"/>
              <p:nvPr/>
            </p:nvSpPr>
            <p:spPr>
              <a:xfrm>
                <a:off x="0" y="-19050"/>
                <a:ext cx="7590641" cy="797737"/>
              </a:xfrm>
              <a:prstGeom prst="rect">
                <a:avLst/>
              </a:prstGeom>
            </p:spPr>
            <p:txBody>
              <a:bodyPr lIns="17730" tIns="17730" rIns="17730" bIns="17730" rtlCol="0" anchor="ctr"/>
              <a:lstStyle/>
              <a:p>
                <a:pPr algn="ctr">
                  <a:lnSpc>
                    <a:spcPts val="1063"/>
                  </a:lnSpc>
                </a:pPr>
                <a:endParaRPr/>
              </a:p>
            </p:txBody>
          </p:sp>
        </p:grpSp>
      </p:grpSp>
      <p:sp>
        <p:nvSpPr>
          <p:cNvPr id="173" name="AutoShape 173">
            <a:extLst>
              <a:ext uri="{C183D7F6-B498-43B3-948B-1728B52AA6E4}">
                <adec:decorative xmlns:adec="http://schemas.microsoft.com/office/drawing/2017/decorative" val="1"/>
              </a:ext>
            </a:extLst>
          </p:cNvPr>
          <p:cNvSpPr/>
          <p:nvPr/>
        </p:nvSpPr>
        <p:spPr>
          <a:xfrm>
            <a:off x="2510473" y="6284867"/>
            <a:ext cx="303676" cy="0"/>
          </a:xfrm>
          <a:prstGeom prst="line">
            <a:avLst/>
          </a:prstGeom>
          <a:ln w="19050" cap="flat">
            <a:solidFill>
              <a:srgbClr val="626170"/>
            </a:solidFill>
            <a:prstDash val="solid"/>
            <a:headEnd type="none" w="sm" len="sm"/>
            <a:tailEnd type="triangle" w="lg" len="med"/>
          </a:ln>
        </p:spPr>
        <p:txBody>
          <a:bodyPr/>
          <a:lstStyle/>
          <a:p>
            <a:endParaRPr lang="en-AU"/>
          </a:p>
        </p:txBody>
      </p:sp>
      <p:grpSp>
        <p:nvGrpSpPr>
          <p:cNvPr id="174" name="Group 174">
            <a:extLst>
              <a:ext uri="{C183D7F6-B498-43B3-948B-1728B52AA6E4}">
                <adec:decorative xmlns:adec="http://schemas.microsoft.com/office/drawing/2017/decorative" val="1"/>
              </a:ext>
            </a:extLst>
          </p:cNvPr>
          <p:cNvGrpSpPr/>
          <p:nvPr/>
        </p:nvGrpSpPr>
        <p:grpSpPr>
          <a:xfrm>
            <a:off x="1559306" y="6989769"/>
            <a:ext cx="933027" cy="341040"/>
            <a:chOff x="0" y="0"/>
            <a:chExt cx="1244036" cy="454720"/>
          </a:xfrm>
        </p:grpSpPr>
        <p:grpSp>
          <p:nvGrpSpPr>
            <p:cNvPr id="175" name="Group 175"/>
            <p:cNvGrpSpPr/>
            <p:nvPr/>
          </p:nvGrpSpPr>
          <p:grpSpPr>
            <a:xfrm>
              <a:off x="41836" y="45323"/>
              <a:ext cx="1202199" cy="409397"/>
              <a:chOff x="0" y="0"/>
              <a:chExt cx="894870" cy="304739"/>
            </a:xfrm>
          </p:grpSpPr>
          <p:sp>
            <p:nvSpPr>
              <p:cNvPr id="176" name="Freeform 176"/>
              <p:cNvSpPr/>
              <p:nvPr/>
            </p:nvSpPr>
            <p:spPr>
              <a:xfrm>
                <a:off x="0" y="0"/>
                <a:ext cx="894870" cy="304739"/>
              </a:xfrm>
              <a:custGeom>
                <a:avLst/>
                <a:gdLst/>
                <a:ahLst/>
                <a:cxnLst/>
                <a:rect l="l" t="t" r="r" b="b"/>
                <a:pathLst>
                  <a:path w="894870" h="304739">
                    <a:moveTo>
                      <a:pt x="32257" y="0"/>
                    </a:moveTo>
                    <a:lnTo>
                      <a:pt x="862613" y="0"/>
                    </a:lnTo>
                    <a:cubicBezTo>
                      <a:pt x="880428" y="0"/>
                      <a:pt x="894870" y="14442"/>
                      <a:pt x="894870" y="32257"/>
                    </a:cubicBezTo>
                    <a:lnTo>
                      <a:pt x="894870" y="272482"/>
                    </a:lnTo>
                    <a:cubicBezTo>
                      <a:pt x="894870" y="290297"/>
                      <a:pt x="880428" y="304739"/>
                      <a:pt x="862613" y="304739"/>
                    </a:cubicBezTo>
                    <a:lnTo>
                      <a:pt x="32257" y="304739"/>
                    </a:lnTo>
                    <a:cubicBezTo>
                      <a:pt x="14442" y="304739"/>
                      <a:pt x="0" y="290297"/>
                      <a:pt x="0" y="272482"/>
                    </a:cubicBezTo>
                    <a:lnTo>
                      <a:pt x="0" y="32257"/>
                    </a:lnTo>
                    <a:cubicBezTo>
                      <a:pt x="0" y="14442"/>
                      <a:pt x="14442" y="0"/>
                      <a:pt x="32257" y="0"/>
                    </a:cubicBezTo>
                    <a:close/>
                  </a:path>
                </a:pathLst>
              </a:custGeom>
              <a:solidFill>
                <a:srgbClr val="626170"/>
              </a:solidFill>
              <a:ln cap="sq">
                <a:noFill/>
                <a:prstDash val="solid"/>
                <a:miter/>
              </a:ln>
            </p:spPr>
            <p:txBody>
              <a:bodyPr/>
              <a:lstStyle/>
              <a:p>
                <a:endParaRPr lang="en-AU"/>
              </a:p>
            </p:txBody>
          </p:sp>
          <p:sp>
            <p:nvSpPr>
              <p:cNvPr id="177" name="TextBox 177"/>
              <p:cNvSpPr txBox="1"/>
              <p:nvPr/>
            </p:nvSpPr>
            <p:spPr>
              <a:xfrm>
                <a:off x="0" y="-19050"/>
                <a:ext cx="894870" cy="323789"/>
              </a:xfrm>
              <a:prstGeom prst="rect">
                <a:avLst/>
              </a:prstGeom>
            </p:spPr>
            <p:txBody>
              <a:bodyPr lIns="29697" tIns="29697" rIns="29697" bIns="29697" rtlCol="0" anchor="ctr"/>
              <a:lstStyle/>
              <a:p>
                <a:pPr algn="ctr">
                  <a:lnSpc>
                    <a:spcPts val="1063"/>
                  </a:lnSpc>
                </a:pPr>
                <a:endParaRPr/>
              </a:p>
            </p:txBody>
          </p:sp>
        </p:grpSp>
        <p:grpSp>
          <p:nvGrpSpPr>
            <p:cNvPr id="178" name="Group 178"/>
            <p:cNvGrpSpPr/>
            <p:nvPr/>
          </p:nvGrpSpPr>
          <p:grpSpPr>
            <a:xfrm>
              <a:off x="0" y="0"/>
              <a:ext cx="1210726" cy="417629"/>
              <a:chOff x="0" y="0"/>
              <a:chExt cx="901216" cy="310867"/>
            </a:xfrm>
          </p:grpSpPr>
          <p:sp>
            <p:nvSpPr>
              <p:cNvPr id="179" name="Freeform 179"/>
              <p:cNvSpPr/>
              <p:nvPr/>
            </p:nvSpPr>
            <p:spPr>
              <a:xfrm>
                <a:off x="0" y="0"/>
                <a:ext cx="901216" cy="310867"/>
              </a:xfrm>
              <a:custGeom>
                <a:avLst/>
                <a:gdLst/>
                <a:ahLst/>
                <a:cxnLst/>
                <a:rect l="l" t="t" r="r" b="b"/>
                <a:pathLst>
                  <a:path w="901216" h="310867">
                    <a:moveTo>
                      <a:pt x="32030" y="0"/>
                    </a:moveTo>
                    <a:lnTo>
                      <a:pt x="869187" y="0"/>
                    </a:lnTo>
                    <a:cubicBezTo>
                      <a:pt x="886876" y="0"/>
                      <a:pt x="901216" y="14340"/>
                      <a:pt x="901216" y="32030"/>
                    </a:cubicBezTo>
                    <a:lnTo>
                      <a:pt x="901216" y="278837"/>
                    </a:lnTo>
                    <a:cubicBezTo>
                      <a:pt x="901216" y="296526"/>
                      <a:pt x="886876" y="310867"/>
                      <a:pt x="869187" y="310867"/>
                    </a:cubicBezTo>
                    <a:lnTo>
                      <a:pt x="32030" y="310867"/>
                    </a:lnTo>
                    <a:cubicBezTo>
                      <a:pt x="14340" y="310867"/>
                      <a:pt x="0" y="296526"/>
                      <a:pt x="0" y="278837"/>
                    </a:cubicBezTo>
                    <a:lnTo>
                      <a:pt x="0" y="32030"/>
                    </a:lnTo>
                    <a:cubicBezTo>
                      <a:pt x="0" y="14340"/>
                      <a:pt x="14340" y="0"/>
                      <a:pt x="32030" y="0"/>
                    </a:cubicBezTo>
                    <a:close/>
                  </a:path>
                </a:pathLst>
              </a:custGeom>
              <a:solidFill>
                <a:srgbClr val="9ADBE8"/>
              </a:solidFill>
              <a:ln w="19050" cap="sq">
                <a:solidFill>
                  <a:srgbClr val="3BA5BB"/>
                </a:solidFill>
                <a:prstDash val="solid"/>
                <a:miter/>
              </a:ln>
            </p:spPr>
            <p:txBody>
              <a:bodyPr/>
              <a:lstStyle/>
              <a:p>
                <a:endParaRPr lang="en-AU"/>
              </a:p>
            </p:txBody>
          </p:sp>
          <p:sp>
            <p:nvSpPr>
              <p:cNvPr id="180" name="TextBox 180"/>
              <p:cNvSpPr txBox="1"/>
              <p:nvPr/>
            </p:nvSpPr>
            <p:spPr>
              <a:xfrm>
                <a:off x="0" y="-19050"/>
                <a:ext cx="901216" cy="329917"/>
              </a:xfrm>
              <a:prstGeom prst="rect">
                <a:avLst/>
              </a:prstGeom>
            </p:spPr>
            <p:txBody>
              <a:bodyPr lIns="29697" tIns="29697" rIns="29697" bIns="29697" rtlCol="0" anchor="ctr"/>
              <a:lstStyle/>
              <a:p>
                <a:pPr algn="ctr">
                  <a:lnSpc>
                    <a:spcPts val="1063"/>
                  </a:lnSpc>
                </a:pPr>
                <a:endParaRPr/>
              </a:p>
            </p:txBody>
          </p:sp>
        </p:grpSp>
      </p:grpSp>
      <p:sp>
        <p:nvSpPr>
          <p:cNvPr id="181" name="AutoShape 181">
            <a:extLst>
              <a:ext uri="{C183D7F6-B498-43B3-948B-1728B52AA6E4}">
                <adec:decorative xmlns:adec="http://schemas.microsoft.com/office/drawing/2017/decorative" val="1"/>
              </a:ext>
            </a:extLst>
          </p:cNvPr>
          <p:cNvSpPr/>
          <p:nvPr/>
        </p:nvSpPr>
        <p:spPr>
          <a:xfrm>
            <a:off x="1077850" y="5596214"/>
            <a:ext cx="481456" cy="1564076"/>
          </a:xfrm>
          <a:prstGeom prst="line">
            <a:avLst/>
          </a:prstGeom>
          <a:ln w="19050" cap="flat">
            <a:solidFill>
              <a:srgbClr val="626170"/>
            </a:solidFill>
            <a:prstDash val="solid"/>
            <a:headEnd type="none" w="sm" len="sm"/>
            <a:tailEnd type="triangle" w="lg" len="med"/>
          </a:ln>
        </p:spPr>
        <p:txBody>
          <a:bodyPr/>
          <a:lstStyle/>
          <a:p>
            <a:endParaRPr lang="en-AU"/>
          </a:p>
        </p:txBody>
      </p:sp>
      <p:grpSp>
        <p:nvGrpSpPr>
          <p:cNvPr id="182" name="Group 182">
            <a:extLst>
              <a:ext uri="{C183D7F6-B498-43B3-948B-1728B52AA6E4}">
                <adec:decorative xmlns:adec="http://schemas.microsoft.com/office/drawing/2017/decorative" val="1"/>
              </a:ext>
            </a:extLst>
          </p:cNvPr>
          <p:cNvGrpSpPr/>
          <p:nvPr/>
        </p:nvGrpSpPr>
        <p:grpSpPr>
          <a:xfrm>
            <a:off x="2814149" y="6989769"/>
            <a:ext cx="1772579" cy="341040"/>
            <a:chOff x="0" y="0"/>
            <a:chExt cx="2363439" cy="454720"/>
          </a:xfrm>
        </p:grpSpPr>
        <p:grpSp>
          <p:nvGrpSpPr>
            <p:cNvPr id="183" name="Group 183"/>
            <p:cNvGrpSpPr/>
            <p:nvPr/>
          </p:nvGrpSpPr>
          <p:grpSpPr>
            <a:xfrm>
              <a:off x="38024" y="45323"/>
              <a:ext cx="2325415" cy="409397"/>
              <a:chOff x="0" y="0"/>
              <a:chExt cx="1730947" cy="304739"/>
            </a:xfrm>
          </p:grpSpPr>
          <p:sp>
            <p:nvSpPr>
              <p:cNvPr id="184" name="Freeform 184"/>
              <p:cNvSpPr/>
              <p:nvPr/>
            </p:nvSpPr>
            <p:spPr>
              <a:xfrm>
                <a:off x="0" y="0"/>
                <a:ext cx="1730947" cy="304739"/>
              </a:xfrm>
              <a:custGeom>
                <a:avLst/>
                <a:gdLst/>
                <a:ahLst/>
                <a:cxnLst/>
                <a:rect l="l" t="t" r="r" b="b"/>
                <a:pathLst>
                  <a:path w="1730947" h="304739">
                    <a:moveTo>
                      <a:pt x="16676" y="0"/>
                    </a:moveTo>
                    <a:lnTo>
                      <a:pt x="1714271" y="0"/>
                    </a:lnTo>
                    <a:cubicBezTo>
                      <a:pt x="1718694" y="0"/>
                      <a:pt x="1722936" y="1757"/>
                      <a:pt x="1726063" y="4884"/>
                    </a:cubicBezTo>
                    <a:cubicBezTo>
                      <a:pt x="1729190" y="8012"/>
                      <a:pt x="1730947" y="12253"/>
                      <a:pt x="1730947" y="16676"/>
                    </a:cubicBezTo>
                    <a:lnTo>
                      <a:pt x="1730947" y="288063"/>
                    </a:lnTo>
                    <a:cubicBezTo>
                      <a:pt x="1730947" y="292486"/>
                      <a:pt x="1729190" y="296727"/>
                      <a:pt x="1726063" y="299855"/>
                    </a:cubicBezTo>
                    <a:cubicBezTo>
                      <a:pt x="1722936" y="302982"/>
                      <a:pt x="1718694" y="304739"/>
                      <a:pt x="1714271" y="304739"/>
                    </a:cubicBezTo>
                    <a:lnTo>
                      <a:pt x="16676" y="304739"/>
                    </a:lnTo>
                    <a:cubicBezTo>
                      <a:pt x="12253" y="304739"/>
                      <a:pt x="8012" y="302982"/>
                      <a:pt x="4884" y="299855"/>
                    </a:cubicBezTo>
                    <a:cubicBezTo>
                      <a:pt x="1757" y="296727"/>
                      <a:pt x="0" y="292486"/>
                      <a:pt x="0" y="288063"/>
                    </a:cubicBezTo>
                    <a:lnTo>
                      <a:pt x="0" y="16676"/>
                    </a:lnTo>
                    <a:cubicBezTo>
                      <a:pt x="0" y="12253"/>
                      <a:pt x="1757" y="8012"/>
                      <a:pt x="4884" y="4884"/>
                    </a:cubicBezTo>
                    <a:cubicBezTo>
                      <a:pt x="8012" y="1757"/>
                      <a:pt x="12253" y="0"/>
                      <a:pt x="16676" y="0"/>
                    </a:cubicBezTo>
                    <a:close/>
                  </a:path>
                </a:pathLst>
              </a:custGeom>
              <a:solidFill>
                <a:srgbClr val="626170"/>
              </a:solidFill>
              <a:ln cap="sq">
                <a:noFill/>
                <a:prstDash val="solid"/>
                <a:miter/>
              </a:ln>
            </p:spPr>
            <p:txBody>
              <a:bodyPr/>
              <a:lstStyle/>
              <a:p>
                <a:endParaRPr lang="en-AU"/>
              </a:p>
            </p:txBody>
          </p:sp>
          <p:sp>
            <p:nvSpPr>
              <p:cNvPr id="185" name="TextBox 185"/>
              <p:cNvSpPr txBox="1"/>
              <p:nvPr/>
            </p:nvSpPr>
            <p:spPr>
              <a:xfrm>
                <a:off x="0" y="-19050"/>
                <a:ext cx="1730947" cy="323789"/>
              </a:xfrm>
              <a:prstGeom prst="rect">
                <a:avLst/>
              </a:prstGeom>
            </p:spPr>
            <p:txBody>
              <a:bodyPr lIns="29697" tIns="29697" rIns="29697" bIns="29697" rtlCol="0" anchor="ctr"/>
              <a:lstStyle/>
              <a:p>
                <a:pPr algn="ctr">
                  <a:lnSpc>
                    <a:spcPts val="1063"/>
                  </a:lnSpc>
                </a:pPr>
                <a:endParaRPr/>
              </a:p>
            </p:txBody>
          </p:sp>
        </p:grpSp>
        <p:grpSp>
          <p:nvGrpSpPr>
            <p:cNvPr id="186" name="Group 186"/>
            <p:cNvGrpSpPr/>
            <p:nvPr/>
          </p:nvGrpSpPr>
          <p:grpSpPr>
            <a:xfrm>
              <a:off x="0" y="0"/>
              <a:ext cx="2325285" cy="417629"/>
              <a:chOff x="0" y="0"/>
              <a:chExt cx="1730850" cy="310867"/>
            </a:xfrm>
          </p:grpSpPr>
          <p:sp>
            <p:nvSpPr>
              <p:cNvPr id="187" name="Freeform 187"/>
              <p:cNvSpPr/>
              <p:nvPr/>
            </p:nvSpPr>
            <p:spPr>
              <a:xfrm>
                <a:off x="0" y="0"/>
                <a:ext cx="1730850" cy="310867"/>
              </a:xfrm>
              <a:custGeom>
                <a:avLst/>
                <a:gdLst/>
                <a:ahLst/>
                <a:cxnLst/>
                <a:rect l="l" t="t" r="r" b="b"/>
                <a:pathLst>
                  <a:path w="1730850" h="310867">
                    <a:moveTo>
                      <a:pt x="16677" y="0"/>
                    </a:moveTo>
                    <a:lnTo>
                      <a:pt x="1714173" y="0"/>
                    </a:lnTo>
                    <a:cubicBezTo>
                      <a:pt x="1723384" y="0"/>
                      <a:pt x="1730850" y="7467"/>
                      <a:pt x="1730850" y="16677"/>
                    </a:cubicBezTo>
                    <a:lnTo>
                      <a:pt x="1730850" y="294189"/>
                    </a:lnTo>
                    <a:cubicBezTo>
                      <a:pt x="1730850" y="303400"/>
                      <a:pt x="1723384" y="310867"/>
                      <a:pt x="1714173" y="310867"/>
                    </a:cubicBezTo>
                    <a:lnTo>
                      <a:pt x="16677" y="310867"/>
                    </a:lnTo>
                    <a:cubicBezTo>
                      <a:pt x="7467" y="310867"/>
                      <a:pt x="0" y="303400"/>
                      <a:pt x="0" y="294189"/>
                    </a:cubicBezTo>
                    <a:lnTo>
                      <a:pt x="0" y="16677"/>
                    </a:lnTo>
                    <a:cubicBezTo>
                      <a:pt x="0" y="7467"/>
                      <a:pt x="7467" y="0"/>
                      <a:pt x="16677" y="0"/>
                    </a:cubicBezTo>
                    <a:close/>
                  </a:path>
                </a:pathLst>
              </a:custGeom>
              <a:solidFill>
                <a:srgbClr val="A1BEE8"/>
              </a:solidFill>
              <a:ln w="19050" cap="sq">
                <a:solidFill>
                  <a:srgbClr val="376BB6"/>
                </a:solidFill>
                <a:prstDash val="solid"/>
                <a:miter/>
              </a:ln>
            </p:spPr>
            <p:txBody>
              <a:bodyPr/>
              <a:lstStyle/>
              <a:p>
                <a:endParaRPr lang="en-AU"/>
              </a:p>
            </p:txBody>
          </p:sp>
          <p:sp>
            <p:nvSpPr>
              <p:cNvPr id="188" name="TextBox 188"/>
              <p:cNvSpPr txBox="1"/>
              <p:nvPr/>
            </p:nvSpPr>
            <p:spPr>
              <a:xfrm>
                <a:off x="0" y="-19050"/>
                <a:ext cx="1730850" cy="329917"/>
              </a:xfrm>
              <a:prstGeom prst="rect">
                <a:avLst/>
              </a:prstGeom>
            </p:spPr>
            <p:txBody>
              <a:bodyPr lIns="29697" tIns="29697" rIns="29697" bIns="29697" rtlCol="0" anchor="ctr"/>
              <a:lstStyle/>
              <a:p>
                <a:pPr algn="ctr">
                  <a:lnSpc>
                    <a:spcPts val="1063"/>
                  </a:lnSpc>
                </a:pPr>
                <a:endParaRPr/>
              </a:p>
            </p:txBody>
          </p:sp>
        </p:grpSp>
      </p:grpSp>
      <p:sp>
        <p:nvSpPr>
          <p:cNvPr id="189" name="AutoShape 189">
            <a:extLst>
              <a:ext uri="{C183D7F6-B498-43B3-948B-1728B52AA6E4}">
                <adec:decorative xmlns:adec="http://schemas.microsoft.com/office/drawing/2017/decorative" val="1"/>
              </a:ext>
            </a:extLst>
          </p:cNvPr>
          <p:cNvSpPr/>
          <p:nvPr/>
        </p:nvSpPr>
        <p:spPr>
          <a:xfrm>
            <a:off x="2492332" y="7160289"/>
            <a:ext cx="321816" cy="0"/>
          </a:xfrm>
          <a:prstGeom prst="line">
            <a:avLst/>
          </a:prstGeom>
          <a:ln w="19050" cap="flat">
            <a:solidFill>
              <a:srgbClr val="626170"/>
            </a:solidFill>
            <a:prstDash val="solid"/>
            <a:headEnd type="none" w="sm" len="sm"/>
            <a:tailEnd type="triangle" w="lg" len="med"/>
          </a:ln>
        </p:spPr>
        <p:txBody>
          <a:bodyPr/>
          <a:lstStyle/>
          <a:p>
            <a:endParaRPr lang="en-AU"/>
          </a:p>
        </p:txBody>
      </p:sp>
      <p:sp>
        <p:nvSpPr>
          <p:cNvPr id="190" name="Freeform 190" descr="Australian Government Department of Health, Disability and Ageing logo"/>
          <p:cNvSpPr/>
          <p:nvPr/>
        </p:nvSpPr>
        <p:spPr>
          <a:xfrm>
            <a:off x="1017546" y="317665"/>
            <a:ext cx="2384719" cy="378574"/>
          </a:xfrm>
          <a:custGeom>
            <a:avLst/>
            <a:gdLst/>
            <a:ahLst/>
            <a:cxnLst/>
            <a:rect l="l" t="t" r="r" b="b"/>
            <a:pathLst>
              <a:path w="2384719" h="378574">
                <a:moveTo>
                  <a:pt x="0" y="0"/>
                </a:moveTo>
                <a:lnTo>
                  <a:pt x="2384719" y="0"/>
                </a:lnTo>
                <a:lnTo>
                  <a:pt x="2384719" y="378574"/>
                </a:lnTo>
                <a:lnTo>
                  <a:pt x="0" y="378574"/>
                </a:lnTo>
                <a:lnTo>
                  <a:pt x="0" y="0"/>
                </a:lnTo>
                <a:close/>
              </a:path>
            </a:pathLst>
          </a:custGeom>
          <a:blipFill>
            <a:blip r:embed="rId15"/>
            <a:stretch>
              <a:fillRect/>
            </a:stretch>
          </a:blipFill>
        </p:spPr>
        <p:txBody>
          <a:bodyPr/>
          <a:lstStyle/>
          <a:p>
            <a:endParaRPr lang="en-AU"/>
          </a:p>
        </p:txBody>
      </p:sp>
      <p:sp>
        <p:nvSpPr>
          <p:cNvPr id="191" name="TextBox 191"/>
          <p:cNvSpPr txBox="1"/>
          <p:nvPr/>
        </p:nvSpPr>
        <p:spPr>
          <a:xfrm>
            <a:off x="265430" y="2539616"/>
            <a:ext cx="691813" cy="130375"/>
          </a:xfrm>
          <a:prstGeom prst="rect">
            <a:avLst/>
          </a:prstGeom>
        </p:spPr>
        <p:txBody>
          <a:bodyPr lIns="0" tIns="0" rIns="0" bIns="0" rtlCol="0" anchor="t">
            <a:spAutoFit/>
          </a:bodyPr>
          <a:lstStyle/>
          <a:p>
            <a:pPr algn="ctr">
              <a:lnSpc>
                <a:spcPts val="901"/>
              </a:lnSpc>
            </a:pPr>
            <a:r>
              <a:rPr lang="en-US" sz="751" b="1">
                <a:solidFill>
                  <a:srgbClr val="000000"/>
                </a:solidFill>
                <a:latin typeface="Gill Sans Bold"/>
                <a:ea typeface="Gill Sans Bold"/>
                <a:cs typeface="Gill Sans Bold"/>
                <a:sym typeface="Gill Sans Bold"/>
              </a:rPr>
              <a:t>BI-RADS a or b</a:t>
            </a:r>
          </a:p>
        </p:txBody>
      </p:sp>
      <p:sp>
        <p:nvSpPr>
          <p:cNvPr id="192" name="TextBox 192"/>
          <p:cNvSpPr txBox="1"/>
          <p:nvPr/>
        </p:nvSpPr>
        <p:spPr>
          <a:xfrm>
            <a:off x="265430" y="3809961"/>
            <a:ext cx="691813" cy="130375"/>
          </a:xfrm>
          <a:prstGeom prst="rect">
            <a:avLst/>
          </a:prstGeom>
        </p:spPr>
        <p:txBody>
          <a:bodyPr lIns="0" tIns="0" rIns="0" bIns="0" rtlCol="0" anchor="t">
            <a:spAutoFit/>
          </a:bodyPr>
          <a:lstStyle/>
          <a:p>
            <a:pPr algn="ctr">
              <a:lnSpc>
                <a:spcPts val="901"/>
              </a:lnSpc>
            </a:pPr>
            <a:r>
              <a:rPr lang="en-US" sz="751" b="1">
                <a:solidFill>
                  <a:srgbClr val="000000"/>
                </a:solidFill>
                <a:latin typeface="Gill Sans Bold"/>
                <a:ea typeface="Gill Sans Bold"/>
                <a:cs typeface="Gill Sans Bold"/>
                <a:sym typeface="Gill Sans Bold"/>
              </a:rPr>
              <a:t>BI-RADS c</a:t>
            </a:r>
          </a:p>
        </p:txBody>
      </p:sp>
      <p:sp>
        <p:nvSpPr>
          <p:cNvPr id="193" name="TextBox 193"/>
          <p:cNvSpPr txBox="1"/>
          <p:nvPr/>
        </p:nvSpPr>
        <p:spPr>
          <a:xfrm>
            <a:off x="265430" y="5521253"/>
            <a:ext cx="691813" cy="130375"/>
          </a:xfrm>
          <a:prstGeom prst="rect">
            <a:avLst/>
          </a:prstGeom>
        </p:spPr>
        <p:txBody>
          <a:bodyPr lIns="0" tIns="0" rIns="0" bIns="0" rtlCol="0" anchor="t">
            <a:spAutoFit/>
          </a:bodyPr>
          <a:lstStyle/>
          <a:p>
            <a:pPr algn="ctr">
              <a:lnSpc>
                <a:spcPts val="901"/>
              </a:lnSpc>
            </a:pPr>
            <a:r>
              <a:rPr lang="en-US" sz="751" b="1">
                <a:solidFill>
                  <a:srgbClr val="000000"/>
                </a:solidFill>
                <a:latin typeface="Gill Sans Bold"/>
                <a:ea typeface="Gill Sans Bold"/>
                <a:cs typeface="Gill Sans Bold"/>
                <a:sym typeface="Gill Sans Bold"/>
              </a:rPr>
              <a:t>BI-RADS d</a:t>
            </a:r>
          </a:p>
        </p:txBody>
      </p:sp>
      <p:sp>
        <p:nvSpPr>
          <p:cNvPr id="194" name="TextBox 194"/>
          <p:cNvSpPr txBox="1"/>
          <p:nvPr/>
        </p:nvSpPr>
        <p:spPr>
          <a:xfrm>
            <a:off x="265430" y="1920901"/>
            <a:ext cx="691813" cy="241699"/>
          </a:xfrm>
          <a:prstGeom prst="rect">
            <a:avLst/>
          </a:prstGeom>
        </p:spPr>
        <p:txBody>
          <a:bodyPr lIns="0" tIns="0" rIns="0" bIns="0" rtlCol="0" anchor="t">
            <a:spAutoFit/>
          </a:bodyPr>
          <a:lstStyle/>
          <a:p>
            <a:pPr algn="ctr">
              <a:lnSpc>
                <a:spcPts val="901"/>
              </a:lnSpc>
            </a:pPr>
            <a:r>
              <a:rPr lang="en-US" sz="751">
                <a:solidFill>
                  <a:srgbClr val="000000"/>
                </a:solidFill>
                <a:latin typeface="Gill Sans Light"/>
                <a:ea typeface="Gill Sans Light"/>
                <a:cs typeface="Gill Sans Light"/>
                <a:sym typeface="Gill Sans Light"/>
              </a:rPr>
              <a:t>Breast Density Category</a:t>
            </a:r>
          </a:p>
        </p:txBody>
      </p:sp>
      <p:sp>
        <p:nvSpPr>
          <p:cNvPr id="195" name="TextBox 195"/>
          <p:cNvSpPr txBox="1"/>
          <p:nvPr/>
        </p:nvSpPr>
        <p:spPr>
          <a:xfrm>
            <a:off x="1730767" y="1920901"/>
            <a:ext cx="691813" cy="353024"/>
          </a:xfrm>
          <a:prstGeom prst="rect">
            <a:avLst/>
          </a:prstGeom>
        </p:spPr>
        <p:txBody>
          <a:bodyPr lIns="0" tIns="0" rIns="0" bIns="0" rtlCol="0" anchor="t">
            <a:spAutoFit/>
          </a:bodyPr>
          <a:lstStyle/>
          <a:p>
            <a:pPr algn="ctr">
              <a:lnSpc>
                <a:spcPts val="901"/>
              </a:lnSpc>
            </a:pPr>
            <a:r>
              <a:rPr lang="en-US" sz="751">
                <a:solidFill>
                  <a:srgbClr val="000000"/>
                </a:solidFill>
                <a:latin typeface="Gill Sans Light"/>
                <a:ea typeface="Gill Sans Light"/>
                <a:cs typeface="Gill Sans Light"/>
                <a:sym typeface="Gill Sans Light"/>
              </a:rPr>
              <a:t>RACGP Family History Risk Category</a:t>
            </a:r>
          </a:p>
        </p:txBody>
      </p:sp>
      <p:sp>
        <p:nvSpPr>
          <p:cNvPr id="196" name="TextBox 196"/>
          <p:cNvSpPr txBox="1"/>
          <p:nvPr/>
        </p:nvSpPr>
        <p:spPr>
          <a:xfrm>
            <a:off x="1698053" y="2539616"/>
            <a:ext cx="691813" cy="130375"/>
          </a:xfrm>
          <a:prstGeom prst="rect">
            <a:avLst/>
          </a:prstGeom>
        </p:spPr>
        <p:txBody>
          <a:bodyPr lIns="0" tIns="0" rIns="0" bIns="0" rtlCol="0" anchor="t">
            <a:spAutoFit/>
          </a:bodyPr>
          <a:lstStyle/>
          <a:p>
            <a:pPr algn="ctr">
              <a:lnSpc>
                <a:spcPts val="901"/>
              </a:lnSpc>
            </a:pPr>
            <a:r>
              <a:rPr lang="en-US" sz="751">
                <a:solidFill>
                  <a:srgbClr val="000000"/>
                </a:solidFill>
                <a:latin typeface="Gill Sans Light"/>
                <a:ea typeface="Gill Sans Light"/>
                <a:cs typeface="Gill Sans Light"/>
                <a:sym typeface="Gill Sans Light"/>
              </a:rPr>
              <a:t>Average Risk</a:t>
            </a:r>
          </a:p>
        </p:txBody>
      </p:sp>
      <p:sp>
        <p:nvSpPr>
          <p:cNvPr id="197" name="TextBox 197"/>
          <p:cNvSpPr txBox="1"/>
          <p:nvPr/>
        </p:nvSpPr>
        <p:spPr>
          <a:xfrm>
            <a:off x="1698053" y="2963065"/>
            <a:ext cx="691813" cy="130375"/>
          </a:xfrm>
          <a:prstGeom prst="rect">
            <a:avLst/>
          </a:prstGeom>
        </p:spPr>
        <p:txBody>
          <a:bodyPr lIns="0" tIns="0" rIns="0" bIns="0" rtlCol="0" anchor="t">
            <a:spAutoFit/>
          </a:bodyPr>
          <a:lstStyle/>
          <a:p>
            <a:pPr algn="ctr">
              <a:lnSpc>
                <a:spcPts val="901"/>
              </a:lnSpc>
            </a:pPr>
            <a:r>
              <a:rPr lang="en-US" sz="751">
                <a:solidFill>
                  <a:srgbClr val="000000"/>
                </a:solidFill>
                <a:latin typeface="Gill Sans Light"/>
                <a:ea typeface="Gill Sans Light"/>
                <a:cs typeface="Gill Sans Light"/>
                <a:sym typeface="Gill Sans Light"/>
              </a:rPr>
              <a:t>Moderate Risk</a:t>
            </a:r>
          </a:p>
        </p:txBody>
      </p:sp>
      <p:sp>
        <p:nvSpPr>
          <p:cNvPr id="198" name="TextBox 198"/>
          <p:cNvSpPr txBox="1"/>
          <p:nvPr/>
        </p:nvSpPr>
        <p:spPr>
          <a:xfrm>
            <a:off x="1698053" y="3386513"/>
            <a:ext cx="691813" cy="130375"/>
          </a:xfrm>
          <a:prstGeom prst="rect">
            <a:avLst/>
          </a:prstGeom>
        </p:spPr>
        <p:txBody>
          <a:bodyPr lIns="0" tIns="0" rIns="0" bIns="0" rtlCol="0" anchor="t">
            <a:spAutoFit/>
          </a:bodyPr>
          <a:lstStyle/>
          <a:p>
            <a:pPr algn="ctr">
              <a:lnSpc>
                <a:spcPts val="901"/>
              </a:lnSpc>
            </a:pPr>
            <a:r>
              <a:rPr lang="en-US" sz="751">
                <a:solidFill>
                  <a:srgbClr val="000000"/>
                </a:solidFill>
                <a:latin typeface="Gill Sans Light"/>
                <a:ea typeface="Gill Sans Light"/>
                <a:cs typeface="Gill Sans Light"/>
                <a:sym typeface="Gill Sans Light"/>
              </a:rPr>
              <a:t>High Risk</a:t>
            </a:r>
          </a:p>
        </p:txBody>
      </p:sp>
      <p:sp>
        <p:nvSpPr>
          <p:cNvPr id="199" name="TextBox 199"/>
          <p:cNvSpPr txBox="1"/>
          <p:nvPr/>
        </p:nvSpPr>
        <p:spPr>
          <a:xfrm>
            <a:off x="3321697" y="1920901"/>
            <a:ext cx="691813" cy="241699"/>
          </a:xfrm>
          <a:prstGeom prst="rect">
            <a:avLst/>
          </a:prstGeom>
        </p:spPr>
        <p:txBody>
          <a:bodyPr lIns="0" tIns="0" rIns="0" bIns="0" rtlCol="0" anchor="t">
            <a:spAutoFit/>
          </a:bodyPr>
          <a:lstStyle/>
          <a:p>
            <a:pPr algn="ctr">
              <a:lnSpc>
                <a:spcPts val="901"/>
              </a:lnSpc>
            </a:pPr>
            <a:r>
              <a:rPr lang="en-US" sz="751">
                <a:solidFill>
                  <a:srgbClr val="000000"/>
                </a:solidFill>
                <a:latin typeface="Gill Sans Light"/>
                <a:ea typeface="Gill Sans Light"/>
                <a:cs typeface="Gill Sans Light"/>
                <a:sym typeface="Gill Sans Light"/>
              </a:rPr>
              <a:t>Screening Options for Discussion</a:t>
            </a:r>
          </a:p>
        </p:txBody>
      </p:sp>
      <p:sp>
        <p:nvSpPr>
          <p:cNvPr id="200" name="TextBox 200"/>
          <p:cNvSpPr txBox="1"/>
          <p:nvPr/>
        </p:nvSpPr>
        <p:spPr>
          <a:xfrm>
            <a:off x="2904305" y="2539616"/>
            <a:ext cx="2272375" cy="130375"/>
          </a:xfrm>
          <a:prstGeom prst="rect">
            <a:avLst/>
          </a:prstGeom>
        </p:spPr>
        <p:txBody>
          <a:bodyPr lIns="0" tIns="0" rIns="0" bIns="0" rtlCol="0" anchor="t">
            <a:spAutoFit/>
          </a:bodyPr>
          <a:lstStyle/>
          <a:p>
            <a:pPr algn="l">
              <a:lnSpc>
                <a:spcPts val="901"/>
              </a:lnSpc>
            </a:pPr>
            <a:r>
              <a:rPr lang="en-US" sz="751">
                <a:solidFill>
                  <a:srgbClr val="000000"/>
                </a:solidFill>
                <a:latin typeface="Gill Sans Light"/>
                <a:ea typeface="Gill Sans Light"/>
                <a:cs typeface="Gill Sans Light"/>
                <a:sym typeface="Gill Sans Light"/>
              </a:rPr>
              <a:t>Recommend mammography screening every 2 years</a:t>
            </a:r>
          </a:p>
        </p:txBody>
      </p:sp>
      <p:sp>
        <p:nvSpPr>
          <p:cNvPr id="201" name="TextBox 201"/>
          <p:cNvSpPr txBox="1"/>
          <p:nvPr/>
        </p:nvSpPr>
        <p:spPr>
          <a:xfrm>
            <a:off x="2904305" y="2963065"/>
            <a:ext cx="2654821" cy="130375"/>
          </a:xfrm>
          <a:prstGeom prst="rect">
            <a:avLst/>
          </a:prstGeom>
        </p:spPr>
        <p:txBody>
          <a:bodyPr lIns="0" tIns="0" rIns="0" bIns="0" rtlCol="0" anchor="t">
            <a:spAutoFit/>
          </a:bodyPr>
          <a:lstStyle/>
          <a:p>
            <a:pPr algn="l">
              <a:lnSpc>
                <a:spcPts val="901"/>
              </a:lnSpc>
            </a:pPr>
            <a:r>
              <a:rPr lang="en-US" sz="751">
                <a:solidFill>
                  <a:srgbClr val="000000"/>
                </a:solidFill>
                <a:latin typeface="Gill Sans Light"/>
                <a:ea typeface="Gill Sans Light"/>
                <a:cs typeface="Gill Sans Light"/>
                <a:sym typeface="Gill Sans Light"/>
              </a:rPr>
              <a:t>Recommend mammography screening yearly or every 2 years</a:t>
            </a:r>
          </a:p>
        </p:txBody>
      </p:sp>
      <p:sp>
        <p:nvSpPr>
          <p:cNvPr id="202" name="TextBox 202"/>
          <p:cNvSpPr txBox="1"/>
          <p:nvPr/>
        </p:nvSpPr>
        <p:spPr>
          <a:xfrm>
            <a:off x="2904305" y="3386513"/>
            <a:ext cx="1558456" cy="130375"/>
          </a:xfrm>
          <a:prstGeom prst="rect">
            <a:avLst/>
          </a:prstGeom>
        </p:spPr>
        <p:txBody>
          <a:bodyPr lIns="0" tIns="0" rIns="0" bIns="0" rtlCol="0" anchor="t">
            <a:spAutoFit/>
          </a:bodyPr>
          <a:lstStyle/>
          <a:p>
            <a:pPr algn="l">
              <a:lnSpc>
                <a:spcPts val="901"/>
              </a:lnSpc>
            </a:pPr>
            <a:r>
              <a:rPr lang="en-US" sz="751">
                <a:solidFill>
                  <a:srgbClr val="000000"/>
                </a:solidFill>
                <a:latin typeface="Gill Sans Light"/>
                <a:ea typeface="Gill Sans Light"/>
                <a:cs typeface="Gill Sans Light"/>
                <a:sym typeface="Gill Sans Light"/>
              </a:rPr>
              <a:t>Refer to familial cancer services ***</a:t>
            </a:r>
          </a:p>
        </p:txBody>
      </p:sp>
      <p:sp>
        <p:nvSpPr>
          <p:cNvPr id="203" name="TextBox 203"/>
          <p:cNvSpPr txBox="1"/>
          <p:nvPr/>
        </p:nvSpPr>
        <p:spPr>
          <a:xfrm>
            <a:off x="1698053" y="3809961"/>
            <a:ext cx="691813" cy="130375"/>
          </a:xfrm>
          <a:prstGeom prst="rect">
            <a:avLst/>
          </a:prstGeom>
        </p:spPr>
        <p:txBody>
          <a:bodyPr lIns="0" tIns="0" rIns="0" bIns="0" rtlCol="0" anchor="t">
            <a:spAutoFit/>
          </a:bodyPr>
          <a:lstStyle/>
          <a:p>
            <a:pPr algn="ctr">
              <a:lnSpc>
                <a:spcPts val="901"/>
              </a:lnSpc>
            </a:pPr>
            <a:r>
              <a:rPr lang="en-US" sz="751">
                <a:solidFill>
                  <a:srgbClr val="000000"/>
                </a:solidFill>
                <a:latin typeface="Gill Sans Light"/>
                <a:ea typeface="Gill Sans Light"/>
                <a:cs typeface="Gill Sans Light"/>
                <a:sym typeface="Gill Sans Light"/>
              </a:rPr>
              <a:t>Average Risk</a:t>
            </a:r>
          </a:p>
        </p:txBody>
      </p:sp>
      <p:sp>
        <p:nvSpPr>
          <p:cNvPr id="204" name="TextBox 204"/>
          <p:cNvSpPr txBox="1"/>
          <p:nvPr/>
        </p:nvSpPr>
        <p:spPr>
          <a:xfrm>
            <a:off x="1698053" y="4242355"/>
            <a:ext cx="691813" cy="130375"/>
          </a:xfrm>
          <a:prstGeom prst="rect">
            <a:avLst/>
          </a:prstGeom>
        </p:spPr>
        <p:txBody>
          <a:bodyPr lIns="0" tIns="0" rIns="0" bIns="0" rtlCol="0" anchor="t">
            <a:spAutoFit/>
          </a:bodyPr>
          <a:lstStyle/>
          <a:p>
            <a:pPr algn="ctr">
              <a:lnSpc>
                <a:spcPts val="901"/>
              </a:lnSpc>
            </a:pPr>
            <a:r>
              <a:rPr lang="en-US" sz="751">
                <a:solidFill>
                  <a:srgbClr val="000000"/>
                </a:solidFill>
                <a:latin typeface="Gill Sans Light"/>
                <a:ea typeface="Gill Sans Light"/>
                <a:cs typeface="Gill Sans Light"/>
                <a:sym typeface="Gill Sans Light"/>
              </a:rPr>
              <a:t>Moderate Risk</a:t>
            </a:r>
          </a:p>
        </p:txBody>
      </p:sp>
      <p:sp>
        <p:nvSpPr>
          <p:cNvPr id="205" name="TextBox 205"/>
          <p:cNvSpPr txBox="1"/>
          <p:nvPr/>
        </p:nvSpPr>
        <p:spPr>
          <a:xfrm>
            <a:off x="1698053" y="5084963"/>
            <a:ext cx="691813" cy="130375"/>
          </a:xfrm>
          <a:prstGeom prst="rect">
            <a:avLst/>
          </a:prstGeom>
        </p:spPr>
        <p:txBody>
          <a:bodyPr lIns="0" tIns="0" rIns="0" bIns="0" rtlCol="0" anchor="t">
            <a:spAutoFit/>
          </a:bodyPr>
          <a:lstStyle/>
          <a:p>
            <a:pPr algn="ctr">
              <a:lnSpc>
                <a:spcPts val="901"/>
              </a:lnSpc>
            </a:pPr>
            <a:r>
              <a:rPr lang="en-US" sz="751">
                <a:solidFill>
                  <a:srgbClr val="000000"/>
                </a:solidFill>
                <a:latin typeface="Gill Sans Light"/>
                <a:ea typeface="Gill Sans Light"/>
                <a:cs typeface="Gill Sans Light"/>
                <a:sym typeface="Gill Sans Light"/>
              </a:rPr>
              <a:t>High Risk</a:t>
            </a:r>
          </a:p>
        </p:txBody>
      </p:sp>
      <p:sp>
        <p:nvSpPr>
          <p:cNvPr id="206" name="TextBox 206"/>
          <p:cNvSpPr txBox="1"/>
          <p:nvPr/>
        </p:nvSpPr>
        <p:spPr>
          <a:xfrm>
            <a:off x="2904305" y="3809956"/>
            <a:ext cx="2272375" cy="130375"/>
          </a:xfrm>
          <a:prstGeom prst="rect">
            <a:avLst/>
          </a:prstGeom>
        </p:spPr>
        <p:txBody>
          <a:bodyPr lIns="0" tIns="0" rIns="0" bIns="0" rtlCol="0" anchor="t">
            <a:spAutoFit/>
          </a:bodyPr>
          <a:lstStyle/>
          <a:p>
            <a:pPr algn="l">
              <a:lnSpc>
                <a:spcPts val="901"/>
              </a:lnSpc>
            </a:pPr>
            <a:r>
              <a:rPr lang="en-US" sz="751">
                <a:solidFill>
                  <a:srgbClr val="000000"/>
                </a:solidFill>
                <a:latin typeface="Gill Sans Light"/>
                <a:ea typeface="Gill Sans Light"/>
                <a:cs typeface="Gill Sans Light"/>
                <a:sym typeface="Gill Sans Light"/>
              </a:rPr>
              <a:t>Recommend mammography screening every 2 years</a:t>
            </a:r>
          </a:p>
        </p:txBody>
      </p:sp>
      <p:sp>
        <p:nvSpPr>
          <p:cNvPr id="207" name="TextBox 207"/>
          <p:cNvSpPr txBox="1"/>
          <p:nvPr/>
        </p:nvSpPr>
        <p:spPr>
          <a:xfrm>
            <a:off x="2904305" y="4218640"/>
            <a:ext cx="6859743" cy="575673"/>
          </a:xfrm>
          <a:prstGeom prst="rect">
            <a:avLst/>
          </a:prstGeom>
        </p:spPr>
        <p:txBody>
          <a:bodyPr lIns="0" tIns="0" rIns="0" bIns="0" rtlCol="0" anchor="t">
            <a:spAutoFit/>
          </a:bodyPr>
          <a:lstStyle/>
          <a:p>
            <a:pPr algn="l">
              <a:lnSpc>
                <a:spcPts val="901"/>
              </a:lnSpc>
            </a:pPr>
            <a:r>
              <a:rPr lang="en-US" sz="751">
                <a:solidFill>
                  <a:srgbClr val="000000"/>
                </a:solidFill>
                <a:latin typeface="Gill Sans Light"/>
                <a:ea typeface="Gill Sans Light"/>
                <a:cs typeface="Gill Sans Light"/>
                <a:sym typeface="Gill Sans Light"/>
              </a:rPr>
              <a:t>Recommend mammography screening yearly or every 2 years (following risk-informed discussion) at the interval recommended in your jurisdiction</a:t>
            </a:r>
          </a:p>
          <a:p>
            <a:pPr algn="l">
              <a:lnSpc>
                <a:spcPts val="901"/>
              </a:lnSpc>
            </a:pPr>
            <a:endParaRPr lang="en-US" sz="751">
              <a:solidFill>
                <a:srgbClr val="000000"/>
              </a:solidFill>
              <a:latin typeface="Gill Sans Light"/>
              <a:ea typeface="Gill Sans Light"/>
              <a:cs typeface="Gill Sans Light"/>
              <a:sym typeface="Gill Sans Light"/>
            </a:endParaRPr>
          </a:p>
          <a:p>
            <a:pPr algn="l">
              <a:lnSpc>
                <a:spcPts val="901"/>
              </a:lnSpc>
            </a:pPr>
            <a:r>
              <a:rPr lang="en-US" sz="751">
                <a:solidFill>
                  <a:srgbClr val="000000"/>
                </a:solidFill>
                <a:latin typeface="Gill Sans Light"/>
                <a:ea typeface="Gill Sans Light"/>
                <a:cs typeface="Gill Sans Light"/>
                <a:sym typeface="Gill Sans Light"/>
              </a:rPr>
              <a:t>Review additional risk factors and consider using a risk assessment tool (e.g. iPrevent or Tyrer-Cuzick) to determine eligibility for MBS-funded MRI (Item 63464)**</a:t>
            </a:r>
          </a:p>
          <a:p>
            <a:pPr algn="l">
              <a:lnSpc>
                <a:spcPts val="901"/>
              </a:lnSpc>
            </a:pPr>
            <a:endParaRPr lang="en-US" sz="751">
              <a:solidFill>
                <a:srgbClr val="000000"/>
              </a:solidFill>
              <a:latin typeface="Gill Sans Light"/>
              <a:ea typeface="Gill Sans Light"/>
              <a:cs typeface="Gill Sans Light"/>
              <a:sym typeface="Gill Sans Light"/>
            </a:endParaRPr>
          </a:p>
          <a:p>
            <a:pPr algn="l">
              <a:lnSpc>
                <a:spcPts val="901"/>
              </a:lnSpc>
            </a:pPr>
            <a:r>
              <a:rPr lang="en-US" sz="751">
                <a:solidFill>
                  <a:srgbClr val="000000"/>
                </a:solidFill>
                <a:latin typeface="Gill Sans Light"/>
                <a:ea typeface="Gill Sans Light"/>
                <a:cs typeface="Gill Sans Light"/>
                <a:sym typeface="Gill Sans Light"/>
              </a:rPr>
              <a:t>Consider supplemental imaging* with CEM or MRI where available (consider DBT or US if MRI and CEM are contraindicated or unavailable)</a:t>
            </a:r>
          </a:p>
        </p:txBody>
      </p:sp>
      <p:sp>
        <p:nvSpPr>
          <p:cNvPr id="208" name="TextBox 208"/>
          <p:cNvSpPr txBox="1"/>
          <p:nvPr/>
        </p:nvSpPr>
        <p:spPr>
          <a:xfrm>
            <a:off x="2904305" y="5084963"/>
            <a:ext cx="1558456" cy="130375"/>
          </a:xfrm>
          <a:prstGeom prst="rect">
            <a:avLst/>
          </a:prstGeom>
        </p:spPr>
        <p:txBody>
          <a:bodyPr lIns="0" tIns="0" rIns="0" bIns="0" rtlCol="0" anchor="t">
            <a:spAutoFit/>
          </a:bodyPr>
          <a:lstStyle/>
          <a:p>
            <a:pPr algn="l">
              <a:lnSpc>
                <a:spcPts val="901"/>
              </a:lnSpc>
            </a:pPr>
            <a:r>
              <a:rPr lang="en-US" sz="751">
                <a:solidFill>
                  <a:srgbClr val="000000"/>
                </a:solidFill>
                <a:latin typeface="Gill Sans Light"/>
                <a:ea typeface="Gill Sans Light"/>
                <a:cs typeface="Gill Sans Light"/>
                <a:sym typeface="Gill Sans Light"/>
              </a:rPr>
              <a:t>Refer to familial cancer services ***</a:t>
            </a:r>
          </a:p>
        </p:txBody>
      </p:sp>
      <p:sp>
        <p:nvSpPr>
          <p:cNvPr id="209" name="TextBox 209"/>
          <p:cNvSpPr txBox="1"/>
          <p:nvPr/>
        </p:nvSpPr>
        <p:spPr>
          <a:xfrm>
            <a:off x="1698053" y="5521253"/>
            <a:ext cx="691813" cy="130375"/>
          </a:xfrm>
          <a:prstGeom prst="rect">
            <a:avLst/>
          </a:prstGeom>
        </p:spPr>
        <p:txBody>
          <a:bodyPr lIns="0" tIns="0" rIns="0" bIns="0" rtlCol="0" anchor="t">
            <a:spAutoFit/>
          </a:bodyPr>
          <a:lstStyle/>
          <a:p>
            <a:pPr algn="ctr">
              <a:lnSpc>
                <a:spcPts val="901"/>
              </a:lnSpc>
            </a:pPr>
            <a:r>
              <a:rPr lang="en-US" sz="751">
                <a:solidFill>
                  <a:srgbClr val="000000"/>
                </a:solidFill>
                <a:latin typeface="Gill Sans Light"/>
                <a:ea typeface="Gill Sans Light"/>
                <a:cs typeface="Gill Sans Light"/>
                <a:sym typeface="Gill Sans Light"/>
              </a:rPr>
              <a:t>Average Risk</a:t>
            </a:r>
          </a:p>
        </p:txBody>
      </p:sp>
      <p:sp>
        <p:nvSpPr>
          <p:cNvPr id="210" name="TextBox 210"/>
          <p:cNvSpPr txBox="1"/>
          <p:nvPr/>
        </p:nvSpPr>
        <p:spPr>
          <a:xfrm>
            <a:off x="2904305" y="5521247"/>
            <a:ext cx="5825778" cy="353024"/>
          </a:xfrm>
          <a:prstGeom prst="rect">
            <a:avLst/>
          </a:prstGeom>
        </p:spPr>
        <p:txBody>
          <a:bodyPr lIns="0" tIns="0" rIns="0" bIns="0" rtlCol="0" anchor="t">
            <a:spAutoFit/>
          </a:bodyPr>
          <a:lstStyle/>
          <a:p>
            <a:pPr algn="l">
              <a:lnSpc>
                <a:spcPts val="901"/>
              </a:lnSpc>
            </a:pPr>
            <a:r>
              <a:rPr lang="en-US" sz="751">
                <a:solidFill>
                  <a:srgbClr val="000000"/>
                </a:solidFill>
                <a:latin typeface="Gill Sans Light"/>
                <a:ea typeface="Gill Sans Light"/>
                <a:cs typeface="Gill Sans Light"/>
                <a:sym typeface="Gill Sans Light"/>
              </a:rPr>
              <a:t>Recommend mammography screening every 2 years (following risk-informed discussion)</a:t>
            </a:r>
          </a:p>
          <a:p>
            <a:pPr algn="l">
              <a:lnSpc>
                <a:spcPts val="901"/>
              </a:lnSpc>
            </a:pPr>
            <a:endParaRPr lang="en-US" sz="751">
              <a:solidFill>
                <a:srgbClr val="000000"/>
              </a:solidFill>
              <a:latin typeface="Gill Sans Light"/>
              <a:ea typeface="Gill Sans Light"/>
              <a:cs typeface="Gill Sans Light"/>
              <a:sym typeface="Gill Sans Light"/>
            </a:endParaRPr>
          </a:p>
          <a:p>
            <a:pPr algn="l">
              <a:lnSpc>
                <a:spcPts val="901"/>
              </a:lnSpc>
            </a:pPr>
            <a:r>
              <a:rPr lang="en-US" sz="751">
                <a:solidFill>
                  <a:srgbClr val="000000"/>
                </a:solidFill>
                <a:latin typeface="Gill Sans Light"/>
                <a:ea typeface="Gill Sans Light"/>
                <a:cs typeface="Gill Sans Light"/>
                <a:sym typeface="Gill Sans Light"/>
              </a:rPr>
              <a:t>Consider alternative/additional imaging* with CEM or MRI where available (DBT or US if MRI and CEM are contraindicated or unavailable)</a:t>
            </a:r>
          </a:p>
        </p:txBody>
      </p:sp>
      <p:sp>
        <p:nvSpPr>
          <p:cNvPr id="211" name="TextBox 211"/>
          <p:cNvSpPr txBox="1"/>
          <p:nvPr/>
        </p:nvSpPr>
        <p:spPr>
          <a:xfrm>
            <a:off x="1698053" y="6209907"/>
            <a:ext cx="691813" cy="130375"/>
          </a:xfrm>
          <a:prstGeom prst="rect">
            <a:avLst/>
          </a:prstGeom>
        </p:spPr>
        <p:txBody>
          <a:bodyPr lIns="0" tIns="0" rIns="0" bIns="0" rtlCol="0" anchor="t">
            <a:spAutoFit/>
          </a:bodyPr>
          <a:lstStyle/>
          <a:p>
            <a:pPr algn="ctr">
              <a:lnSpc>
                <a:spcPts val="901"/>
              </a:lnSpc>
            </a:pPr>
            <a:r>
              <a:rPr lang="en-US" sz="751">
                <a:solidFill>
                  <a:srgbClr val="000000"/>
                </a:solidFill>
                <a:latin typeface="Gill Sans Light"/>
                <a:ea typeface="Gill Sans Light"/>
                <a:cs typeface="Gill Sans Light"/>
                <a:sym typeface="Gill Sans Light"/>
              </a:rPr>
              <a:t>Moderate Risk</a:t>
            </a:r>
          </a:p>
        </p:txBody>
      </p:sp>
      <p:sp>
        <p:nvSpPr>
          <p:cNvPr id="212" name="TextBox 212"/>
          <p:cNvSpPr txBox="1"/>
          <p:nvPr/>
        </p:nvSpPr>
        <p:spPr>
          <a:xfrm>
            <a:off x="2904305" y="6195133"/>
            <a:ext cx="7521345" cy="575673"/>
          </a:xfrm>
          <a:prstGeom prst="rect">
            <a:avLst/>
          </a:prstGeom>
        </p:spPr>
        <p:txBody>
          <a:bodyPr lIns="0" tIns="0" rIns="0" bIns="0" rtlCol="0" anchor="t">
            <a:spAutoFit/>
          </a:bodyPr>
          <a:lstStyle/>
          <a:p>
            <a:pPr algn="l">
              <a:lnSpc>
                <a:spcPts val="901"/>
              </a:lnSpc>
            </a:pPr>
            <a:r>
              <a:rPr lang="en-US" sz="751">
                <a:solidFill>
                  <a:srgbClr val="000000"/>
                </a:solidFill>
                <a:latin typeface="Gill Sans Light"/>
                <a:ea typeface="Gill Sans Light"/>
                <a:cs typeface="Gill Sans Light"/>
                <a:sym typeface="Gill Sans Light"/>
              </a:rPr>
              <a:t>Recommend mammography screening yearly or every 2 years (following risk-informed discussion) at the interval recommended in your jurisdiction</a:t>
            </a:r>
          </a:p>
          <a:p>
            <a:pPr algn="l">
              <a:lnSpc>
                <a:spcPts val="901"/>
              </a:lnSpc>
            </a:pPr>
            <a:endParaRPr lang="en-US" sz="751">
              <a:solidFill>
                <a:srgbClr val="000000"/>
              </a:solidFill>
              <a:latin typeface="Gill Sans Light"/>
              <a:ea typeface="Gill Sans Light"/>
              <a:cs typeface="Gill Sans Light"/>
              <a:sym typeface="Gill Sans Light"/>
            </a:endParaRPr>
          </a:p>
          <a:p>
            <a:pPr algn="l">
              <a:lnSpc>
                <a:spcPts val="901"/>
              </a:lnSpc>
            </a:pPr>
            <a:r>
              <a:rPr lang="en-US" sz="751">
                <a:solidFill>
                  <a:srgbClr val="000000"/>
                </a:solidFill>
                <a:latin typeface="Gill Sans Light"/>
                <a:ea typeface="Gill Sans Light"/>
                <a:cs typeface="Gill Sans Light"/>
                <a:sym typeface="Gill Sans Light"/>
              </a:rPr>
              <a:t>Calculate breast cancer risk using a risk assessment tool (e.g. iPrevent or Tyrer-Cuzick).</a:t>
            </a:r>
          </a:p>
          <a:p>
            <a:pPr marL="162216" lvl="1" indent="-81108" algn="l">
              <a:lnSpc>
                <a:spcPts val="901"/>
              </a:lnSpc>
              <a:buFont typeface="Arial"/>
              <a:buChar char="•"/>
            </a:pPr>
            <a:r>
              <a:rPr lang="en-US" sz="751">
                <a:solidFill>
                  <a:srgbClr val="000000"/>
                </a:solidFill>
                <a:latin typeface="Gill Sans Light"/>
                <a:ea typeface="Gill Sans Light"/>
                <a:cs typeface="Gill Sans Light"/>
                <a:sym typeface="Gill Sans Light"/>
              </a:rPr>
              <a:t>If lifetime risk estimation &gt;30% (or a 10-year absolute risk estimation &gt;5%), offer additional MBS-funded MRI**</a:t>
            </a:r>
          </a:p>
          <a:p>
            <a:pPr marL="162216" lvl="1" indent="-81108" algn="l">
              <a:lnSpc>
                <a:spcPts val="901"/>
              </a:lnSpc>
              <a:buFont typeface="Arial"/>
              <a:buChar char="•"/>
            </a:pPr>
            <a:r>
              <a:rPr lang="en-US" sz="751">
                <a:solidFill>
                  <a:srgbClr val="000000"/>
                </a:solidFill>
                <a:latin typeface="Gill Sans Light"/>
                <a:ea typeface="Gill Sans Light"/>
                <a:cs typeface="Gill Sans Light"/>
                <a:sym typeface="Gill Sans Light"/>
              </a:rPr>
              <a:t>If lifetime risk estimation &lt;30% (or a 10-year absolute risk estimation &lt;5%), offer additional imaging* with CEM or MRI where available (DBT or US if MRI/ CEM are contraindicated or unavailable)</a:t>
            </a:r>
          </a:p>
        </p:txBody>
      </p:sp>
      <p:sp>
        <p:nvSpPr>
          <p:cNvPr id="213" name="TextBox 213"/>
          <p:cNvSpPr txBox="1"/>
          <p:nvPr/>
        </p:nvSpPr>
        <p:spPr>
          <a:xfrm>
            <a:off x="1679913" y="7085329"/>
            <a:ext cx="691813" cy="130375"/>
          </a:xfrm>
          <a:prstGeom prst="rect">
            <a:avLst/>
          </a:prstGeom>
        </p:spPr>
        <p:txBody>
          <a:bodyPr lIns="0" tIns="0" rIns="0" bIns="0" rtlCol="0" anchor="t">
            <a:spAutoFit/>
          </a:bodyPr>
          <a:lstStyle/>
          <a:p>
            <a:pPr algn="ctr">
              <a:lnSpc>
                <a:spcPts val="901"/>
              </a:lnSpc>
            </a:pPr>
            <a:r>
              <a:rPr lang="en-US" sz="751">
                <a:solidFill>
                  <a:srgbClr val="000000"/>
                </a:solidFill>
                <a:latin typeface="Gill Sans Light"/>
                <a:ea typeface="Gill Sans Light"/>
                <a:cs typeface="Gill Sans Light"/>
                <a:sym typeface="Gill Sans Light"/>
              </a:rPr>
              <a:t>High Risk</a:t>
            </a:r>
          </a:p>
        </p:txBody>
      </p:sp>
      <p:sp>
        <p:nvSpPr>
          <p:cNvPr id="214" name="TextBox 214"/>
          <p:cNvSpPr txBox="1"/>
          <p:nvPr/>
        </p:nvSpPr>
        <p:spPr>
          <a:xfrm>
            <a:off x="2904305" y="7085329"/>
            <a:ext cx="1558456" cy="130375"/>
          </a:xfrm>
          <a:prstGeom prst="rect">
            <a:avLst/>
          </a:prstGeom>
        </p:spPr>
        <p:txBody>
          <a:bodyPr lIns="0" tIns="0" rIns="0" bIns="0" rtlCol="0" anchor="t">
            <a:spAutoFit/>
          </a:bodyPr>
          <a:lstStyle/>
          <a:p>
            <a:pPr algn="l">
              <a:lnSpc>
                <a:spcPts val="901"/>
              </a:lnSpc>
            </a:pPr>
            <a:r>
              <a:rPr lang="en-US" sz="751">
                <a:solidFill>
                  <a:srgbClr val="000000"/>
                </a:solidFill>
                <a:latin typeface="Gill Sans Light"/>
                <a:ea typeface="Gill Sans Light"/>
                <a:cs typeface="Gill Sans Light"/>
                <a:sym typeface="Gill Sans Light"/>
              </a:rPr>
              <a:t>Refer to familial cancer services ***</a:t>
            </a:r>
          </a:p>
        </p:txBody>
      </p:sp>
      <p:sp>
        <p:nvSpPr>
          <p:cNvPr id="215" name="TextBox 215"/>
          <p:cNvSpPr txBox="1"/>
          <p:nvPr/>
        </p:nvSpPr>
        <p:spPr>
          <a:xfrm>
            <a:off x="6454561" y="2033545"/>
            <a:ext cx="3999418" cy="676274"/>
          </a:xfrm>
          <a:prstGeom prst="rect">
            <a:avLst/>
          </a:prstGeom>
        </p:spPr>
        <p:txBody>
          <a:bodyPr lIns="0" tIns="0" rIns="0" bIns="0" rtlCol="0" anchor="t">
            <a:spAutoFit/>
          </a:bodyPr>
          <a:lstStyle/>
          <a:p>
            <a:pPr algn="just">
              <a:lnSpc>
                <a:spcPts val="899"/>
              </a:lnSpc>
            </a:pPr>
            <a:r>
              <a:rPr lang="en-US" sz="749">
                <a:solidFill>
                  <a:srgbClr val="000000"/>
                </a:solidFill>
                <a:latin typeface="Gill Sans Light"/>
                <a:ea typeface="Gill Sans Light"/>
                <a:cs typeface="Gill Sans Light"/>
                <a:sym typeface="Gill Sans Light"/>
              </a:rPr>
              <a:t>* Additional imaging screening tests are associated with an increase in false positive results and may incur out of pocket costs.</a:t>
            </a:r>
          </a:p>
          <a:p>
            <a:pPr algn="just">
              <a:lnSpc>
                <a:spcPts val="899"/>
              </a:lnSpc>
            </a:pPr>
            <a:r>
              <a:rPr lang="en-US" sz="749">
                <a:solidFill>
                  <a:srgbClr val="000000"/>
                </a:solidFill>
                <a:latin typeface="Gill Sans Light"/>
                <a:ea typeface="Gill Sans Light"/>
                <a:cs typeface="Gill Sans Light"/>
                <a:sym typeface="Gill Sans Light"/>
              </a:rPr>
              <a:t>** Patient may be eligible for a Medicare rebate (</a:t>
            </a:r>
            <a:r>
              <a:rPr lang="en-US" sz="749" u="sng">
                <a:solidFill>
                  <a:srgbClr val="000000"/>
                </a:solidFill>
                <a:latin typeface="Gill Sans Light"/>
                <a:ea typeface="Gill Sans Light"/>
                <a:cs typeface="Gill Sans Light"/>
                <a:sym typeface="Gill Sans Light"/>
                <a:hlinkClick r:id="rId16" tooltip="https://www9.health.gov.au/mbs/fullDisplay.cfm?type=item&amp;q=63464"/>
              </a:rPr>
              <a:t>Item 63464</a:t>
            </a:r>
            <a:r>
              <a:rPr lang="en-US" sz="749">
                <a:solidFill>
                  <a:srgbClr val="000000"/>
                </a:solidFill>
                <a:latin typeface="Gill Sans Light"/>
                <a:ea typeface="Gill Sans Light"/>
                <a:cs typeface="Gill Sans Light"/>
                <a:sym typeface="Gill Sans Light"/>
              </a:rPr>
              <a:t>) if &lt;60 years old, but this requires referral from a specialist, which may incur additional out of pocket costs.</a:t>
            </a:r>
          </a:p>
          <a:p>
            <a:pPr algn="just">
              <a:lnSpc>
                <a:spcPts val="899"/>
              </a:lnSpc>
            </a:pPr>
            <a:r>
              <a:rPr lang="en-US" sz="749">
                <a:solidFill>
                  <a:srgbClr val="000000"/>
                </a:solidFill>
                <a:latin typeface="Gill Sans Light"/>
                <a:ea typeface="Gill Sans Light"/>
                <a:cs typeface="Gill Sans Light"/>
                <a:sym typeface="Gill Sans Light"/>
              </a:rPr>
              <a:t>*** Refer to </a:t>
            </a:r>
            <a:r>
              <a:rPr lang="en-US" sz="749" i="1" u="sng">
                <a:solidFill>
                  <a:srgbClr val="000000"/>
                </a:solidFill>
                <a:latin typeface="Gill Sans Light Italics"/>
                <a:ea typeface="Gill Sans Light Italics"/>
                <a:cs typeface="Gill Sans Light Italics"/>
                <a:sym typeface="Gill Sans Light Italics"/>
                <a:hlinkClick r:id="rId17" tooltip="https://www.eviq.org.au/cancer-genetics/referral-guidelines"/>
              </a:rPr>
              <a:t>eviQ General Practitioner Referral Guidelines</a:t>
            </a:r>
            <a:r>
              <a:rPr lang="en-US" sz="749">
                <a:solidFill>
                  <a:srgbClr val="000000"/>
                </a:solidFill>
                <a:latin typeface="Gill Sans Light"/>
                <a:ea typeface="Gill Sans Light"/>
                <a:cs typeface="Gill Sans Light"/>
                <a:sym typeface="Gill Sans Light"/>
              </a:rPr>
              <a:t> for cancer genetics assessment, which includes a list of Genetic Services by state and type of service.</a:t>
            </a:r>
          </a:p>
        </p:txBody>
      </p:sp>
      <p:sp>
        <p:nvSpPr>
          <p:cNvPr id="216" name="Freeform 216">
            <a:extLst>
              <a:ext uri="{C183D7F6-B498-43B3-948B-1728B52AA6E4}">
                <adec:decorative xmlns:adec="http://schemas.microsoft.com/office/drawing/2017/decorative" val="1"/>
              </a:ext>
            </a:extLst>
          </p:cNvPr>
          <p:cNvSpPr/>
          <p:nvPr/>
        </p:nvSpPr>
        <p:spPr>
          <a:xfrm rot="-74020">
            <a:off x="3549582" y="311780"/>
            <a:ext cx="4091088" cy="1330625"/>
          </a:xfrm>
          <a:custGeom>
            <a:avLst/>
            <a:gdLst/>
            <a:ahLst/>
            <a:cxnLst/>
            <a:rect l="l" t="t" r="r" b="b"/>
            <a:pathLst>
              <a:path w="4091088" h="1330625">
                <a:moveTo>
                  <a:pt x="0" y="0"/>
                </a:moveTo>
                <a:lnTo>
                  <a:pt x="4091088" y="0"/>
                </a:lnTo>
                <a:lnTo>
                  <a:pt x="4091088" y="1330625"/>
                </a:lnTo>
                <a:lnTo>
                  <a:pt x="0" y="133062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AU"/>
          </a:p>
        </p:txBody>
      </p:sp>
      <p:sp>
        <p:nvSpPr>
          <p:cNvPr id="217" name="Freeform 217">
            <a:extLst>
              <a:ext uri="{C183D7F6-B498-43B3-948B-1728B52AA6E4}">
                <adec:decorative xmlns:adec="http://schemas.microsoft.com/office/drawing/2017/decorative" val="1"/>
              </a:ext>
            </a:extLst>
          </p:cNvPr>
          <p:cNvSpPr/>
          <p:nvPr/>
        </p:nvSpPr>
        <p:spPr>
          <a:xfrm rot="-74020">
            <a:off x="3549582" y="106001"/>
            <a:ext cx="4091088" cy="1330625"/>
          </a:xfrm>
          <a:custGeom>
            <a:avLst/>
            <a:gdLst/>
            <a:ahLst/>
            <a:cxnLst/>
            <a:rect l="l" t="t" r="r" b="b"/>
            <a:pathLst>
              <a:path w="4091088" h="1330625">
                <a:moveTo>
                  <a:pt x="0" y="0"/>
                </a:moveTo>
                <a:lnTo>
                  <a:pt x="4091088" y="0"/>
                </a:lnTo>
                <a:lnTo>
                  <a:pt x="4091088" y="1330625"/>
                </a:lnTo>
                <a:lnTo>
                  <a:pt x="0" y="133062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AU"/>
          </a:p>
        </p:txBody>
      </p:sp>
      <p:sp>
        <p:nvSpPr>
          <p:cNvPr id="218" name="Freeform 218">
            <a:extLst>
              <a:ext uri="{C183D7F6-B498-43B3-948B-1728B52AA6E4}">
                <adec:decorative xmlns:adec="http://schemas.microsoft.com/office/drawing/2017/decorative" val="1"/>
              </a:ext>
            </a:extLst>
          </p:cNvPr>
          <p:cNvSpPr/>
          <p:nvPr/>
        </p:nvSpPr>
        <p:spPr>
          <a:xfrm rot="119228" flipH="1">
            <a:off x="3668434" y="208644"/>
            <a:ext cx="3768134" cy="1225584"/>
          </a:xfrm>
          <a:custGeom>
            <a:avLst/>
            <a:gdLst/>
            <a:ahLst/>
            <a:cxnLst/>
            <a:rect l="l" t="t" r="r" b="b"/>
            <a:pathLst>
              <a:path w="3768134" h="1225584">
                <a:moveTo>
                  <a:pt x="3768134" y="0"/>
                </a:moveTo>
                <a:lnTo>
                  <a:pt x="0" y="0"/>
                </a:lnTo>
                <a:lnTo>
                  <a:pt x="0" y="1225584"/>
                </a:lnTo>
                <a:lnTo>
                  <a:pt x="3768134" y="1225584"/>
                </a:lnTo>
                <a:lnTo>
                  <a:pt x="3768134"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AU"/>
          </a:p>
        </p:txBody>
      </p:sp>
      <p:sp>
        <p:nvSpPr>
          <p:cNvPr id="219" name="Freeform 219">
            <a:extLst>
              <a:ext uri="{C183D7F6-B498-43B3-948B-1728B52AA6E4}">
                <adec:decorative xmlns:adec="http://schemas.microsoft.com/office/drawing/2017/decorative" val="1"/>
              </a:ext>
            </a:extLst>
          </p:cNvPr>
          <p:cNvSpPr/>
          <p:nvPr/>
        </p:nvSpPr>
        <p:spPr>
          <a:xfrm rot="119228" flipH="1">
            <a:off x="3650255" y="276311"/>
            <a:ext cx="3768134" cy="1225584"/>
          </a:xfrm>
          <a:custGeom>
            <a:avLst/>
            <a:gdLst/>
            <a:ahLst/>
            <a:cxnLst/>
            <a:rect l="l" t="t" r="r" b="b"/>
            <a:pathLst>
              <a:path w="3768134" h="1225584">
                <a:moveTo>
                  <a:pt x="3768134" y="0"/>
                </a:moveTo>
                <a:lnTo>
                  <a:pt x="0" y="0"/>
                </a:lnTo>
                <a:lnTo>
                  <a:pt x="0" y="1225584"/>
                </a:lnTo>
                <a:lnTo>
                  <a:pt x="3768134" y="1225584"/>
                </a:lnTo>
                <a:lnTo>
                  <a:pt x="3768134"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AU"/>
          </a:p>
        </p:txBody>
      </p:sp>
      <p:sp>
        <p:nvSpPr>
          <p:cNvPr id="220" name="Freeform 220">
            <a:extLst>
              <a:ext uri="{C183D7F6-B498-43B3-948B-1728B52AA6E4}">
                <adec:decorative xmlns:adec="http://schemas.microsoft.com/office/drawing/2017/decorative" val="1"/>
              </a:ext>
            </a:extLst>
          </p:cNvPr>
          <p:cNvSpPr/>
          <p:nvPr/>
        </p:nvSpPr>
        <p:spPr>
          <a:xfrm rot="-74020">
            <a:off x="3792747" y="269397"/>
            <a:ext cx="3604759" cy="1172446"/>
          </a:xfrm>
          <a:custGeom>
            <a:avLst/>
            <a:gdLst/>
            <a:ahLst/>
            <a:cxnLst/>
            <a:rect l="l" t="t" r="r" b="b"/>
            <a:pathLst>
              <a:path w="3604759" h="1172446">
                <a:moveTo>
                  <a:pt x="0" y="0"/>
                </a:moveTo>
                <a:lnTo>
                  <a:pt x="3604758" y="0"/>
                </a:lnTo>
                <a:lnTo>
                  <a:pt x="3604758" y="1172446"/>
                </a:lnTo>
                <a:lnTo>
                  <a:pt x="0" y="1172446"/>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AU"/>
          </a:p>
        </p:txBody>
      </p:sp>
      <p:sp>
        <p:nvSpPr>
          <p:cNvPr id="221" name="Freeform 221" descr="BreastScreen Australia logo"/>
          <p:cNvSpPr/>
          <p:nvPr/>
        </p:nvSpPr>
        <p:spPr>
          <a:xfrm>
            <a:off x="4659933" y="342992"/>
            <a:ext cx="1565298" cy="634101"/>
          </a:xfrm>
          <a:custGeom>
            <a:avLst/>
            <a:gdLst/>
            <a:ahLst/>
            <a:cxnLst/>
            <a:rect l="l" t="t" r="r" b="b"/>
            <a:pathLst>
              <a:path w="1565298" h="634101">
                <a:moveTo>
                  <a:pt x="0" y="0"/>
                </a:moveTo>
                <a:lnTo>
                  <a:pt x="1565298" y="0"/>
                </a:lnTo>
                <a:lnTo>
                  <a:pt x="1565298" y="634100"/>
                </a:lnTo>
                <a:lnTo>
                  <a:pt x="0" y="634100"/>
                </a:lnTo>
                <a:lnTo>
                  <a:pt x="0" y="0"/>
                </a:lnTo>
                <a:close/>
              </a:path>
            </a:pathLst>
          </a:custGeom>
          <a:blipFill>
            <a:blip r:embed="rId24"/>
            <a:stretch>
              <a:fillRect/>
            </a:stretch>
          </a:blipFill>
        </p:spPr>
        <p:txBody>
          <a:bodyPr/>
          <a:lstStyle/>
          <a:p>
            <a:endParaRPr lang="en-AU"/>
          </a:p>
        </p:txBody>
      </p:sp>
      <p:sp>
        <p:nvSpPr>
          <p:cNvPr id="222" name="TextBox 222"/>
          <p:cNvSpPr txBox="1">
            <a:spLocks noGrp="1"/>
          </p:cNvSpPr>
          <p:nvPr>
            <p:ph type="title" idx="4294967295"/>
          </p:nvPr>
        </p:nvSpPr>
        <p:spPr>
          <a:xfrm>
            <a:off x="3859332" y="1061544"/>
            <a:ext cx="3166500" cy="2476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705"/>
              </a:lnSpc>
              <a:spcBef>
                <a:spcPts val="0"/>
              </a:spcBef>
              <a:spcAft>
                <a:spcPts val="0"/>
              </a:spcAft>
              <a:buClrTx/>
              <a:buSzTx/>
              <a:buFontTx/>
              <a:buNone/>
              <a:tabLst/>
              <a:defRPr/>
            </a:pPr>
            <a:r>
              <a:rPr kumimoji="0" lang="en-US" sz="1420" b="1" i="0" u="none" strike="noStrike" kern="1200" cap="none" spc="28" normalizeH="0" baseline="0" noProof="0" dirty="0">
                <a:ln>
                  <a:noFill/>
                </a:ln>
                <a:solidFill>
                  <a:srgbClr val="000000"/>
                </a:solidFill>
                <a:effectLst/>
                <a:uLnTx/>
                <a:uFillTx/>
                <a:latin typeface="Gill Sans Medium"/>
                <a:ea typeface="Gill Sans Medium"/>
                <a:cs typeface="Gill Sans Medium"/>
                <a:sym typeface="Gill Sans Medium"/>
              </a:rPr>
              <a:t>Screening Options for Discussion</a:t>
            </a:r>
          </a:p>
        </p:txBody>
      </p:sp>
      <p:sp>
        <p:nvSpPr>
          <p:cNvPr id="223" name="Freeform 223" descr="University of Melbourne logo"/>
          <p:cNvSpPr/>
          <p:nvPr/>
        </p:nvSpPr>
        <p:spPr>
          <a:xfrm>
            <a:off x="317876" y="241079"/>
            <a:ext cx="514921" cy="514921"/>
          </a:xfrm>
          <a:custGeom>
            <a:avLst/>
            <a:gdLst/>
            <a:ahLst/>
            <a:cxnLst/>
            <a:rect l="l" t="t" r="r" b="b"/>
            <a:pathLst>
              <a:path w="514921" h="514921">
                <a:moveTo>
                  <a:pt x="0" y="0"/>
                </a:moveTo>
                <a:lnTo>
                  <a:pt x="514921" y="0"/>
                </a:lnTo>
                <a:lnTo>
                  <a:pt x="514921" y="514921"/>
                </a:lnTo>
                <a:lnTo>
                  <a:pt x="0" y="514921"/>
                </a:lnTo>
                <a:lnTo>
                  <a:pt x="0" y="0"/>
                </a:lnTo>
                <a:close/>
              </a:path>
            </a:pathLst>
          </a:custGeom>
          <a:blipFill>
            <a:blip r:embed="rId25"/>
            <a:stretch>
              <a:fillRect/>
            </a:stretch>
          </a:blipFill>
        </p:spPr>
        <p:txBody>
          <a:bodyPr/>
          <a:lstStyle/>
          <a:p>
            <a:endParaRPr lang="en-AU"/>
          </a:p>
        </p:txBody>
      </p:sp>
      <p:sp>
        <p:nvSpPr>
          <p:cNvPr id="224" name="TextBox 224"/>
          <p:cNvSpPr txBox="1"/>
          <p:nvPr/>
        </p:nvSpPr>
        <p:spPr>
          <a:xfrm>
            <a:off x="10408141" y="7209137"/>
            <a:ext cx="91678" cy="198120"/>
          </a:xfrm>
          <a:prstGeom prst="rect">
            <a:avLst/>
          </a:prstGeom>
        </p:spPr>
        <p:txBody>
          <a:bodyPr lIns="0" tIns="0" rIns="0" bIns="0" rtlCol="0" anchor="t">
            <a:spAutoFit/>
          </a:bodyPr>
          <a:lstStyle/>
          <a:p>
            <a:pPr algn="ctr">
              <a:lnSpc>
                <a:spcPts val="1679"/>
              </a:lnSpc>
            </a:pPr>
            <a:r>
              <a:rPr lang="en-US" sz="1200" b="1">
                <a:solidFill>
                  <a:srgbClr val="000000"/>
                </a:solidFill>
                <a:latin typeface="Canva Sans Bold"/>
                <a:ea typeface="Canva Sans Bold"/>
                <a:cs typeface="Canva Sans Bold"/>
                <a:sym typeface="Canva Sans Bold"/>
              </a:rPr>
              <a:t>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85E04D584D994FA2BC67A5F0078E95" ma:contentTypeVersion="6" ma:contentTypeDescription="Create a new document." ma:contentTypeScope="" ma:versionID="aa0a93714c84baa21b5c85fdd047c4f6">
  <xsd:schema xmlns:xsd="http://www.w3.org/2001/XMLSchema" xmlns:xs="http://www.w3.org/2001/XMLSchema" xmlns:p="http://schemas.microsoft.com/office/2006/metadata/properties" xmlns:ns2="63fad512-98b4-43dc-a1a4-55dee3ab8d0d" targetNamespace="http://schemas.microsoft.com/office/2006/metadata/properties" ma:root="true" ma:fieldsID="68f199c334f83981b9d4dbb374c93b38" ns2:_="">
    <xsd:import namespace="63fad512-98b4-43dc-a1a4-55dee3ab8d0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fad512-98b4-43dc-a1a4-55dee3ab8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2C0E4-CAD6-4FC7-B74F-B7C73B7EAD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fad512-98b4-43dc-a1a4-55dee3ab8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7DD4E2-266B-496F-9E68-9853EB990328}">
  <ds:schemaRefs>
    <ds:schemaRef ds:uri="http://purl.org/dc/elements/1.1/"/>
    <ds:schemaRef ds:uri="http://schemas.microsoft.com/office/2006/metadata/properties"/>
    <ds:schemaRef ds:uri="http://purl.org/dc/terms/"/>
    <ds:schemaRef ds:uri="63fad512-98b4-43dc-a1a4-55dee3ab8d0d"/>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1778DC9-6032-473D-954D-6CBAC6E6D3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2317</Words>
  <Application>Microsoft Office PowerPoint</Application>
  <PresentationFormat>Custom</PresentationFormat>
  <Paragraphs>155</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Gill Sans Light</vt:lpstr>
      <vt:lpstr>Gill Sans Light Italics</vt:lpstr>
      <vt:lpstr>Calibri</vt:lpstr>
      <vt:lpstr>Arial</vt:lpstr>
      <vt:lpstr>Canva Sans Bold</vt:lpstr>
      <vt:lpstr>Gill Sans Bold</vt:lpstr>
      <vt:lpstr>Gill Sans Medium</vt:lpstr>
      <vt:lpstr>Gill Sans Bold Italics</vt:lpstr>
      <vt:lpstr>Office Theme</vt:lpstr>
      <vt:lpstr>Breast Density GP Guidance</vt:lpstr>
      <vt:lpstr>Breast Density GP Guidance</vt:lpstr>
      <vt:lpstr>Breast Density GP Guidance FAQ</vt:lpstr>
      <vt:lpstr>Supplemental Imaging Options</vt:lpstr>
      <vt:lpstr>Screening Options for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Density GP Guidance</dc:title>
  <dc:creator>Australian Government Department of Health, Disability and Ageing</dc:creator>
  <dcterms:created xsi:type="dcterms:W3CDTF">2006-08-16T00:00:00Z</dcterms:created>
  <dcterms:modified xsi:type="dcterms:W3CDTF">2025-11-19T05:28:47Z</dcterms:modified>
  <dc:identifier>DAGsvJEz4pU</dc:identifier>
</cp:coreProperties>
</file>