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729" r:id="rId5"/>
    <p:sldId id="727" r:id="rId6"/>
    <p:sldId id="72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08B27-9D4A-690C-412C-F4596F3B3CCE}" name="RUSHTON, Lezah" initials="LR" userId="S::Lezah.Rushton@health.gov.au::f31ab53f-1740-4422-a381-dd2d6ededf41" providerId="AD"/>
  <p188:author id="{164A8233-505D-7CD0-D213-CE595B5617A1}" name="WARD, Penelope" initials="WP" userId="S::penny.ward@health.gov.au::bc63ca8f-f461-4405-b70d-9e4df1e5e066" providerId="AD"/>
  <p188:author id="{B97C6143-0DB0-5B95-3597-32126071666D}" name="BORODA, Libi" initials="BL" userId="S::BORODM@health.gov.au::947cf735-4eb4-4522-bad3-fb3ce4847964" providerId="AD"/>
  <p188:author id="{A700F746-B900-8836-8F6D-EF0C38589BFF}" name="SAMUEL, Henley" initials="SH" userId="S::henley.samuel@health.gov.au::736ff880-7562-4157-b87c-51cd25364743" providerId="AD"/>
  <p188:author id="{B4DA2C47-5F03-E5D8-0AC2-3734AA3E9CBF}" name="WARD, Penelope" initials="PW" userId="S::Penny.WARD@Health.gov.au::bc63ca8f-f461-4405-b70d-9e4df1e5e066" providerId="AD"/>
  <p188:author id="{D0EB9C4B-16C1-C7AE-97CF-380014F4E32E}" name="GERRISH, Prue" initials="PG" userId="S::Prue.GERRISH@health.gov.au::d204cbae-0fd7-4248-84dd-9589960dac68" providerId="AD"/>
  <p188:author id="{0541B956-2C13-EE93-F950-BB323833512D}" name="VAN DYK, Gemma" initials="VG" userId="S::gemma.vandyk@health.gov.au::e1e80c21-be66-4866-ba77-5babae90a6a1" providerId="AD"/>
  <p188:author id="{7B33E75A-DB26-C45E-186D-B861EFB4A48E}" name="WILLIS, Gemma" initials="GW" userId="S::Gemma.WILLIS@Health.gov.au::33917c0c-9963-4346-99c8-9fd2cc274af0" providerId="AD"/>
  <p188:author id="{69630766-D110-E950-B7AE-79E8BD9DA77A}" name="BARNETT, Erika" initials="EB" userId="S::Erika.Barnett@health.gov.au::7813d2b9-eb98-4da8-b32c-a76a15b5e68e" providerId="AD"/>
  <p188:author id="{8B9C7770-24BD-D87F-78CD-A411FD91E491}" name="KUMARAKURU, Biravena" initials="BK" userId="S::BIRAVENA.KUMARAKURU@health.gov.au::f8ed71a0-d867-4b69-ae03-30a93e461176" providerId="AD"/>
  <p188:author id="{2B85EC70-460E-1CDA-F6BC-07495738E64D}" name="BROOKS, Zoe" initials="ZB" userId="S::Zoe.BROOKS@Health.gov.au::39eee8be-1779-4086-b3dd-ac53e3132fea" providerId="AD"/>
  <p188:author id="{8863DE85-C6E1-3CFC-01F3-B8D4FC2E9A1F}" name="VAN DYK, Gemma" initials="GV" userId="S::Gemma.VANDYK@Health.gov.au::e1e80c21-be66-4866-ba77-5babae90a6a1" providerId="AD"/>
  <p188:author id="{B1953A95-6943-BACC-35A5-446202A83656}" name="LANCASHIRE, Claire" initials="CL" userId="S::Claire.LANCASHIRE@Health.gov.au::837dec23-6fec-4977-a844-0ff99c8a2f4f" providerId="AD"/>
  <p188:author id="{404EC99F-5E5C-15E9-CC14-FE775B4E2C73}" name="WILLIS, Gemma" initials="WG" userId="S::gemma.willis@health.gov.au::33917c0c-9963-4346-99c8-9fd2cc274af0" providerId="AD"/>
  <p188:author id="{E8A61EA7-0695-CEA6-7D5E-85397FE8D864}" name="BARNETT, Erika" initials="BE" userId="S::erika.barnett@health.gov.au::7813d2b9-eb98-4da8-b32c-a76a15b5e68e" providerId="AD"/>
  <p188:author id="{4A466CAB-C55A-FC02-1CAA-F1628A37423C}" name="Veitch, Catherine" initials="CV" userId="S::Catherine.Veitch@servicesaustralia.gov.au::cf2ce2fe-8376-4c3c-bc96-256a01d19857" providerId="AD"/>
  <p188:author id="{433200BC-1FC9-D52F-4A8A-3504E2F64DA9}" name="GERRISH, Prue" initials="GP" userId="S::prue.gerrish@health.gov.au::d204cbae-0fd7-4248-84dd-9589960dac68" providerId="AD"/>
  <p188:author id="{924FACBC-E00B-64E4-F091-346FBE2020B0}" name="RUSHTON, Lezah" initials="RL" userId="S::lezah.rushton@health.gov.au::f31ab53f-1740-4422-a381-dd2d6ededf41" providerId="AD"/>
  <p188:author id="{19DDB6E3-6032-CEB9-ABE4-127854AE3827}" name="ZERIAL, Ben" initials="ZB" userId="S::ben.zerial@health.gov.au::35a39a78-977a-4a65-9c5f-805745aa6e6f" providerId="AD"/>
  <p188:author id="{4B25A1EC-5F24-F54C-B46B-7A5DC6B86C27}" name="ATKINSON, Julia" initials="AJ" userId="S::Julia.ATKINSON@Health.gov.au::6eb65157-2ab7-4f4c-a20e-f222773b26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ALLORAN, Stephanie" initials="OS" lastIdx="4" clrIdx="0">
    <p:extLst>
      <p:ext uri="{19B8F6BF-5375-455C-9EA6-DF929625EA0E}">
        <p15:presenceInfo xmlns:p15="http://schemas.microsoft.com/office/powerpoint/2012/main" userId="S::Stephanie.OHALLORAN@health.gov.au::db7af32e-5795-41e1-abcb-ebb80001fd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576C"/>
    <a:srgbClr val="E07882"/>
    <a:srgbClr val="015098"/>
    <a:srgbClr val="28B2BB"/>
    <a:srgbClr val="FFC000"/>
    <a:srgbClr val="00B050"/>
    <a:srgbClr val="F7DA9F"/>
    <a:srgbClr val="1E1545"/>
    <a:srgbClr val="E59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1D882-25BC-4014-A780-C2C7EF2E9CFB}" v="3" dt="2025-10-13T04:28:25.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2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RNE, Lee" userId="f5a8bb2c-1f87-4112-9d12-a8c0650615cc" providerId="ADAL" clId="{5EB1D882-25BC-4014-A780-C2C7EF2E9CFB}"/>
    <pc:docChg chg="modMainMaster">
      <pc:chgData name="BYRNE, Lee" userId="f5a8bb2c-1f87-4112-9d12-a8c0650615cc" providerId="ADAL" clId="{5EB1D882-25BC-4014-A780-C2C7EF2E9CFB}" dt="2025-10-13T04:28:28.752" v="7" actId="1076"/>
      <pc:docMkLst>
        <pc:docMk/>
      </pc:docMkLst>
      <pc:sldMasterChg chg="modSldLayout">
        <pc:chgData name="BYRNE, Lee" userId="f5a8bb2c-1f87-4112-9d12-a8c0650615cc" providerId="ADAL" clId="{5EB1D882-25BC-4014-A780-C2C7EF2E9CFB}" dt="2025-10-13T04:28:28.752" v="7" actId="1076"/>
        <pc:sldMasterMkLst>
          <pc:docMk/>
          <pc:sldMasterMk cId="1860261079" sldId="2147483648"/>
        </pc:sldMasterMkLst>
        <pc:sldLayoutChg chg="addSp modSp mod">
          <pc:chgData name="BYRNE, Lee" userId="f5a8bb2c-1f87-4112-9d12-a8c0650615cc" providerId="ADAL" clId="{5EB1D882-25BC-4014-A780-C2C7EF2E9CFB}" dt="2025-10-13T04:28:28.752" v="7" actId="1076"/>
          <pc:sldLayoutMkLst>
            <pc:docMk/>
            <pc:sldMasterMk cId="1860261079" sldId="2147483648"/>
            <pc:sldLayoutMk cId="2926191514" sldId="2147483676"/>
          </pc:sldLayoutMkLst>
          <pc:spChg chg="add mod">
            <ac:chgData name="BYRNE, Lee" userId="f5a8bb2c-1f87-4112-9d12-a8c0650615cc" providerId="ADAL" clId="{5EB1D882-25BC-4014-A780-C2C7EF2E9CFB}" dt="2025-10-13T04:28:22.744" v="5"/>
            <ac:spMkLst>
              <pc:docMk/>
              <pc:sldMasterMk cId="1860261079" sldId="2147483648"/>
              <pc:sldLayoutMk cId="2926191514" sldId="2147483676"/>
              <ac:spMk id="2" creationId="{6173D9A2-38E5-4466-F165-F67BD4F86680}"/>
            </ac:spMkLst>
          </pc:spChg>
          <pc:spChg chg="add mod">
            <ac:chgData name="BYRNE, Lee" userId="f5a8bb2c-1f87-4112-9d12-a8c0650615cc" providerId="ADAL" clId="{5EB1D882-25BC-4014-A780-C2C7EF2E9CFB}" dt="2025-10-13T04:28:28.752" v="7" actId="1076"/>
            <ac:spMkLst>
              <pc:docMk/>
              <pc:sldMasterMk cId="1860261079" sldId="2147483648"/>
              <pc:sldLayoutMk cId="2926191514" sldId="2147483676"/>
              <ac:spMk id="5" creationId="{331E2D7F-A246-000E-A99A-993D7CDFBD9C}"/>
            </ac:spMkLst>
          </pc:spChg>
        </pc:sldLayoutChg>
        <pc:sldLayoutChg chg="addSp modSp mod">
          <pc:chgData name="BYRNE, Lee" userId="f5a8bb2c-1f87-4112-9d12-a8c0650615cc" providerId="ADAL" clId="{5EB1D882-25BC-4014-A780-C2C7EF2E9CFB}" dt="2025-10-13T04:28:18.449" v="4" actId="1076"/>
          <pc:sldLayoutMkLst>
            <pc:docMk/>
            <pc:sldMasterMk cId="1860261079" sldId="2147483648"/>
            <pc:sldLayoutMk cId="3647288240" sldId="2147483689"/>
          </pc:sldLayoutMkLst>
          <pc:spChg chg="add mod">
            <ac:chgData name="BYRNE, Lee" userId="f5a8bb2c-1f87-4112-9d12-a8c0650615cc" providerId="ADAL" clId="{5EB1D882-25BC-4014-A780-C2C7EF2E9CFB}" dt="2025-10-13T04:28:10.573" v="2" actId="2085"/>
            <ac:spMkLst>
              <pc:docMk/>
              <pc:sldMasterMk cId="1860261079" sldId="2147483648"/>
              <pc:sldLayoutMk cId="3647288240" sldId="2147483689"/>
              <ac:spMk id="2" creationId="{A753F9E4-102A-744F-59E8-29EA42DCC852}"/>
            </ac:spMkLst>
          </pc:spChg>
          <pc:spChg chg="add mod">
            <ac:chgData name="BYRNE, Lee" userId="f5a8bb2c-1f87-4112-9d12-a8c0650615cc" providerId="ADAL" clId="{5EB1D882-25BC-4014-A780-C2C7EF2E9CFB}" dt="2025-10-13T04:28:18.449" v="4" actId="1076"/>
            <ac:spMkLst>
              <pc:docMk/>
              <pc:sldMasterMk cId="1860261079" sldId="2147483648"/>
              <pc:sldLayoutMk cId="3647288240" sldId="2147483689"/>
              <ac:spMk id="5" creationId="{38AEC75C-5F7B-34AC-57F9-AA9058D5676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19E06-FAD2-214E-A9BB-B46689AFE7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7B42D5-BF9D-014C-9BC7-8BAA67C75B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97A5-636D-F44E-9CED-36ADEF021419}" type="datetimeFigureOut">
              <a:rPr lang="en-US" smtClean="0"/>
              <a:t>10/15/2025</a:t>
            </a:fld>
            <a:endParaRPr lang="en-US"/>
          </a:p>
        </p:txBody>
      </p:sp>
      <p:sp>
        <p:nvSpPr>
          <p:cNvPr id="4" name="Footer Placeholder 3">
            <a:extLst>
              <a:ext uri="{FF2B5EF4-FFF2-40B4-BE49-F238E27FC236}">
                <a16:creationId xmlns:a16="http://schemas.microsoft.com/office/drawing/2014/main" id="{87435403-8D29-A740-A794-881E58DFF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2363AC-1D5C-5141-B34C-739F9F74E0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60A590-05C9-A94D-9CA8-61FC89B6F8ED}" type="slidenum">
              <a:rPr lang="en-US" smtClean="0"/>
              <a:t>‹#›</a:t>
            </a:fld>
            <a:endParaRPr lang="en-US"/>
          </a:p>
        </p:txBody>
      </p:sp>
    </p:spTree>
    <p:extLst>
      <p:ext uri="{BB962C8B-B14F-4D97-AF65-F5344CB8AC3E}">
        <p14:creationId xmlns:p14="http://schemas.microsoft.com/office/powerpoint/2010/main" val="314934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9CE1B-1D62-394B-8825-3A811B838BBA}"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4BA30-3FF5-9B47-9919-D1B429C856F8}" type="slidenum">
              <a:rPr lang="en-US" smtClean="0"/>
              <a:t>‹#›</a:t>
            </a:fld>
            <a:endParaRPr lang="en-US"/>
          </a:p>
        </p:txBody>
      </p:sp>
    </p:spTree>
    <p:extLst>
      <p:ext uri="{BB962C8B-B14F-4D97-AF65-F5344CB8AC3E}">
        <p14:creationId xmlns:p14="http://schemas.microsoft.com/office/powerpoint/2010/main" val="121339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A237-2CA2-B390-3576-95EEC7E44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A458A-95F0-7DDE-9A8B-DBAE2F4F58A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3DDFB38-6C37-E392-39A1-5597F739130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D16018F-2155-053C-DCA3-2BF1276B407F}"/>
              </a:ext>
            </a:extLst>
          </p:cNvPr>
          <p:cNvSpPr>
            <a:spLocks noGrp="1"/>
          </p:cNvSpPr>
          <p:nvPr>
            <p:ph type="sldNum" sz="quarter" idx="5"/>
          </p:nvPr>
        </p:nvSpPr>
        <p:spPr/>
        <p:txBody>
          <a:bodyPr/>
          <a:lstStyle/>
          <a:p>
            <a:fld id="{7B34BA30-3FF5-9B47-9919-D1B429C856F8}" type="slidenum">
              <a:rPr lang="en-US" smtClean="0"/>
              <a:t>1</a:t>
            </a:fld>
            <a:endParaRPr lang="en-US"/>
          </a:p>
        </p:txBody>
      </p:sp>
    </p:spTree>
    <p:extLst>
      <p:ext uri="{BB962C8B-B14F-4D97-AF65-F5344CB8AC3E}">
        <p14:creationId xmlns:p14="http://schemas.microsoft.com/office/powerpoint/2010/main" val="345889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34BA30-3FF5-9B47-9919-D1B429C856F8}" type="slidenum">
              <a:rPr lang="en-US" smtClean="0"/>
              <a:t>2</a:t>
            </a:fld>
            <a:endParaRPr lang="en-US"/>
          </a:p>
        </p:txBody>
      </p:sp>
    </p:spTree>
    <p:extLst>
      <p:ext uri="{BB962C8B-B14F-4D97-AF65-F5344CB8AC3E}">
        <p14:creationId xmlns:p14="http://schemas.microsoft.com/office/powerpoint/2010/main" val="81264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99B3D-B89D-C383-775D-CE5ED862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19E27-EFC1-5115-231D-E4E83C8084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3CCD42-BE27-683C-51D1-3FCADEE659A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9D0F3DA-E244-C30D-B08F-F0477C80BA8D}"/>
              </a:ext>
            </a:extLst>
          </p:cNvPr>
          <p:cNvSpPr>
            <a:spLocks noGrp="1"/>
          </p:cNvSpPr>
          <p:nvPr>
            <p:ph type="sldNum" sz="quarter" idx="5"/>
          </p:nvPr>
        </p:nvSpPr>
        <p:spPr/>
        <p:txBody>
          <a:bodyPr/>
          <a:lstStyle/>
          <a:p>
            <a:fld id="{7B34BA30-3FF5-9B47-9919-D1B429C856F8}" type="slidenum">
              <a:rPr lang="en-US" smtClean="0"/>
              <a:t>3</a:t>
            </a:fld>
            <a:endParaRPr lang="en-US" dirty="0"/>
          </a:p>
        </p:txBody>
      </p:sp>
    </p:spTree>
    <p:extLst>
      <p:ext uri="{BB962C8B-B14F-4D97-AF65-F5344CB8AC3E}">
        <p14:creationId xmlns:p14="http://schemas.microsoft.com/office/powerpoint/2010/main" val="3436288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E633E0-3BAB-4FA6-BAA9-C2D03C7D24A9}"/>
              </a:ext>
            </a:extLst>
          </p:cNvPr>
          <p:cNvSpPr/>
          <p:nvPr userDrawn="1"/>
        </p:nvSpPr>
        <p:spPr>
          <a:xfrm>
            <a:off x="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Date Placeholder 3">
            <a:extLst>
              <a:ext uri="{FF2B5EF4-FFF2-40B4-BE49-F238E27FC236}">
                <a16:creationId xmlns:a16="http://schemas.microsoft.com/office/drawing/2014/main" id="{7D06B1DF-51EE-B440-BCB9-06C47444FC14}"/>
              </a:ext>
            </a:extLst>
          </p:cNvPr>
          <p:cNvSpPr txBox="1">
            <a:spLocks/>
          </p:cNvSpPr>
          <p:nvPr userDrawn="1"/>
        </p:nvSpPr>
        <p:spPr>
          <a:xfrm>
            <a:off x="10882252" y="6356349"/>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dirty="0"/>
          </a:p>
        </p:txBody>
      </p:sp>
      <p:sp>
        <p:nvSpPr>
          <p:cNvPr id="11" name="TextBox 10">
            <a:extLst>
              <a:ext uri="{FF2B5EF4-FFF2-40B4-BE49-F238E27FC236}">
                <a16:creationId xmlns:a16="http://schemas.microsoft.com/office/drawing/2014/main" id="{29F9E4C1-FACB-4666-BE3E-DF8C411CB2D2}"/>
              </a:ext>
            </a:extLst>
          </p:cNvPr>
          <p:cNvSpPr txBox="1"/>
          <p:nvPr userDrawn="1"/>
        </p:nvSpPr>
        <p:spPr>
          <a:xfrm>
            <a:off x="684048" y="6377373"/>
            <a:ext cx="2617092" cy="276999"/>
          </a:xfrm>
          <a:prstGeom prst="rect">
            <a:avLst/>
          </a:prstGeom>
          <a:noFill/>
        </p:spPr>
        <p:txBody>
          <a:bodyPr wrap="square" rtlCol="0">
            <a:spAutoFit/>
          </a:bodyPr>
          <a:lstStyle/>
          <a:p>
            <a:r>
              <a:rPr lang="en-US" sz="1200" dirty="0" err="1">
                <a:solidFill>
                  <a:srgbClr val="1E1545"/>
                </a:solidFill>
                <a:latin typeface="Arial" panose="020B0604020202020204" pitchFamily="34" charset="0"/>
                <a:cs typeface="Arial" panose="020B0604020202020204" pitchFamily="34" charset="0"/>
              </a:rPr>
              <a:t>agedcareengagement.health.gov.au</a:t>
            </a:r>
            <a:endParaRPr lang="en-US" sz="1200" dirty="0">
              <a:solidFill>
                <a:srgbClr val="1E1545"/>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032C937-3DD4-40A4-AC53-E9659B3CCD2A}"/>
              </a:ext>
            </a:extLst>
          </p:cNvPr>
          <p:cNvSpPr>
            <a:spLocks noGrp="1"/>
          </p:cNvSpPr>
          <p:nvPr>
            <p:ph type="title" hasCustomPrompt="1"/>
          </p:nvPr>
        </p:nvSpPr>
        <p:spPr>
          <a:xfrm>
            <a:off x="927652" y="1683045"/>
            <a:ext cx="10515600" cy="1325563"/>
          </a:xfrm>
        </p:spPr>
        <p:txBody>
          <a:bodyPr>
            <a:normAutofit/>
          </a:bodyPr>
          <a:lstStyle>
            <a:lvl1pPr>
              <a:defRPr sz="5001" b="1"/>
            </a:lvl1pPr>
          </a:lstStyle>
          <a:p>
            <a:r>
              <a:rPr lang="en-US"/>
              <a:t>Header 1</a:t>
            </a:r>
            <a:endParaRPr lang="en-AU"/>
          </a:p>
        </p:txBody>
      </p:sp>
      <p:sp>
        <p:nvSpPr>
          <p:cNvPr id="16" name="Text Placeholder 15">
            <a:extLst>
              <a:ext uri="{FF2B5EF4-FFF2-40B4-BE49-F238E27FC236}">
                <a16:creationId xmlns:a16="http://schemas.microsoft.com/office/drawing/2014/main" id="{9C061B9D-8870-4FCD-BAE8-C73F47FC9A1E}"/>
              </a:ext>
            </a:extLst>
          </p:cNvPr>
          <p:cNvSpPr>
            <a:spLocks noGrp="1"/>
          </p:cNvSpPr>
          <p:nvPr>
            <p:ph type="body" sz="quarter" idx="10" hasCustomPrompt="1"/>
          </p:nvPr>
        </p:nvSpPr>
        <p:spPr>
          <a:xfrm>
            <a:off x="927653" y="3429001"/>
            <a:ext cx="8961438" cy="2106613"/>
          </a:xfrm>
        </p:spPr>
        <p:txBody>
          <a:bodyPr>
            <a:normAutofit/>
          </a:bodyPr>
          <a:lstStyle>
            <a:lvl1pPr marL="0" indent="0">
              <a:buFontTx/>
              <a:buNone/>
              <a:defRPr sz="2000"/>
            </a:lvl1pPr>
            <a:lvl2pPr marL="457206" indent="0">
              <a:buFontTx/>
              <a:buNone/>
              <a:defRPr sz="2000"/>
            </a:lvl2pPr>
            <a:lvl3pPr marL="914411" indent="0">
              <a:buFontTx/>
              <a:buNone/>
              <a:defRPr sz="2000"/>
            </a:lvl3pPr>
            <a:lvl4pPr marL="1371617" indent="0">
              <a:buFontTx/>
              <a:buNone/>
              <a:defRPr sz="2000"/>
            </a:lvl4pPr>
            <a:lvl5pPr marL="1828823" indent="0">
              <a:buFontTx/>
              <a:buNone/>
              <a:defRPr sz="2000"/>
            </a:lvl5pPr>
          </a:lstStyle>
          <a:p>
            <a:pPr lvl="0"/>
            <a:r>
              <a:rPr lang="en-US"/>
              <a:t>Introduction text</a:t>
            </a:r>
          </a:p>
        </p:txBody>
      </p:sp>
      <p:sp>
        <p:nvSpPr>
          <p:cNvPr id="15" name="Date Placeholder 2">
            <a:extLst>
              <a:ext uri="{FF2B5EF4-FFF2-40B4-BE49-F238E27FC236}">
                <a16:creationId xmlns:a16="http://schemas.microsoft.com/office/drawing/2014/main" id="{4D9CD81F-8560-4BC0-A77D-DFF3E8DB3746}"/>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dirty="0"/>
              <a:t>Day Month 2023</a:t>
            </a:r>
          </a:p>
        </p:txBody>
      </p:sp>
      <p:sp>
        <p:nvSpPr>
          <p:cNvPr id="19" name="Date Placeholder 3">
            <a:extLst>
              <a:ext uri="{FF2B5EF4-FFF2-40B4-BE49-F238E27FC236}">
                <a16:creationId xmlns:a16="http://schemas.microsoft.com/office/drawing/2014/main" id="{2E4521DC-AEB5-4B10-8ADF-FFCCCE062077}"/>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dirty="0"/>
          </a:p>
        </p:txBody>
      </p:sp>
      <p:pic>
        <p:nvPicPr>
          <p:cNvPr id="23" name="Picture 22" descr="Shape, circle&#10;&#10;Description automatically generated">
            <a:extLst>
              <a:ext uri="{FF2B5EF4-FFF2-40B4-BE49-F238E27FC236}">
                <a16:creationId xmlns:a16="http://schemas.microsoft.com/office/drawing/2014/main" id="{3CD74996-B305-430E-8AEC-87C527A4D184}"/>
              </a:ext>
            </a:extLst>
          </p:cNvPr>
          <p:cNvPicPr>
            <a:picLocks noChangeAspect="1"/>
          </p:cNvPicPr>
          <p:nvPr userDrawn="1"/>
        </p:nvPicPr>
        <p:blipFill>
          <a:blip r:embed="rId2"/>
          <a:stretch>
            <a:fillRect/>
          </a:stretch>
        </p:blipFill>
        <p:spPr>
          <a:xfrm>
            <a:off x="10193832" y="0"/>
            <a:ext cx="2018046" cy="2001838"/>
          </a:xfrm>
          <a:prstGeom prst="rect">
            <a:avLst/>
          </a:prstGeom>
        </p:spPr>
      </p:pic>
      <p:pic>
        <p:nvPicPr>
          <p:cNvPr id="17" name="Picture 16" descr="Icon&#10;&#10;Description automatically generated">
            <a:extLst>
              <a:ext uri="{FF2B5EF4-FFF2-40B4-BE49-F238E27FC236}">
                <a16:creationId xmlns:a16="http://schemas.microsoft.com/office/drawing/2014/main" id="{A07D994E-E422-403C-A8FA-4D4DA757B4EF}"/>
              </a:ext>
            </a:extLst>
          </p:cNvPr>
          <p:cNvPicPr>
            <a:picLocks noChangeAspect="1"/>
          </p:cNvPicPr>
          <p:nvPr userDrawn="1"/>
        </p:nvPicPr>
        <p:blipFill>
          <a:blip r:embed="rId3"/>
          <a:stretch>
            <a:fillRect/>
          </a:stretch>
        </p:blipFill>
        <p:spPr>
          <a:xfrm>
            <a:off x="318714"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9264D19B-2432-84CF-A4D7-C2E37A9C6BE0}"/>
              </a:ext>
            </a:extLst>
          </p:cNvPr>
          <p:cNvPicPr>
            <a:picLocks noChangeAspect="1"/>
          </p:cNvPicPr>
          <p:nvPr userDrawn="1"/>
        </p:nvPicPr>
        <p:blipFill>
          <a:blip r:embed="rId4"/>
          <a:srcRect/>
          <a:stretch/>
        </p:blipFill>
        <p:spPr>
          <a:xfrm>
            <a:off x="1" y="0"/>
            <a:ext cx="4357801" cy="968400"/>
          </a:xfrm>
          <a:prstGeom prst="rect">
            <a:avLst/>
          </a:prstGeom>
        </p:spPr>
      </p:pic>
    </p:spTree>
    <p:extLst>
      <p:ext uri="{BB962C8B-B14F-4D97-AF65-F5344CB8AC3E}">
        <p14:creationId xmlns:p14="http://schemas.microsoft.com/office/powerpoint/2010/main" val="1229159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8" y="2235463"/>
            <a:ext cx="9144000" cy="1655762"/>
          </a:xfrm>
          <a:prstGeom prst="rect">
            <a:avLst/>
          </a:prstGeom>
        </p:spPr>
        <p:txBody>
          <a:bodyPr vert="horz" lIns="91440" tIns="45721" rIns="91440" bIns="4572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3" indent="-285753">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F951A82D-2E53-4C23-A07C-89649B0E5CD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9" name="Date Placeholder 2">
            <a:extLst>
              <a:ext uri="{FF2B5EF4-FFF2-40B4-BE49-F238E27FC236}">
                <a16:creationId xmlns:a16="http://schemas.microsoft.com/office/drawing/2014/main" id="{8F0605AD-712D-46B8-8016-61EBF86406EA}"/>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1" name="Picture 10" descr="Icon&#10;&#10;Description automatically generated">
            <a:extLst>
              <a:ext uri="{FF2B5EF4-FFF2-40B4-BE49-F238E27FC236}">
                <a16:creationId xmlns:a16="http://schemas.microsoft.com/office/drawing/2014/main" id="{D1F484AA-32D4-4396-9A31-DF4C9A7FFB41}"/>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84483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8" y="2235463"/>
            <a:ext cx="9144000" cy="1655762"/>
          </a:xfrm>
          <a:prstGeom prst="rect">
            <a:avLst/>
          </a:prstGeom>
        </p:spPr>
        <p:txBody>
          <a:bodyPr vert="horz" lIns="91440" tIns="45721" rIns="91440" bIns="4572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3" indent="-285753">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2" name="Rectangle 1">
            <a:extLst>
              <a:ext uri="{FF2B5EF4-FFF2-40B4-BE49-F238E27FC236}">
                <a16:creationId xmlns:a16="http://schemas.microsoft.com/office/drawing/2014/main" id="{6173D9A2-38E5-4466-F165-F67BD4F86680}"/>
              </a:ext>
            </a:extLst>
          </p:cNvPr>
          <p:cNvSpPr/>
          <p:nvPr userDrawn="1"/>
        </p:nvSpPr>
        <p:spPr>
          <a:xfrm>
            <a:off x="5691499" y="0"/>
            <a:ext cx="794759" cy="308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31E2D7F-A246-000E-A99A-993D7CDFBD9C}"/>
              </a:ext>
            </a:extLst>
          </p:cNvPr>
          <p:cNvSpPr/>
          <p:nvPr userDrawn="1"/>
        </p:nvSpPr>
        <p:spPr>
          <a:xfrm>
            <a:off x="5698620" y="6482729"/>
            <a:ext cx="794759" cy="308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26191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Slide, no footer">
    <p:bg>
      <p:bgPr>
        <a:solidFill>
          <a:srgbClr val="FFFFFF"/>
        </a:solidFill>
        <a:effectLst/>
      </p:bgPr>
    </p:bg>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BE654A3F-D980-744D-B595-C326570B61E5}"/>
              </a:ext>
            </a:extLst>
          </p:cNvPr>
          <p:cNvSpPr txBox="1">
            <a:spLocks/>
          </p:cNvSpPr>
          <p:nvPr userDrawn="1"/>
        </p:nvSpPr>
        <p:spPr>
          <a:xfrm>
            <a:off x="828988" y="2235463"/>
            <a:ext cx="9144000" cy="1655762"/>
          </a:xfrm>
          <a:prstGeom prst="rect">
            <a:avLst/>
          </a:prstGeom>
        </p:spPr>
        <p:txBody>
          <a:bodyPr vert="horz" lIns="91440" tIns="45721" rIns="91440" bIns="45721"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3" indent="-285753">
              <a:buFont typeface="Arial" panose="020B0604020202020204" pitchFamily="34" charset="0"/>
              <a:buChar char="•"/>
            </a:pPr>
            <a:endParaRPr lang="en-US" sz="1600">
              <a:solidFill>
                <a:srgbClr val="1E1545"/>
              </a:solidFill>
            </a:endParaRPr>
          </a:p>
        </p:txBody>
      </p:sp>
      <p:sp>
        <p:nvSpPr>
          <p:cNvPr id="3" name="Title 1">
            <a:extLst>
              <a:ext uri="{FF2B5EF4-FFF2-40B4-BE49-F238E27FC236}">
                <a16:creationId xmlns:a16="http://schemas.microsoft.com/office/drawing/2014/main" id="{B73D6B53-3319-4661-AAEF-DAC379C4F7AA}"/>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4" name="Text Placeholder 3">
            <a:extLst>
              <a:ext uri="{FF2B5EF4-FFF2-40B4-BE49-F238E27FC236}">
                <a16:creationId xmlns:a16="http://schemas.microsoft.com/office/drawing/2014/main" id="{7F5F7220-7BAF-414E-96DD-A13BA2384A43}"/>
              </a:ext>
            </a:extLst>
          </p:cNvPr>
          <p:cNvSpPr>
            <a:spLocks noGrp="1"/>
          </p:cNvSpPr>
          <p:nvPr>
            <p:ph type="body" sz="quarter" idx="15" hasCustomPrompt="1"/>
          </p:nvPr>
        </p:nvSpPr>
        <p:spPr>
          <a:xfrm>
            <a:off x="830262" y="1670051"/>
            <a:ext cx="10261808"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there may be a range of information, such as dot points, images and graphs. Be careful not to overcrowd.</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AA4921C-F597-45A9-8756-20FC3B2A903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6" name="Date Placeholder 2">
            <a:extLst>
              <a:ext uri="{FF2B5EF4-FFF2-40B4-BE49-F238E27FC236}">
                <a16:creationId xmlns:a16="http://schemas.microsoft.com/office/drawing/2014/main" id="{30657CBF-5C25-4608-A2AD-63A235A2885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6740E8A8-0238-4BCE-9BE1-ACA1C3B17E89}"/>
              </a:ext>
            </a:extLst>
          </p:cNvPr>
          <p:cNvPicPr>
            <a:picLocks noChangeAspect="1"/>
          </p:cNvPicPr>
          <p:nvPr userDrawn="1"/>
        </p:nvPicPr>
        <p:blipFill>
          <a:blip r:embed="rId2"/>
          <a:stretch>
            <a:fillRect/>
          </a:stretch>
        </p:blipFill>
        <p:spPr>
          <a:xfrm>
            <a:off x="10170152" y="0"/>
            <a:ext cx="2018046" cy="2001838"/>
          </a:xfrm>
          <a:prstGeom prst="rect">
            <a:avLst/>
          </a:prstGeom>
        </p:spPr>
      </p:pic>
      <p:sp>
        <p:nvSpPr>
          <p:cNvPr id="2" name="Rectangle 1">
            <a:extLst>
              <a:ext uri="{FF2B5EF4-FFF2-40B4-BE49-F238E27FC236}">
                <a16:creationId xmlns:a16="http://schemas.microsoft.com/office/drawing/2014/main" id="{A753F9E4-102A-744F-59E8-29EA42DCC852}"/>
              </a:ext>
            </a:extLst>
          </p:cNvPr>
          <p:cNvSpPr/>
          <p:nvPr userDrawn="1"/>
        </p:nvSpPr>
        <p:spPr>
          <a:xfrm>
            <a:off x="5691499" y="0"/>
            <a:ext cx="794759" cy="308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8AEC75C-5F7B-34AC-57F9-AA9058D5676D}"/>
              </a:ext>
            </a:extLst>
          </p:cNvPr>
          <p:cNvSpPr/>
          <p:nvPr userDrawn="1"/>
        </p:nvSpPr>
        <p:spPr>
          <a:xfrm>
            <a:off x="5698620" y="6482729"/>
            <a:ext cx="794759" cy="308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4728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1E154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CF1BBF-FA03-4411-8A9A-BEA34E4FD20C}"/>
              </a:ext>
            </a:extLst>
          </p:cNvPr>
          <p:cNvSpPr>
            <a:spLocks noGrp="1"/>
          </p:cNvSpPr>
          <p:nvPr>
            <p:ph type="ctrTitle" idx="4294967295" hasCustomPrompt="1"/>
          </p:nvPr>
        </p:nvSpPr>
        <p:spPr>
          <a:xfrm>
            <a:off x="1524000" y="2989263"/>
            <a:ext cx="9144000" cy="879475"/>
          </a:xfrm>
        </p:spPr>
        <p:txBody>
          <a:bodyPr anchor="b"/>
          <a:lstStyle>
            <a:lvl1pPr algn="l">
              <a:defRPr sz="5001" b="1">
                <a:solidFill>
                  <a:schemeClr val="bg1"/>
                </a:solidFill>
                <a:latin typeface="Arial" panose="020B0604020202020204" pitchFamily="34" charset="0"/>
                <a:cs typeface="Arial" panose="020B0604020202020204" pitchFamily="34" charset="0"/>
              </a:defRPr>
            </a:lvl1pPr>
          </a:lstStyle>
          <a:p>
            <a:r>
              <a:rPr lang="en-US"/>
              <a:t>Section break </a:t>
            </a:r>
          </a:p>
        </p:txBody>
      </p:sp>
      <p:sp>
        <p:nvSpPr>
          <p:cNvPr id="4" name="Subtitle 2">
            <a:extLst>
              <a:ext uri="{FF2B5EF4-FFF2-40B4-BE49-F238E27FC236}">
                <a16:creationId xmlns:a16="http://schemas.microsoft.com/office/drawing/2014/main" id="{7F30AD84-8A36-4427-A451-40DE5CB94495}"/>
              </a:ext>
            </a:extLst>
          </p:cNvPr>
          <p:cNvSpPr>
            <a:spLocks noGrp="1"/>
          </p:cNvSpPr>
          <p:nvPr>
            <p:ph type="subTitle" idx="4294967295" hasCustomPrompt="1"/>
          </p:nvPr>
        </p:nvSpPr>
        <p:spPr>
          <a:xfrm>
            <a:off x="1524000" y="4164502"/>
            <a:ext cx="9144000" cy="1092200"/>
          </a:xfrm>
        </p:spPr>
        <p:txBody>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sz="1801" b="0" i="0">
                <a:solidFill>
                  <a:schemeClr val="bg1"/>
                </a:solidFill>
                <a:latin typeface="Arial" panose="020B0604020202020204" pitchFamily="34" charset="0"/>
                <a:cs typeface="Arial" panose="020B060402020202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Overview of what this section outlines, delete if not needed.</a:t>
            </a:r>
          </a:p>
        </p:txBody>
      </p:sp>
      <p:sp>
        <p:nvSpPr>
          <p:cNvPr id="7" name="Text Placeholder 6">
            <a:extLst>
              <a:ext uri="{FF2B5EF4-FFF2-40B4-BE49-F238E27FC236}">
                <a16:creationId xmlns:a16="http://schemas.microsoft.com/office/drawing/2014/main" id="{C305870C-CA28-4E69-8B1F-0F25DE833F01}"/>
              </a:ext>
            </a:extLst>
          </p:cNvPr>
          <p:cNvSpPr>
            <a:spLocks noGrp="1"/>
          </p:cNvSpPr>
          <p:nvPr>
            <p:ph type="body" sz="quarter" idx="10" hasCustomPrompt="1"/>
          </p:nvPr>
        </p:nvSpPr>
        <p:spPr>
          <a:xfrm>
            <a:off x="1524000" y="2182813"/>
            <a:ext cx="9144000" cy="380392"/>
          </a:xfrm>
        </p:spPr>
        <p:txBody>
          <a:bodyPr/>
          <a:lstStyle>
            <a:lvl1pPr marL="0" indent="0">
              <a:buFontTx/>
              <a:buNone/>
              <a:defRPr sz="2201">
                <a:solidFill>
                  <a:schemeClr val="bg2"/>
                </a:solidFill>
              </a:defRPr>
            </a:lvl1pPr>
            <a:lvl2pPr marL="457206" indent="0">
              <a:buNone/>
              <a:defRPr/>
            </a:lvl2pPr>
          </a:lstStyle>
          <a:p>
            <a:pPr lvl="0"/>
            <a:r>
              <a:rPr lang="en-US"/>
              <a:t>Section # </a:t>
            </a:r>
          </a:p>
        </p:txBody>
      </p:sp>
      <p:cxnSp>
        <p:nvCxnSpPr>
          <p:cNvPr id="9" name="Straight Connector 8">
            <a:extLst>
              <a:ext uri="{FF2B5EF4-FFF2-40B4-BE49-F238E27FC236}">
                <a16:creationId xmlns:a16="http://schemas.microsoft.com/office/drawing/2014/main" id="{18ACA08B-C0A7-4174-9956-2D7C82633BA0}"/>
              </a:ext>
            </a:extLst>
          </p:cNvPr>
          <p:cNvCxnSpPr>
            <a:cxnSpLocks/>
          </p:cNvCxnSpPr>
          <p:nvPr userDrawn="1"/>
        </p:nvCxnSpPr>
        <p:spPr>
          <a:xfrm>
            <a:off x="1524001" y="2773017"/>
            <a:ext cx="131233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11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lide with quot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88" y="0"/>
            <a:ext cx="4793412"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1"/>
            <a:ext cx="6018946"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6"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0" name="TextBox 9">
            <a:extLst>
              <a:ext uri="{FF2B5EF4-FFF2-40B4-BE49-F238E27FC236}">
                <a16:creationId xmlns:a16="http://schemas.microsoft.com/office/drawing/2014/main" id="{1CE5A4E9-472D-4B00-B2A5-099073FEAC15}"/>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3" name="Date Placeholder 2">
            <a:extLst>
              <a:ext uri="{FF2B5EF4-FFF2-40B4-BE49-F238E27FC236}">
                <a16:creationId xmlns:a16="http://schemas.microsoft.com/office/drawing/2014/main" id="{A78DB4A3-A2BA-4265-883C-C497165D290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675CFB1-1628-4D9E-9B20-6F4EA03FFF09}"/>
              </a:ext>
            </a:extLst>
          </p:cNvPr>
          <p:cNvPicPr>
            <a:picLocks noChangeAspect="1"/>
          </p:cNvPicPr>
          <p:nvPr userDrawn="1"/>
        </p:nvPicPr>
        <p:blipFill>
          <a:blip r:embed="rId2"/>
          <a:stretch>
            <a:fillRect/>
          </a:stretch>
        </p:blipFill>
        <p:spPr>
          <a:xfrm>
            <a:off x="318714" y="6323891"/>
            <a:ext cx="430036" cy="430036"/>
          </a:xfrm>
          <a:prstGeom prst="rect">
            <a:avLst/>
          </a:prstGeom>
        </p:spPr>
      </p:pic>
    </p:spTree>
    <p:extLst>
      <p:ext uri="{BB962C8B-B14F-4D97-AF65-F5344CB8AC3E}">
        <p14:creationId xmlns:p14="http://schemas.microsoft.com/office/powerpoint/2010/main" val="277807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slide with quot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7398591" y="0"/>
            <a:ext cx="6089189"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2" y="1612901"/>
            <a:ext cx="6018946" cy="4305300"/>
          </a:xfrm>
        </p:spPr>
        <p:txBody>
          <a:bodyPr/>
          <a:lstStyle>
            <a:lvl1pPr>
              <a:defRPr/>
            </a:lvl1pPr>
          </a:lstStyle>
          <a:p>
            <a:pPr lvl="0"/>
            <a:r>
              <a:rPr lang="en-US"/>
              <a:t>Use this slide when there is a key quote or definition. </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D76809DA-C6DF-436C-9EA1-4AD1DB02DED0}"/>
              </a:ext>
            </a:extLst>
          </p:cNvPr>
          <p:cNvSpPr>
            <a:spLocks noGrp="1"/>
          </p:cNvSpPr>
          <p:nvPr>
            <p:ph type="body" sz="quarter" idx="14" hasCustomPrompt="1"/>
          </p:nvPr>
        </p:nvSpPr>
        <p:spPr>
          <a:xfrm>
            <a:off x="7913637" y="1681570"/>
            <a:ext cx="3448100" cy="4367538"/>
          </a:xfrm>
        </p:spPr>
        <p:txBody>
          <a:bodyPr>
            <a:normAutofit/>
          </a:bodyPr>
          <a:lstStyle>
            <a:lvl1pPr marL="0" indent="0">
              <a:lnSpc>
                <a:spcPct val="150000"/>
              </a:lnSpc>
              <a:buNone/>
              <a:defRPr sz="2000" b="1"/>
            </a:lvl1pPr>
            <a:lvl2pPr marL="457206" indent="0">
              <a:buNone/>
              <a:defRPr/>
            </a:lvl2pPr>
          </a:lstStyle>
          <a:p>
            <a:pPr lvl="0"/>
            <a:r>
              <a:rPr lang="en-US"/>
              <a:t>“Use this to pull out a quote, key finding, definition etc.”</a:t>
            </a:r>
          </a:p>
        </p:txBody>
      </p:sp>
      <p:sp>
        <p:nvSpPr>
          <p:cNvPr id="9" name="Date Placeholder 3">
            <a:extLst>
              <a:ext uri="{FF2B5EF4-FFF2-40B4-BE49-F238E27FC236}">
                <a16:creationId xmlns:a16="http://schemas.microsoft.com/office/drawing/2014/main" id="{22F1D74B-0071-484F-A88E-C7EE0242DB83}"/>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7" name="Date Placeholder 2">
            <a:extLst>
              <a:ext uri="{FF2B5EF4-FFF2-40B4-BE49-F238E27FC236}">
                <a16:creationId xmlns:a16="http://schemas.microsoft.com/office/drawing/2014/main" id="{F05DAB75-7EC5-4774-8FB8-DB3AF713D433}"/>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52236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slide">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1" y="0"/>
            <a:ext cx="6089189"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4" y="1612901"/>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6" y="1612901"/>
            <a:ext cx="4710114"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0" name="TextBox 9">
            <a:extLst>
              <a:ext uri="{FF2B5EF4-FFF2-40B4-BE49-F238E27FC236}">
                <a16:creationId xmlns:a16="http://schemas.microsoft.com/office/drawing/2014/main" id="{0C8903B2-12A8-48CC-9D76-8E6B79D53601}"/>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4" name="Date Placeholder 2">
            <a:extLst>
              <a:ext uri="{FF2B5EF4-FFF2-40B4-BE49-F238E27FC236}">
                <a16:creationId xmlns:a16="http://schemas.microsoft.com/office/drawing/2014/main" id="{0F795576-B115-4F08-A18F-8149B9347FA0}"/>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Icon&#10;&#10;Description automatically generated">
            <a:extLst>
              <a:ext uri="{FF2B5EF4-FFF2-40B4-BE49-F238E27FC236}">
                <a16:creationId xmlns:a16="http://schemas.microsoft.com/office/drawing/2014/main" id="{C077E231-1E88-4135-9871-73E842D00CA8}"/>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162897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slide, no footer">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27086A-BCD3-4602-8414-EC0C7A7BBEF9}"/>
              </a:ext>
            </a:extLst>
          </p:cNvPr>
          <p:cNvSpPr/>
          <p:nvPr userDrawn="1"/>
        </p:nvSpPr>
        <p:spPr>
          <a:xfrm>
            <a:off x="6096001" y="0"/>
            <a:ext cx="6089189"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Title 1">
            <a:extLst>
              <a:ext uri="{FF2B5EF4-FFF2-40B4-BE49-F238E27FC236}">
                <a16:creationId xmlns:a16="http://schemas.microsoft.com/office/drawing/2014/main" id="{30A588F7-601A-4B8E-BC80-481EA2369CF8}"/>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8" name="Text Placeholder 7">
            <a:extLst>
              <a:ext uri="{FF2B5EF4-FFF2-40B4-BE49-F238E27FC236}">
                <a16:creationId xmlns:a16="http://schemas.microsoft.com/office/drawing/2014/main" id="{8D9FF166-44FE-4064-B8BE-93485F2FD3FD}"/>
              </a:ext>
            </a:extLst>
          </p:cNvPr>
          <p:cNvSpPr>
            <a:spLocks noGrp="1"/>
          </p:cNvSpPr>
          <p:nvPr>
            <p:ph type="body" sz="quarter" idx="12" hasCustomPrompt="1"/>
          </p:nvPr>
        </p:nvSpPr>
        <p:spPr>
          <a:xfrm>
            <a:off x="830264" y="1612901"/>
            <a:ext cx="4760912" cy="4305300"/>
          </a:xfrm>
        </p:spPr>
        <p:txBody>
          <a:bodyPr/>
          <a:lstStyle>
            <a:lvl1pPr>
              <a:defRPr/>
            </a:lvl1pPr>
          </a:lstStyle>
          <a:p>
            <a:pPr lvl="0"/>
            <a:r>
              <a:rPr lang="en-US"/>
              <a:t>Use this slide for when you are comparing two ideas, such as consumers vs providers.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E0C6616E-6C97-4F4C-9BE8-F2CC3C4E884F}"/>
              </a:ext>
            </a:extLst>
          </p:cNvPr>
          <p:cNvSpPr>
            <a:spLocks noGrp="1"/>
          </p:cNvSpPr>
          <p:nvPr>
            <p:ph type="body" sz="quarter" idx="13" hasCustomPrompt="1"/>
          </p:nvPr>
        </p:nvSpPr>
        <p:spPr>
          <a:xfrm>
            <a:off x="6651626" y="1612901"/>
            <a:ext cx="4710114" cy="4305300"/>
          </a:xfrm>
        </p:spPr>
        <p:txBody>
          <a:bodyPr/>
          <a:lstStyle>
            <a:lvl1pPr>
              <a:defRPr/>
            </a:lvl1pPr>
          </a:lstStyle>
          <a:p>
            <a:pPr lvl="0"/>
            <a:r>
              <a:rPr lang="en-US"/>
              <a:t>Where this slide is used, keep sentences short and ideas concise.</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a:extLst>
              <a:ext uri="{FF2B5EF4-FFF2-40B4-BE49-F238E27FC236}">
                <a16:creationId xmlns:a16="http://schemas.microsoft.com/office/drawing/2014/main" id="{AF45527B-4240-4328-A162-018A4D75C793}"/>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7" name="Date Placeholder 2">
            <a:extLst>
              <a:ext uri="{FF2B5EF4-FFF2-40B4-BE49-F238E27FC236}">
                <a16:creationId xmlns:a16="http://schemas.microsoft.com/office/drawing/2014/main" id="{72DC9A27-686A-4BCF-8065-F111E89BEEBC}"/>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87073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lide with image">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4743"/>
            <a:ext cx="5593237" cy="6858000"/>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Box 10">
            <a:extLst>
              <a:ext uri="{FF2B5EF4-FFF2-40B4-BE49-F238E27FC236}">
                <a16:creationId xmlns:a16="http://schemas.microsoft.com/office/drawing/2014/main" id="{3A24A1B2-692B-4777-8983-26C51B57524C}"/>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8" name="Text Placeholder 10">
            <a:extLst>
              <a:ext uri="{FF2B5EF4-FFF2-40B4-BE49-F238E27FC236}">
                <a16:creationId xmlns:a16="http://schemas.microsoft.com/office/drawing/2014/main" id="{E675052F-D3D2-456E-A36F-CBCE198C7976}"/>
              </a:ext>
            </a:extLst>
          </p:cNvPr>
          <p:cNvSpPr>
            <a:spLocks noGrp="1"/>
          </p:cNvSpPr>
          <p:nvPr>
            <p:ph type="body" sz="quarter" idx="17" hasCustomPrompt="1"/>
          </p:nvPr>
        </p:nvSpPr>
        <p:spPr>
          <a:xfrm>
            <a:off x="829953" y="1500876"/>
            <a:ext cx="4606924"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12">
            <a:extLst>
              <a:ext uri="{FF2B5EF4-FFF2-40B4-BE49-F238E27FC236}">
                <a16:creationId xmlns:a16="http://schemas.microsoft.com/office/drawing/2014/main" id="{1F193246-1CCA-4C9E-8855-430A0D40A080}"/>
              </a:ext>
            </a:extLst>
          </p:cNvPr>
          <p:cNvSpPr>
            <a:spLocks noGrp="1"/>
          </p:cNvSpPr>
          <p:nvPr>
            <p:ph type="body" sz="quarter" idx="16" hasCustomPrompt="1"/>
          </p:nvPr>
        </p:nvSpPr>
        <p:spPr>
          <a:xfrm>
            <a:off x="836303" y="5007284"/>
            <a:ext cx="4600574" cy="1048460"/>
          </a:xfrm>
        </p:spPr>
        <p:txBody>
          <a:bodyPr/>
          <a:lstStyle>
            <a:lvl1pPr marL="0" marR="0" indent="0" algn="l" defTabSz="914411" rtl="0" eaLnBrk="1" fontAlgn="auto" latinLnBrk="0" hangingPunct="1">
              <a:lnSpc>
                <a:spcPct val="90000"/>
              </a:lnSpc>
              <a:spcBef>
                <a:spcPts val="1001"/>
              </a:spcBef>
              <a:spcAft>
                <a:spcPts val="0"/>
              </a:spcAft>
              <a:buClr>
                <a:srgbClr val="78BE42"/>
              </a:buClr>
              <a:buSzTx/>
              <a:buFont typeface="Arial" panose="020B0604020202020204" pitchFamily="34" charset="0"/>
              <a:buNone/>
              <a:tabLst/>
              <a:defRPr sz="1801"/>
            </a:lvl1pPr>
          </a:lstStyle>
          <a:p>
            <a:pPr marL="0" marR="0" lvl="0" indent="0" algn="l" defTabSz="914411" rtl="0" eaLnBrk="1" fontAlgn="auto" latinLnBrk="0" hangingPunct="1">
              <a:lnSpc>
                <a:spcPct val="90000"/>
              </a:lnSpc>
              <a:spcBef>
                <a:spcPts val="1001"/>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Don’t overcrowd the slide because your audience will tune out. </a:t>
            </a:r>
          </a:p>
          <a:p>
            <a:pPr marL="0" marR="0" lvl="0" indent="0" algn="l" defTabSz="914411" rtl="0" eaLnBrk="1" fontAlgn="auto" latinLnBrk="0" hangingPunct="1">
              <a:lnSpc>
                <a:spcPct val="90000"/>
              </a:lnSpc>
              <a:spcBef>
                <a:spcPts val="1001"/>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Aim for the image to complement the text. </a:t>
            </a:r>
          </a:p>
        </p:txBody>
      </p:sp>
      <p:sp>
        <p:nvSpPr>
          <p:cNvPr id="12" name="Date Placeholder 3">
            <a:extLst>
              <a:ext uri="{FF2B5EF4-FFF2-40B4-BE49-F238E27FC236}">
                <a16:creationId xmlns:a16="http://schemas.microsoft.com/office/drawing/2014/main" id="{E157BC2A-9E7E-4466-9197-C08FC60310BA}"/>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pic>
        <p:nvPicPr>
          <p:cNvPr id="10" name="Picture 9" descr="Icon&#10;&#10;Description automatically generated">
            <a:extLst>
              <a:ext uri="{FF2B5EF4-FFF2-40B4-BE49-F238E27FC236}">
                <a16:creationId xmlns:a16="http://schemas.microsoft.com/office/drawing/2014/main" id="{16980B2C-2F89-423B-BCFA-3FB32488953C}"/>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1046256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slide with image, no footer">
    <p:bg>
      <p:bgPr>
        <a:solidFill>
          <a:srgbClr val="FFFFFF"/>
        </a:solidFill>
        <a:effectLst/>
      </p:bgPr>
    </p:bg>
    <p:spTree>
      <p:nvGrpSpPr>
        <p:cNvPr id="1" name=""/>
        <p:cNvGrpSpPr/>
        <p:nvPr/>
      </p:nvGrpSpPr>
      <p:grpSpPr>
        <a:xfrm>
          <a:off x="0" y="0"/>
          <a:ext cx="0" cy="0"/>
          <a:chOff x="0" y="0"/>
          <a:chExt cx="0" cy="0"/>
        </a:xfrm>
      </p:grpSpPr>
      <p:sp>
        <p:nvSpPr>
          <p:cNvPr id="18" name="Picture Placeholder 7">
            <a:extLst>
              <a:ext uri="{FF2B5EF4-FFF2-40B4-BE49-F238E27FC236}">
                <a16:creationId xmlns:a16="http://schemas.microsoft.com/office/drawing/2014/main" id="{04A17C04-EF14-9144-AAC4-EAE069F45EE1}"/>
              </a:ext>
            </a:extLst>
          </p:cNvPr>
          <p:cNvSpPr>
            <a:spLocks noGrp="1"/>
          </p:cNvSpPr>
          <p:nvPr>
            <p:ph type="pic" sz="quarter" idx="14"/>
          </p:nvPr>
        </p:nvSpPr>
        <p:spPr>
          <a:xfrm>
            <a:off x="6598763" y="1"/>
            <a:ext cx="5593237" cy="6871979"/>
          </a:xfrm>
          <a:solidFill>
            <a:srgbClr val="000000">
              <a:alpha val="10000"/>
            </a:srgbClr>
          </a:solidFill>
        </p:spPr>
        <p:txBody>
          <a:bodyPr/>
          <a:lstStyle>
            <a:lvl1pPr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grpSp>
        <p:nvGrpSpPr>
          <p:cNvPr id="5" name="Group 4">
            <a:extLst>
              <a:ext uri="{FF2B5EF4-FFF2-40B4-BE49-F238E27FC236}">
                <a16:creationId xmlns:a16="http://schemas.microsoft.com/office/drawing/2014/main" id="{A2E6BBD5-FD26-42D3-B121-37DDB17456B8}"/>
              </a:ext>
            </a:extLst>
          </p:cNvPr>
          <p:cNvGrpSpPr/>
          <p:nvPr userDrawn="1"/>
        </p:nvGrpSpPr>
        <p:grpSpPr>
          <a:xfrm>
            <a:off x="939263" y="4927148"/>
            <a:ext cx="4608155" cy="1597705"/>
            <a:chOff x="829952" y="3988448"/>
            <a:chExt cx="4608154" cy="1378433"/>
          </a:xfrm>
        </p:grpSpPr>
        <p:cxnSp>
          <p:nvCxnSpPr>
            <p:cNvPr id="6" name="Straight Connector 5">
              <a:extLst>
                <a:ext uri="{FF2B5EF4-FFF2-40B4-BE49-F238E27FC236}">
                  <a16:creationId xmlns:a16="http://schemas.microsoft.com/office/drawing/2014/main" id="{8B4151BE-E9B3-454B-92D5-44BC853B8961}"/>
                </a:ext>
              </a:extLst>
            </p:cNvPr>
            <p:cNvCxnSpPr/>
            <p:nvPr/>
          </p:nvCxnSpPr>
          <p:spPr>
            <a:xfrm>
              <a:off x="829952" y="3988448"/>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F2D5D1-35DF-484E-95CF-B7299AFBBEE5}"/>
                </a:ext>
              </a:extLst>
            </p:cNvPr>
            <p:cNvCxnSpPr/>
            <p:nvPr/>
          </p:nvCxnSpPr>
          <p:spPr>
            <a:xfrm>
              <a:off x="838199" y="5366881"/>
              <a:ext cx="4599907"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grpSp>
      <p:sp>
        <p:nvSpPr>
          <p:cNvPr id="8" name="Text Placeholder 12">
            <a:extLst>
              <a:ext uri="{FF2B5EF4-FFF2-40B4-BE49-F238E27FC236}">
                <a16:creationId xmlns:a16="http://schemas.microsoft.com/office/drawing/2014/main" id="{DFE72817-F624-4103-8478-F8CF46E2D7A1}"/>
              </a:ext>
            </a:extLst>
          </p:cNvPr>
          <p:cNvSpPr>
            <a:spLocks noGrp="1"/>
          </p:cNvSpPr>
          <p:nvPr>
            <p:ph type="body" sz="quarter" idx="16" hasCustomPrompt="1"/>
          </p:nvPr>
        </p:nvSpPr>
        <p:spPr>
          <a:xfrm>
            <a:off x="990602" y="5083833"/>
            <a:ext cx="4600574" cy="1284335"/>
          </a:xfrm>
        </p:spPr>
        <p:txBody>
          <a:bodyPr/>
          <a:lstStyle>
            <a:lvl1pPr marL="0" marR="0" indent="0" algn="l" defTabSz="914411" rtl="0" eaLnBrk="1" fontAlgn="auto" latinLnBrk="0" hangingPunct="1">
              <a:lnSpc>
                <a:spcPct val="90000"/>
              </a:lnSpc>
              <a:spcBef>
                <a:spcPts val="1001"/>
              </a:spcBef>
              <a:spcAft>
                <a:spcPts val="0"/>
              </a:spcAft>
              <a:buClr>
                <a:srgbClr val="78BE42"/>
              </a:buClr>
              <a:buSzTx/>
              <a:buFont typeface="Arial" panose="020B0604020202020204" pitchFamily="34" charset="0"/>
              <a:buNone/>
              <a:tabLst/>
              <a:defRPr sz="1801"/>
            </a:lvl1pPr>
          </a:lstStyle>
          <a:p>
            <a:pPr marL="0" marR="0" lvl="0" indent="0" algn="l" defTabSz="914411" rtl="0" eaLnBrk="1" fontAlgn="auto" latinLnBrk="0" hangingPunct="1">
              <a:lnSpc>
                <a:spcPct val="90000"/>
              </a:lnSpc>
              <a:spcBef>
                <a:spcPts val="1001"/>
              </a:spcBef>
              <a:spcAft>
                <a:spcPts val="0"/>
              </a:spcAft>
              <a:buClr>
                <a:srgbClr val="78BE42"/>
              </a:buClr>
              <a:buSzTx/>
              <a:buFont typeface="Arial" panose="020B0604020202020204" pitchFamily="34" charset="0"/>
              <a:buNone/>
              <a:tabLst/>
              <a:defRPr/>
            </a:pPr>
            <a:r>
              <a:rPr lang="en-US">
                <a:solidFill>
                  <a:srgbClr val="1E1545"/>
                </a:solidFill>
                <a:latin typeface="Arial" panose="020B0604020202020204" pitchFamily="34" charset="0"/>
                <a:cs typeface="Arial" panose="020B0604020202020204" pitchFamily="34" charset="0"/>
              </a:rPr>
              <a:t>This box may pull out key quotes, definitions and points. </a:t>
            </a:r>
          </a:p>
          <a:p>
            <a:pPr lvl="0"/>
            <a:endParaRPr lang="en-AU"/>
          </a:p>
        </p:txBody>
      </p:sp>
      <p:sp>
        <p:nvSpPr>
          <p:cNvPr id="11" name="Text Placeholder 10">
            <a:extLst>
              <a:ext uri="{FF2B5EF4-FFF2-40B4-BE49-F238E27FC236}">
                <a16:creationId xmlns:a16="http://schemas.microsoft.com/office/drawing/2014/main" id="{7B9EA6CC-3B3D-4D70-AA2A-3E176A081E67}"/>
              </a:ext>
            </a:extLst>
          </p:cNvPr>
          <p:cNvSpPr>
            <a:spLocks noGrp="1"/>
          </p:cNvSpPr>
          <p:nvPr>
            <p:ph type="body" sz="quarter" idx="17" hasCustomPrompt="1"/>
          </p:nvPr>
        </p:nvSpPr>
        <p:spPr>
          <a:xfrm>
            <a:off x="939802" y="1492250"/>
            <a:ext cx="4606924" cy="3278188"/>
          </a:xfrm>
        </p:spPr>
        <p:txBody>
          <a:bodyPr/>
          <a:lstStyle>
            <a:lvl1pPr>
              <a:defRPr/>
            </a:lvl1pPr>
          </a:lstStyle>
          <a:p>
            <a:pPr lvl="0"/>
            <a:r>
              <a:rPr lang="en-US"/>
              <a:t>Use this slide for lists with a few ideas and short sentences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a:extLst>
              <a:ext uri="{FF2B5EF4-FFF2-40B4-BE49-F238E27FC236}">
                <a16:creationId xmlns:a16="http://schemas.microsoft.com/office/drawing/2014/main" id="{975F2F84-2684-455F-B1AF-77EF14C207BF}"/>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Tree>
    <p:extLst>
      <p:ext uri="{BB962C8B-B14F-4D97-AF65-F5344CB8AC3E}">
        <p14:creationId xmlns:p14="http://schemas.microsoft.com/office/powerpoint/2010/main" val="110199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log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994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3" name="TextBox 12">
            <a:extLst>
              <a:ext uri="{FF2B5EF4-FFF2-40B4-BE49-F238E27FC236}">
                <a16:creationId xmlns:a16="http://schemas.microsoft.com/office/drawing/2014/main" id="{B352AAEC-7CCD-483E-8B1D-C048450A36D5}"/>
              </a:ext>
            </a:extLst>
          </p:cNvPr>
          <p:cNvSpPr txBox="1"/>
          <p:nvPr userDrawn="1"/>
        </p:nvSpPr>
        <p:spPr>
          <a:xfrm>
            <a:off x="684048" y="6377373"/>
            <a:ext cx="2617092" cy="276999"/>
          </a:xfrm>
          <a:prstGeom prst="rect">
            <a:avLst/>
          </a:prstGeom>
          <a:noFill/>
        </p:spPr>
        <p:txBody>
          <a:bodyPr wrap="square" rtlCol="0">
            <a:spAutoFit/>
          </a:bodyPr>
          <a:lstStyle/>
          <a:p>
            <a:r>
              <a:rPr lang="en-US" sz="1200" dirty="0" err="1">
                <a:solidFill>
                  <a:srgbClr val="1E1545"/>
                </a:solidFill>
                <a:latin typeface="Arial" panose="020B0604020202020204" pitchFamily="34" charset="0"/>
                <a:cs typeface="Arial" panose="020B0604020202020204" pitchFamily="34" charset="0"/>
              </a:rPr>
              <a:t>agedcareengagement.health.gov.au</a:t>
            </a:r>
            <a:endParaRPr lang="en-US" sz="1200" dirty="0">
              <a:solidFill>
                <a:srgbClr val="1E1545"/>
              </a:solidFill>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1"/>
            <a:ext cx="7891463" cy="1491663"/>
          </a:xfrm>
        </p:spPr>
        <p:txBody>
          <a:bodyPr/>
          <a:lstStyle>
            <a:lvl1pPr marL="285753" indent="-285753">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6" y="1494630"/>
            <a:ext cx="10515600" cy="1325563"/>
          </a:xfrm>
        </p:spPr>
        <p:txBody>
          <a:bodyPr>
            <a:normAutofit/>
          </a:bodyPr>
          <a:lstStyle>
            <a:lvl1pPr>
              <a:defRPr sz="5001"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20" name="Date Placeholder 2">
            <a:extLst>
              <a:ext uri="{FF2B5EF4-FFF2-40B4-BE49-F238E27FC236}">
                <a16:creationId xmlns:a16="http://schemas.microsoft.com/office/drawing/2014/main" id="{43C7C2C4-9E9C-4B71-9142-9CA1D552FA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3" name="Picture 22" descr="Shape, circle&#10;&#10;Description automatically generated">
            <a:extLst>
              <a:ext uri="{FF2B5EF4-FFF2-40B4-BE49-F238E27FC236}">
                <a16:creationId xmlns:a16="http://schemas.microsoft.com/office/drawing/2014/main" id="{3DFD8228-6656-4645-ABC3-7F5498914BED}"/>
              </a:ext>
            </a:extLst>
          </p:cNvPr>
          <p:cNvPicPr>
            <a:picLocks noChangeAspect="1"/>
          </p:cNvPicPr>
          <p:nvPr userDrawn="1"/>
        </p:nvPicPr>
        <p:blipFill>
          <a:blip r:embed="rId2"/>
          <a:stretch>
            <a:fillRect/>
          </a:stretch>
        </p:blipFill>
        <p:spPr>
          <a:xfrm>
            <a:off x="10177206" y="0"/>
            <a:ext cx="2018046" cy="2001838"/>
          </a:xfrm>
          <a:prstGeom prst="rect">
            <a:avLst/>
          </a:prstGeom>
        </p:spPr>
      </p:pic>
      <p:pic>
        <p:nvPicPr>
          <p:cNvPr id="15" name="Picture 14" descr="Icon&#10;&#10;Description automatically generated">
            <a:extLst>
              <a:ext uri="{FF2B5EF4-FFF2-40B4-BE49-F238E27FC236}">
                <a16:creationId xmlns:a16="http://schemas.microsoft.com/office/drawing/2014/main" id="{69DE3ABE-0959-4ABE-A347-AF0658EF230E}"/>
              </a:ext>
            </a:extLst>
          </p:cNvPr>
          <p:cNvPicPr>
            <a:picLocks noChangeAspect="1"/>
          </p:cNvPicPr>
          <p:nvPr userDrawn="1"/>
        </p:nvPicPr>
        <p:blipFill>
          <a:blip r:embed="rId3"/>
          <a:stretch>
            <a:fillRect/>
          </a:stretch>
        </p:blipFill>
        <p:spPr>
          <a:xfrm>
            <a:off x="318714" y="6314747"/>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E309A6D9-7C6B-0979-A6F8-6AD9E12C37CE}"/>
              </a:ext>
            </a:extLst>
          </p:cNvPr>
          <p:cNvPicPr>
            <a:picLocks noChangeAspect="1"/>
          </p:cNvPicPr>
          <p:nvPr userDrawn="1"/>
        </p:nvPicPr>
        <p:blipFill>
          <a:blip r:embed="rId4"/>
          <a:srcRect/>
          <a:stretch/>
        </p:blipFill>
        <p:spPr>
          <a:xfrm>
            <a:off x="1" y="0"/>
            <a:ext cx="4357801" cy="968400"/>
          </a:xfrm>
          <a:prstGeom prst="rect">
            <a:avLst/>
          </a:prstGeom>
        </p:spPr>
      </p:pic>
    </p:spTree>
    <p:extLst>
      <p:ext uri="{BB962C8B-B14F-4D97-AF65-F5344CB8AC3E}">
        <p14:creationId xmlns:p14="http://schemas.microsoft.com/office/powerpoint/2010/main" val="229731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slide with Chart">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3" y="5411044"/>
            <a:ext cx="4573588" cy="243208"/>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1" y="1070906"/>
            <a:ext cx="4573588" cy="293607"/>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246947"/>
            <a:ext cx="4762500" cy="1800285"/>
          </a:xfrm>
        </p:spPr>
        <p:txBody>
          <a:bodyPr>
            <a:normAutofit/>
          </a:bodyPr>
          <a:lstStyle>
            <a:lvl1pPr marL="0" indent="0">
              <a:lnSpc>
                <a:spcPct val="100000"/>
              </a:lnSpc>
              <a:buFontTx/>
              <a:buNone/>
              <a:defRPr sz="1801"/>
            </a:lvl1pPr>
          </a:lstStyle>
          <a:p>
            <a:pPr marL="0" indent="0">
              <a:lnSpc>
                <a:spcPct val="100000"/>
              </a:lnSpc>
              <a:buNone/>
            </a:pPr>
            <a:r>
              <a:rPr lang="en-AU" sz="1801"/>
              <a:t>The text and chart should complement each other to tell a cohesive message. </a:t>
            </a:r>
          </a:p>
          <a:p>
            <a:pPr marL="0" indent="0">
              <a:lnSpc>
                <a:spcPct val="100000"/>
              </a:lnSpc>
              <a:buNone/>
            </a:pPr>
            <a:r>
              <a:rPr lang="en-AU" sz="1801"/>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602690"/>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Date Placeholder 2">
            <a:extLst>
              <a:ext uri="{FF2B5EF4-FFF2-40B4-BE49-F238E27FC236}">
                <a16:creationId xmlns:a16="http://schemas.microsoft.com/office/drawing/2014/main" id="{60161E44-88F8-48D5-9C61-AE284A8CA329}"/>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0" name="Picture 19" descr="Icon&#10;&#10;Description automatically generated">
            <a:extLst>
              <a:ext uri="{FF2B5EF4-FFF2-40B4-BE49-F238E27FC236}">
                <a16:creationId xmlns:a16="http://schemas.microsoft.com/office/drawing/2014/main" id="{C873C919-5023-4A93-AEAA-49DD303D2310}"/>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179258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slide with Chart,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3" y="5411044"/>
            <a:ext cx="4573588" cy="243208"/>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1" y="1070906"/>
            <a:ext cx="4573588" cy="293607"/>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Chart heading </a:t>
            </a:r>
          </a:p>
        </p:txBody>
      </p:sp>
      <p:sp>
        <p:nvSpPr>
          <p:cNvPr id="14" name="Content Placeholder 13">
            <a:extLst>
              <a:ext uri="{FF2B5EF4-FFF2-40B4-BE49-F238E27FC236}">
                <a16:creationId xmlns:a16="http://schemas.microsoft.com/office/drawing/2014/main" id="{D27F1EA6-2FF2-EF4B-A11B-525F9E883DFA}"/>
              </a:ext>
            </a:extLst>
          </p:cNvPr>
          <p:cNvSpPr>
            <a:spLocks noGrp="1"/>
          </p:cNvSpPr>
          <p:nvPr>
            <p:ph sz="quarter" idx="17" hasCustomPrompt="1"/>
          </p:nvPr>
        </p:nvSpPr>
        <p:spPr>
          <a:xfrm>
            <a:off x="7174800" y="1610728"/>
            <a:ext cx="4572000" cy="3708000"/>
          </a:xfrm>
        </p:spPr>
        <p:txBody>
          <a:bodyPr anchor="ctr" anchorCtr="1"/>
          <a:lstStyle>
            <a:lvl1pPr>
              <a:defRPr sz="1200" b="0" i="0">
                <a:solidFill>
                  <a:srgbClr val="1E1545"/>
                </a:solidFill>
                <a:latin typeface="Arial" panose="020B0604020202020204" pitchFamily="34" charset="0"/>
                <a:cs typeface="Arial" panose="020B0604020202020204" pitchFamily="34" charset="0"/>
              </a:defRPr>
            </a:lvl1pPr>
          </a:lstStyle>
          <a:p>
            <a:pPr lvl="0"/>
            <a:r>
              <a:rPr lang="en-AU"/>
              <a:t>Click to insert object</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7" name="Text Placeholder 6">
            <a:extLst>
              <a:ext uri="{FF2B5EF4-FFF2-40B4-BE49-F238E27FC236}">
                <a16:creationId xmlns:a16="http://schemas.microsoft.com/office/drawing/2014/main" id="{298DB031-DF12-487A-ACB4-5CC79165D835}"/>
              </a:ext>
            </a:extLst>
          </p:cNvPr>
          <p:cNvSpPr>
            <a:spLocks noGrp="1"/>
          </p:cNvSpPr>
          <p:nvPr>
            <p:ph type="body" sz="quarter" idx="19" hasCustomPrompt="1"/>
          </p:nvPr>
        </p:nvSpPr>
        <p:spPr>
          <a:xfrm>
            <a:off x="828675" y="4399049"/>
            <a:ext cx="4762500" cy="1839358"/>
          </a:xfrm>
        </p:spPr>
        <p:txBody>
          <a:bodyPr>
            <a:normAutofit/>
          </a:bodyPr>
          <a:lstStyle>
            <a:lvl1pPr marL="0" indent="0">
              <a:lnSpc>
                <a:spcPct val="100000"/>
              </a:lnSpc>
              <a:buFontTx/>
              <a:buNone/>
              <a:defRPr sz="1801"/>
            </a:lvl1pPr>
          </a:lstStyle>
          <a:p>
            <a:pPr marL="0" indent="0">
              <a:lnSpc>
                <a:spcPct val="100000"/>
              </a:lnSpc>
              <a:buNone/>
            </a:pPr>
            <a:r>
              <a:rPr lang="en-AU" sz="1801"/>
              <a:t>The text and chart should complement each other to tell a cohesive message. </a:t>
            </a:r>
          </a:p>
          <a:p>
            <a:pPr marL="0" indent="0">
              <a:lnSpc>
                <a:spcPct val="100000"/>
              </a:lnSpc>
              <a:buNone/>
            </a:pPr>
            <a:r>
              <a:rPr lang="en-AU" sz="1801"/>
              <a:t>For example, text can highlight key findings or explain how to understand the chart. </a:t>
            </a:r>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8"/>
            <a:ext cx="4762500" cy="2550441"/>
          </a:xfrm>
        </p:spPr>
        <p:txBody>
          <a:bodyPr/>
          <a:lstStyle>
            <a:lvl1pPr>
              <a:defRPr/>
            </a:lvl1pPr>
          </a:lstStyle>
          <a:p>
            <a:pPr lvl="0"/>
            <a:r>
              <a:rPr lang="en-US"/>
              <a:t>Use this slide to explain key graphs and charts. </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2">
            <a:extLst>
              <a:ext uri="{FF2B5EF4-FFF2-40B4-BE49-F238E27FC236}">
                <a16:creationId xmlns:a16="http://schemas.microsoft.com/office/drawing/2014/main" id="{A1183B8D-62A3-408A-B1DD-2941FB9DAD6D}"/>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87733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lide with table">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3" y="5411044"/>
            <a:ext cx="4573588" cy="243208"/>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1" y="1070906"/>
            <a:ext cx="4573588" cy="293607"/>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2" name="TextBox 11">
            <a:extLst>
              <a:ext uri="{FF2B5EF4-FFF2-40B4-BE49-F238E27FC236}">
                <a16:creationId xmlns:a16="http://schemas.microsoft.com/office/drawing/2014/main" id="{D655F056-36F9-4E92-8CFE-A88B44FCB346}"/>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9"/>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4" y="1625600"/>
            <a:ext cx="4573588" cy="3568700"/>
          </a:xfrm>
        </p:spPr>
        <p:txBody>
          <a:bodyPr/>
          <a:lstStyle/>
          <a:p>
            <a:r>
              <a:rPr lang="en-US"/>
              <a:t>Click icon to add table</a:t>
            </a:r>
            <a:endParaRPr lang="en-AU"/>
          </a:p>
        </p:txBody>
      </p:sp>
      <p:sp>
        <p:nvSpPr>
          <p:cNvPr id="15" name="Date Placeholder 2">
            <a:extLst>
              <a:ext uri="{FF2B5EF4-FFF2-40B4-BE49-F238E27FC236}">
                <a16:creationId xmlns:a16="http://schemas.microsoft.com/office/drawing/2014/main" id="{CFD8B1F4-874A-4958-8881-F01FF253C85E}"/>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9" name="Picture 18" descr="Icon&#10;&#10;Description automatically generated">
            <a:extLst>
              <a:ext uri="{FF2B5EF4-FFF2-40B4-BE49-F238E27FC236}">
                <a16:creationId xmlns:a16="http://schemas.microsoft.com/office/drawing/2014/main" id="{95CED632-F468-4CB1-BECB-EFC07CD015FF}"/>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170909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slide with table, no footer">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2E134F-6055-7E48-83C1-E3C5B9C572BC}"/>
              </a:ext>
            </a:extLst>
          </p:cNvPr>
          <p:cNvSpPr/>
          <p:nvPr userDrawn="1"/>
        </p:nvSpPr>
        <p:spPr>
          <a:xfrm>
            <a:off x="6598763" y="0"/>
            <a:ext cx="559323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F1DD9C4-3FB6-CB40-A8CF-EA9F871C8A97}"/>
              </a:ext>
            </a:extLst>
          </p:cNvPr>
          <p:cNvSpPr>
            <a:spLocks noGrp="1"/>
          </p:cNvSpPr>
          <p:nvPr>
            <p:ph type="title" hasCustomPrompt="1"/>
          </p:nvPr>
        </p:nvSpPr>
        <p:spPr>
          <a:xfrm>
            <a:off x="829953" y="681038"/>
            <a:ext cx="4761847"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sp>
        <p:nvSpPr>
          <p:cNvPr id="11" name="Text Placeholder 7">
            <a:extLst>
              <a:ext uri="{FF2B5EF4-FFF2-40B4-BE49-F238E27FC236}">
                <a16:creationId xmlns:a16="http://schemas.microsoft.com/office/drawing/2014/main" id="{A87E8F4D-149A-474D-AC59-F78EB6A03F66}"/>
              </a:ext>
            </a:extLst>
          </p:cNvPr>
          <p:cNvSpPr>
            <a:spLocks noGrp="1"/>
          </p:cNvSpPr>
          <p:nvPr>
            <p:ph type="body" sz="quarter" idx="14"/>
          </p:nvPr>
        </p:nvSpPr>
        <p:spPr>
          <a:xfrm>
            <a:off x="7173213" y="5411044"/>
            <a:ext cx="4573588" cy="243208"/>
          </a:xfrm>
        </p:spPr>
        <p:txBody>
          <a:bodyPr anchor="b" anchorCtr="0">
            <a:spAutoFit/>
          </a:bodyPr>
          <a:lstStyle>
            <a:lvl1pPr>
              <a:buNone/>
              <a:defRPr sz="900" b="0" i="0">
                <a:solidFill>
                  <a:srgbClr val="1E154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9">
            <a:extLst>
              <a:ext uri="{FF2B5EF4-FFF2-40B4-BE49-F238E27FC236}">
                <a16:creationId xmlns:a16="http://schemas.microsoft.com/office/drawing/2014/main" id="{76C1EF40-F67A-444C-918F-11607FB55DCF}"/>
              </a:ext>
            </a:extLst>
          </p:cNvPr>
          <p:cNvSpPr>
            <a:spLocks noGrp="1"/>
          </p:cNvSpPr>
          <p:nvPr>
            <p:ph type="body" sz="quarter" idx="16" hasCustomPrompt="1"/>
          </p:nvPr>
        </p:nvSpPr>
        <p:spPr>
          <a:xfrm>
            <a:off x="7174801" y="1070906"/>
            <a:ext cx="4573588" cy="293607"/>
          </a:xfrm>
        </p:spPr>
        <p:txBody>
          <a:bodyPr>
            <a:spAutoFit/>
          </a:bodyPr>
          <a:lstStyle>
            <a:lvl1pPr>
              <a:buNone/>
              <a:defRPr sz="1200" b="1">
                <a:solidFill>
                  <a:srgbClr val="1E1545"/>
                </a:solidFill>
                <a:latin typeface="Arial" panose="020B0604020202020204" pitchFamily="34" charset="0"/>
                <a:cs typeface="Arial" panose="020B0604020202020204" pitchFamily="34" charset="0"/>
              </a:defRPr>
            </a:lvl1pPr>
          </a:lstStyle>
          <a:p>
            <a:pPr lvl="0"/>
            <a:r>
              <a:rPr lang="en-US"/>
              <a:t>Table heading </a:t>
            </a:r>
          </a:p>
        </p:txBody>
      </p:sp>
      <p:sp>
        <p:nvSpPr>
          <p:cNvPr id="16" name="Date Placeholder 3">
            <a:extLst>
              <a:ext uri="{FF2B5EF4-FFF2-40B4-BE49-F238E27FC236}">
                <a16:creationId xmlns:a16="http://schemas.microsoft.com/office/drawing/2014/main" id="{9000FAB7-B4B4-4DC0-A71E-FDD0A39DCFB2}"/>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8" name="Text Placeholder 17">
            <a:extLst>
              <a:ext uri="{FF2B5EF4-FFF2-40B4-BE49-F238E27FC236}">
                <a16:creationId xmlns:a16="http://schemas.microsoft.com/office/drawing/2014/main" id="{88A98483-003A-4EF8-B478-28EDDE7346E0}"/>
              </a:ext>
            </a:extLst>
          </p:cNvPr>
          <p:cNvSpPr>
            <a:spLocks noGrp="1"/>
          </p:cNvSpPr>
          <p:nvPr>
            <p:ph type="body" sz="quarter" idx="20" hasCustomPrompt="1"/>
          </p:nvPr>
        </p:nvSpPr>
        <p:spPr>
          <a:xfrm>
            <a:off x="828675" y="1474789"/>
            <a:ext cx="4762500" cy="4545012"/>
          </a:xfrm>
        </p:spPr>
        <p:txBody>
          <a:bodyPr/>
          <a:lstStyle>
            <a:lvl1pPr>
              <a:defRPr/>
            </a:lvl1pPr>
          </a:lstStyle>
          <a:p>
            <a:pPr lvl="0"/>
            <a:r>
              <a:rPr lang="en-US"/>
              <a:t>Use this slide to explain tables of key information. Keep text simple so not to overcrowd. </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able Placeholder 3">
            <a:extLst>
              <a:ext uri="{FF2B5EF4-FFF2-40B4-BE49-F238E27FC236}">
                <a16:creationId xmlns:a16="http://schemas.microsoft.com/office/drawing/2014/main" id="{39B4D7A7-9088-45CB-BA22-DAA2D08AAE21}"/>
              </a:ext>
            </a:extLst>
          </p:cNvPr>
          <p:cNvSpPr>
            <a:spLocks noGrp="1"/>
          </p:cNvSpPr>
          <p:nvPr>
            <p:ph type="tbl" sz="quarter" idx="21"/>
          </p:nvPr>
        </p:nvSpPr>
        <p:spPr>
          <a:xfrm>
            <a:off x="7173914" y="1625600"/>
            <a:ext cx="4573588" cy="3568700"/>
          </a:xfrm>
        </p:spPr>
        <p:txBody>
          <a:bodyPr/>
          <a:lstStyle/>
          <a:p>
            <a:r>
              <a:rPr lang="en-US"/>
              <a:t>Click icon to add table</a:t>
            </a:r>
            <a:endParaRPr lang="en-AU"/>
          </a:p>
        </p:txBody>
      </p:sp>
      <p:sp>
        <p:nvSpPr>
          <p:cNvPr id="9" name="Date Placeholder 2">
            <a:extLst>
              <a:ext uri="{FF2B5EF4-FFF2-40B4-BE49-F238E27FC236}">
                <a16:creationId xmlns:a16="http://schemas.microsoft.com/office/drawing/2014/main" id="{8F17F431-63C7-412D-BEB7-F5F7DA7393D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356720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 to action slide,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7CF27C-2E6E-4D96-A6CA-B460A6B87413}"/>
              </a:ext>
            </a:extLst>
          </p:cNvPr>
          <p:cNvSpPr/>
          <p:nvPr userDrawn="1"/>
        </p:nvSpPr>
        <p:spPr>
          <a:xfrm>
            <a:off x="-28603" y="-206"/>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Title 4">
            <a:extLst>
              <a:ext uri="{FF2B5EF4-FFF2-40B4-BE49-F238E27FC236}">
                <a16:creationId xmlns:a16="http://schemas.microsoft.com/office/drawing/2014/main" id="{CF876B1B-8853-4CA3-B7E6-2F1A7AE6B7B0}"/>
              </a:ext>
            </a:extLst>
          </p:cNvPr>
          <p:cNvSpPr>
            <a:spLocks noGrp="1"/>
          </p:cNvSpPr>
          <p:nvPr>
            <p:ph type="title" hasCustomPrompt="1"/>
          </p:nvPr>
        </p:nvSpPr>
        <p:spPr>
          <a:xfrm>
            <a:off x="927652" y="1683045"/>
            <a:ext cx="10515600" cy="1325563"/>
          </a:xfrm>
        </p:spPr>
        <p:txBody>
          <a:bodyPr>
            <a:normAutofit/>
          </a:bodyPr>
          <a:lstStyle>
            <a:lvl1pPr>
              <a:defRPr sz="5001" b="1"/>
            </a:lvl1pPr>
          </a:lstStyle>
          <a:p>
            <a:r>
              <a:rPr lang="en-US"/>
              <a:t>Heading </a:t>
            </a:r>
            <a:endParaRPr lang="en-AU"/>
          </a:p>
        </p:txBody>
      </p:sp>
      <p:grpSp>
        <p:nvGrpSpPr>
          <p:cNvPr id="3" name="Group 2">
            <a:extLst>
              <a:ext uri="{FF2B5EF4-FFF2-40B4-BE49-F238E27FC236}">
                <a16:creationId xmlns:a16="http://schemas.microsoft.com/office/drawing/2014/main" id="{ED102B6F-076C-4401-8F7F-83B39A9E5BA0}"/>
              </a:ext>
            </a:extLst>
          </p:cNvPr>
          <p:cNvGrpSpPr/>
          <p:nvPr userDrawn="1"/>
        </p:nvGrpSpPr>
        <p:grpSpPr>
          <a:xfrm>
            <a:off x="967685" y="5392750"/>
            <a:ext cx="307776" cy="307776"/>
            <a:chOff x="967686" y="5392750"/>
            <a:chExt cx="307776" cy="307776"/>
          </a:xfrm>
        </p:grpSpPr>
        <p:sp>
          <p:nvSpPr>
            <p:cNvPr id="24" name="Oval 23">
              <a:extLst>
                <a:ext uri="{FF2B5EF4-FFF2-40B4-BE49-F238E27FC236}">
                  <a16:creationId xmlns:a16="http://schemas.microsoft.com/office/drawing/2014/main" id="{B095B3D3-0B27-4026-AEB3-3CA08A8C1861}"/>
                </a:ext>
              </a:extLst>
            </p:cNvPr>
            <p:cNvSpPr/>
            <p:nvPr/>
          </p:nvSpPr>
          <p:spPr>
            <a:xfrm>
              <a:off x="967686" y="5392750"/>
              <a:ext cx="307776" cy="307776"/>
            </a:xfrm>
            <a:prstGeom prst="ellipse">
              <a:avLst/>
            </a:prstGeom>
            <a:solidFill>
              <a:srgbClr val="28B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pic>
          <p:nvPicPr>
            <p:cNvPr id="25" name="Graphic 24" descr="Envelope with solid fill">
              <a:extLst>
                <a:ext uri="{FF2B5EF4-FFF2-40B4-BE49-F238E27FC236}">
                  <a16:creationId xmlns:a16="http://schemas.microsoft.com/office/drawing/2014/main" id="{FC53EBDA-9186-4554-ABE3-AB5962D5C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85" y="5447922"/>
              <a:ext cx="211378" cy="211378"/>
            </a:xfrm>
            <a:prstGeom prst="rect">
              <a:avLst/>
            </a:prstGeom>
          </p:spPr>
        </p:pic>
      </p:grpSp>
      <p:sp>
        <p:nvSpPr>
          <p:cNvPr id="29" name="Text Placeholder 28">
            <a:extLst>
              <a:ext uri="{FF2B5EF4-FFF2-40B4-BE49-F238E27FC236}">
                <a16:creationId xmlns:a16="http://schemas.microsoft.com/office/drawing/2014/main" id="{DA86C7F4-1E31-4B39-B3D8-5E556A1CF040}"/>
              </a:ext>
            </a:extLst>
          </p:cNvPr>
          <p:cNvSpPr>
            <a:spLocks noGrp="1"/>
          </p:cNvSpPr>
          <p:nvPr userDrawn="1">
            <p:ph type="body" sz="quarter" idx="10"/>
          </p:nvPr>
        </p:nvSpPr>
        <p:spPr>
          <a:xfrm>
            <a:off x="1380151" y="3872579"/>
            <a:ext cx="3175001" cy="276225"/>
          </a:xfrm>
        </p:spPr>
        <p:txBody>
          <a:bodyPr>
            <a:noAutofit/>
          </a:bodyPr>
          <a:lstStyle>
            <a:lvl1pPr marL="0" indent="0">
              <a:buNone/>
              <a:defRPr sz="1600"/>
            </a:lvl1pPr>
          </a:lstStyle>
          <a:p>
            <a:pPr lvl="0"/>
            <a:r>
              <a:rPr lang="en-US"/>
              <a:t>Click to edit Master text styles</a:t>
            </a:r>
          </a:p>
        </p:txBody>
      </p:sp>
      <p:sp>
        <p:nvSpPr>
          <p:cNvPr id="30" name="Text Placeholder 28">
            <a:extLst>
              <a:ext uri="{FF2B5EF4-FFF2-40B4-BE49-F238E27FC236}">
                <a16:creationId xmlns:a16="http://schemas.microsoft.com/office/drawing/2014/main" id="{032883BF-6B9A-4779-BDEC-DB6391EB38E6}"/>
              </a:ext>
            </a:extLst>
          </p:cNvPr>
          <p:cNvSpPr>
            <a:spLocks noGrp="1"/>
          </p:cNvSpPr>
          <p:nvPr userDrawn="1">
            <p:ph type="body" sz="quarter" idx="11"/>
          </p:nvPr>
        </p:nvSpPr>
        <p:spPr>
          <a:xfrm>
            <a:off x="1380151" y="4656976"/>
            <a:ext cx="3175001" cy="276225"/>
          </a:xfrm>
        </p:spPr>
        <p:txBody>
          <a:bodyPr>
            <a:noAutofit/>
          </a:bodyPr>
          <a:lstStyle>
            <a:lvl1pPr marL="0" indent="0">
              <a:buNone/>
              <a:defRPr sz="1600"/>
            </a:lvl1pPr>
          </a:lstStyle>
          <a:p>
            <a:pPr lvl="0"/>
            <a:r>
              <a:rPr lang="en-US"/>
              <a:t>Click to edit Master text styles</a:t>
            </a:r>
          </a:p>
        </p:txBody>
      </p:sp>
      <p:sp>
        <p:nvSpPr>
          <p:cNvPr id="31" name="Text Placeholder 28">
            <a:extLst>
              <a:ext uri="{FF2B5EF4-FFF2-40B4-BE49-F238E27FC236}">
                <a16:creationId xmlns:a16="http://schemas.microsoft.com/office/drawing/2014/main" id="{4A1A0E26-7C15-4DDC-88B6-19EF12296600}"/>
              </a:ext>
            </a:extLst>
          </p:cNvPr>
          <p:cNvSpPr>
            <a:spLocks noGrp="1"/>
          </p:cNvSpPr>
          <p:nvPr userDrawn="1">
            <p:ph type="body" sz="quarter" idx="12"/>
          </p:nvPr>
        </p:nvSpPr>
        <p:spPr>
          <a:xfrm>
            <a:off x="1380151" y="5408526"/>
            <a:ext cx="3175001" cy="276225"/>
          </a:xfrm>
        </p:spPr>
        <p:txBody>
          <a:bodyPr>
            <a:noAutofit/>
          </a:bodyPr>
          <a:lstStyle>
            <a:lvl1pPr marL="0" indent="0">
              <a:buNone/>
              <a:defRPr sz="1600"/>
            </a:lvl1pPr>
          </a:lstStyle>
          <a:p>
            <a:pPr lvl="0"/>
            <a:r>
              <a:rPr lang="en-US"/>
              <a:t>Click to edit Master text styles</a:t>
            </a:r>
          </a:p>
        </p:txBody>
      </p:sp>
      <p:sp>
        <p:nvSpPr>
          <p:cNvPr id="21" name="Date Placeholder 2">
            <a:extLst>
              <a:ext uri="{FF2B5EF4-FFF2-40B4-BE49-F238E27FC236}">
                <a16:creationId xmlns:a16="http://schemas.microsoft.com/office/drawing/2014/main" id="{991223E0-5A47-4731-8D09-E2181F7BA418}"/>
              </a:ext>
            </a:extLst>
          </p:cNvPr>
          <p:cNvSpPr>
            <a:spLocks noGrp="1"/>
          </p:cNvSpPr>
          <p:nvPr>
            <p:ph type="dt" sz="half" idx="13"/>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26" name="Picture 25" descr="Shape, circle&#10;&#10;Description automatically generated">
            <a:extLst>
              <a:ext uri="{FF2B5EF4-FFF2-40B4-BE49-F238E27FC236}">
                <a16:creationId xmlns:a16="http://schemas.microsoft.com/office/drawing/2014/main" id="{3A50C5A6-1B9E-4B8C-8BFC-E66EC3239B85}"/>
              </a:ext>
            </a:extLst>
          </p:cNvPr>
          <p:cNvPicPr>
            <a:picLocks noChangeAspect="1"/>
          </p:cNvPicPr>
          <p:nvPr userDrawn="1"/>
        </p:nvPicPr>
        <p:blipFill>
          <a:blip r:embed="rId4"/>
          <a:stretch>
            <a:fillRect/>
          </a:stretch>
        </p:blipFill>
        <p:spPr>
          <a:xfrm>
            <a:off x="10193832" y="0"/>
            <a:ext cx="2018046" cy="2001838"/>
          </a:xfrm>
          <a:prstGeom prst="rect">
            <a:avLst/>
          </a:prstGeom>
        </p:spPr>
      </p:pic>
      <p:pic>
        <p:nvPicPr>
          <p:cNvPr id="27" name="Picture 26" descr="Icon&#10;&#10;Description automatically generated">
            <a:extLst>
              <a:ext uri="{FF2B5EF4-FFF2-40B4-BE49-F238E27FC236}">
                <a16:creationId xmlns:a16="http://schemas.microsoft.com/office/drawing/2014/main" id="{C1AA7D4B-525D-4AF3-A0D1-47EDA4D0732B}"/>
              </a:ext>
            </a:extLst>
          </p:cNvPr>
          <p:cNvPicPr>
            <a:picLocks noChangeAspect="1"/>
          </p:cNvPicPr>
          <p:nvPr userDrawn="1"/>
        </p:nvPicPr>
        <p:blipFill>
          <a:blip r:embed="rId5"/>
          <a:stretch>
            <a:fillRect/>
          </a:stretch>
        </p:blipFill>
        <p:spPr>
          <a:xfrm>
            <a:off x="905739" y="3803673"/>
            <a:ext cx="430036" cy="430036"/>
          </a:xfrm>
          <a:prstGeom prst="rect">
            <a:avLst/>
          </a:prstGeom>
        </p:spPr>
      </p:pic>
      <p:pic>
        <p:nvPicPr>
          <p:cNvPr id="28" name="Picture 27">
            <a:extLst>
              <a:ext uri="{FF2B5EF4-FFF2-40B4-BE49-F238E27FC236}">
                <a16:creationId xmlns:a16="http://schemas.microsoft.com/office/drawing/2014/main" id="{68339044-7484-4E79-A51D-1BB8B574CED3}"/>
              </a:ext>
            </a:extLst>
          </p:cNvPr>
          <p:cNvPicPr>
            <a:picLocks noChangeAspect="1"/>
          </p:cNvPicPr>
          <p:nvPr userDrawn="1"/>
        </p:nvPicPr>
        <p:blipFill>
          <a:blip r:embed="rId6"/>
          <a:srcRect/>
          <a:stretch/>
        </p:blipFill>
        <p:spPr>
          <a:xfrm>
            <a:off x="918996" y="4588228"/>
            <a:ext cx="430036" cy="430036"/>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7399CF04-D8A4-834F-AC82-F772517C9DB9}"/>
              </a:ext>
            </a:extLst>
          </p:cNvPr>
          <p:cNvPicPr>
            <a:picLocks noChangeAspect="1"/>
          </p:cNvPicPr>
          <p:nvPr userDrawn="1"/>
        </p:nvPicPr>
        <p:blipFill>
          <a:blip r:embed="rId7"/>
          <a:srcRect/>
          <a:stretch/>
        </p:blipFill>
        <p:spPr>
          <a:xfrm>
            <a:off x="1" y="0"/>
            <a:ext cx="4357801" cy="968400"/>
          </a:xfrm>
          <a:prstGeom prst="rect">
            <a:avLst/>
          </a:prstGeom>
        </p:spPr>
      </p:pic>
    </p:spTree>
    <p:extLst>
      <p:ext uri="{BB962C8B-B14F-4D97-AF65-F5344CB8AC3E}">
        <p14:creationId xmlns:p14="http://schemas.microsoft.com/office/powerpoint/2010/main" val="365176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ank">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BE48909D-204D-4B5E-ACBF-5C9009991833}"/>
              </a:ext>
            </a:extLst>
          </p:cNvPr>
          <p:cNvPicPr>
            <a:picLocks noChangeAspect="1"/>
          </p:cNvPicPr>
          <p:nvPr userDrawn="1"/>
        </p:nvPicPr>
        <p:blipFill>
          <a:blip r:embed="rId2"/>
          <a:srcRect t="7829" b="7829"/>
          <a:stretch/>
        </p:blipFill>
        <p:spPr>
          <a:xfrm>
            <a:off x="1" y="0"/>
            <a:ext cx="12192002" cy="6858000"/>
          </a:xfrm>
          <a:prstGeom prst="rect">
            <a:avLst/>
          </a:prstGeom>
        </p:spPr>
      </p:pic>
      <p:pic>
        <p:nvPicPr>
          <p:cNvPr id="21" name="Picture 20" descr="Call to action housing contact details. &#10;&#10;Please do not move from bottom right corner.">
            <a:extLst>
              <a:ext uri="{FF2B5EF4-FFF2-40B4-BE49-F238E27FC236}">
                <a16:creationId xmlns:a16="http://schemas.microsoft.com/office/drawing/2014/main" id="{57E9B9B2-4B98-FF49-972B-3CE548A090DF}"/>
              </a:ext>
            </a:extLst>
          </p:cNvPr>
          <p:cNvPicPr>
            <a:picLocks noChangeAspect="1"/>
          </p:cNvPicPr>
          <p:nvPr userDrawn="1"/>
        </p:nvPicPr>
        <p:blipFill>
          <a:blip r:embed="rId3"/>
          <a:stretch>
            <a:fillRect/>
          </a:stretch>
        </p:blipFill>
        <p:spPr>
          <a:xfrm>
            <a:off x="8483601" y="4940300"/>
            <a:ext cx="3708400" cy="1917700"/>
          </a:xfrm>
          <a:prstGeom prst="rect">
            <a:avLst/>
          </a:prstGeom>
        </p:spPr>
      </p:pic>
      <p:grpSp>
        <p:nvGrpSpPr>
          <p:cNvPr id="4" name="Group 3">
            <a:extLst>
              <a:ext uri="{FF2B5EF4-FFF2-40B4-BE49-F238E27FC236}">
                <a16:creationId xmlns:a16="http://schemas.microsoft.com/office/drawing/2014/main" id="{EB1E2728-00BC-44B6-A34D-B7C2CB2EEB9F}"/>
              </a:ext>
            </a:extLst>
          </p:cNvPr>
          <p:cNvGrpSpPr/>
          <p:nvPr userDrawn="1"/>
        </p:nvGrpSpPr>
        <p:grpSpPr>
          <a:xfrm>
            <a:off x="8690603" y="5376781"/>
            <a:ext cx="3294395" cy="1044737"/>
            <a:chOff x="4284279" y="3589940"/>
            <a:chExt cx="3294395" cy="1044737"/>
          </a:xfrm>
        </p:grpSpPr>
        <p:sp>
          <p:nvSpPr>
            <p:cNvPr id="5" name="TextBox 4">
              <a:extLst>
                <a:ext uri="{FF2B5EF4-FFF2-40B4-BE49-F238E27FC236}">
                  <a16:creationId xmlns:a16="http://schemas.microsoft.com/office/drawing/2014/main" id="{C8C3F8F3-E26A-4FE1-9F19-F7300749DF16}"/>
                </a:ext>
              </a:extLst>
            </p:cNvPr>
            <p:cNvSpPr txBox="1"/>
            <p:nvPr userDrawn="1"/>
          </p:nvSpPr>
          <p:spPr>
            <a:xfrm>
              <a:off x="4647971" y="3666458"/>
              <a:ext cx="2767972" cy="276999"/>
            </a:xfrm>
            <a:prstGeom prst="rect">
              <a:avLst/>
            </a:prstGeom>
            <a:noFill/>
          </p:spPr>
          <p:txBody>
            <a:bodyPr wrap="square" rtlCol="0">
              <a:spAutoFit/>
            </a:bodyPr>
            <a:lstStyle/>
            <a:p>
              <a:r>
                <a:rPr lang="en-US" sz="1200" b="1" err="1">
                  <a:solidFill>
                    <a:srgbClr val="1E1545"/>
                  </a:solidFill>
                  <a:latin typeface="Arial" panose="020B0604020202020204" pitchFamily="34" charset="0"/>
                  <a:cs typeface="Arial" panose="020B0604020202020204" pitchFamily="34" charset="0"/>
                </a:rPr>
                <a:t>agedcareengagement.health.gov.au</a:t>
              </a:r>
              <a:endParaRPr lang="en-US" sz="1200" b="1">
                <a:solidFill>
                  <a:srgbClr val="1E1545"/>
                </a:solidFill>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D2D9E5F-99C2-4D88-8918-93D092F46B2C}"/>
                </a:ext>
              </a:extLst>
            </p:cNvPr>
            <p:cNvPicPr>
              <a:picLocks noChangeAspect="1"/>
            </p:cNvPicPr>
            <p:nvPr userDrawn="1"/>
          </p:nvPicPr>
          <p:blipFill>
            <a:blip r:embed="rId4"/>
            <a:stretch>
              <a:fillRect/>
            </a:stretch>
          </p:blipFill>
          <p:spPr>
            <a:xfrm>
              <a:off x="4284279" y="3589940"/>
              <a:ext cx="430036" cy="430036"/>
            </a:xfrm>
            <a:prstGeom prst="rect">
              <a:avLst/>
            </a:prstGeom>
          </p:spPr>
        </p:pic>
        <p:sp>
          <p:nvSpPr>
            <p:cNvPr id="7" name="TextBox 6">
              <a:extLst>
                <a:ext uri="{FF2B5EF4-FFF2-40B4-BE49-F238E27FC236}">
                  <a16:creationId xmlns:a16="http://schemas.microsoft.com/office/drawing/2014/main" id="{4E678B4F-FB6F-4860-8FA2-E758D920AB91}"/>
                </a:ext>
              </a:extLst>
            </p:cNvPr>
            <p:cNvSpPr txBox="1"/>
            <p:nvPr userDrawn="1"/>
          </p:nvSpPr>
          <p:spPr>
            <a:xfrm>
              <a:off x="4647971" y="4173012"/>
              <a:ext cx="2930703" cy="461665"/>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Phone </a:t>
              </a:r>
              <a:r>
                <a:rPr lang="en-US" sz="1200" b="1">
                  <a:solidFill>
                    <a:srgbClr val="1E1545"/>
                  </a:solidFill>
                  <a:latin typeface="Arial" panose="020B0604020202020204" pitchFamily="34" charset="0"/>
                  <a:cs typeface="Arial" panose="020B0604020202020204" pitchFamily="34" charset="0"/>
                </a:rPr>
                <a:t>1800 200 422 </a:t>
              </a:r>
            </a:p>
            <a:p>
              <a:r>
                <a:rPr lang="en-US" sz="1200">
                  <a:solidFill>
                    <a:srgbClr val="1E1545"/>
                  </a:solidFill>
                  <a:latin typeface="Arial" panose="020B0604020202020204" pitchFamily="34" charset="0"/>
                  <a:cs typeface="Arial" panose="020B0604020202020204" pitchFamily="34" charset="0"/>
                </a:rPr>
                <a:t>(My Aged Care’s free call phone line)</a:t>
              </a:r>
            </a:p>
          </p:txBody>
        </p:sp>
        <p:pic>
          <p:nvPicPr>
            <p:cNvPr id="8" name="Picture 7">
              <a:extLst>
                <a:ext uri="{FF2B5EF4-FFF2-40B4-BE49-F238E27FC236}">
                  <a16:creationId xmlns:a16="http://schemas.microsoft.com/office/drawing/2014/main" id="{2AE8DEF7-93DB-49EE-8223-B2BDFA71EF78}"/>
                </a:ext>
              </a:extLst>
            </p:cNvPr>
            <p:cNvPicPr>
              <a:picLocks noChangeAspect="1"/>
            </p:cNvPicPr>
            <p:nvPr userDrawn="1"/>
          </p:nvPicPr>
          <p:blipFill>
            <a:blip r:embed="rId5"/>
            <a:srcRect/>
            <a:stretch/>
          </p:blipFill>
          <p:spPr>
            <a:xfrm>
              <a:off x="4284279" y="4096494"/>
              <a:ext cx="430036" cy="430036"/>
            </a:xfrm>
            <a:prstGeom prst="rect">
              <a:avLst/>
            </a:prstGeom>
          </p:spPr>
        </p:pic>
      </p:grpSp>
    </p:spTree>
    <p:extLst>
      <p:ext uri="{BB962C8B-B14F-4D97-AF65-F5344CB8AC3E}">
        <p14:creationId xmlns:p14="http://schemas.microsoft.com/office/powerpoint/2010/main" val="32198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251"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1"/>
            <a:ext cx="7891463" cy="1491663"/>
          </a:xfrm>
        </p:spPr>
        <p:txBody>
          <a:bodyPr/>
          <a:lstStyle>
            <a:lvl1pPr marL="285753" indent="-285753">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6" y="1494630"/>
            <a:ext cx="10515600" cy="1325563"/>
          </a:xfrm>
        </p:spPr>
        <p:txBody>
          <a:bodyPr>
            <a:normAutofit/>
          </a:bodyPr>
          <a:lstStyle>
            <a:lvl1pPr>
              <a:defRPr sz="5001"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4" name="Date Placeholder 2">
            <a:extLst>
              <a:ext uri="{FF2B5EF4-FFF2-40B4-BE49-F238E27FC236}">
                <a16:creationId xmlns:a16="http://schemas.microsoft.com/office/drawing/2014/main" id="{71580DED-4110-4D8F-90F8-8640BE8BBE78}"/>
              </a:ext>
            </a:extLst>
          </p:cNvPr>
          <p:cNvSpPr>
            <a:spLocks noGrp="1"/>
          </p:cNvSpPr>
          <p:nvPr userDrawn="1">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5" name="Picture 14" descr="Shape, circle&#10;&#10;Description automatically generated">
            <a:extLst>
              <a:ext uri="{FF2B5EF4-FFF2-40B4-BE49-F238E27FC236}">
                <a16:creationId xmlns:a16="http://schemas.microsoft.com/office/drawing/2014/main" id="{7B8167FF-EE6C-4327-A8C0-59FCDF94D6C2}"/>
              </a:ext>
            </a:extLst>
          </p:cNvPr>
          <p:cNvPicPr>
            <a:picLocks noChangeAspect="1"/>
          </p:cNvPicPr>
          <p:nvPr userDrawn="1"/>
        </p:nvPicPr>
        <p:blipFill>
          <a:blip r:embed="rId2"/>
          <a:stretch>
            <a:fillRect/>
          </a:stretch>
        </p:blipFill>
        <p:spPr>
          <a:xfrm>
            <a:off x="10185519" y="0"/>
            <a:ext cx="2018046" cy="2001838"/>
          </a:xfrm>
          <a:prstGeom prst="rect">
            <a:avLst/>
          </a:prstGeom>
        </p:spPr>
      </p:pic>
      <p:pic>
        <p:nvPicPr>
          <p:cNvPr id="2" name="Picture 1" descr="Australian Government Department of Health, Disability and Ageing">
            <a:extLst>
              <a:ext uri="{FF2B5EF4-FFF2-40B4-BE49-F238E27FC236}">
                <a16:creationId xmlns:a16="http://schemas.microsoft.com/office/drawing/2014/main" id="{AD319CA5-EAE0-45A1-6D10-243DEC93E870}"/>
              </a:ext>
            </a:extLst>
          </p:cNvPr>
          <p:cNvPicPr>
            <a:picLocks noChangeAspect="1"/>
          </p:cNvPicPr>
          <p:nvPr userDrawn="1"/>
        </p:nvPicPr>
        <p:blipFill>
          <a:blip r:embed="rId3"/>
          <a:srcRect/>
          <a:stretch/>
        </p:blipFill>
        <p:spPr>
          <a:xfrm>
            <a:off x="1" y="0"/>
            <a:ext cx="4357801" cy="968400"/>
          </a:xfrm>
          <a:prstGeom prst="rect">
            <a:avLst/>
          </a:prstGeom>
        </p:spPr>
      </p:pic>
    </p:spTree>
    <p:extLst>
      <p:ext uri="{BB962C8B-B14F-4D97-AF65-F5344CB8AC3E}">
        <p14:creationId xmlns:p14="http://schemas.microsoft.com/office/powerpoint/2010/main" val="247321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3"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ext Placeholder 15">
            <a:extLst>
              <a:ext uri="{FF2B5EF4-FFF2-40B4-BE49-F238E27FC236}">
                <a16:creationId xmlns:a16="http://schemas.microsoft.com/office/drawing/2014/main" id="{8259A6C5-EAF3-4ABD-B497-22251FA0E167}"/>
              </a:ext>
            </a:extLst>
          </p:cNvPr>
          <p:cNvSpPr>
            <a:spLocks noGrp="1"/>
          </p:cNvSpPr>
          <p:nvPr>
            <p:ph type="body" sz="quarter" idx="13" hasCustomPrompt="1"/>
          </p:nvPr>
        </p:nvSpPr>
        <p:spPr>
          <a:xfrm>
            <a:off x="1025525" y="3009901"/>
            <a:ext cx="7891463" cy="1491663"/>
          </a:xfrm>
        </p:spPr>
        <p:txBody>
          <a:bodyPr/>
          <a:lstStyle>
            <a:lvl1pPr marL="285753" indent="-285753">
              <a:buFont typeface="Arial" panose="020B0604020202020204" pitchFamily="34" charset="0"/>
              <a:buChar char="•"/>
              <a:defRPr sz="1600"/>
            </a:lvl1pPr>
          </a:lstStyle>
          <a:p>
            <a:pPr lvl="0"/>
            <a:r>
              <a:rPr lang="en-US"/>
              <a:t>Section title</a:t>
            </a:r>
          </a:p>
          <a:p>
            <a:pPr lvl="0"/>
            <a:endParaRPr lang="en-US"/>
          </a:p>
        </p:txBody>
      </p:sp>
      <p:sp>
        <p:nvSpPr>
          <p:cNvPr id="17" name="Title 16">
            <a:extLst>
              <a:ext uri="{FF2B5EF4-FFF2-40B4-BE49-F238E27FC236}">
                <a16:creationId xmlns:a16="http://schemas.microsoft.com/office/drawing/2014/main" id="{4A580AB2-5416-4F53-B6F9-748A43392799}"/>
              </a:ext>
            </a:extLst>
          </p:cNvPr>
          <p:cNvSpPr>
            <a:spLocks noGrp="1"/>
          </p:cNvSpPr>
          <p:nvPr>
            <p:ph type="title" hasCustomPrompt="1"/>
          </p:nvPr>
        </p:nvSpPr>
        <p:spPr>
          <a:xfrm>
            <a:off x="1012826" y="1494630"/>
            <a:ext cx="10515600" cy="1325563"/>
          </a:xfrm>
        </p:spPr>
        <p:txBody>
          <a:bodyPr>
            <a:normAutofit/>
          </a:bodyPr>
          <a:lstStyle>
            <a:lvl1pPr>
              <a:defRPr sz="5001" b="1"/>
            </a:lvl1pPr>
          </a:lstStyle>
          <a:p>
            <a:r>
              <a:rPr lang="en-US"/>
              <a:t>Header</a:t>
            </a:r>
            <a:endParaRPr lang="en-AU"/>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8" name="Picture 7" descr="Shape, circle&#10;&#10;Description automatically generated">
            <a:extLst>
              <a:ext uri="{FF2B5EF4-FFF2-40B4-BE49-F238E27FC236}">
                <a16:creationId xmlns:a16="http://schemas.microsoft.com/office/drawing/2014/main" id="{A1CC18D8-5AC4-45BE-B389-50E609660AA5}"/>
              </a:ext>
            </a:extLst>
          </p:cNvPr>
          <p:cNvPicPr>
            <a:picLocks noChangeAspect="1"/>
          </p:cNvPicPr>
          <p:nvPr userDrawn="1"/>
        </p:nvPicPr>
        <p:blipFill>
          <a:blip r:embed="rId2"/>
          <a:stretch>
            <a:fillRect/>
          </a:stretch>
        </p:blipFill>
        <p:spPr>
          <a:xfrm>
            <a:off x="10170152" y="0"/>
            <a:ext cx="2018046" cy="2001838"/>
          </a:xfrm>
          <a:prstGeom prst="rect">
            <a:avLst/>
          </a:prstGeom>
        </p:spPr>
      </p:pic>
    </p:spTree>
    <p:extLst>
      <p:ext uri="{BB962C8B-B14F-4D97-AF65-F5344CB8AC3E}">
        <p14:creationId xmlns:p14="http://schemas.microsoft.com/office/powerpoint/2010/main" val="364058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with logo, no foot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4E3DF2-FBB4-42AF-8785-F70675AA81D0}"/>
              </a:ext>
            </a:extLst>
          </p:cNvPr>
          <p:cNvSpPr/>
          <p:nvPr userDrawn="1"/>
        </p:nvSpPr>
        <p:spPr>
          <a:xfrm>
            <a:off x="-30783" y="0"/>
            <a:ext cx="12211877"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Date Placeholder 3">
            <a:extLst>
              <a:ext uri="{FF2B5EF4-FFF2-40B4-BE49-F238E27FC236}">
                <a16:creationId xmlns:a16="http://schemas.microsoft.com/office/drawing/2014/main" id="{E58EA406-6B32-4066-9E16-E3CBE1347BB1}"/>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4" name="Date Placeholder 2">
            <a:extLst>
              <a:ext uri="{FF2B5EF4-FFF2-40B4-BE49-F238E27FC236}">
                <a16:creationId xmlns:a16="http://schemas.microsoft.com/office/drawing/2014/main" id="{71580DED-4110-4D8F-90F8-8640BE8BBE78}"/>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
        <p:nvSpPr>
          <p:cNvPr id="8" name="Text Placeholder 2">
            <a:extLst>
              <a:ext uri="{FF2B5EF4-FFF2-40B4-BE49-F238E27FC236}">
                <a16:creationId xmlns:a16="http://schemas.microsoft.com/office/drawing/2014/main" id="{7ADECE5E-95F1-4FE3-8EFB-10996B009DBB}"/>
              </a:ext>
            </a:extLst>
          </p:cNvPr>
          <p:cNvSpPr>
            <a:spLocks noGrp="1"/>
          </p:cNvSpPr>
          <p:nvPr>
            <p:ph type="body" sz="quarter" idx="13" hasCustomPrompt="1"/>
          </p:nvPr>
        </p:nvSpPr>
        <p:spPr>
          <a:xfrm>
            <a:off x="830263" y="1819275"/>
            <a:ext cx="10520363"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D7A73314-D4D9-4738-AFC6-11DB4325A6F7}"/>
              </a:ext>
            </a:extLst>
          </p:cNvPr>
          <p:cNvCxnSpPr>
            <a:cxnSpLocks/>
          </p:cNvCxnSpPr>
          <p:nvPr userDrawn="1"/>
        </p:nvCxnSpPr>
        <p:spPr>
          <a:xfrm>
            <a:off x="911512" y="1456556"/>
            <a:ext cx="10290814"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C95CB94-79E0-489A-B6F4-CD7EF802F04E}"/>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pic>
        <p:nvPicPr>
          <p:cNvPr id="11" name="Picture 10" descr="Shape, circle&#10;&#10;Description automatically generated">
            <a:extLst>
              <a:ext uri="{FF2B5EF4-FFF2-40B4-BE49-F238E27FC236}">
                <a16:creationId xmlns:a16="http://schemas.microsoft.com/office/drawing/2014/main" id="{3BD416A6-9934-4B08-A224-FE5D8701B39D}"/>
              </a:ext>
            </a:extLst>
          </p:cNvPr>
          <p:cNvPicPr>
            <a:picLocks noChangeAspect="1"/>
          </p:cNvPicPr>
          <p:nvPr userDrawn="1"/>
        </p:nvPicPr>
        <p:blipFill>
          <a:blip r:embed="rId2"/>
          <a:stretch>
            <a:fillRect/>
          </a:stretch>
        </p:blipFill>
        <p:spPr>
          <a:xfrm>
            <a:off x="10170152" y="0"/>
            <a:ext cx="2018046" cy="2001838"/>
          </a:xfrm>
          <a:prstGeom prst="rect">
            <a:avLst/>
          </a:prstGeom>
        </p:spPr>
      </p:pic>
    </p:spTree>
    <p:extLst>
      <p:ext uri="{BB962C8B-B14F-4D97-AF65-F5344CB8AC3E}">
        <p14:creationId xmlns:p14="http://schemas.microsoft.com/office/powerpoint/2010/main" val="22216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line with text">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2" y="1456556"/>
            <a:ext cx="10290814"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3"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3691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line with text,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2" y="1456556"/>
            <a:ext cx="10290814"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55DE1B5-A35F-4755-9413-2A408A5ED7C6}"/>
              </a:ext>
            </a:extLst>
          </p:cNvPr>
          <p:cNvSpPr>
            <a:spLocks noGrp="1"/>
          </p:cNvSpPr>
          <p:nvPr>
            <p:ph type="body" sz="quarter" idx="13" hasCustomPrompt="1"/>
          </p:nvPr>
        </p:nvSpPr>
        <p:spPr>
          <a:xfrm>
            <a:off x="830263" y="1819275"/>
            <a:ext cx="10520363" cy="433228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Use this slide where you have longer sentences and more information</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D2B686BE-64B9-4128-9179-01DDF0852891}"/>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6" name="Date Placeholder 2">
            <a:extLst>
              <a:ext uri="{FF2B5EF4-FFF2-40B4-BE49-F238E27FC236}">
                <a16:creationId xmlns:a16="http://schemas.microsoft.com/office/drawing/2014/main" id="{58974869-701F-40FE-974F-EA1B1CC8B3F2}"/>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189172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line with quote">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2" y="1456556"/>
            <a:ext cx="10290814"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9A8767-550E-4B2E-B4F2-1B58D54300A2}"/>
              </a:ext>
            </a:extLst>
          </p:cNvPr>
          <p:cNvSpPr txBox="1"/>
          <p:nvPr userDrawn="1"/>
        </p:nvSpPr>
        <p:spPr>
          <a:xfrm>
            <a:off x="684048" y="6377373"/>
            <a:ext cx="2617092" cy="276999"/>
          </a:xfrm>
          <a:prstGeom prst="rect">
            <a:avLst/>
          </a:prstGeom>
          <a:noFill/>
        </p:spPr>
        <p:txBody>
          <a:bodyPr wrap="square" rtlCol="0">
            <a:spAutoFit/>
          </a:bodyPr>
          <a:lstStyle/>
          <a:p>
            <a:r>
              <a:rPr lang="en-US" sz="1200">
                <a:solidFill>
                  <a:srgbClr val="1E1545"/>
                </a:solidFill>
                <a:latin typeface="Arial" panose="020B0604020202020204" pitchFamily="34" charset="0"/>
                <a:cs typeface="Arial" panose="020B0604020202020204" pitchFamily="34" charset="0"/>
              </a:rPr>
              <a:t>agedcareengagement.health.gov.au</a:t>
            </a:r>
          </a:p>
        </p:txBody>
      </p: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9" y="2772645"/>
            <a:ext cx="4242340" cy="1954630"/>
          </a:xfrm>
        </p:spPr>
        <p:txBody>
          <a:bodyPr>
            <a:normAutofit/>
          </a:bodyPr>
          <a:lstStyle>
            <a:lvl1pPr marL="0" indent="0">
              <a:lnSpc>
                <a:spcPct val="150000"/>
              </a:lnSpc>
              <a:buNone/>
              <a:defRPr sz="2000" b="1"/>
            </a:lvl1pPr>
            <a:lvl2pPr marL="457206"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1"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13" name="Date Placeholder 2">
            <a:extLst>
              <a:ext uri="{FF2B5EF4-FFF2-40B4-BE49-F238E27FC236}">
                <a16:creationId xmlns:a16="http://schemas.microsoft.com/office/drawing/2014/main" id="{40029E06-E946-48C7-92B0-A3F84C631AFB}"/>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pic>
        <p:nvPicPr>
          <p:cNvPr id="14" name="Picture 13" descr="Icon&#10;&#10;Description automatically generated">
            <a:extLst>
              <a:ext uri="{FF2B5EF4-FFF2-40B4-BE49-F238E27FC236}">
                <a16:creationId xmlns:a16="http://schemas.microsoft.com/office/drawing/2014/main" id="{39B62370-66EA-4E5F-918A-CF11B68966F0}"/>
              </a:ext>
            </a:extLst>
          </p:cNvPr>
          <p:cNvPicPr>
            <a:picLocks noChangeAspect="1"/>
          </p:cNvPicPr>
          <p:nvPr userDrawn="1"/>
        </p:nvPicPr>
        <p:blipFill>
          <a:blip r:embed="rId2"/>
          <a:stretch>
            <a:fillRect/>
          </a:stretch>
        </p:blipFill>
        <p:spPr>
          <a:xfrm>
            <a:off x="318714" y="6314747"/>
            <a:ext cx="430036" cy="430036"/>
          </a:xfrm>
          <a:prstGeom prst="rect">
            <a:avLst/>
          </a:prstGeom>
        </p:spPr>
      </p:pic>
    </p:spTree>
    <p:extLst>
      <p:ext uri="{BB962C8B-B14F-4D97-AF65-F5344CB8AC3E}">
        <p14:creationId xmlns:p14="http://schemas.microsoft.com/office/powerpoint/2010/main" val="25687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line with quote, no footer">
    <p:bg>
      <p:bgPr>
        <a:solidFill>
          <a:srgbClr val="FFFFFF"/>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55B78CD-99EE-6A40-A0E1-CBA08B74B830}"/>
              </a:ext>
            </a:extLst>
          </p:cNvPr>
          <p:cNvSpPr>
            <a:spLocks noGrp="1"/>
          </p:cNvSpPr>
          <p:nvPr>
            <p:ph type="title" hasCustomPrompt="1"/>
          </p:nvPr>
        </p:nvSpPr>
        <p:spPr>
          <a:xfrm>
            <a:off x="829953" y="681038"/>
            <a:ext cx="7446782" cy="549275"/>
          </a:xfrm>
        </p:spPr>
        <p:txBody>
          <a:bodyPr/>
          <a:lstStyle>
            <a:lvl1pPr>
              <a:defRPr sz="3001" b="1">
                <a:solidFill>
                  <a:srgbClr val="1E1545"/>
                </a:solidFill>
                <a:latin typeface="Arial" panose="020B0604020202020204" pitchFamily="34" charset="0"/>
                <a:cs typeface="Arial" panose="020B0604020202020204" pitchFamily="34" charset="0"/>
              </a:defRPr>
            </a:lvl1pPr>
          </a:lstStyle>
          <a:p>
            <a:r>
              <a:rPr lang="en-GB"/>
              <a:t>Header </a:t>
            </a:r>
            <a:endParaRPr lang="en-US"/>
          </a:p>
        </p:txBody>
      </p:sp>
      <p:cxnSp>
        <p:nvCxnSpPr>
          <p:cNvPr id="22" name="Straight Connector 21">
            <a:extLst>
              <a:ext uri="{FF2B5EF4-FFF2-40B4-BE49-F238E27FC236}">
                <a16:creationId xmlns:a16="http://schemas.microsoft.com/office/drawing/2014/main" id="{886A9D3B-5C14-494A-8C6D-1C9C2F5A250A}"/>
              </a:ext>
            </a:extLst>
          </p:cNvPr>
          <p:cNvCxnSpPr>
            <a:cxnSpLocks/>
          </p:cNvCxnSpPr>
          <p:nvPr userDrawn="1"/>
        </p:nvCxnSpPr>
        <p:spPr>
          <a:xfrm>
            <a:off x="911512" y="1456556"/>
            <a:ext cx="10290814" cy="0"/>
          </a:xfrm>
          <a:prstGeom prst="line">
            <a:avLst/>
          </a:prstGeom>
          <a:ln w="12700">
            <a:solidFill>
              <a:srgbClr val="28B2B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213B8F-44D4-44AB-B457-F2D7ED623842}"/>
              </a:ext>
            </a:extLst>
          </p:cNvPr>
          <p:cNvSpPr>
            <a:spLocks noGrp="1"/>
          </p:cNvSpPr>
          <p:nvPr>
            <p:ph type="body" sz="quarter" idx="14" hasCustomPrompt="1"/>
          </p:nvPr>
        </p:nvSpPr>
        <p:spPr>
          <a:xfrm>
            <a:off x="7119399" y="2772645"/>
            <a:ext cx="4242340" cy="1954630"/>
          </a:xfrm>
        </p:spPr>
        <p:txBody>
          <a:bodyPr>
            <a:normAutofit/>
          </a:bodyPr>
          <a:lstStyle>
            <a:lvl1pPr marL="0" indent="0">
              <a:lnSpc>
                <a:spcPct val="150000"/>
              </a:lnSpc>
              <a:buNone/>
              <a:defRPr sz="2000" b="1"/>
            </a:lvl1pPr>
            <a:lvl2pPr marL="457206" indent="0">
              <a:buNone/>
              <a:defRPr/>
            </a:lvl2pPr>
          </a:lstStyle>
          <a:p>
            <a:pPr lvl="0"/>
            <a:r>
              <a:rPr lang="en-US"/>
              <a:t>Use this to pull out a quote, key finding, definition etc. </a:t>
            </a:r>
          </a:p>
        </p:txBody>
      </p:sp>
      <p:sp>
        <p:nvSpPr>
          <p:cNvPr id="10" name="Text Placeholder 3">
            <a:extLst>
              <a:ext uri="{FF2B5EF4-FFF2-40B4-BE49-F238E27FC236}">
                <a16:creationId xmlns:a16="http://schemas.microsoft.com/office/drawing/2014/main" id="{A620BD58-86F1-45D4-91DB-92D1202E80FA}"/>
              </a:ext>
            </a:extLst>
          </p:cNvPr>
          <p:cNvSpPr>
            <a:spLocks noGrp="1"/>
          </p:cNvSpPr>
          <p:nvPr>
            <p:ph type="body" sz="quarter" idx="15"/>
          </p:nvPr>
        </p:nvSpPr>
        <p:spPr>
          <a:xfrm>
            <a:off x="830262" y="1670051"/>
            <a:ext cx="5734441" cy="437294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Date Placeholder 3">
            <a:extLst>
              <a:ext uri="{FF2B5EF4-FFF2-40B4-BE49-F238E27FC236}">
                <a16:creationId xmlns:a16="http://schemas.microsoft.com/office/drawing/2014/main" id="{23246565-3B1B-4525-A23D-56F62719BE8E}"/>
              </a:ext>
            </a:extLst>
          </p:cNvPr>
          <p:cNvSpPr txBox="1">
            <a:spLocks/>
          </p:cNvSpPr>
          <p:nvPr userDrawn="1"/>
        </p:nvSpPr>
        <p:spPr>
          <a:xfrm>
            <a:off x="11444957" y="6356348"/>
            <a:ext cx="413662" cy="365125"/>
          </a:xfrm>
          <a:prstGeom prst="rect">
            <a:avLst/>
          </a:prstGeom>
        </p:spPr>
        <p:txBody>
          <a:bodyPr vert="horz" lIns="91440" tIns="45721" rIns="91440" bIns="45721" rtlCol="0" anchor="ctr"/>
          <a:lstStyle>
            <a:defPPr>
              <a:defRPr lang="en-US"/>
            </a:defPPr>
            <a:lvl1pPr marL="0" algn="l" defTabSz="914400" rtl="0" eaLnBrk="1" latinLnBrk="0" hangingPunct="1">
              <a:defRPr sz="1200" kern="1200">
                <a:solidFill>
                  <a:srgbClr val="1E154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598750-8F3B-FC48-BF91-5FA7D615AB5A}" type="slidenum">
              <a:rPr lang="en-US" sz="1200" b="1" smtClean="0"/>
              <a:t>‹#›</a:t>
            </a:fld>
            <a:endParaRPr lang="en-US" sz="1200" b="1"/>
          </a:p>
        </p:txBody>
      </p:sp>
      <p:sp>
        <p:nvSpPr>
          <p:cNvPr id="7" name="Date Placeholder 2">
            <a:extLst>
              <a:ext uri="{FF2B5EF4-FFF2-40B4-BE49-F238E27FC236}">
                <a16:creationId xmlns:a16="http://schemas.microsoft.com/office/drawing/2014/main" id="{1E6A883F-D62C-4805-A222-8814A03E51B4}"/>
              </a:ext>
            </a:extLst>
          </p:cNvPr>
          <p:cNvSpPr>
            <a:spLocks noGrp="1"/>
          </p:cNvSpPr>
          <p:nvPr>
            <p:ph type="dt" sz="half" idx="11"/>
          </p:nvPr>
        </p:nvSpPr>
        <p:spPr>
          <a:xfrm>
            <a:off x="8700052" y="6415985"/>
            <a:ext cx="2743200" cy="277000"/>
          </a:xfrm>
          <a:prstGeom prst="rect">
            <a:avLst/>
          </a:prstGeom>
        </p:spPr>
        <p:txBody>
          <a:bodyPr/>
          <a:lstStyle>
            <a:lvl1pPr algn="r">
              <a:defRPr sz="1200">
                <a:solidFill>
                  <a:schemeClr val="tx1"/>
                </a:solidFill>
              </a:defRPr>
            </a:lvl1pPr>
          </a:lstStyle>
          <a:p>
            <a:r>
              <a:rPr lang="en-US"/>
              <a:t>Day Month 2023</a:t>
            </a:r>
          </a:p>
        </p:txBody>
      </p:sp>
    </p:spTree>
    <p:extLst>
      <p:ext uri="{BB962C8B-B14F-4D97-AF65-F5344CB8AC3E}">
        <p14:creationId xmlns:p14="http://schemas.microsoft.com/office/powerpoint/2010/main" val="374277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D1100-3BA1-6B43-B86D-A3BFF9611655}"/>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F34AAB-AB67-B74C-B438-B39B8D21F0AA}"/>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73B36B50-49FF-3D30-03EC-CA788559E1D1}"/>
              </a:ext>
            </a:extLst>
          </p:cNvPr>
          <p:cNvSpPr txBox="1"/>
          <p:nvPr>
            <p:extLst>
              <p:ext uri="{1162E1C5-73C7-4A58-AE30-91384D911F3F}">
                <p184:classification xmlns:p184="http://schemas.microsoft.com/office/powerpoint/2018/4/main" val="hdr"/>
              </p:ext>
            </p:extLst>
          </p:nvPr>
        </p:nvSpPr>
        <p:spPr>
          <a:xfrm>
            <a:off x="5785613" y="63501"/>
            <a:ext cx="652462" cy="184666"/>
          </a:xfrm>
          <a:prstGeom prst="rect">
            <a:avLst/>
          </a:prstGeom>
        </p:spPr>
        <p:txBody>
          <a:bodyPr horzOverflow="overflow" lIns="0" tIns="0" rIns="0" bIns="0">
            <a:spAutoFit/>
          </a:bodyPr>
          <a:lstStyle/>
          <a:p>
            <a:pPr algn="l"/>
            <a:r>
              <a:rPr lang="en-US" sz="1200" dirty="0">
                <a:solidFill>
                  <a:srgbClr val="FF0000">
                    <a:alpha val="50000"/>
                  </a:srgbClr>
                </a:solidFill>
                <a:latin typeface="Aptos" panose="020B0004020202020204" pitchFamily="34" charset="0"/>
              </a:rPr>
              <a:t>OFFICIAL</a:t>
            </a:r>
          </a:p>
        </p:txBody>
      </p:sp>
      <p:sp>
        <p:nvSpPr>
          <p:cNvPr id="7" name="TextBox 6">
            <a:extLst>
              <a:ext uri="{FF2B5EF4-FFF2-40B4-BE49-F238E27FC236}">
                <a16:creationId xmlns:a16="http://schemas.microsoft.com/office/drawing/2014/main" id="{B9B27991-85F1-A054-0D73-33CAA2944F82}"/>
              </a:ext>
            </a:extLst>
          </p:cNvPr>
          <p:cNvSpPr txBox="1"/>
          <p:nvPr>
            <p:extLst>
              <p:ext uri="{1162E1C5-73C7-4A58-AE30-91384D911F3F}">
                <p184:classification xmlns:p184="http://schemas.microsoft.com/office/powerpoint/2018/4/main" val="ftr"/>
              </p:ext>
            </p:extLst>
          </p:nvPr>
        </p:nvSpPr>
        <p:spPr>
          <a:xfrm>
            <a:off x="5785613" y="6611621"/>
            <a:ext cx="652462" cy="184666"/>
          </a:xfrm>
          <a:prstGeom prst="rect">
            <a:avLst/>
          </a:prstGeom>
        </p:spPr>
        <p:txBody>
          <a:bodyPr horzOverflow="overflow" lIns="0" tIns="0" rIns="0" bIns="0">
            <a:spAutoFit/>
          </a:bodyPr>
          <a:lstStyle/>
          <a:p>
            <a:pPr algn="l"/>
            <a:r>
              <a:rPr lang="en-US" sz="1200" dirty="0">
                <a:solidFill>
                  <a:srgbClr val="FF0000">
                    <a:alpha val="50000"/>
                  </a:srgbClr>
                </a:solidFill>
                <a:latin typeface="Aptos" panose="020B0004020202020204" pitchFamily="34" charset="0"/>
              </a:rPr>
              <a:t>OFFICIAL</a:t>
            </a:r>
          </a:p>
        </p:txBody>
      </p:sp>
    </p:spTree>
    <p:extLst>
      <p:ext uri="{BB962C8B-B14F-4D97-AF65-F5344CB8AC3E}">
        <p14:creationId xmlns:p14="http://schemas.microsoft.com/office/powerpoint/2010/main" val="1860261079"/>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81" r:id="rId3"/>
    <p:sldLayoutId id="2147483686" r:id="rId4"/>
    <p:sldLayoutId id="2147483688" r:id="rId5"/>
    <p:sldLayoutId id="2147483663" r:id="rId6"/>
    <p:sldLayoutId id="2147483674" r:id="rId7"/>
    <p:sldLayoutId id="2147483669" r:id="rId8"/>
    <p:sldLayoutId id="2147483675" r:id="rId9"/>
    <p:sldLayoutId id="2147483650" r:id="rId10"/>
    <p:sldLayoutId id="2147483676" r:id="rId11"/>
    <p:sldLayoutId id="2147483689" r:id="rId12"/>
    <p:sldLayoutId id="2147483651" r:id="rId13"/>
    <p:sldLayoutId id="2147483677" r:id="rId14"/>
    <p:sldLayoutId id="2147483672" r:id="rId15"/>
    <p:sldLayoutId id="2147483673" r:id="rId16"/>
    <p:sldLayoutId id="2147483678" r:id="rId17"/>
    <p:sldLayoutId id="2147483667" r:id="rId18"/>
    <p:sldLayoutId id="2147483652" r:id="rId19"/>
    <p:sldLayoutId id="2147483660" r:id="rId20"/>
    <p:sldLayoutId id="2147483679" r:id="rId21"/>
    <p:sldLayoutId id="2147483670" r:id="rId22"/>
    <p:sldLayoutId id="2147483680" r:id="rId23"/>
    <p:sldLayoutId id="2147483671" r:id="rId24"/>
    <p:sldLayoutId id="2147483668" r:id="rId25"/>
  </p:sldLayoutIdLst>
  <p:hf sldNum="0" hdr="0" ftr="0"/>
  <p:txStyles>
    <p:titleStyle>
      <a:lvl1pPr algn="l" defTabSz="914411" rtl="0" eaLnBrk="1" latinLnBrk="0" hangingPunct="1">
        <a:lnSpc>
          <a:spcPct val="90000"/>
        </a:lnSpc>
        <a:spcBef>
          <a:spcPct val="0"/>
        </a:spcBef>
        <a:buNone/>
        <a:defRPr sz="3001" b="1" kern="1200">
          <a:solidFill>
            <a:schemeClr val="tx1"/>
          </a:solidFill>
          <a:latin typeface="Arial" panose="020B0604020202020204" pitchFamily="34" charset="0"/>
          <a:ea typeface="+mj-ea"/>
          <a:cs typeface="Arial" panose="020B0604020202020204" pitchFamily="34" charset="0"/>
        </a:defRPr>
      </a:lvl1pPr>
    </p:titleStyle>
    <p:bodyStyle>
      <a:lvl1pPr marL="228604" indent="-228604" algn="l" defTabSz="914411" rtl="0" eaLnBrk="1" latinLnBrk="0" hangingPunct="1">
        <a:lnSpc>
          <a:spcPct val="120000"/>
        </a:lnSpc>
        <a:spcBef>
          <a:spcPts val="1001"/>
        </a:spcBef>
        <a:buClr>
          <a:srgbClr val="28B2B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9" indent="-228604" algn="l" defTabSz="914411"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15" indent="-228604" algn="l" defTabSz="914411" rtl="0" eaLnBrk="1" latinLnBrk="0" hangingPunct="1">
        <a:lnSpc>
          <a:spcPct val="1200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3pPr>
      <a:lvl4pPr marL="1600221" indent="-228604" algn="l" defTabSz="914411"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27" indent="-228604" algn="l" defTabSz="914411" rtl="0" eaLnBrk="1" latinLnBrk="0" hangingPunct="1">
        <a:lnSpc>
          <a:spcPct val="120000"/>
        </a:lnSpc>
        <a:spcBef>
          <a:spcPts val="500"/>
        </a:spcBef>
        <a:buFont typeface="Arial" panose="020B0604020202020204" pitchFamily="34" charset="0"/>
        <a:buChar char="•"/>
        <a:defRPr sz="14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hpe.servicesaustralia.gov.au/INFO/ACPP/ACPPM03INFO5.pdf"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www.health.gov.au/resources/publications/support-at-home-user-guide-submitting-claims-to-the-aged-care-provider-portal?language=en" TargetMode="External"/><Relationship Id="rId5" Type="http://schemas.openxmlformats.org/officeDocument/2006/relationships/image" Target="../media/image12.png"/><Relationship Id="rId4" Type="http://schemas.openxmlformats.org/officeDocument/2006/relationships/hyperlink" Target="https://www.health.gov.au/resources/publications/support-at-home-program-claims-and-payments-business-rules-guidance?language=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E7B9-4DEB-DB1E-08AF-5BAC9C70987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D526F32-0A57-0391-E1AC-BDBA9506F323}"/>
              </a:ext>
            </a:extLst>
          </p:cNvPr>
          <p:cNvSpPr/>
          <p:nvPr/>
        </p:nvSpPr>
        <p:spPr>
          <a:xfrm>
            <a:off x="9893068" y="3893308"/>
            <a:ext cx="2064613" cy="26480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noAutofit/>
          </a:bodyPr>
          <a:lstStyle/>
          <a:p>
            <a:pPr marL="361955" indent="-361955">
              <a:buClr>
                <a:schemeClr val="accent5">
                  <a:lumMod val="75000"/>
                </a:schemeClr>
              </a:buClr>
              <a:buSzPct val="150000"/>
              <a:buFont typeface="Wingdings" panose="05000000000000000000" pitchFamily="2" charset="2"/>
              <a:buChar char="þ"/>
            </a:pPr>
            <a:endParaRPr lang="en-AU" sz="949" i="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9A7F798-8D25-651A-B198-25FD82333B6B}"/>
              </a:ext>
            </a:extLst>
          </p:cNvPr>
          <p:cNvSpPr/>
          <p:nvPr/>
        </p:nvSpPr>
        <p:spPr>
          <a:xfrm>
            <a:off x="5086998" y="5386795"/>
            <a:ext cx="2277566" cy="760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1" rIns="91440" bIns="45721" rtlCol="0" anchor="t" anchorCtr="0">
            <a:noAutofit/>
          </a:bodyPr>
          <a:lstStyle/>
          <a:p>
            <a:pPr marL="269879"/>
            <a:endParaRPr lang="en-AU" sz="949" dirty="0">
              <a:solidFill>
                <a:schemeClr val="tx1"/>
              </a:solidFill>
              <a:latin typeface="Arial"/>
              <a:cs typeface="Arial"/>
            </a:endParaRPr>
          </a:p>
        </p:txBody>
      </p:sp>
      <p:pic>
        <p:nvPicPr>
          <p:cNvPr id="18" name="Picture 17" descr="An older couple looking at a tablet, with a younger woman.&#10;">
            <a:extLst>
              <a:ext uri="{FF2B5EF4-FFF2-40B4-BE49-F238E27FC236}">
                <a16:creationId xmlns:a16="http://schemas.microsoft.com/office/drawing/2014/main" id="{C76792CE-D72D-9CD1-27BA-A83D57EE2FC3}"/>
              </a:ext>
            </a:extLst>
          </p:cNvPr>
          <p:cNvPicPr>
            <a:picLocks noChangeAspect="1"/>
          </p:cNvPicPr>
          <p:nvPr/>
        </p:nvPicPr>
        <p:blipFill>
          <a:blip r:embed="rId3">
            <a:extLst>
              <a:ext uri="{28A0092B-C50C-407E-A947-70E740481C1C}">
                <a14:useLocalDpi xmlns:a14="http://schemas.microsoft.com/office/drawing/2010/main" val="0"/>
              </a:ext>
            </a:extLst>
          </a:blip>
          <a:srcRect t="13219" b="13219"/>
          <a:stretch>
            <a:fillRect/>
          </a:stretch>
        </p:blipFill>
        <p:spPr bwMode="auto">
          <a:xfrm>
            <a:off x="1" y="-1"/>
            <a:ext cx="12192000" cy="5964865"/>
          </a:xfrm>
          <a:prstGeom prst="rect">
            <a:avLst/>
          </a:prstGeom>
          <a:ln>
            <a:noFill/>
          </a:ln>
          <a:extLst>
            <a:ext uri="{53640926-AAD7-44D8-BBD7-CCE9431645EC}">
              <a14:shadowObscured xmlns:a14="http://schemas.microsoft.com/office/drawing/2010/main"/>
            </a:ext>
          </a:extLst>
        </p:spPr>
      </p:pic>
      <p:pic>
        <p:nvPicPr>
          <p:cNvPr id="19" name="Picture 18" descr="Department of Health, Disability and Ageing">
            <a:extLst>
              <a:ext uri="{FF2B5EF4-FFF2-40B4-BE49-F238E27FC236}">
                <a16:creationId xmlns:a16="http://schemas.microsoft.com/office/drawing/2014/main" id="{C2AB4DA3-AAA6-18E9-C9F6-046B51022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5" y="-10633"/>
            <a:ext cx="5636649" cy="1371711"/>
          </a:xfrm>
          <a:prstGeom prst="rect">
            <a:avLst/>
          </a:prstGeom>
          <a:noFill/>
          <a:ln>
            <a:noFill/>
          </a:ln>
        </p:spPr>
      </p:pic>
      <p:pic>
        <p:nvPicPr>
          <p:cNvPr id="20" name="Picture 19" descr="Support at Home">
            <a:extLst>
              <a:ext uri="{FF2B5EF4-FFF2-40B4-BE49-F238E27FC236}">
                <a16:creationId xmlns:a16="http://schemas.microsoft.com/office/drawing/2014/main" id="{96970975-15C7-1136-34BD-BBB392C90BB0}"/>
              </a:ext>
            </a:extLst>
          </p:cNvPr>
          <p:cNvPicPr>
            <a:picLocks noChangeAspect="1"/>
          </p:cNvPicPr>
          <p:nvPr/>
        </p:nvPicPr>
        <p:blipFill rotWithShape="1">
          <a:blip r:embed="rId5">
            <a:extLst>
              <a:ext uri="{28A0092B-C50C-407E-A947-70E740481C1C}">
                <a14:useLocalDpi xmlns:a14="http://schemas.microsoft.com/office/drawing/2010/main" val="0"/>
              </a:ext>
            </a:extLst>
          </a:blip>
          <a:srcRect l="69188" b="86729"/>
          <a:stretch/>
        </p:blipFill>
        <p:spPr bwMode="auto">
          <a:xfrm>
            <a:off x="9305761" y="-797"/>
            <a:ext cx="2896454" cy="1763231"/>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456E5798-09FF-3C82-8ACE-63BFE19839E3}"/>
              </a:ext>
            </a:extLst>
          </p:cNvPr>
          <p:cNvSpPr txBox="1"/>
          <p:nvPr/>
        </p:nvSpPr>
        <p:spPr>
          <a:xfrm>
            <a:off x="0" y="4437214"/>
            <a:ext cx="12192000" cy="1815882"/>
          </a:xfrm>
          <a:prstGeom prst="rect">
            <a:avLst/>
          </a:prstGeom>
          <a:solidFill>
            <a:srgbClr val="FFFFFF"/>
          </a:solidFill>
        </p:spPr>
        <p:txBody>
          <a:bodyPr wrap="square" rtlCol="0">
            <a:spAutoFit/>
          </a:bodyPr>
          <a:lstStyle/>
          <a:p>
            <a:pPr marL="900000"/>
            <a:endParaRPr lang="en-AU" sz="1400" b="1" dirty="0"/>
          </a:p>
          <a:p>
            <a:pPr marL="468000"/>
            <a:r>
              <a:rPr lang="en-AU" sz="4000" b="1" dirty="0"/>
              <a:t>Support at Home: Finalising HCP claims and commencing claiming for Support at Home</a:t>
            </a:r>
          </a:p>
          <a:p>
            <a:pPr marL="468000"/>
            <a:endParaRPr lang="en-AU" sz="1400" b="1" dirty="0"/>
          </a:p>
        </p:txBody>
      </p:sp>
    </p:spTree>
    <p:extLst>
      <p:ext uri="{BB962C8B-B14F-4D97-AF65-F5344CB8AC3E}">
        <p14:creationId xmlns:p14="http://schemas.microsoft.com/office/powerpoint/2010/main" val="290490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59D223B9-CF37-4C27-58D8-9E1E6434381E}"/>
              </a:ext>
            </a:extLst>
          </p:cNvPr>
          <p:cNvSpPr/>
          <p:nvPr/>
        </p:nvSpPr>
        <p:spPr>
          <a:xfrm>
            <a:off x="2891772" y="3322166"/>
            <a:ext cx="8854514" cy="429063"/>
          </a:xfrm>
          <a:prstGeom prst="roundRect">
            <a:avLst>
              <a:gd name="adj" fmla="val 163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130" name="Rectangle: Rounded Corners 129">
            <a:extLst>
              <a:ext uri="{FF2B5EF4-FFF2-40B4-BE49-F238E27FC236}">
                <a16:creationId xmlns:a16="http://schemas.microsoft.com/office/drawing/2014/main" id="{354406E0-1FF3-711F-852F-121732DB4287}"/>
              </a:ext>
            </a:extLst>
          </p:cNvPr>
          <p:cNvSpPr/>
          <p:nvPr/>
        </p:nvSpPr>
        <p:spPr>
          <a:xfrm>
            <a:off x="1276350" y="1904564"/>
            <a:ext cx="1504910" cy="966272"/>
          </a:xfrm>
          <a:prstGeom prst="roundRect">
            <a:avLst>
              <a:gd name="adj" fmla="val 8798"/>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5" name="Title 1">
            <a:extLst>
              <a:ext uri="{FF2B5EF4-FFF2-40B4-BE49-F238E27FC236}">
                <a16:creationId xmlns:a16="http://schemas.microsoft.com/office/drawing/2014/main" id="{3D0A8EEE-37ED-FEA6-BE92-B0F72EF868CB}"/>
              </a:ext>
            </a:extLst>
          </p:cNvPr>
          <p:cNvSpPr>
            <a:spLocks noGrp="1"/>
          </p:cNvSpPr>
          <p:nvPr>
            <p:ph type="title"/>
          </p:nvPr>
        </p:nvSpPr>
        <p:spPr>
          <a:xfrm>
            <a:off x="352786" y="320115"/>
            <a:ext cx="10568971" cy="549275"/>
          </a:xfrm>
        </p:spPr>
        <p:txBody>
          <a:bodyPr>
            <a:noAutofit/>
          </a:bodyPr>
          <a:lstStyle/>
          <a:p>
            <a:r>
              <a:rPr lang="en-AU" sz="2400" dirty="0">
                <a:latin typeface="Arial"/>
                <a:cs typeface="Arial"/>
              </a:rPr>
              <a:t>Finalising HCP claims &amp; commencing claims for Support at Home</a:t>
            </a:r>
          </a:p>
        </p:txBody>
      </p:sp>
      <p:cxnSp>
        <p:nvCxnSpPr>
          <p:cNvPr id="6" name="Straight Connector 5">
            <a:extLst>
              <a:ext uri="{FF2B5EF4-FFF2-40B4-BE49-F238E27FC236}">
                <a16:creationId xmlns:a16="http://schemas.microsoft.com/office/drawing/2014/main" id="{CB278FCF-66DE-FFDB-E3E8-841923FB18F6}"/>
              </a:ext>
            </a:extLst>
          </p:cNvPr>
          <p:cNvCxnSpPr>
            <a:cxnSpLocks/>
          </p:cNvCxnSpPr>
          <p:nvPr/>
        </p:nvCxnSpPr>
        <p:spPr>
          <a:xfrm>
            <a:off x="228774" y="3213102"/>
            <a:ext cx="11723678" cy="22588"/>
          </a:xfrm>
          <a:prstGeom prst="line">
            <a:avLst/>
          </a:prstGeom>
          <a:ln w="57150">
            <a:solidFill>
              <a:schemeClr val="bg1">
                <a:lumMod val="2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CBE189-9025-5A4F-1DBC-08DA1AF37635}"/>
              </a:ext>
            </a:extLst>
          </p:cNvPr>
          <p:cNvSpPr txBox="1"/>
          <p:nvPr/>
        </p:nvSpPr>
        <p:spPr>
          <a:xfrm>
            <a:off x="7485972" y="2928969"/>
            <a:ext cx="1178158" cy="307905"/>
          </a:xfrm>
          <a:prstGeom prst="rect">
            <a:avLst/>
          </a:prstGeom>
          <a:noFill/>
        </p:spPr>
        <p:txBody>
          <a:bodyPr wrap="square" rtlCol="0">
            <a:spAutoFit/>
          </a:bodyPr>
          <a:lstStyle/>
          <a:p>
            <a:r>
              <a:rPr lang="en-AU" sz="1401" b="1" dirty="0">
                <a:solidFill>
                  <a:schemeClr val="bg1">
                    <a:lumMod val="25000"/>
                  </a:schemeClr>
                </a:solidFill>
                <a:latin typeface="Arial" panose="020B0604020202020204" pitchFamily="34" charset="0"/>
                <a:cs typeface="Arial" panose="020B0604020202020204" pitchFamily="34" charset="0"/>
              </a:rPr>
              <a:t>Jan 2026</a:t>
            </a:r>
          </a:p>
        </p:txBody>
      </p:sp>
      <p:sp>
        <p:nvSpPr>
          <p:cNvPr id="9" name="Rectangle 8">
            <a:extLst>
              <a:ext uri="{FF2B5EF4-FFF2-40B4-BE49-F238E27FC236}">
                <a16:creationId xmlns:a16="http://schemas.microsoft.com/office/drawing/2014/main" id="{A91DA6FE-081E-7445-E2AF-65BD9AA8C36B}"/>
              </a:ext>
            </a:extLst>
          </p:cNvPr>
          <p:cNvSpPr/>
          <p:nvPr/>
        </p:nvSpPr>
        <p:spPr>
          <a:xfrm>
            <a:off x="9893068" y="3893308"/>
            <a:ext cx="2064613" cy="26480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noAutofit/>
          </a:bodyPr>
          <a:lstStyle/>
          <a:p>
            <a:pPr marL="361955" indent="-361955">
              <a:buClr>
                <a:schemeClr val="accent5">
                  <a:lumMod val="75000"/>
                </a:schemeClr>
              </a:buClr>
              <a:buSzPct val="150000"/>
              <a:buFont typeface="Wingdings" panose="05000000000000000000" pitchFamily="2" charset="2"/>
              <a:buChar char="þ"/>
            </a:pPr>
            <a:endParaRPr lang="en-AU" sz="949" i="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5C1F47D-16F6-32AE-EB89-C6DA3BE4AE88}"/>
              </a:ext>
            </a:extLst>
          </p:cNvPr>
          <p:cNvSpPr txBox="1"/>
          <p:nvPr/>
        </p:nvSpPr>
        <p:spPr>
          <a:xfrm>
            <a:off x="9721049" y="2963896"/>
            <a:ext cx="960096" cy="307905"/>
          </a:xfrm>
          <a:prstGeom prst="rect">
            <a:avLst/>
          </a:prstGeom>
          <a:noFill/>
        </p:spPr>
        <p:txBody>
          <a:bodyPr wrap="square" rtlCol="0">
            <a:spAutoFit/>
          </a:bodyPr>
          <a:lstStyle/>
          <a:p>
            <a:r>
              <a:rPr lang="en-AU" sz="1401" b="1" dirty="0">
                <a:solidFill>
                  <a:schemeClr val="bg1">
                    <a:lumMod val="25000"/>
                  </a:schemeClr>
                </a:solidFill>
                <a:latin typeface="Arial" panose="020B0604020202020204" pitchFamily="34" charset="0"/>
                <a:cs typeface="Arial" panose="020B0604020202020204" pitchFamily="34" charset="0"/>
              </a:rPr>
              <a:t>Feb 2026</a:t>
            </a:r>
          </a:p>
        </p:txBody>
      </p:sp>
      <p:sp>
        <p:nvSpPr>
          <p:cNvPr id="14" name="Rectangle 13">
            <a:extLst>
              <a:ext uri="{FF2B5EF4-FFF2-40B4-BE49-F238E27FC236}">
                <a16:creationId xmlns:a16="http://schemas.microsoft.com/office/drawing/2014/main" id="{21E6A7B0-B578-6E57-7510-EF361BB31922}"/>
              </a:ext>
            </a:extLst>
          </p:cNvPr>
          <p:cNvSpPr/>
          <p:nvPr/>
        </p:nvSpPr>
        <p:spPr>
          <a:xfrm>
            <a:off x="5140660" y="3097851"/>
            <a:ext cx="26850" cy="220395"/>
          </a:xfrm>
          <a:prstGeom prst="rect">
            <a:avLst/>
          </a:prstGeom>
          <a:solidFill>
            <a:schemeClr val="bg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5A5932-B351-D578-AE55-1B0B9FC088A5}"/>
              </a:ext>
            </a:extLst>
          </p:cNvPr>
          <p:cNvSpPr txBox="1"/>
          <p:nvPr/>
        </p:nvSpPr>
        <p:spPr>
          <a:xfrm>
            <a:off x="5167509" y="2908946"/>
            <a:ext cx="1178158" cy="307905"/>
          </a:xfrm>
          <a:prstGeom prst="rect">
            <a:avLst/>
          </a:prstGeom>
          <a:noFill/>
        </p:spPr>
        <p:txBody>
          <a:bodyPr wrap="square" rtlCol="0">
            <a:spAutoFit/>
          </a:bodyPr>
          <a:lstStyle/>
          <a:p>
            <a:r>
              <a:rPr lang="en-AU" sz="1401" b="1" dirty="0">
                <a:solidFill>
                  <a:schemeClr val="bg1">
                    <a:lumMod val="25000"/>
                  </a:schemeClr>
                </a:solidFill>
                <a:latin typeface="Arial" panose="020B0604020202020204" pitchFamily="34" charset="0"/>
                <a:cs typeface="Arial" panose="020B0604020202020204" pitchFamily="34" charset="0"/>
              </a:rPr>
              <a:t>Dec 2025</a:t>
            </a:r>
          </a:p>
        </p:txBody>
      </p:sp>
      <p:sp>
        <p:nvSpPr>
          <p:cNvPr id="16" name="Rectangle 15">
            <a:extLst>
              <a:ext uri="{FF2B5EF4-FFF2-40B4-BE49-F238E27FC236}">
                <a16:creationId xmlns:a16="http://schemas.microsoft.com/office/drawing/2014/main" id="{3F7E039B-2CFD-5A20-CA29-FF5AF835252D}"/>
              </a:ext>
            </a:extLst>
          </p:cNvPr>
          <p:cNvSpPr/>
          <p:nvPr/>
        </p:nvSpPr>
        <p:spPr>
          <a:xfrm>
            <a:off x="2838074" y="3161693"/>
            <a:ext cx="26850" cy="220395"/>
          </a:xfrm>
          <a:prstGeom prst="rect">
            <a:avLst/>
          </a:prstGeom>
          <a:solidFill>
            <a:schemeClr val="bg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23CD4097-AFCD-53DD-2FA5-14944742D013}"/>
              </a:ext>
            </a:extLst>
          </p:cNvPr>
          <p:cNvSpPr/>
          <p:nvPr/>
        </p:nvSpPr>
        <p:spPr>
          <a:xfrm>
            <a:off x="5086998" y="5386795"/>
            <a:ext cx="2277566" cy="760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1" rIns="91440" bIns="45721" rtlCol="0" anchor="t" anchorCtr="0">
            <a:noAutofit/>
          </a:bodyPr>
          <a:lstStyle/>
          <a:p>
            <a:pPr marL="269879"/>
            <a:endParaRPr lang="en-AU" sz="949" dirty="0">
              <a:solidFill>
                <a:schemeClr val="tx1"/>
              </a:solidFill>
              <a:latin typeface="Arial"/>
              <a:cs typeface="Arial"/>
            </a:endParaRPr>
          </a:p>
        </p:txBody>
      </p:sp>
      <p:sp>
        <p:nvSpPr>
          <p:cNvPr id="29" name="TextBox 28">
            <a:extLst>
              <a:ext uri="{FF2B5EF4-FFF2-40B4-BE49-F238E27FC236}">
                <a16:creationId xmlns:a16="http://schemas.microsoft.com/office/drawing/2014/main" id="{90A73D1D-D09A-FB8D-1496-AA945D90964F}"/>
              </a:ext>
            </a:extLst>
          </p:cNvPr>
          <p:cNvSpPr txBox="1"/>
          <p:nvPr/>
        </p:nvSpPr>
        <p:spPr>
          <a:xfrm>
            <a:off x="562337" y="2893228"/>
            <a:ext cx="1443636" cy="307905"/>
          </a:xfrm>
          <a:prstGeom prst="rect">
            <a:avLst/>
          </a:prstGeom>
          <a:noFill/>
        </p:spPr>
        <p:txBody>
          <a:bodyPr wrap="square" rtlCol="0">
            <a:spAutoFit/>
          </a:bodyPr>
          <a:lstStyle/>
          <a:p>
            <a:r>
              <a:rPr lang="en-AU" sz="1401" b="1" dirty="0">
                <a:solidFill>
                  <a:schemeClr val="bg1">
                    <a:lumMod val="25000"/>
                  </a:schemeClr>
                </a:solidFill>
                <a:latin typeface="Arial" panose="020B0604020202020204" pitchFamily="34" charset="0"/>
                <a:cs typeface="Arial" panose="020B0604020202020204" pitchFamily="34" charset="0"/>
              </a:rPr>
              <a:t>Oct 2025</a:t>
            </a:r>
          </a:p>
        </p:txBody>
      </p:sp>
      <p:sp>
        <p:nvSpPr>
          <p:cNvPr id="30" name="TextBox 29">
            <a:extLst>
              <a:ext uri="{FF2B5EF4-FFF2-40B4-BE49-F238E27FC236}">
                <a16:creationId xmlns:a16="http://schemas.microsoft.com/office/drawing/2014/main" id="{49D9E8E9-8068-6BA3-BAF7-D016C1B80D24}"/>
              </a:ext>
            </a:extLst>
          </p:cNvPr>
          <p:cNvSpPr txBox="1"/>
          <p:nvPr/>
        </p:nvSpPr>
        <p:spPr>
          <a:xfrm>
            <a:off x="2845817" y="2893228"/>
            <a:ext cx="1178158" cy="307905"/>
          </a:xfrm>
          <a:prstGeom prst="rect">
            <a:avLst/>
          </a:prstGeom>
          <a:noFill/>
        </p:spPr>
        <p:txBody>
          <a:bodyPr wrap="square" rtlCol="0">
            <a:spAutoFit/>
          </a:bodyPr>
          <a:lstStyle/>
          <a:p>
            <a:r>
              <a:rPr lang="en-AU" sz="1401" b="1" dirty="0">
                <a:solidFill>
                  <a:schemeClr val="bg1">
                    <a:lumMod val="25000"/>
                  </a:schemeClr>
                </a:solidFill>
                <a:latin typeface="Arial" panose="020B0604020202020204" pitchFamily="34" charset="0"/>
                <a:cs typeface="Arial" panose="020B0604020202020204" pitchFamily="34" charset="0"/>
              </a:rPr>
              <a:t>Nov 2025</a:t>
            </a:r>
          </a:p>
        </p:txBody>
      </p:sp>
      <p:sp>
        <p:nvSpPr>
          <p:cNvPr id="32" name="Rectangle 31">
            <a:extLst>
              <a:ext uri="{FF2B5EF4-FFF2-40B4-BE49-F238E27FC236}">
                <a16:creationId xmlns:a16="http://schemas.microsoft.com/office/drawing/2014/main" id="{20859D91-530F-F9C9-72AD-7C2885098676}"/>
              </a:ext>
            </a:extLst>
          </p:cNvPr>
          <p:cNvSpPr/>
          <p:nvPr/>
        </p:nvSpPr>
        <p:spPr>
          <a:xfrm>
            <a:off x="535487" y="3097851"/>
            <a:ext cx="26850" cy="220395"/>
          </a:xfrm>
          <a:prstGeom prst="rect">
            <a:avLst/>
          </a:prstGeom>
          <a:solidFill>
            <a:schemeClr val="bg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69A3BC4-01B9-DAB9-8E60-9253E10A8C31}"/>
              </a:ext>
            </a:extLst>
          </p:cNvPr>
          <p:cNvSpPr txBox="1"/>
          <p:nvPr/>
        </p:nvSpPr>
        <p:spPr>
          <a:xfrm>
            <a:off x="2881947" y="3339113"/>
            <a:ext cx="4442229" cy="369332"/>
          </a:xfrm>
          <a:prstGeom prst="rect">
            <a:avLst/>
          </a:prstGeom>
          <a:noFill/>
        </p:spPr>
        <p:txBody>
          <a:bodyPr wrap="square" rtlCol="0">
            <a:spAutoFit/>
          </a:bodyPr>
          <a:lstStyle/>
          <a:p>
            <a:r>
              <a:rPr lang="en-AU" sz="900" b="1" dirty="0">
                <a:latin typeface="Arial"/>
                <a:cs typeface="Arial"/>
              </a:rPr>
              <a:t>1 November</a:t>
            </a:r>
            <a:endParaRPr lang="en-AU" sz="900" dirty="0">
              <a:latin typeface="Arial"/>
              <a:cs typeface="Arial"/>
            </a:endParaRPr>
          </a:p>
          <a:p>
            <a:r>
              <a:rPr lang="en-AU" sz="900" dirty="0">
                <a:latin typeface="Arial"/>
                <a:cs typeface="Arial"/>
              </a:rPr>
              <a:t>Providers commence delivering services under the Support at Home program.</a:t>
            </a:r>
          </a:p>
        </p:txBody>
      </p:sp>
      <p:sp>
        <p:nvSpPr>
          <p:cNvPr id="91" name="Rectangle: Rounded Corners 90">
            <a:extLst>
              <a:ext uri="{FF2B5EF4-FFF2-40B4-BE49-F238E27FC236}">
                <a16:creationId xmlns:a16="http://schemas.microsoft.com/office/drawing/2014/main" id="{24983822-1A9B-09B1-DD1D-23EFE74599EF}"/>
              </a:ext>
            </a:extLst>
          </p:cNvPr>
          <p:cNvSpPr/>
          <p:nvPr/>
        </p:nvSpPr>
        <p:spPr>
          <a:xfrm>
            <a:off x="594210" y="3322358"/>
            <a:ext cx="2222037" cy="429063"/>
          </a:xfrm>
          <a:prstGeom prst="roundRect">
            <a:avLst>
              <a:gd name="adj" fmla="val 163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92" name="TextBox 91">
            <a:extLst>
              <a:ext uri="{FF2B5EF4-FFF2-40B4-BE49-F238E27FC236}">
                <a16:creationId xmlns:a16="http://schemas.microsoft.com/office/drawing/2014/main" id="{9C0DE503-A044-F785-7964-2858B5F7684C}"/>
              </a:ext>
            </a:extLst>
          </p:cNvPr>
          <p:cNvSpPr txBox="1"/>
          <p:nvPr/>
        </p:nvSpPr>
        <p:spPr>
          <a:xfrm>
            <a:off x="593139" y="3339750"/>
            <a:ext cx="2131429" cy="376898"/>
          </a:xfrm>
          <a:prstGeom prst="rect">
            <a:avLst/>
          </a:prstGeom>
          <a:noFill/>
        </p:spPr>
        <p:txBody>
          <a:bodyPr wrap="square" rtlCol="0">
            <a:spAutoFit/>
          </a:bodyPr>
          <a:lstStyle/>
          <a:p>
            <a:r>
              <a:rPr lang="en-AU" sz="900" b="1" dirty="0">
                <a:latin typeface="Arial"/>
                <a:cs typeface="Arial"/>
              </a:rPr>
              <a:t>October</a:t>
            </a:r>
            <a:endParaRPr lang="en-AU" sz="900" dirty="0">
              <a:latin typeface="Arial"/>
              <a:cs typeface="Arial"/>
            </a:endParaRPr>
          </a:p>
          <a:p>
            <a:r>
              <a:rPr lang="en-AU" sz="900" dirty="0">
                <a:latin typeface="Arial"/>
                <a:cs typeface="Arial"/>
              </a:rPr>
              <a:t>Providers deliver final HCP services</a:t>
            </a:r>
            <a:r>
              <a:rPr lang="en-AU" sz="949" dirty="0">
                <a:latin typeface="Arial"/>
                <a:cs typeface="Arial"/>
              </a:rPr>
              <a:t>.</a:t>
            </a:r>
          </a:p>
        </p:txBody>
      </p:sp>
      <p:sp>
        <p:nvSpPr>
          <p:cNvPr id="93" name="Rectangle: Rounded Corners 92">
            <a:extLst>
              <a:ext uri="{FF2B5EF4-FFF2-40B4-BE49-F238E27FC236}">
                <a16:creationId xmlns:a16="http://schemas.microsoft.com/office/drawing/2014/main" id="{F2C7A2BF-A00D-155C-A282-AB3DFE5353DF}"/>
              </a:ext>
            </a:extLst>
          </p:cNvPr>
          <p:cNvSpPr/>
          <p:nvPr/>
        </p:nvSpPr>
        <p:spPr>
          <a:xfrm>
            <a:off x="2838073" y="1904566"/>
            <a:ext cx="1369945" cy="961266"/>
          </a:xfrm>
          <a:prstGeom prst="roundRect">
            <a:avLst>
              <a:gd name="adj" fmla="val 8798"/>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94" name="TextBox 93">
            <a:extLst>
              <a:ext uri="{FF2B5EF4-FFF2-40B4-BE49-F238E27FC236}">
                <a16:creationId xmlns:a16="http://schemas.microsoft.com/office/drawing/2014/main" id="{10B0EB35-06A0-8B0E-645B-3909BB625B93}"/>
              </a:ext>
            </a:extLst>
          </p:cNvPr>
          <p:cNvSpPr txBox="1"/>
          <p:nvPr/>
        </p:nvSpPr>
        <p:spPr>
          <a:xfrm>
            <a:off x="1284156" y="1923018"/>
            <a:ext cx="1565022" cy="923332"/>
          </a:xfrm>
          <a:prstGeom prst="rect">
            <a:avLst/>
          </a:prstGeom>
          <a:noFill/>
        </p:spPr>
        <p:txBody>
          <a:bodyPr wrap="square" lIns="91440" tIns="45721" rIns="91440" bIns="45721" rtlCol="0" anchor="t">
            <a:spAutoFit/>
          </a:bodyPr>
          <a:lstStyle/>
          <a:p>
            <a:r>
              <a:rPr lang="en-AU" sz="900" b="1" dirty="0">
                <a:latin typeface="Arial"/>
                <a:cs typeface="Arial"/>
              </a:rPr>
              <a:t>31 October</a:t>
            </a:r>
          </a:p>
          <a:p>
            <a:r>
              <a:rPr lang="en-AU" sz="900" dirty="0">
                <a:latin typeface="Arial"/>
                <a:cs typeface="Arial"/>
              </a:rPr>
              <a:t>Outage of the Aged Care Provider Portal (ACPP) from 6pm on 31/10. The</a:t>
            </a:r>
            <a:r>
              <a:rPr lang="en-AU" sz="900" dirty="0">
                <a:ea typeface="+mn-lt"/>
                <a:cs typeface="+mn-lt"/>
              </a:rPr>
              <a:t> outage is expected to end 12:00 PM midday 1/11</a:t>
            </a:r>
            <a:r>
              <a:rPr lang="en-AU" sz="900" dirty="0">
                <a:latin typeface="Arial"/>
                <a:cs typeface="Arial"/>
              </a:rPr>
              <a:t>.</a:t>
            </a:r>
          </a:p>
        </p:txBody>
      </p:sp>
      <p:sp>
        <p:nvSpPr>
          <p:cNvPr id="97" name="Rectangle: Rounded Corners 96">
            <a:extLst>
              <a:ext uri="{FF2B5EF4-FFF2-40B4-BE49-F238E27FC236}">
                <a16:creationId xmlns:a16="http://schemas.microsoft.com/office/drawing/2014/main" id="{06EFF74D-1BDA-EAAC-F1BC-F66177F45C85}"/>
              </a:ext>
            </a:extLst>
          </p:cNvPr>
          <p:cNvSpPr/>
          <p:nvPr/>
        </p:nvSpPr>
        <p:spPr>
          <a:xfrm>
            <a:off x="3028951" y="3800910"/>
            <a:ext cx="2125134" cy="1704764"/>
          </a:xfrm>
          <a:prstGeom prst="roundRect">
            <a:avLst>
              <a:gd name="adj" fmla="val 879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11" name="TextBox 110">
            <a:extLst>
              <a:ext uri="{FF2B5EF4-FFF2-40B4-BE49-F238E27FC236}">
                <a16:creationId xmlns:a16="http://schemas.microsoft.com/office/drawing/2014/main" id="{7397B4F9-DFBF-2741-1CEA-E95F259BC918}"/>
              </a:ext>
            </a:extLst>
          </p:cNvPr>
          <p:cNvSpPr txBox="1"/>
          <p:nvPr/>
        </p:nvSpPr>
        <p:spPr>
          <a:xfrm>
            <a:off x="3057615" y="3875929"/>
            <a:ext cx="2064613" cy="1615829"/>
          </a:xfrm>
          <a:prstGeom prst="rect">
            <a:avLst/>
          </a:prstGeom>
          <a:noFill/>
        </p:spPr>
        <p:txBody>
          <a:bodyPr wrap="square" lIns="91440" tIns="45721" rIns="91440" bIns="45721" rtlCol="0" anchor="t">
            <a:spAutoFit/>
          </a:bodyPr>
          <a:lstStyle/>
          <a:p>
            <a:r>
              <a:rPr lang="en-AU" sz="900" b="1" dirty="0">
                <a:latin typeface="Arial"/>
                <a:cs typeface="Arial"/>
              </a:rPr>
              <a:t>From 5 November</a:t>
            </a:r>
            <a:endParaRPr lang="en-AU" sz="900" b="1" strike="sngStrike" dirty="0">
              <a:latin typeface="Arial"/>
              <a:cs typeface="Arial"/>
            </a:endParaRPr>
          </a:p>
          <a:p>
            <a:pPr marL="171453" indent="-171453">
              <a:buFont typeface="Arial" panose="020B0604020202020204" pitchFamily="34" charset="0"/>
              <a:buChar char="•"/>
            </a:pPr>
            <a:r>
              <a:rPr lang="en-AU" sz="900" dirty="0"/>
              <a:t>Upload final HCP claim in preparation for Support at Home claiming. </a:t>
            </a:r>
            <a:endParaRPr lang="en-AU" sz="900" dirty="0">
              <a:cs typeface="Arial"/>
            </a:endParaRPr>
          </a:p>
          <a:p>
            <a:pPr marL="171453" indent="-171453">
              <a:buFont typeface="Arial" panose="020B0604020202020204" pitchFamily="34" charset="0"/>
              <a:buChar char="•"/>
            </a:pPr>
            <a:r>
              <a:rPr lang="en-AU" sz="900" dirty="0">
                <a:latin typeface="Arial"/>
                <a:cs typeface="Arial"/>
              </a:rPr>
              <a:t>Report final balance of provider-held HCP Commonwealth unspent funds. </a:t>
            </a:r>
          </a:p>
          <a:p>
            <a:pPr marL="171453" indent="-171453">
              <a:buFont typeface="Arial" panose="020B0604020202020204" pitchFamily="34" charset="0"/>
              <a:buChar char="•"/>
            </a:pPr>
            <a:r>
              <a:rPr lang="en-AU" sz="900" dirty="0">
                <a:latin typeface="Arial"/>
                <a:cs typeface="Arial"/>
              </a:rPr>
              <a:t>Commence uploading claims/supporting evidence for Support at Home in preparation for claiming from 1 December.</a:t>
            </a:r>
          </a:p>
        </p:txBody>
      </p:sp>
      <p:sp>
        <p:nvSpPr>
          <p:cNvPr id="115" name="Rectangle: Rounded Corners 114">
            <a:extLst>
              <a:ext uri="{FF2B5EF4-FFF2-40B4-BE49-F238E27FC236}">
                <a16:creationId xmlns:a16="http://schemas.microsoft.com/office/drawing/2014/main" id="{B1362E8B-F4DC-6322-FEF6-A2CC713D665F}"/>
              </a:ext>
            </a:extLst>
          </p:cNvPr>
          <p:cNvSpPr/>
          <p:nvPr/>
        </p:nvSpPr>
        <p:spPr>
          <a:xfrm>
            <a:off x="5198429" y="3802593"/>
            <a:ext cx="6547856" cy="429063"/>
          </a:xfrm>
          <a:prstGeom prst="roundRect">
            <a:avLst>
              <a:gd name="adj" fmla="val 16321"/>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16" name="TextBox 115">
            <a:extLst>
              <a:ext uri="{FF2B5EF4-FFF2-40B4-BE49-F238E27FC236}">
                <a16:creationId xmlns:a16="http://schemas.microsoft.com/office/drawing/2014/main" id="{A780441C-BD1D-3B62-C0D5-6EA5AFB6E8F9}"/>
              </a:ext>
            </a:extLst>
          </p:cNvPr>
          <p:cNvSpPr txBox="1"/>
          <p:nvPr/>
        </p:nvSpPr>
        <p:spPr>
          <a:xfrm>
            <a:off x="5212655" y="3821107"/>
            <a:ext cx="5837979" cy="369332"/>
          </a:xfrm>
          <a:prstGeom prst="rect">
            <a:avLst/>
          </a:prstGeom>
          <a:noFill/>
        </p:spPr>
        <p:txBody>
          <a:bodyPr wrap="square" rtlCol="0">
            <a:spAutoFit/>
          </a:bodyPr>
          <a:lstStyle/>
          <a:p>
            <a:r>
              <a:rPr lang="en-AU" sz="900" b="1" dirty="0">
                <a:latin typeface="Arial"/>
                <a:cs typeface="Arial"/>
              </a:rPr>
              <a:t>From 1 Dec</a:t>
            </a:r>
            <a:endParaRPr lang="en-AU" sz="900" dirty="0">
              <a:latin typeface="Arial"/>
              <a:cs typeface="Arial"/>
            </a:endParaRPr>
          </a:p>
          <a:p>
            <a:r>
              <a:rPr lang="en-AU" sz="900" dirty="0">
                <a:latin typeface="Arial"/>
                <a:cs typeface="Arial"/>
              </a:rPr>
              <a:t>Once final HCP claim is approved, start to submit claims for services delivered under Support at Home. </a:t>
            </a:r>
            <a:endParaRPr lang="en-AU" sz="900" dirty="0">
              <a:highlight>
                <a:srgbClr val="FFFF00"/>
              </a:highlight>
              <a:latin typeface="Arial"/>
              <a:cs typeface="Arial"/>
            </a:endParaRPr>
          </a:p>
        </p:txBody>
      </p:sp>
      <p:sp>
        <p:nvSpPr>
          <p:cNvPr id="132" name="TextBox 131">
            <a:extLst>
              <a:ext uri="{FF2B5EF4-FFF2-40B4-BE49-F238E27FC236}">
                <a16:creationId xmlns:a16="http://schemas.microsoft.com/office/drawing/2014/main" id="{5F77ABED-3812-DECD-957C-C47F5A50C20E}"/>
              </a:ext>
            </a:extLst>
          </p:cNvPr>
          <p:cNvSpPr txBox="1"/>
          <p:nvPr/>
        </p:nvSpPr>
        <p:spPr>
          <a:xfrm>
            <a:off x="2867283" y="1928443"/>
            <a:ext cx="1397547" cy="923330"/>
          </a:xfrm>
          <a:prstGeom prst="rect">
            <a:avLst/>
          </a:prstGeom>
          <a:noFill/>
        </p:spPr>
        <p:txBody>
          <a:bodyPr wrap="square" rtlCol="0">
            <a:spAutoFit/>
          </a:bodyPr>
          <a:lstStyle/>
          <a:p>
            <a:r>
              <a:rPr lang="en-AU" sz="900" b="1" dirty="0">
                <a:latin typeface="Arial" panose="020B0604020202020204" pitchFamily="34" charset="0"/>
                <a:cs typeface="Arial" panose="020B0604020202020204" pitchFamily="34" charset="0"/>
              </a:rPr>
              <a:t>1 – 5 November</a:t>
            </a:r>
          </a:p>
          <a:p>
            <a:r>
              <a:rPr lang="en-AU" sz="900" dirty="0">
                <a:latin typeface="Arial" panose="020B0604020202020204" pitchFamily="34" charset="0"/>
                <a:cs typeface="Arial" panose="020B0604020202020204" pitchFamily="34" charset="0"/>
              </a:rPr>
              <a:t>ACPP in ‘read only’ mode. No claiming or invoicing is available until after midday on 5 November.</a:t>
            </a:r>
          </a:p>
        </p:txBody>
      </p:sp>
      <p:sp>
        <p:nvSpPr>
          <p:cNvPr id="133" name="TextBox 132">
            <a:extLst>
              <a:ext uri="{FF2B5EF4-FFF2-40B4-BE49-F238E27FC236}">
                <a16:creationId xmlns:a16="http://schemas.microsoft.com/office/drawing/2014/main" id="{54203126-2966-D536-4AAC-FA47D9699B98}"/>
              </a:ext>
            </a:extLst>
          </p:cNvPr>
          <p:cNvSpPr txBox="1"/>
          <p:nvPr/>
        </p:nvSpPr>
        <p:spPr>
          <a:xfrm rot="16200000">
            <a:off x="-288855" y="2283097"/>
            <a:ext cx="1178158" cy="307905"/>
          </a:xfrm>
          <a:prstGeom prst="rect">
            <a:avLst/>
          </a:prstGeom>
          <a:noFill/>
        </p:spPr>
        <p:txBody>
          <a:bodyPr wrap="square" rtlCol="0">
            <a:spAutoFit/>
          </a:bodyPr>
          <a:lstStyle/>
          <a:p>
            <a:r>
              <a:rPr lang="en-AU" sz="1401" b="1" i="1">
                <a:latin typeface="Arial" panose="020B0604020202020204" pitchFamily="34" charset="0"/>
                <a:cs typeface="Arial" panose="020B0604020202020204" pitchFamily="34" charset="0"/>
              </a:rPr>
              <a:t>Systems</a:t>
            </a:r>
          </a:p>
        </p:txBody>
      </p:sp>
      <p:sp>
        <p:nvSpPr>
          <p:cNvPr id="134" name="TextBox 133">
            <a:extLst>
              <a:ext uri="{FF2B5EF4-FFF2-40B4-BE49-F238E27FC236}">
                <a16:creationId xmlns:a16="http://schemas.microsoft.com/office/drawing/2014/main" id="{A2D02045-A35B-6158-6B06-67C2230BF86B}"/>
              </a:ext>
            </a:extLst>
          </p:cNvPr>
          <p:cNvSpPr txBox="1"/>
          <p:nvPr/>
        </p:nvSpPr>
        <p:spPr>
          <a:xfrm rot="16200000">
            <a:off x="-552158" y="4067494"/>
            <a:ext cx="1704764" cy="307905"/>
          </a:xfrm>
          <a:prstGeom prst="rect">
            <a:avLst/>
          </a:prstGeom>
          <a:noFill/>
        </p:spPr>
        <p:txBody>
          <a:bodyPr wrap="square" rtlCol="0">
            <a:spAutoFit/>
          </a:bodyPr>
          <a:lstStyle/>
          <a:p>
            <a:r>
              <a:rPr lang="en-AU" sz="1401" b="1" i="1">
                <a:latin typeface="Arial" panose="020B0604020202020204" pitchFamily="34" charset="0"/>
                <a:cs typeface="Arial" panose="020B0604020202020204" pitchFamily="34" charset="0"/>
              </a:rPr>
              <a:t>Provider actions </a:t>
            </a:r>
          </a:p>
        </p:txBody>
      </p:sp>
      <p:sp>
        <p:nvSpPr>
          <p:cNvPr id="149" name="Rectangle 148">
            <a:extLst>
              <a:ext uri="{FF2B5EF4-FFF2-40B4-BE49-F238E27FC236}">
                <a16:creationId xmlns:a16="http://schemas.microsoft.com/office/drawing/2014/main" id="{CE2262B9-5F60-5E75-BDFF-52FE885D0693}"/>
              </a:ext>
            </a:extLst>
          </p:cNvPr>
          <p:cNvSpPr/>
          <p:nvPr/>
        </p:nvSpPr>
        <p:spPr>
          <a:xfrm>
            <a:off x="9720803" y="3096285"/>
            <a:ext cx="26850" cy="220395"/>
          </a:xfrm>
          <a:prstGeom prst="rect">
            <a:avLst/>
          </a:prstGeom>
          <a:solidFill>
            <a:schemeClr val="bg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latin typeface="Arial" panose="020B0604020202020204" pitchFamily="34" charset="0"/>
              <a:cs typeface="Arial" panose="020B0604020202020204" pitchFamily="34" charset="0"/>
            </a:endParaRPr>
          </a:p>
        </p:txBody>
      </p:sp>
      <p:sp>
        <p:nvSpPr>
          <p:cNvPr id="150" name="Rectangle 149">
            <a:extLst>
              <a:ext uri="{FF2B5EF4-FFF2-40B4-BE49-F238E27FC236}">
                <a16:creationId xmlns:a16="http://schemas.microsoft.com/office/drawing/2014/main" id="{D900936A-F726-6245-1543-CD3EE135B40E}"/>
              </a:ext>
            </a:extLst>
          </p:cNvPr>
          <p:cNvSpPr/>
          <p:nvPr/>
        </p:nvSpPr>
        <p:spPr>
          <a:xfrm>
            <a:off x="7485972" y="3099515"/>
            <a:ext cx="26850" cy="220395"/>
          </a:xfrm>
          <a:prstGeom prst="rect">
            <a:avLst/>
          </a:prstGeom>
          <a:solidFill>
            <a:schemeClr val="bg1">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E964F9-F738-F0E2-3E58-B4724BD0B7D2}"/>
              </a:ext>
            </a:extLst>
          </p:cNvPr>
          <p:cNvSpPr txBox="1"/>
          <p:nvPr/>
        </p:nvSpPr>
        <p:spPr>
          <a:xfrm>
            <a:off x="383588" y="870652"/>
            <a:ext cx="10135296" cy="646587"/>
          </a:xfrm>
          <a:prstGeom prst="rect">
            <a:avLst/>
          </a:prstGeom>
          <a:noFill/>
        </p:spPr>
        <p:txBody>
          <a:bodyPr wrap="square" rtlCol="0">
            <a:spAutoFit/>
          </a:bodyPr>
          <a:lstStyle/>
          <a:p>
            <a:r>
              <a:rPr lang="en-AU" sz="1801" dirty="0"/>
              <a:t>This timeline and checklist are intended to support providers to commence Support at Home claiming from 1 December 2025. </a:t>
            </a:r>
          </a:p>
        </p:txBody>
      </p:sp>
      <p:sp>
        <p:nvSpPr>
          <p:cNvPr id="3" name="Rectangle: Rounded Corners 2">
            <a:extLst>
              <a:ext uri="{FF2B5EF4-FFF2-40B4-BE49-F238E27FC236}">
                <a16:creationId xmlns:a16="http://schemas.microsoft.com/office/drawing/2014/main" id="{AFFE46D6-52FC-8D8A-ADE6-955E41471913}"/>
              </a:ext>
            </a:extLst>
          </p:cNvPr>
          <p:cNvSpPr/>
          <p:nvPr/>
        </p:nvSpPr>
        <p:spPr>
          <a:xfrm>
            <a:off x="592704" y="3825221"/>
            <a:ext cx="2245369" cy="1251828"/>
          </a:xfrm>
          <a:prstGeom prst="roundRect">
            <a:avLst>
              <a:gd name="adj" fmla="val 879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8" name="TextBox 7">
            <a:extLst>
              <a:ext uri="{FF2B5EF4-FFF2-40B4-BE49-F238E27FC236}">
                <a16:creationId xmlns:a16="http://schemas.microsoft.com/office/drawing/2014/main" id="{EAF2215A-B39E-213F-F51A-D6A247A322E8}"/>
              </a:ext>
            </a:extLst>
          </p:cNvPr>
          <p:cNvSpPr txBox="1"/>
          <p:nvPr/>
        </p:nvSpPr>
        <p:spPr>
          <a:xfrm>
            <a:off x="598260" y="3875930"/>
            <a:ext cx="2227298" cy="1061831"/>
          </a:xfrm>
          <a:prstGeom prst="rect">
            <a:avLst/>
          </a:prstGeom>
          <a:noFill/>
        </p:spPr>
        <p:txBody>
          <a:bodyPr wrap="square" lIns="91440" tIns="45721" rIns="91440" bIns="45721" rtlCol="0" anchor="t">
            <a:spAutoFit/>
          </a:bodyPr>
          <a:lstStyle/>
          <a:p>
            <a:r>
              <a:rPr lang="en-AU" sz="900" b="1" dirty="0">
                <a:cs typeface="Arial"/>
              </a:rPr>
              <a:t>October</a:t>
            </a:r>
            <a:endParaRPr lang="en-AU" sz="900" b="1" strike="sngStrike" dirty="0">
              <a:cs typeface="Arial"/>
            </a:endParaRPr>
          </a:p>
          <a:p>
            <a:pPr marL="171453" indent="-171453">
              <a:buFont typeface="Arial" panose="020B0604020202020204" pitchFamily="34" charset="0"/>
              <a:buChar char="•"/>
            </a:pPr>
            <a:r>
              <a:rPr lang="en-AU" sz="900" dirty="0"/>
              <a:t>Providers should advise their subcontractors and health professionals to submit invoices on date of service to ensure final HCP claim is reflective of all services provided.  </a:t>
            </a:r>
            <a:endParaRPr lang="en-AU" sz="900" dirty="0">
              <a:cs typeface="Arial"/>
            </a:endParaRPr>
          </a:p>
        </p:txBody>
      </p:sp>
      <p:cxnSp>
        <p:nvCxnSpPr>
          <p:cNvPr id="13" name="Straight Arrow Connector 12">
            <a:extLst>
              <a:ext uri="{FF2B5EF4-FFF2-40B4-BE49-F238E27FC236}">
                <a16:creationId xmlns:a16="http://schemas.microsoft.com/office/drawing/2014/main" id="{76B15682-966A-9E59-4A16-9E4F4601893A}"/>
              </a:ext>
            </a:extLst>
          </p:cNvPr>
          <p:cNvCxnSpPr>
            <a:cxnSpLocks/>
            <a:endCxn id="111" idx="3"/>
          </p:cNvCxnSpPr>
          <p:nvPr/>
        </p:nvCxnSpPr>
        <p:spPr>
          <a:xfrm flipH="1" flipV="1">
            <a:off x="5122228" y="4683844"/>
            <a:ext cx="1223441" cy="530914"/>
          </a:xfrm>
          <a:prstGeom prst="straightConnector1">
            <a:avLst/>
          </a:prstGeom>
          <a:ln w="28575">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70B3190-00B9-2F36-2DFB-8C17FB9843B2}"/>
              </a:ext>
            </a:extLst>
          </p:cNvPr>
          <p:cNvSpPr/>
          <p:nvPr/>
        </p:nvSpPr>
        <p:spPr>
          <a:xfrm>
            <a:off x="6256902" y="4610602"/>
            <a:ext cx="5489385" cy="170476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rgbClr val="1E1544"/>
                </a:solidFill>
                <a:latin typeface="Arial"/>
                <a:ea typeface="Segoe UI"/>
                <a:cs typeface="Segoe UI"/>
              </a:rPr>
              <a:t>In line with current HCP claiming arrangements, providers do not need to wait to finalise invoices to submit their HCP claims. Providers can claim for services once the service has been delivered. Providers should follow up with subcontractors where possible to confirm outstanding invoice amounts to ensure claiming is accurate. Adjustment processes will be available if required. </a:t>
            </a:r>
            <a:endParaRPr lang="en-AU" sz="3200" b="1" dirty="0"/>
          </a:p>
        </p:txBody>
      </p:sp>
      <p:pic>
        <p:nvPicPr>
          <p:cNvPr id="11" name="Picture 10" descr="Support at home logo">
            <a:extLst>
              <a:ext uri="{FF2B5EF4-FFF2-40B4-BE49-F238E27FC236}">
                <a16:creationId xmlns:a16="http://schemas.microsoft.com/office/drawing/2014/main" id="{E8803B2A-FA95-FC10-6175-3F898958BB06}"/>
              </a:ext>
            </a:extLst>
          </p:cNvPr>
          <p:cNvPicPr>
            <a:picLocks noChangeAspect="1"/>
          </p:cNvPicPr>
          <p:nvPr/>
        </p:nvPicPr>
        <p:blipFill rotWithShape="1">
          <a:blip r:embed="rId3">
            <a:extLst>
              <a:ext uri="{28A0092B-C50C-407E-A947-70E740481C1C}">
                <a14:useLocalDpi xmlns:a14="http://schemas.microsoft.com/office/drawing/2010/main" val="0"/>
              </a:ext>
            </a:extLst>
          </a:blip>
          <a:srcRect l="71906" t="1399" r="4566" b="87235"/>
          <a:stretch/>
        </p:blipFill>
        <p:spPr bwMode="auto">
          <a:xfrm>
            <a:off x="10161799" y="247429"/>
            <a:ext cx="1777668" cy="1213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744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4728-A5FF-E460-E7F1-85767287CE55}"/>
            </a:ext>
          </a:extLst>
        </p:cNvPr>
        <p:cNvGrpSpPr/>
        <p:nvPr/>
      </p:nvGrpSpPr>
      <p:grpSpPr>
        <a:xfrm>
          <a:off x="0" y="0"/>
          <a:ext cx="0" cy="0"/>
          <a:chOff x="0" y="0"/>
          <a:chExt cx="0" cy="0"/>
        </a:xfrm>
      </p:grpSpPr>
      <p:sp>
        <p:nvSpPr>
          <p:cNvPr id="135" name="Rectangle: Rounded Corners 134">
            <a:extLst>
              <a:ext uri="{FF2B5EF4-FFF2-40B4-BE49-F238E27FC236}">
                <a16:creationId xmlns:a16="http://schemas.microsoft.com/office/drawing/2014/main" id="{721D80B0-5885-345C-81E2-124FF01A7A49}"/>
              </a:ext>
            </a:extLst>
          </p:cNvPr>
          <p:cNvSpPr/>
          <p:nvPr/>
        </p:nvSpPr>
        <p:spPr>
          <a:xfrm>
            <a:off x="467087" y="1829596"/>
            <a:ext cx="11366950" cy="4365390"/>
          </a:xfrm>
          <a:prstGeom prst="roundRect">
            <a:avLst>
              <a:gd name="adj" fmla="val 3931"/>
            </a:avLst>
          </a:prstGeom>
          <a:solidFill>
            <a:schemeClr val="accent5">
              <a:lumMod val="60000"/>
              <a:lumOff val="4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15" name="Rectangle: Rounded Corners 14">
            <a:extLst>
              <a:ext uri="{FF2B5EF4-FFF2-40B4-BE49-F238E27FC236}">
                <a16:creationId xmlns:a16="http://schemas.microsoft.com/office/drawing/2014/main" id="{96D7C43F-ED3A-4B18-1517-7CA80204054E}"/>
              </a:ext>
            </a:extLst>
          </p:cNvPr>
          <p:cNvSpPr/>
          <p:nvPr/>
        </p:nvSpPr>
        <p:spPr>
          <a:xfrm>
            <a:off x="9153449" y="2370598"/>
            <a:ext cx="2472745" cy="3253831"/>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1" dirty="0"/>
          </a:p>
        </p:txBody>
      </p:sp>
      <p:sp>
        <p:nvSpPr>
          <p:cNvPr id="28" name="Rectangle 27">
            <a:extLst>
              <a:ext uri="{FF2B5EF4-FFF2-40B4-BE49-F238E27FC236}">
                <a16:creationId xmlns:a16="http://schemas.microsoft.com/office/drawing/2014/main" id="{FE7C4508-C194-D096-9AE5-F125DE1C4402}"/>
              </a:ext>
            </a:extLst>
          </p:cNvPr>
          <p:cNvSpPr/>
          <p:nvPr/>
        </p:nvSpPr>
        <p:spPr>
          <a:xfrm>
            <a:off x="5061498" y="5809631"/>
            <a:ext cx="2277566" cy="760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1" rIns="91440" bIns="45721" rtlCol="0" anchor="t" anchorCtr="0">
            <a:noAutofit/>
          </a:bodyPr>
          <a:lstStyle/>
          <a:p>
            <a:pPr marL="269879"/>
            <a:endParaRPr lang="en-AU" sz="949" dirty="0">
              <a:solidFill>
                <a:schemeClr val="tx1"/>
              </a:solidFill>
              <a:latin typeface="Arial"/>
              <a:cs typeface="Arial"/>
            </a:endParaRPr>
          </a:p>
        </p:txBody>
      </p:sp>
      <p:sp>
        <p:nvSpPr>
          <p:cNvPr id="136" name="TextBox 135">
            <a:extLst>
              <a:ext uri="{FF2B5EF4-FFF2-40B4-BE49-F238E27FC236}">
                <a16:creationId xmlns:a16="http://schemas.microsoft.com/office/drawing/2014/main" id="{420C19AF-6818-6E9C-7C32-E3A3A4770B0F}"/>
              </a:ext>
            </a:extLst>
          </p:cNvPr>
          <p:cNvSpPr txBox="1"/>
          <p:nvPr/>
        </p:nvSpPr>
        <p:spPr>
          <a:xfrm>
            <a:off x="3597094" y="2463793"/>
            <a:ext cx="2473406" cy="3511346"/>
          </a:xfrm>
          <a:prstGeom prst="rect">
            <a:avLst/>
          </a:prstGeom>
          <a:noFill/>
        </p:spPr>
        <p:txBody>
          <a:bodyPr wrap="square" rtlCol="0">
            <a:spAutoFit/>
          </a:bodyPr>
          <a:lstStyle/>
          <a:p>
            <a:r>
              <a:rPr lang="en-AU" sz="1001" dirty="0">
                <a:cs typeface="Arial"/>
              </a:rPr>
              <a:t>Finalise October HCP claims as soon as possible to prepare for Support at Home claiming for services delivered. Providers should be as accurate as possible with claiming to avoid unnecessary adjustments.</a:t>
            </a:r>
          </a:p>
          <a:p>
            <a:endParaRPr lang="en-AU" sz="800" dirty="0">
              <a:cs typeface="Arial"/>
            </a:endParaRPr>
          </a:p>
          <a:p>
            <a:r>
              <a:rPr lang="en-AU" sz="1001" dirty="0">
                <a:cs typeface="Arial"/>
              </a:rPr>
              <a:t>Ensure provider-held HCP Commonwealth unspent funds have been reported for all transitioning participants (including $0.00 amounts). Refer to </a:t>
            </a:r>
            <a:r>
              <a:rPr lang="en-AU" sz="1001" i="1" dirty="0">
                <a:cs typeface="Arial"/>
                <a:hlinkClick r:id="rId3"/>
              </a:rPr>
              <a:t>How to report Commonwealth unspent amount</a:t>
            </a:r>
            <a:r>
              <a:rPr lang="en-AU" sz="1001" i="1" dirty="0">
                <a:cs typeface="Arial"/>
              </a:rPr>
              <a:t>.</a:t>
            </a:r>
          </a:p>
          <a:p>
            <a:endParaRPr lang="en-AU" sz="800" dirty="0">
              <a:solidFill>
                <a:srgbClr val="FF0000"/>
              </a:solidFill>
              <a:cs typeface="Arial" panose="020B0604020202020204" pitchFamily="34" charset="0"/>
            </a:endParaRPr>
          </a:p>
          <a:p>
            <a:r>
              <a:rPr lang="en-AU" sz="1001" dirty="0">
                <a:cs typeface="Arial" panose="020B0604020202020204" pitchFamily="34" charset="0"/>
              </a:rPr>
              <a:t>Start uploading claims information and evidence for Support at Home in preparation for claiming in December. Refer to </a:t>
            </a:r>
            <a:r>
              <a:rPr lang="en-AU" sz="1001" i="1" dirty="0">
                <a:hlinkClick r:id="rId4"/>
              </a:rPr>
              <a:t>Support at Home program claims and payments business rules guidance | Australian Government Department of Health, Disability and Ageing</a:t>
            </a:r>
            <a:r>
              <a:rPr lang="en-AU" sz="1001" i="1" dirty="0"/>
              <a:t>.</a:t>
            </a:r>
            <a:endParaRPr lang="en-AU" sz="1001" i="1" dirty="0">
              <a:cs typeface="Arial" panose="020B0604020202020204" pitchFamily="34" charset="0"/>
            </a:endParaRPr>
          </a:p>
          <a:p>
            <a:endParaRPr lang="en-AU" sz="601" dirty="0">
              <a:cs typeface="Arial" panose="020B0604020202020204" pitchFamily="34" charset="0"/>
            </a:endParaRPr>
          </a:p>
        </p:txBody>
      </p:sp>
      <p:sp>
        <p:nvSpPr>
          <p:cNvPr id="137" name="TextBox 136">
            <a:extLst>
              <a:ext uri="{FF2B5EF4-FFF2-40B4-BE49-F238E27FC236}">
                <a16:creationId xmlns:a16="http://schemas.microsoft.com/office/drawing/2014/main" id="{2D6BF43C-AFBA-5FD7-0C78-AADBCB3C0E2D}"/>
              </a:ext>
            </a:extLst>
          </p:cNvPr>
          <p:cNvSpPr txBox="1"/>
          <p:nvPr/>
        </p:nvSpPr>
        <p:spPr>
          <a:xfrm>
            <a:off x="3320204" y="2261918"/>
            <a:ext cx="2131429" cy="246349"/>
          </a:xfrm>
          <a:prstGeom prst="rect">
            <a:avLst/>
          </a:prstGeom>
          <a:noFill/>
        </p:spPr>
        <p:txBody>
          <a:bodyPr wrap="square" rtlCol="0">
            <a:spAutoFit/>
          </a:bodyPr>
          <a:lstStyle/>
          <a:p>
            <a:r>
              <a:rPr lang="en-AU" sz="1001" b="1" dirty="0">
                <a:latin typeface="Arial"/>
                <a:cs typeface="Arial"/>
              </a:rPr>
              <a:t>November 2025</a:t>
            </a:r>
            <a:endParaRPr lang="en-AU" sz="1001" dirty="0">
              <a:latin typeface="Arial"/>
              <a:cs typeface="Arial"/>
            </a:endParaRPr>
          </a:p>
        </p:txBody>
      </p:sp>
      <p:pic>
        <p:nvPicPr>
          <p:cNvPr id="139" name="Picture 138">
            <a:extLst>
              <a:ext uri="{FF2B5EF4-FFF2-40B4-BE49-F238E27FC236}">
                <a16:creationId xmlns:a16="http://schemas.microsoft.com/office/drawing/2014/main" id="{88DB429A-1720-3A43-3B21-3EFF7B336855}"/>
              </a:ext>
            </a:extLst>
          </p:cNvPr>
          <p:cNvPicPr>
            <a:picLocks noChangeAspect="1"/>
          </p:cNvPicPr>
          <p:nvPr/>
        </p:nvPicPr>
        <p:blipFill>
          <a:blip r:embed="rId5"/>
          <a:stretch>
            <a:fillRect/>
          </a:stretch>
        </p:blipFill>
        <p:spPr>
          <a:xfrm>
            <a:off x="3393646" y="2510401"/>
            <a:ext cx="209550" cy="190500"/>
          </a:xfrm>
          <a:prstGeom prst="rect">
            <a:avLst/>
          </a:prstGeom>
        </p:spPr>
      </p:pic>
      <p:pic>
        <p:nvPicPr>
          <p:cNvPr id="140" name="Picture 139">
            <a:extLst>
              <a:ext uri="{FF2B5EF4-FFF2-40B4-BE49-F238E27FC236}">
                <a16:creationId xmlns:a16="http://schemas.microsoft.com/office/drawing/2014/main" id="{632E72B7-6BD8-9AE6-DA0A-872E8E56653C}"/>
              </a:ext>
            </a:extLst>
          </p:cNvPr>
          <p:cNvPicPr>
            <a:picLocks noChangeAspect="1"/>
          </p:cNvPicPr>
          <p:nvPr/>
        </p:nvPicPr>
        <p:blipFill>
          <a:blip r:embed="rId5"/>
          <a:stretch>
            <a:fillRect/>
          </a:stretch>
        </p:blipFill>
        <p:spPr>
          <a:xfrm>
            <a:off x="3391319" y="3566623"/>
            <a:ext cx="209550" cy="190500"/>
          </a:xfrm>
          <a:prstGeom prst="rect">
            <a:avLst/>
          </a:prstGeom>
        </p:spPr>
      </p:pic>
      <p:pic>
        <p:nvPicPr>
          <p:cNvPr id="142" name="Picture 141">
            <a:extLst>
              <a:ext uri="{FF2B5EF4-FFF2-40B4-BE49-F238E27FC236}">
                <a16:creationId xmlns:a16="http://schemas.microsoft.com/office/drawing/2014/main" id="{275C8E20-B915-9831-E095-EF834033E809}"/>
              </a:ext>
            </a:extLst>
          </p:cNvPr>
          <p:cNvPicPr>
            <a:picLocks noChangeAspect="1"/>
          </p:cNvPicPr>
          <p:nvPr/>
        </p:nvPicPr>
        <p:blipFill>
          <a:blip r:embed="rId5"/>
          <a:stretch>
            <a:fillRect/>
          </a:stretch>
        </p:blipFill>
        <p:spPr>
          <a:xfrm>
            <a:off x="3391319" y="4602191"/>
            <a:ext cx="209550" cy="190500"/>
          </a:xfrm>
          <a:prstGeom prst="rect">
            <a:avLst/>
          </a:prstGeom>
        </p:spPr>
      </p:pic>
      <p:pic>
        <p:nvPicPr>
          <p:cNvPr id="153" name="Picture 152">
            <a:extLst>
              <a:ext uri="{FF2B5EF4-FFF2-40B4-BE49-F238E27FC236}">
                <a16:creationId xmlns:a16="http://schemas.microsoft.com/office/drawing/2014/main" id="{66765D6B-0B0B-BECC-7CAD-32B684DFD1F9}"/>
              </a:ext>
            </a:extLst>
          </p:cNvPr>
          <p:cNvPicPr>
            <a:picLocks noChangeAspect="1"/>
          </p:cNvPicPr>
          <p:nvPr/>
        </p:nvPicPr>
        <p:blipFill>
          <a:blip r:embed="rId5"/>
          <a:stretch>
            <a:fillRect/>
          </a:stretch>
        </p:blipFill>
        <p:spPr>
          <a:xfrm>
            <a:off x="6364784" y="2510401"/>
            <a:ext cx="209550" cy="190500"/>
          </a:xfrm>
          <a:prstGeom prst="rect">
            <a:avLst/>
          </a:prstGeom>
        </p:spPr>
      </p:pic>
      <p:sp>
        <p:nvSpPr>
          <p:cNvPr id="154" name="TextBox 153">
            <a:extLst>
              <a:ext uri="{FF2B5EF4-FFF2-40B4-BE49-F238E27FC236}">
                <a16:creationId xmlns:a16="http://schemas.microsoft.com/office/drawing/2014/main" id="{67C93F89-864D-F625-B0FB-66CEFB694AA5}"/>
              </a:ext>
            </a:extLst>
          </p:cNvPr>
          <p:cNvSpPr txBox="1"/>
          <p:nvPr/>
        </p:nvSpPr>
        <p:spPr>
          <a:xfrm>
            <a:off x="6286188" y="2261918"/>
            <a:ext cx="2131429" cy="246349"/>
          </a:xfrm>
          <a:prstGeom prst="rect">
            <a:avLst/>
          </a:prstGeom>
          <a:noFill/>
        </p:spPr>
        <p:txBody>
          <a:bodyPr wrap="square" rtlCol="0">
            <a:spAutoFit/>
          </a:bodyPr>
          <a:lstStyle/>
          <a:p>
            <a:r>
              <a:rPr lang="en-AU" sz="1001" b="1" dirty="0">
                <a:latin typeface="Arial"/>
                <a:cs typeface="Arial"/>
              </a:rPr>
              <a:t>December 2025</a:t>
            </a:r>
            <a:endParaRPr lang="en-AU" sz="1001" dirty="0">
              <a:latin typeface="Arial"/>
              <a:cs typeface="Arial"/>
            </a:endParaRPr>
          </a:p>
        </p:txBody>
      </p:sp>
      <p:sp>
        <p:nvSpPr>
          <p:cNvPr id="155" name="TextBox 154">
            <a:extLst>
              <a:ext uri="{FF2B5EF4-FFF2-40B4-BE49-F238E27FC236}">
                <a16:creationId xmlns:a16="http://schemas.microsoft.com/office/drawing/2014/main" id="{EDE56F7A-0E8F-F048-09DA-6D65E68CEFC6}"/>
              </a:ext>
            </a:extLst>
          </p:cNvPr>
          <p:cNvSpPr txBox="1"/>
          <p:nvPr/>
        </p:nvSpPr>
        <p:spPr>
          <a:xfrm>
            <a:off x="6525749" y="2463795"/>
            <a:ext cx="2300302" cy="1878976"/>
          </a:xfrm>
          <a:prstGeom prst="rect">
            <a:avLst/>
          </a:prstGeom>
          <a:noFill/>
        </p:spPr>
        <p:txBody>
          <a:bodyPr wrap="square" rtlCol="0">
            <a:spAutoFit/>
          </a:bodyPr>
          <a:lstStyle/>
          <a:p>
            <a:r>
              <a:rPr lang="en-AU" sz="1001" dirty="0">
                <a:cs typeface="Arial"/>
              </a:rPr>
              <a:t>Providers can commence claiming for services delivered under Support at Home from 1 December.</a:t>
            </a:r>
          </a:p>
          <a:p>
            <a:r>
              <a:rPr lang="en-AU" sz="1001" dirty="0">
                <a:cs typeface="Arial"/>
              </a:rPr>
              <a:t>Note, </a:t>
            </a:r>
            <a:r>
              <a:rPr lang="en-AU" sz="1001" dirty="0"/>
              <a:t>HCP providers must submit and have their October claim approved by Services Australia before they can commence claiming for Support at Home. </a:t>
            </a:r>
            <a:r>
              <a:rPr lang="en-AU" sz="1001" dirty="0">
                <a:cs typeface="Arial"/>
              </a:rPr>
              <a:t>Refer to </a:t>
            </a:r>
            <a:r>
              <a:rPr lang="en-AU" sz="1001" i="1" dirty="0">
                <a:hlinkClick r:id="rId6"/>
              </a:rPr>
              <a:t>Support at Home User Guide – submitting claims to the Aged Care </a:t>
            </a:r>
            <a:r>
              <a:rPr lang="en-AU" sz="1001" i="1">
                <a:hlinkClick r:id="rId6"/>
              </a:rPr>
              <a:t>Provider Portal</a:t>
            </a:r>
            <a:r>
              <a:rPr lang="en-AU" sz="1001" i="1"/>
              <a:t>.</a:t>
            </a:r>
            <a:endParaRPr lang="en-AU" sz="1001" i="1" dirty="0"/>
          </a:p>
          <a:p>
            <a:endParaRPr lang="en-AU" sz="601" dirty="0"/>
          </a:p>
        </p:txBody>
      </p:sp>
      <p:sp>
        <p:nvSpPr>
          <p:cNvPr id="2" name="TextBox 1">
            <a:extLst>
              <a:ext uri="{FF2B5EF4-FFF2-40B4-BE49-F238E27FC236}">
                <a16:creationId xmlns:a16="http://schemas.microsoft.com/office/drawing/2014/main" id="{F2E107A2-67A5-3EC5-D898-688070B238B3}"/>
              </a:ext>
            </a:extLst>
          </p:cNvPr>
          <p:cNvSpPr txBox="1"/>
          <p:nvPr/>
        </p:nvSpPr>
        <p:spPr>
          <a:xfrm>
            <a:off x="653795" y="1904116"/>
            <a:ext cx="2131429" cy="338554"/>
          </a:xfrm>
          <a:prstGeom prst="rect">
            <a:avLst/>
          </a:prstGeom>
          <a:noFill/>
        </p:spPr>
        <p:txBody>
          <a:bodyPr wrap="square" rtlCol="0">
            <a:spAutoFit/>
          </a:bodyPr>
          <a:lstStyle/>
          <a:p>
            <a:r>
              <a:rPr lang="en-AU" sz="1600" b="1" dirty="0">
                <a:latin typeface="Arial"/>
                <a:cs typeface="Arial"/>
              </a:rPr>
              <a:t>Checklist</a:t>
            </a:r>
            <a:endParaRPr lang="en-AU" sz="1600" dirty="0">
              <a:latin typeface="Arial"/>
              <a:cs typeface="Arial"/>
            </a:endParaRPr>
          </a:p>
        </p:txBody>
      </p:sp>
      <p:sp>
        <p:nvSpPr>
          <p:cNvPr id="3" name="TextBox 2">
            <a:extLst>
              <a:ext uri="{FF2B5EF4-FFF2-40B4-BE49-F238E27FC236}">
                <a16:creationId xmlns:a16="http://schemas.microsoft.com/office/drawing/2014/main" id="{E1BA67F4-63B2-27F9-1BE9-9A8C72B9408A}"/>
              </a:ext>
            </a:extLst>
          </p:cNvPr>
          <p:cNvSpPr txBox="1"/>
          <p:nvPr/>
        </p:nvSpPr>
        <p:spPr>
          <a:xfrm>
            <a:off x="908301" y="2463794"/>
            <a:ext cx="2327751" cy="1293559"/>
          </a:xfrm>
          <a:prstGeom prst="rect">
            <a:avLst/>
          </a:prstGeom>
          <a:noFill/>
        </p:spPr>
        <p:txBody>
          <a:bodyPr wrap="square" rtlCol="0">
            <a:spAutoFit/>
          </a:bodyPr>
          <a:lstStyle/>
          <a:p>
            <a:r>
              <a:rPr lang="en-AU" sz="1001" dirty="0">
                <a:cs typeface="Arial"/>
              </a:rPr>
              <a:t>Regularly reconcile accrued expenses in preparation for lodging the final HCP claim in November. </a:t>
            </a:r>
          </a:p>
          <a:p>
            <a:r>
              <a:rPr lang="en-AU" sz="800" dirty="0"/>
              <a:t> </a:t>
            </a:r>
            <a:endParaRPr lang="en-AU" sz="800" dirty="0">
              <a:cs typeface="Arial"/>
            </a:endParaRPr>
          </a:p>
          <a:p>
            <a:r>
              <a:rPr lang="en-AU" sz="1001" dirty="0">
                <a:cs typeface="Arial"/>
              </a:rPr>
              <a:t>Prompt and remind all subcontractors and health professionals to submit invoices on the date of service or as quickly as possible. </a:t>
            </a:r>
          </a:p>
        </p:txBody>
      </p:sp>
      <p:sp>
        <p:nvSpPr>
          <p:cNvPr id="4" name="TextBox 3">
            <a:extLst>
              <a:ext uri="{FF2B5EF4-FFF2-40B4-BE49-F238E27FC236}">
                <a16:creationId xmlns:a16="http://schemas.microsoft.com/office/drawing/2014/main" id="{1C6DAA74-D207-FFB0-BAB6-E1935715E38A}"/>
              </a:ext>
            </a:extLst>
          </p:cNvPr>
          <p:cNvSpPr txBox="1"/>
          <p:nvPr/>
        </p:nvSpPr>
        <p:spPr>
          <a:xfrm>
            <a:off x="653797" y="2261918"/>
            <a:ext cx="2131429" cy="246349"/>
          </a:xfrm>
          <a:prstGeom prst="rect">
            <a:avLst/>
          </a:prstGeom>
          <a:noFill/>
        </p:spPr>
        <p:txBody>
          <a:bodyPr wrap="square" rtlCol="0">
            <a:spAutoFit/>
          </a:bodyPr>
          <a:lstStyle/>
          <a:p>
            <a:r>
              <a:rPr lang="en-AU" sz="1001" b="1" dirty="0">
                <a:latin typeface="Arial"/>
                <a:cs typeface="Arial"/>
              </a:rPr>
              <a:t>October 2025</a:t>
            </a:r>
            <a:endParaRPr lang="en-AU" sz="1001" dirty="0">
              <a:latin typeface="Arial"/>
              <a:cs typeface="Arial"/>
            </a:endParaRPr>
          </a:p>
        </p:txBody>
      </p:sp>
      <p:pic>
        <p:nvPicPr>
          <p:cNvPr id="8" name="Picture 7">
            <a:extLst>
              <a:ext uri="{FF2B5EF4-FFF2-40B4-BE49-F238E27FC236}">
                <a16:creationId xmlns:a16="http://schemas.microsoft.com/office/drawing/2014/main" id="{F269A67F-73E5-DC94-F798-FED7875048AF}"/>
              </a:ext>
            </a:extLst>
          </p:cNvPr>
          <p:cNvPicPr>
            <a:picLocks noChangeAspect="1"/>
          </p:cNvPicPr>
          <p:nvPr/>
        </p:nvPicPr>
        <p:blipFill>
          <a:blip r:embed="rId5"/>
          <a:stretch>
            <a:fillRect/>
          </a:stretch>
        </p:blipFill>
        <p:spPr>
          <a:xfrm>
            <a:off x="723044" y="2510401"/>
            <a:ext cx="209550" cy="190500"/>
          </a:xfrm>
          <a:prstGeom prst="rect">
            <a:avLst/>
          </a:prstGeom>
        </p:spPr>
      </p:pic>
      <p:pic>
        <p:nvPicPr>
          <p:cNvPr id="9" name="Picture 8">
            <a:extLst>
              <a:ext uri="{FF2B5EF4-FFF2-40B4-BE49-F238E27FC236}">
                <a16:creationId xmlns:a16="http://schemas.microsoft.com/office/drawing/2014/main" id="{8FDBE6C8-2881-79F9-B5E2-3E8ED02FDF7B}"/>
              </a:ext>
            </a:extLst>
          </p:cNvPr>
          <p:cNvPicPr>
            <a:picLocks noChangeAspect="1"/>
          </p:cNvPicPr>
          <p:nvPr/>
        </p:nvPicPr>
        <p:blipFill>
          <a:blip r:embed="rId7"/>
          <a:stretch>
            <a:fillRect/>
          </a:stretch>
        </p:blipFill>
        <p:spPr>
          <a:xfrm>
            <a:off x="720507" y="3094980"/>
            <a:ext cx="207282" cy="188992"/>
          </a:xfrm>
          <a:prstGeom prst="rect">
            <a:avLst/>
          </a:prstGeom>
        </p:spPr>
      </p:pic>
      <p:sp>
        <p:nvSpPr>
          <p:cNvPr id="14" name="TextBox 13">
            <a:extLst>
              <a:ext uri="{FF2B5EF4-FFF2-40B4-BE49-F238E27FC236}">
                <a16:creationId xmlns:a16="http://schemas.microsoft.com/office/drawing/2014/main" id="{AC0F525E-1916-8AEF-D1EB-68EE2076B161}"/>
              </a:ext>
            </a:extLst>
          </p:cNvPr>
          <p:cNvSpPr txBox="1"/>
          <p:nvPr/>
        </p:nvSpPr>
        <p:spPr>
          <a:xfrm>
            <a:off x="9297412" y="2843353"/>
            <a:ext cx="2184820" cy="2308324"/>
          </a:xfrm>
          <a:prstGeom prst="rect">
            <a:avLst/>
          </a:prstGeom>
          <a:noFill/>
        </p:spPr>
        <p:txBody>
          <a:bodyPr wrap="square" rtlCol="0">
            <a:spAutoFit/>
          </a:bodyPr>
          <a:lstStyle/>
          <a:p>
            <a:pPr algn="ctr"/>
            <a:r>
              <a:rPr lang="en-AU" sz="1200" b="1" dirty="0">
                <a:cs typeface="Arial"/>
              </a:rPr>
              <a:t>Providers will be able to work with Services Australia to adjust claims if an inaccuracy is identified after the final HCP claim.</a:t>
            </a:r>
          </a:p>
          <a:p>
            <a:pPr algn="ctr"/>
            <a:endParaRPr lang="en-AU" sz="1200" b="1" dirty="0">
              <a:cs typeface="Arial"/>
            </a:endParaRPr>
          </a:p>
          <a:p>
            <a:pPr algn="ctr"/>
            <a:r>
              <a:rPr lang="en-AU" sz="1200" b="1" dirty="0">
                <a:cs typeface="Arial"/>
              </a:rPr>
              <a:t>Please note, this will require a manual adjustment process. Standard payment KPI timeframes may not be met for manual reconciliations.</a:t>
            </a:r>
          </a:p>
        </p:txBody>
      </p:sp>
      <p:sp>
        <p:nvSpPr>
          <p:cNvPr id="11" name="Title 1">
            <a:extLst>
              <a:ext uri="{FF2B5EF4-FFF2-40B4-BE49-F238E27FC236}">
                <a16:creationId xmlns:a16="http://schemas.microsoft.com/office/drawing/2014/main" id="{4A081208-94C2-E865-C13C-CCEB7FAEB8B0}"/>
              </a:ext>
            </a:extLst>
          </p:cNvPr>
          <p:cNvSpPr txBox="1">
            <a:spLocks/>
          </p:cNvSpPr>
          <p:nvPr/>
        </p:nvSpPr>
        <p:spPr>
          <a:xfrm>
            <a:off x="467086" y="472515"/>
            <a:ext cx="10568971" cy="549275"/>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3000" b="1" kern="1200">
                <a:solidFill>
                  <a:srgbClr val="1E1545"/>
                </a:solidFill>
                <a:latin typeface="Arial" panose="020B0604020202020204" pitchFamily="34" charset="0"/>
                <a:ea typeface="+mj-ea"/>
                <a:cs typeface="Arial" panose="020B0604020202020204" pitchFamily="34" charset="0"/>
              </a:defRPr>
            </a:lvl1pPr>
          </a:lstStyle>
          <a:p>
            <a:r>
              <a:rPr lang="en-AU" sz="2400" dirty="0">
                <a:latin typeface="Arial"/>
                <a:cs typeface="Arial"/>
              </a:rPr>
              <a:t>Finalising HCP claims &amp; commencing claims for Support at Home</a:t>
            </a:r>
          </a:p>
        </p:txBody>
      </p:sp>
      <p:sp>
        <p:nvSpPr>
          <p:cNvPr id="12" name="TextBox 11">
            <a:extLst>
              <a:ext uri="{FF2B5EF4-FFF2-40B4-BE49-F238E27FC236}">
                <a16:creationId xmlns:a16="http://schemas.microsoft.com/office/drawing/2014/main" id="{19EC613D-3495-E83E-C866-C5C51F2569AA}"/>
              </a:ext>
            </a:extLst>
          </p:cNvPr>
          <p:cNvSpPr txBox="1"/>
          <p:nvPr/>
        </p:nvSpPr>
        <p:spPr>
          <a:xfrm>
            <a:off x="467086" y="1014877"/>
            <a:ext cx="10135296" cy="646587"/>
          </a:xfrm>
          <a:prstGeom prst="rect">
            <a:avLst/>
          </a:prstGeom>
          <a:noFill/>
        </p:spPr>
        <p:txBody>
          <a:bodyPr wrap="square" rtlCol="0">
            <a:spAutoFit/>
          </a:bodyPr>
          <a:lstStyle/>
          <a:p>
            <a:r>
              <a:rPr lang="en-AU" sz="1801" dirty="0"/>
              <a:t>This timeline and checklist are intended to support providers to commence Support at Home claiming from 1 December 2025. </a:t>
            </a:r>
          </a:p>
        </p:txBody>
      </p:sp>
      <p:pic>
        <p:nvPicPr>
          <p:cNvPr id="16" name="Picture 15" descr="Support at home logo">
            <a:extLst>
              <a:ext uri="{FF2B5EF4-FFF2-40B4-BE49-F238E27FC236}">
                <a16:creationId xmlns:a16="http://schemas.microsoft.com/office/drawing/2014/main" id="{D81927B9-2185-1B56-956A-9D9D09336B81}"/>
              </a:ext>
            </a:extLst>
          </p:cNvPr>
          <p:cNvPicPr>
            <a:picLocks noChangeAspect="1"/>
          </p:cNvPicPr>
          <p:nvPr/>
        </p:nvPicPr>
        <p:blipFill rotWithShape="1">
          <a:blip r:embed="rId8">
            <a:extLst>
              <a:ext uri="{28A0092B-C50C-407E-A947-70E740481C1C}">
                <a14:useLocalDpi xmlns:a14="http://schemas.microsoft.com/office/drawing/2010/main" val="0"/>
              </a:ext>
            </a:extLst>
          </a:blip>
          <a:srcRect l="71906" t="1399" r="4566" b="87235"/>
          <a:stretch/>
        </p:blipFill>
        <p:spPr bwMode="auto">
          <a:xfrm>
            <a:off x="10161799" y="247429"/>
            <a:ext cx="1777668" cy="1213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969111"/>
      </p:ext>
    </p:extLst>
  </p:cSld>
  <p:clrMapOvr>
    <a:masterClrMapping/>
  </p:clrMapOvr>
</p:sld>
</file>

<file path=ppt/theme/theme1.xml><?xml version="1.0" encoding="utf-8"?>
<a:theme xmlns:a="http://schemas.openxmlformats.org/drawingml/2006/main" name="Aged Care Lime Theme">
  <a:themeElements>
    <a:clrScheme name="Custom 1">
      <a:dk1>
        <a:srgbClr val="1E1544"/>
      </a:dk1>
      <a:lt1>
        <a:srgbClr val="F2F1F2"/>
      </a:lt1>
      <a:dk2>
        <a:srgbClr val="1E1544"/>
      </a:dk2>
      <a:lt2>
        <a:srgbClr val="F2F1F2"/>
      </a:lt2>
      <a:accent1>
        <a:srgbClr val="65BDC5"/>
      </a:accent1>
      <a:accent2>
        <a:srgbClr val="8ECAD2"/>
      </a:accent2>
      <a:accent3>
        <a:srgbClr val="65E2E5"/>
      </a:accent3>
      <a:accent4>
        <a:srgbClr val="3F365B"/>
      </a:accent4>
      <a:accent5>
        <a:srgbClr val="615877"/>
      </a:accent5>
      <a:accent6>
        <a:srgbClr val="A099AD"/>
      </a:accent6>
      <a:hlink>
        <a:srgbClr val="28B2BB"/>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d Care teal powerpoint template" id="{DF4C5C05-3EA4-7041-BB78-8A6EC6C2FC5B}" vid="{CC8F1976-A783-624C-AFB3-A4199F1B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A38C9F81075744843CDA91B656E382" ma:contentTypeVersion="17" ma:contentTypeDescription="Create a new document." ma:contentTypeScope="" ma:versionID="e56eaa35cc6a909397721a45b4276ad6">
  <xsd:schema xmlns:xsd="http://www.w3.org/2001/XMLSchema" xmlns:xs="http://www.w3.org/2001/XMLSchema" xmlns:p="http://schemas.microsoft.com/office/2006/metadata/properties" xmlns:ns2="12f7b466-49fa-4efd-8558-afd11113d64c" xmlns:ns3="0248287d-23c7-4a2a-a3e0-c0447c1b254b" targetNamespace="http://schemas.microsoft.com/office/2006/metadata/properties" ma:root="true" ma:fieldsID="c9f72f79d6505f5993a634c816cbe0db" ns2:_="" ns3:_="">
    <xsd:import namespace="12f7b466-49fa-4efd-8558-afd11113d64c"/>
    <xsd:import namespace="0248287d-23c7-4a2a-a3e0-c0447c1b25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Location" minOccurs="0"/>
                <xsd:element ref="ns2:DateCre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7b466-49fa-4efd-8558-afd11113d6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DateCreated" ma:index="23" nillable="true" ma:displayName="Date Created" ma:format="DateOnly" ma:internalName="DateCreated">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48287d-23c7-4a2a-a3e0-c0447c1b254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0bcdcb-5d35-4cfa-b459-3cbb3cdeb293}" ma:internalName="TaxCatchAll" ma:showField="CatchAllData" ma:web="0248287d-23c7-4a2a-a3e0-c0447c1b254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48287d-23c7-4a2a-a3e0-c0447c1b254b" xsi:nil="true"/>
    <lcf76f155ced4ddcb4097134ff3c332f xmlns="12f7b466-49fa-4efd-8558-afd11113d64c">
      <Terms xmlns="http://schemas.microsoft.com/office/infopath/2007/PartnerControls"/>
    </lcf76f155ced4ddcb4097134ff3c332f>
    <DateCreated xmlns="12f7b466-49fa-4efd-8558-afd11113d64c" xsi:nil="true"/>
  </documentManagement>
</p:properties>
</file>

<file path=customXml/itemProps1.xml><?xml version="1.0" encoding="utf-8"?>
<ds:datastoreItem xmlns:ds="http://schemas.openxmlformats.org/officeDocument/2006/customXml" ds:itemID="{AA66DAE5-5095-48B9-B41C-80BFD9F816D8}">
  <ds:schemaRefs>
    <ds:schemaRef ds:uri="http://schemas.microsoft.com/sharepoint/v3/contenttype/forms"/>
  </ds:schemaRefs>
</ds:datastoreItem>
</file>

<file path=customXml/itemProps2.xml><?xml version="1.0" encoding="utf-8"?>
<ds:datastoreItem xmlns:ds="http://schemas.openxmlformats.org/officeDocument/2006/customXml" ds:itemID="{5023B123-2A32-4418-973A-660E1BC45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7b466-49fa-4efd-8558-afd11113d64c"/>
    <ds:schemaRef ds:uri="0248287d-23c7-4a2a-a3e0-c0447c1b2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F7364E-62DE-4335-855B-BF9130118E67}">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12f7b466-49fa-4efd-8558-afd11113d64c"/>
    <ds:schemaRef ds:uri="http://purl.org/dc/terms/"/>
    <ds:schemaRef ds:uri="0248287d-23c7-4a2a-a3e0-c0447c1b254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Aged Care teal powerpoint template</Template>
  <TotalTime>24</TotalTime>
  <Words>567</Words>
  <Application>Microsoft Office PowerPoint</Application>
  <PresentationFormat>Widescreen</PresentationFormat>
  <Paragraphs>50</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Wingdings</vt:lpstr>
      <vt:lpstr>Aged Care Lime Theme</vt:lpstr>
      <vt:lpstr>PowerPoint Presentation</vt:lpstr>
      <vt:lpstr>Finalising HCP claims &amp; commencing claims for Support at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at Home - Finalising HCP claims and commencing claims for Support at Home</dc:title>
  <dc:creator>Australian Government Department of Health, Disability and Ageing</dc:creator>
  <cp:keywords>Aged Care; Support at Home; HCP claims</cp:keywords>
  <cp:revision>7</cp:revision>
  <dcterms:created xsi:type="dcterms:W3CDTF">2025-05-29T01:19:42Z</dcterms:created>
  <dcterms:modified xsi:type="dcterms:W3CDTF">2025-10-15T05:20:20Z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0x0101000AA38C9F81075744843CDA91B656E382</vt:lpwstr>
  </property>
  <property fmtid="{D5CDD505-2E9C-101B-9397-08002B2CF9AE}" pid="3" name="MediaServiceImageTags">
    <vt:lpwstr/>
  </property>
  <property fmtid="{D5CDD505-2E9C-101B-9397-08002B2CF9AE}" pid="4" name="_dlc_DocIdItemGuid">
    <vt:lpwstr>2dd203df-41df-47f6-af3a-a444501615ae</vt:lpwstr>
  </property>
  <property fmtid="{D5CDD505-2E9C-101B-9397-08002B2CF9AE}" pid="5" name="Keywords1">
    <vt:lpwstr>30;#Aged care|15037316-ccb1-4430-a7dd-5c4031a389b1;#4;#visual identity|a54ebda2-a0fd-45ec-8fc0-1cf31001b526</vt:lpwstr>
  </property>
  <property fmtid="{D5CDD505-2E9C-101B-9397-08002B2CF9AE}" pid="6" name="Information type">
    <vt:lpwstr>42;#Template|0635ea83-9a41-497c-9b11-d9d7178dcab7</vt:lpwstr>
  </property>
  <property fmtid="{D5CDD505-2E9C-101B-9397-08002B2CF9AE}" pid="7" name="Contact">
    <vt:lpwstr>104;#Aged Care Communications and Change|e5d142d6-a25f-4b81-a8a4-d8f9e5839eea</vt:lpwstr>
  </property>
  <property fmtid="{D5CDD505-2E9C-101B-9397-08002B2CF9AE}" pid="8" name="p76df81b8fed4a2fa2af18761f9ff90d">
    <vt:lpwstr>Aged care|15037316-ccb1-4430-a7dd-5c4031a389b1;visual identity|a54ebda2-a0fd-45ec-8fc0-1cf31001b526</vt:lpwstr>
  </property>
  <property fmtid="{D5CDD505-2E9C-101B-9397-08002B2CF9AE}" pid="9" name="Intranet">
    <vt:bool>true</vt:bool>
  </property>
  <property fmtid="{D5CDD505-2E9C-101B-9397-08002B2CF9AE}" pid="10" name="Int_x002d_InformationType">
    <vt:lpwstr/>
  </property>
  <property fmtid="{D5CDD505-2E9C-101B-9397-08002B2CF9AE}" pid="11" name="pfd27f99efda4409b63228bea026394d">
    <vt:lpwstr>Template|0635ea83-9a41-497c-9b11-d9d7178dcab7</vt:lpwstr>
  </property>
  <property fmtid="{D5CDD505-2E9C-101B-9397-08002B2CF9AE}" pid="12" name="Int_x002d_Topics">
    <vt:lpwstr/>
  </property>
  <property fmtid="{D5CDD505-2E9C-101B-9397-08002B2CF9AE}" pid="13" name="Last reviewed">
    <vt:filetime>2023-11-28T13:00:00Z</vt:filetime>
  </property>
  <property fmtid="{D5CDD505-2E9C-101B-9397-08002B2CF9AE}" pid="14" name="jf042baad2b143719d8a0cfd36411dfb">
    <vt:lpwstr>Aged Care Communications and Change|e5d142d6-a25f-4b81-a8a4-d8f9e5839eea</vt:lpwstr>
  </property>
  <property fmtid="{D5CDD505-2E9C-101B-9397-08002B2CF9AE}" pid="15" name="Int_x002d_Contact">
    <vt:lpwstr/>
  </property>
  <property fmtid="{D5CDD505-2E9C-101B-9397-08002B2CF9AE}" pid="16" name="Int-Contact">
    <vt:lpwstr>104;#|e5d142d6-a25f-4b81-a8a4-d8f9e5839eea</vt:lpwstr>
  </property>
  <property fmtid="{D5CDD505-2E9C-101B-9397-08002B2CF9AE}" pid="17" name="Int-InformationType">
    <vt:lpwstr>42;#|0635ea83-9a41-497c-9b11-d9d7178dcab7</vt:lpwstr>
  </property>
  <property fmtid="{D5CDD505-2E9C-101B-9397-08002B2CF9AE}" pid="18" name="Int-Topics">
    <vt:lpwstr>4;#visual identity|a54ebda2-a0fd-45ec-8fc0-1cf31001b526;#30;#Aged care|15037316-ccb1-4430-a7dd-5c4031a389b1</vt:lpwstr>
  </property>
  <property fmtid="{D5CDD505-2E9C-101B-9397-08002B2CF9AE}" pid="19" name="lcf76f155ced4ddcb4097134ff3c332f">
    <vt:lpwstr/>
  </property>
  <property fmtid="{D5CDD505-2E9C-101B-9397-08002B2CF9AE}" pid="20" name="MSIP_Label_7cd3e8b9-ffed-43a8-b7f4-cc2fa0382d36_Name">
    <vt:lpwstr>O</vt:lpwstr>
  </property>
  <property fmtid="{D5CDD505-2E9C-101B-9397-08002B2CF9AE}" pid="21" name="MSIP_Label_7cd3e8b9-ffed-43a8-b7f4-cc2fa0382d36_SetDate">
    <vt:lpwstr>2025-09-26T01:15:43Z</vt:lpwstr>
  </property>
  <property fmtid="{D5CDD505-2E9C-101B-9397-08002B2CF9AE}" pid="22" name="MSIP_Label_7cd3e8b9-ffed-43a8-b7f4-cc2fa0382d36_Enabled">
    <vt:lpwstr>true</vt:lpwstr>
  </property>
  <property fmtid="{D5CDD505-2E9C-101B-9397-08002B2CF9AE}" pid="23" name="ClassificationContentMarkingHeaderText">
    <vt:lpwstr>OFFICIAL</vt:lpwstr>
  </property>
  <property fmtid="{D5CDD505-2E9C-101B-9397-08002B2CF9AE}" pid="24" name="MSIP_Label_7cd3e8b9-ffed-43a8-b7f4-cc2fa0382d36_Method">
    <vt:lpwstr>Privileged</vt:lpwstr>
  </property>
  <property fmtid="{D5CDD505-2E9C-101B-9397-08002B2CF9AE}" pid="25" name="MSIP_Label_7cd3e8b9-ffed-43a8-b7f4-cc2fa0382d36_ActionId">
    <vt:lpwstr>cd036c73-c9b5-406a-9cbc-2907b9a46d63</vt:lpwstr>
  </property>
  <property fmtid="{D5CDD505-2E9C-101B-9397-08002B2CF9AE}" pid="26" name="ClassificationContentMarkingFooterText">
    <vt:lpwstr>OFFICIAL</vt:lpwstr>
  </property>
  <property fmtid="{D5CDD505-2E9C-101B-9397-08002B2CF9AE}" pid="27" name="MSIP_Label_7cd3e8b9-ffed-43a8-b7f4-cc2fa0382d36_ContentBits">
    <vt:lpwstr>3</vt:lpwstr>
  </property>
  <property fmtid="{D5CDD505-2E9C-101B-9397-08002B2CF9AE}" pid="28" name="MSIP_Label_7cd3e8b9-ffed-43a8-b7f4-cc2fa0382d36_Tag">
    <vt:lpwstr>10, 0, 1, 2</vt:lpwstr>
  </property>
  <property fmtid="{D5CDD505-2E9C-101B-9397-08002B2CF9AE}" pid="29" name="MSIP_Label_7cd3e8b9-ffed-43a8-b7f4-cc2fa0382d36_SiteId">
    <vt:lpwstr>34a3929c-73cf-4954-abfe-147dc3517892</vt:lpwstr>
  </property>
  <property fmtid="{D5CDD505-2E9C-101B-9397-08002B2CF9AE}" pid="30" name="ClassificationContentMarkingHeaderLocations">
    <vt:lpwstr>Aged Care Lime Theme:6</vt:lpwstr>
  </property>
  <property fmtid="{D5CDD505-2E9C-101B-9397-08002B2CF9AE}" pid="31" name="ClassificationContentMarkingFooterLocations">
    <vt:lpwstr>Aged Care Lime Theme:7</vt:lpwstr>
  </property>
</Properties>
</file>