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57" r:id="rId6"/>
    <p:sldId id="258" r:id="rId7"/>
    <p:sldId id="259" r:id="rId8"/>
    <p:sldId id="261" r:id="rId9"/>
    <p:sldId id="262" r:id="rId10"/>
    <p:sldId id="263" r:id="rId11"/>
    <p:sldId id="294" r:id="rId12"/>
    <p:sldId id="295" r:id="rId13"/>
    <p:sldId id="304" r:id="rId14"/>
    <p:sldId id="296" r:id="rId15"/>
    <p:sldId id="297" r:id="rId16"/>
    <p:sldId id="288" r:id="rId17"/>
    <p:sldId id="290" r:id="rId18"/>
    <p:sldId id="266" r:id="rId19"/>
    <p:sldId id="298" r:id="rId20"/>
    <p:sldId id="277" r:id="rId21"/>
    <p:sldId id="278" r:id="rId22"/>
    <p:sldId id="299" r:id="rId23"/>
    <p:sldId id="300" r:id="rId24"/>
    <p:sldId id="301" r:id="rId25"/>
    <p:sldId id="302" r:id="rId26"/>
    <p:sldId id="276" r:id="rId27"/>
    <p:sldId id="279" r:id="rId28"/>
    <p:sldId id="305"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5735F9-709F-A28E-B058-B976780FE415}" name="Louise Yabsley" initials="LY" userId="S::Louise.Yabsley@holan.com.au::1837c3f2-d8fc-49fa-a6be-3472be5295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49EE5-7DE1-4F64-9D3D-F4DF096AD9BB}" v="1" dt="2025-07-16T02:02:16.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2" autoAdjust="0"/>
    <p:restoredTop sz="83904" autoAdjust="0"/>
  </p:normalViewPr>
  <p:slideViewPr>
    <p:cSldViewPr snapToGrid="0">
      <p:cViewPr varScale="1">
        <p:scale>
          <a:sx n="90" d="100"/>
          <a:sy n="90" d="100"/>
        </p:scale>
        <p:origin x="2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21505-EDF1-4F78-8E4A-B146C75D5276}" type="datetimeFigureOut">
              <a:rPr lang="en-AU" smtClean="0"/>
              <a:t>28/07/2025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486D3-54A1-4080-87D9-D8F6A07B0F3F}" type="slidenum">
              <a:rPr lang="en-AU" smtClean="0"/>
              <a:t>‹#›</a:t>
            </a:fld>
            <a:endParaRPr lang="en-AU"/>
          </a:p>
        </p:txBody>
      </p:sp>
    </p:spTree>
    <p:extLst>
      <p:ext uri="{BB962C8B-B14F-4D97-AF65-F5344CB8AC3E}">
        <p14:creationId xmlns:p14="http://schemas.microsoft.com/office/powerpoint/2010/main" val="255118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gov.au/resources/publications/a-new-registered-supporter-role-for-aged-care-arrangements-for-the-transition-to-the-new-aged-care-act-202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gov.au/resources/publications/a-new-registered-supporter-role-for-aged-care-arrangements-for-the-transition-to-the-new-aged-care-act-202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yagedcare.gov.au/upcoming-changes-support-roles-and-relationship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pan.org.au/get-support/i-need-advocacy-suppor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ervicesaustralia.gov.au/aged-care-specialist-officer-my-aged-care-face-to-face-services?context=55715"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myagedcare.gov.au/contact-us" TargetMode="External"/><Relationship Id="rId5" Type="http://schemas.openxmlformats.org/officeDocument/2006/relationships/hyperlink" Target="https://www.myagedcare.gov.au/access-your-online-account" TargetMode="External"/><Relationship Id="rId4" Type="http://schemas.openxmlformats.org/officeDocument/2006/relationships/hyperlink" Target="https://www.myagedcare.gov.au/"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gov.au/our-work/elder-care-suppor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myagedcare.gov.au/help-care-finder" TargetMode="External"/><Relationship Id="rId4" Type="http://schemas.openxmlformats.org/officeDocument/2006/relationships/hyperlink" Target="https://opan.org.a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ealth.gov.au/resources/publications/case-studies-residential-car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alth.gov.au/our-work/hcp"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health.gov.au/our-work/chsp" TargetMode="External"/><Relationship Id="rId4" Type="http://schemas.openxmlformats.org/officeDocument/2006/relationships/hyperlink" Target="https://www.health.gov.au/our-work/short-term-restorative-care-strc-programm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gov.au/resources/publications/case-studies-support-at-hom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ealth.gov.au/our-work/multi-purpose-services-mps-program/about-the-multi-purpose-services-mps-progra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opan.org.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gedcarequality.gov.au/contact-us/complaints-concerns/what-do-if-you-have-complain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yagedcare.gov.au/find-a-provid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isnational.gov.a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health.gov.au/topics/aged-care/translating-and-interpreting-services-for-aged-car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a:t>
            </a:fld>
            <a:endParaRPr lang="en-AU"/>
          </a:p>
        </p:txBody>
      </p:sp>
    </p:spTree>
    <p:extLst>
      <p:ext uri="{BB962C8B-B14F-4D97-AF65-F5344CB8AC3E}">
        <p14:creationId xmlns:p14="http://schemas.microsoft.com/office/powerpoint/2010/main" val="383477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EC03B-C498-223E-F8DA-28830CF46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98601-8EC3-B992-629F-A08FC35F5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67A2E-EB13-445E-8B65-176A7CC02F88}"/>
              </a:ext>
            </a:extLst>
          </p:cNvPr>
          <p:cNvSpPr>
            <a:spLocks noGrp="1"/>
          </p:cNvSpPr>
          <p:nvPr>
            <p:ph type="body" idx="1"/>
          </p:nvPr>
        </p:nvSpPr>
        <p:spPr/>
        <p:txBody>
          <a:bodyPr/>
          <a:lstStyle/>
          <a:p>
            <a:r>
              <a:rPr lang="en-AU" sz="1600" b="1" dirty="0"/>
              <a:t>Decision-making – Your choice, your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Supported decision-making and the role of a registered supporter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effectLst/>
              </a:rPr>
              <a:t>Everyone has the right to make decisions about their life, including the aged care support and services they receive. Supported decision-making is the process of providing support to help you make and communicate your decisions and remain in control of your life. This applies even in circumstances where there is personal risk. It is driven by your will and preferences, not what other people may think is your will and preferences or what is in your best interest.</a:t>
            </a:r>
          </a:p>
          <a:p>
            <a:endParaRPr lang="en-AU" dirty="0"/>
          </a:p>
          <a:p>
            <a:r>
              <a:rPr lang="en-AU" sz="1200" kern="1200" dirty="0">
                <a:solidFill>
                  <a:schemeClr val="tx1"/>
                </a:solidFill>
                <a:effectLst/>
                <a:latin typeface="+mn-lt"/>
                <a:ea typeface="+mn-ea"/>
                <a:cs typeface="+mn-cs"/>
              </a:rPr>
              <a:t>If you want, you can register who you trust to help you make and communication your own decisions, with My Aged Care. These trusted people are called 'registered supporters’</a:t>
            </a:r>
            <a:r>
              <a:rPr lang="en-AU" dirty="0">
                <a:effectLst/>
              </a:rPr>
              <a:t>.</a:t>
            </a:r>
          </a:p>
          <a:p>
            <a:endParaRPr lang="en-AU" dirty="0"/>
          </a:p>
          <a:p>
            <a:r>
              <a:rPr lang="en-AU" dirty="0">
                <a:effectLst/>
              </a:rPr>
              <a:t>Family, carers, and other important people in your life can still support you even if they are not registered as supporters. You do not have to register a supporter. You can also have more than one registered supporter.</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Regardless of whether you have a registered supporter, you have a right to make your own decisions about your aged care.</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b="1" dirty="0"/>
          </a:p>
        </p:txBody>
      </p:sp>
      <p:sp>
        <p:nvSpPr>
          <p:cNvPr id="4" name="Slide Number Placeholder 3">
            <a:extLst>
              <a:ext uri="{FF2B5EF4-FFF2-40B4-BE49-F238E27FC236}">
                <a16:creationId xmlns:a16="http://schemas.microsoft.com/office/drawing/2014/main" id="{ABBAC61E-4CEA-5FA8-6E4F-CB69BD78B051}"/>
              </a:ext>
            </a:extLst>
          </p:cNvPr>
          <p:cNvSpPr>
            <a:spLocks noGrp="1"/>
          </p:cNvSpPr>
          <p:nvPr>
            <p:ph type="sldNum" sz="quarter" idx="5"/>
          </p:nvPr>
        </p:nvSpPr>
        <p:spPr/>
        <p:txBody>
          <a:bodyPr/>
          <a:lstStyle/>
          <a:p>
            <a:fld id="{DD6486D3-54A1-4080-87D9-D8F6A07B0F3F}" type="slidenum">
              <a:rPr lang="en-AU" smtClean="0"/>
              <a:t>10</a:t>
            </a:fld>
            <a:endParaRPr lang="en-AU"/>
          </a:p>
        </p:txBody>
      </p:sp>
    </p:spTree>
    <p:extLst>
      <p:ext uri="{BB962C8B-B14F-4D97-AF65-F5344CB8AC3E}">
        <p14:creationId xmlns:p14="http://schemas.microsoft.com/office/powerpoint/2010/main" val="284494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B215-D33D-3705-E9DD-5592ECC29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57AE0-71E8-5917-1871-35FB08A2F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F6D26-9FF1-5592-D018-C97ED1C879A8}"/>
              </a:ext>
            </a:extLst>
          </p:cNvPr>
          <p:cNvSpPr>
            <a:spLocks noGrp="1"/>
          </p:cNvSpPr>
          <p:nvPr>
            <p:ph type="body" idx="1"/>
          </p:nvPr>
        </p:nvSpPr>
        <p:spPr/>
        <p:txBody>
          <a:bodyPr/>
          <a:lstStyle/>
          <a:p>
            <a:pPr fontAlgn="auto"/>
            <a:r>
              <a:rPr lang="en-AU" b="1" dirty="0"/>
              <a:t>What is a registered supporter's role?:</a:t>
            </a:r>
            <a:endParaRPr lang="en-AU" sz="1200" b="1" i="0" kern="1200" dirty="0">
              <a:solidFill>
                <a:schemeClr val="tx1"/>
              </a:solidFill>
              <a:effectLst/>
              <a:latin typeface="+mn-lt"/>
              <a:ea typeface="+mn-ea"/>
              <a:cs typeface="+mn-cs"/>
            </a:endParaRPr>
          </a:p>
          <a:p>
            <a:pPr fontAlgn="auto"/>
            <a:endParaRPr lang="en-AU" sz="1200" b="1" i="0" kern="1200" dirty="0">
              <a:solidFill>
                <a:schemeClr val="tx1"/>
              </a:solidFill>
              <a:effectLst/>
              <a:latin typeface="+mn-lt"/>
              <a:ea typeface="+mn-ea"/>
              <a:cs typeface="+mn-cs"/>
            </a:endParaRPr>
          </a:p>
          <a:p>
            <a:pPr marL="171450" indent="-171450" fontAlgn="auto">
              <a:buFont typeface="Arial" panose="020B0604020202020204" pitchFamily="34" charset="0"/>
              <a:buChar char="•"/>
            </a:pPr>
            <a:r>
              <a:rPr lang="en-AU" sz="1200" b="1" i="0" kern="1200" dirty="0">
                <a:solidFill>
                  <a:schemeClr val="tx1"/>
                </a:solidFill>
                <a:effectLst/>
                <a:latin typeface="+mn-lt"/>
                <a:ea typeface="+mn-ea"/>
                <a:cs typeface="+mn-cs"/>
              </a:rPr>
              <a:t>Help to make and communicate decisions</a:t>
            </a:r>
            <a:br>
              <a:rPr lang="en-AU" sz="1200" b="1"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A registered supporter can help you make and communicate your own decisions about aged care, if you want. This might include speaking to My Aged Care, aged care assessors, aged care providers and workers, and the Aged Care Quality and Safety Commission</a:t>
            </a:r>
          </a:p>
          <a:p>
            <a:pPr marL="171450" indent="-171450">
              <a:buFont typeface="Arial" panose="020B0604020202020204" pitchFamily="34" charset="0"/>
              <a:buChar char="•"/>
            </a:pPr>
            <a:endParaRPr lang="en-AU" b="1" dirty="0"/>
          </a:p>
          <a:p>
            <a:pPr marL="171450" indent="-171450" fontAlgn="auto">
              <a:buFont typeface="Arial" panose="020B0604020202020204" pitchFamily="34" charset="0"/>
              <a:buChar char="•"/>
            </a:pPr>
            <a:r>
              <a:rPr lang="en-AU" sz="1200" b="1" i="0" kern="1200" dirty="0">
                <a:solidFill>
                  <a:schemeClr val="tx1"/>
                </a:solidFill>
                <a:effectLst/>
                <a:latin typeface="+mn-lt"/>
                <a:ea typeface="+mn-ea"/>
                <a:cs typeface="+mn-cs"/>
              </a:rPr>
              <a:t>Help to access and understand information</a:t>
            </a:r>
            <a:br>
              <a:rPr lang="en-AU" sz="1200" b="1"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A registered supporter can help you to access and understand information relevant to your aged care decisions</a:t>
            </a:r>
          </a:p>
          <a:p>
            <a:pPr marL="171450" indent="-171450" fontAlgn="auto">
              <a:buFont typeface="Arial" panose="020B0604020202020204" pitchFamily="34" charset="0"/>
              <a:buChar char="•"/>
            </a:pPr>
            <a:endParaRPr lang="en-AU" sz="1200" b="0" i="0" kern="1200" dirty="0">
              <a:solidFill>
                <a:schemeClr val="tx1"/>
              </a:solidFill>
              <a:effectLst/>
              <a:latin typeface="+mn-lt"/>
              <a:ea typeface="+mn-ea"/>
              <a:cs typeface="+mn-cs"/>
            </a:endParaRPr>
          </a:p>
          <a:p>
            <a:pPr marL="171450" indent="-171450" fontAlgn="auto">
              <a:buFont typeface="Arial" panose="020B0604020202020204" pitchFamily="34" charset="0"/>
              <a:buChar char="•"/>
            </a:pPr>
            <a:r>
              <a:rPr lang="en-AU" sz="1200" b="1" i="0" kern="1200" dirty="0">
                <a:solidFill>
                  <a:schemeClr val="tx1"/>
                </a:solidFill>
                <a:effectLst/>
                <a:latin typeface="+mn-lt"/>
                <a:ea typeface="+mn-ea"/>
                <a:cs typeface="+mn-cs"/>
              </a:rPr>
              <a:t>Request information about aged care services</a:t>
            </a:r>
            <a:br>
              <a:rPr lang="en-AU" sz="1200" b="1"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A registered supporter can request, access and receive information about your aged care services and needs</a:t>
            </a:r>
          </a:p>
          <a:p>
            <a:pPr marL="171450" indent="-171450" fontAlgn="auto">
              <a:buFont typeface="Arial" panose="020B0604020202020204" pitchFamily="34" charset="0"/>
              <a:buChar cha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effectLst/>
              </a:rPr>
              <a:t>All registered supporters have duties under the Act that they must comply with</a:t>
            </a:r>
            <a:r>
              <a:rPr lang="en-AU"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act honestly, diligently, and in good faith</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act in a way that promotes your will and preferences, and your personal, cultural and social wellbeing  </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support you only to the extent needed for you to make your own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Registered supporters must avoid or manage any conflicts of interest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r>
              <a:rPr lang="en-AU" dirty="0">
                <a:effectLst/>
              </a:rPr>
              <a:t>It is important to remember that becoming a registered supporter does not provide a person with decision-making authority for you. A registered supporter’s role is to support you to make your own decisions. </a:t>
            </a:r>
            <a:r>
              <a:rPr lang="en-AU" sz="1200" kern="1200" dirty="0">
                <a:solidFill>
                  <a:schemeClr val="tx1"/>
                </a:solidFill>
                <a:effectLst/>
                <a:latin typeface="+mn-lt"/>
                <a:ea typeface="+mn-ea"/>
                <a:cs typeface="+mn-cs"/>
              </a:rPr>
              <a:t>They should respect your right to make decisions even if they do not agree with all of them</a:t>
            </a:r>
            <a:r>
              <a:rPr lang="en-AU" dirty="0">
                <a:effectLst/>
              </a:rPr>
              <a:t>.</a:t>
            </a:r>
            <a:endParaRPr lang="en-AU" dirty="0"/>
          </a:p>
          <a:p>
            <a:r>
              <a:rPr lang="en-AU" dirty="0">
                <a:effectLst/>
              </a:rPr>
              <a:t>Some registered supporters also have guardianship, enduring power of attorney or similar legal authority. </a:t>
            </a:r>
            <a:r>
              <a:rPr lang="en-AU" sz="1200" kern="1200" dirty="0">
                <a:solidFill>
                  <a:schemeClr val="tx1"/>
                </a:solidFill>
                <a:effectLst/>
                <a:latin typeface="+mn-lt"/>
                <a:ea typeface="+mn-ea"/>
                <a:cs typeface="+mn-cs"/>
              </a:rPr>
              <a:t>For example, these people might be appointed by an older person or by a tribunal. They can make decisions on their behalf under state or territory arrangements.</a:t>
            </a:r>
            <a:endParaRPr lang="en-AU" dirty="0"/>
          </a:p>
          <a:p>
            <a:r>
              <a:rPr lang="en-AU" dirty="0">
                <a:effectLst/>
              </a:rPr>
              <a:t>An appointed decision maker may be appointed by the older person, a court, tribunal, board or panel under a law of the Commonwealth, a State or a Territory, or have guardianship for an older person under a law of the Commonwealth, a State or a Territory. An appointed decision maker can only make decisions on the older person’s behalf in line with their legal authority and if that legal authority is active.</a:t>
            </a: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You can find out more about the duties of a registered supporter </a:t>
            </a:r>
            <a:r>
              <a:rPr lang="en-AU" b="1" dirty="0">
                <a:effectLst/>
                <a:hlinkClick r:id="rId3"/>
              </a:rPr>
              <a:t>here</a:t>
            </a:r>
            <a:r>
              <a:rPr lang="en-AU" sz="1200" kern="1200" dirty="0">
                <a:solidFill>
                  <a:schemeClr val="tx1"/>
                </a:solidFill>
                <a:effectLst/>
                <a:latin typeface="+mn-lt"/>
                <a:ea typeface="+mn-ea"/>
                <a:cs typeface="+mn-cs"/>
              </a:rPr>
              <a:t>.</a:t>
            </a: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200" dirty="0">
              <a:solidFill>
                <a:schemeClr val="tx1"/>
              </a:solidFill>
              <a:effectLst/>
              <a:latin typeface="+mn-lt"/>
              <a:ea typeface="+mn-ea"/>
              <a:cs typeface="+mn-cs"/>
            </a:endParaRPr>
          </a:p>
          <a:p>
            <a:endParaRPr lang="en-AU" b="1" dirty="0"/>
          </a:p>
        </p:txBody>
      </p:sp>
      <p:sp>
        <p:nvSpPr>
          <p:cNvPr id="4" name="Slide Number Placeholder 3">
            <a:extLst>
              <a:ext uri="{FF2B5EF4-FFF2-40B4-BE49-F238E27FC236}">
                <a16:creationId xmlns:a16="http://schemas.microsoft.com/office/drawing/2014/main" id="{6C0FB54E-8710-7260-1CFC-FF7EEF05E739}"/>
              </a:ext>
            </a:extLst>
          </p:cNvPr>
          <p:cNvSpPr>
            <a:spLocks noGrp="1"/>
          </p:cNvSpPr>
          <p:nvPr>
            <p:ph type="sldNum" sz="quarter" idx="5"/>
          </p:nvPr>
        </p:nvSpPr>
        <p:spPr/>
        <p:txBody>
          <a:bodyPr/>
          <a:lstStyle/>
          <a:p>
            <a:fld id="{DD6486D3-54A1-4080-87D9-D8F6A07B0F3F}" type="slidenum">
              <a:rPr lang="en-AU" smtClean="0"/>
              <a:t>11</a:t>
            </a:fld>
            <a:endParaRPr lang="en-AU"/>
          </a:p>
        </p:txBody>
      </p:sp>
    </p:spTree>
    <p:extLst>
      <p:ext uri="{BB962C8B-B14F-4D97-AF65-F5344CB8AC3E}">
        <p14:creationId xmlns:p14="http://schemas.microsoft.com/office/powerpoint/2010/main" val="114346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CDD9A-37F2-5A24-5CF2-333B13633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70D21-7A39-8F02-D0E6-7A011AB1B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B3921-EDF7-9F37-4B17-3C4D55A53AB4}"/>
              </a:ext>
            </a:extLst>
          </p:cNvPr>
          <p:cNvSpPr>
            <a:spLocks noGrp="1"/>
          </p:cNvSpPr>
          <p:nvPr>
            <p:ph type="body" idx="1"/>
          </p:nvPr>
        </p:nvSpPr>
        <p:spPr/>
        <p:txBody>
          <a:bodyPr/>
          <a:lstStyle/>
          <a:p>
            <a:r>
              <a:rPr lang="en-AU" b="1" dirty="0"/>
              <a:t>Registering a supporter and opting out</a:t>
            </a:r>
            <a:endParaRPr lang="en-AU"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How to register a supporter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From 1 November, if you would like to request to register a supporter, you can contact My Aged Care, an aged care assessor, an Aged Care Specialist Officer, or complete the registration form online, via a printed copy, or via your My Aged Care Online Account</a:t>
            </a:r>
            <a:r>
              <a:rPr lang="en-AU" dirty="0">
                <a:effectLst/>
              </a:rPr>
              <a:t>.  </a:t>
            </a:r>
            <a:endParaRPr lang="en-AU" dirty="0"/>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What happens if you already have a representative in My Aged Care</a:t>
            </a:r>
          </a:p>
          <a:p>
            <a:r>
              <a:rPr lang="en-AU" dirty="0">
                <a:effectLst/>
              </a:rPr>
              <a:t>From 1 November, there will be a change to how the people who help you make and communicate your decisions are recognised. If you have a regular or authorised representative in My Aged Care on 31 October 2025, they will automatically become your 'registered supporter' on 1 November. This ensures continuity of decision-making support for you. However, you can ask for this not to happen. This is called opting out. If you want to opt out, you can do this at any time before 31 October by:</a:t>
            </a:r>
            <a:endParaRPr lang="en-AU" dirty="0"/>
          </a:p>
          <a:p>
            <a:r>
              <a:rPr lang="en-AU" dirty="0">
                <a:effectLst/>
              </a:rPr>
              <a:t>calling My Aged Care on 1800 200 422</a:t>
            </a:r>
            <a:endParaRPr lang="en-AU" dirty="0"/>
          </a:p>
          <a:p>
            <a:r>
              <a:rPr lang="en-AU" dirty="0">
                <a:effectLst/>
              </a:rPr>
              <a:t>visiting your My Aged Care Online Account.</a:t>
            </a:r>
            <a:endParaRPr lang="en-AU" dirty="0"/>
          </a:p>
          <a:p>
            <a:r>
              <a:rPr lang="en-AU" dirty="0">
                <a:effectLst/>
              </a:rPr>
              <a:t>There is no financial cost to opting out.</a:t>
            </a:r>
            <a:endParaRPr lang="en-AU" dirty="0"/>
          </a:p>
          <a:p>
            <a:r>
              <a:rPr lang="en-AU" dirty="0">
                <a:effectLst/>
              </a:rPr>
              <a:t>If you are comfortable with the transition to a registered supporter relationship, there is nothing you or your representative needs to do. If you would like to check or update who your representatives in My Aged Care are before 1 November, you can review this with My Aged Care.</a:t>
            </a:r>
            <a:endParaRPr lang="en-AU" dirty="0"/>
          </a:p>
          <a:p>
            <a:r>
              <a:rPr lang="en-AU" dirty="0">
                <a:effectLst/>
              </a:rPr>
              <a:t>If you would like to learn more about the new registered supporter role, including how representative relationships in My Aged Care transition under the Act, a </a:t>
            </a:r>
            <a:r>
              <a:rPr lang="en-AU" b="1" dirty="0">
                <a:effectLst/>
                <a:hlinkClick r:id="rId3"/>
              </a:rPr>
              <a:t>guide is available.</a:t>
            </a:r>
            <a:r>
              <a:rPr lang="en-AU" dirty="0">
                <a:effectLst/>
              </a:rPr>
              <a:t> For more information on the upcoming changes to support roles and relationships in aged care, visit </a:t>
            </a:r>
            <a:r>
              <a:rPr lang="en-AU" b="1" dirty="0">
                <a:effectLst/>
                <a:hlinkClick r:id="rId4"/>
              </a:rPr>
              <a:t>My Aged Care.</a:t>
            </a:r>
            <a:endParaRPr lang="en-AU" b="1" dirty="0">
              <a:effectLst/>
            </a:endParaRPr>
          </a:p>
          <a:p>
            <a:endParaRPr lang="en-AU"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What if I do not opt out?</a:t>
            </a:r>
            <a:endParaRPr lang="en-AU" dirty="0"/>
          </a:p>
          <a:p>
            <a:r>
              <a:rPr lang="en-AU" dirty="0">
                <a:effectLst/>
              </a:rPr>
              <a:t>If you or your representative in My Aged Care do not opt out before 31 October and they are active in My Aged Care on 31 October, they will become your registered supporter on 1 November.</a:t>
            </a:r>
            <a:endParaRPr lang="en-AU" dirty="0"/>
          </a:p>
          <a:p>
            <a:r>
              <a:rPr lang="en-AU" dirty="0">
                <a:effectLst/>
              </a:rPr>
              <a:t>If a representative relationship in My Aged Care moves to a registered supporter relationship on 1 November 2025, you can still request to end the registered supporter relationship at any time. You can do this by:</a:t>
            </a:r>
            <a:endParaRPr lang="en-AU" dirty="0"/>
          </a:p>
          <a:p>
            <a:r>
              <a:rPr lang="en-AU" dirty="0">
                <a:effectLst/>
              </a:rPr>
              <a:t>calling My Aged Care on 1800 200 422</a:t>
            </a:r>
            <a:endParaRPr lang="en-AU" dirty="0"/>
          </a:p>
          <a:p>
            <a:r>
              <a:rPr lang="en-AU" dirty="0">
                <a:effectLst/>
              </a:rPr>
              <a:t>ending the relationship in your My Aged Care online account.</a:t>
            </a:r>
            <a:endParaRPr lang="en-AU" dirty="0"/>
          </a:p>
          <a:p>
            <a:r>
              <a:rPr lang="en-AU" dirty="0">
                <a:effectLst/>
              </a:rPr>
              <a:t>You can request </a:t>
            </a:r>
            <a:r>
              <a:rPr lang="en-AU" sz="1200" kern="1200" dirty="0">
                <a:solidFill>
                  <a:schemeClr val="tx1"/>
                </a:solidFill>
                <a:effectLst/>
                <a:latin typeface="+mn-lt"/>
                <a:ea typeface="+mn-ea"/>
                <a:cs typeface="+mn-cs"/>
              </a:rPr>
              <a:t>that someone stop being your registered supporter</a:t>
            </a:r>
            <a:r>
              <a:rPr lang="en-AU" dirty="0">
                <a:effectLst/>
              </a:rPr>
              <a:t> for any reason. This may include if you feel that your registered supporter is not supporting you the way you would like, or they are not complying with their duties under the Act.</a:t>
            </a:r>
            <a:endParaRPr lang="en-AU" dirty="0"/>
          </a:p>
          <a:p>
            <a:r>
              <a:rPr lang="en-AU" sz="1200" kern="1200" dirty="0">
                <a:solidFill>
                  <a:schemeClr val="tx1"/>
                </a:solidFill>
                <a:effectLst/>
                <a:latin typeface="+mn-lt"/>
                <a:ea typeface="+mn-ea"/>
                <a:cs typeface="+mn-cs"/>
              </a:rPr>
              <a:t>You, or anyone else, can also make a complaint or provide information about a registered supporter not performing their role or complying with their duties. Any person can raise a complaint or concern with the System Governor about the conduct of a registered supporter by calling My Aged Care</a:t>
            </a:r>
            <a:r>
              <a:rPr lang="en-AU" dirty="0">
                <a:effectLst/>
              </a:rPr>
              <a:t>.</a:t>
            </a:r>
            <a:endParaRPr lang="en-AU" dirty="0"/>
          </a:p>
          <a:p>
            <a:r>
              <a:rPr lang="en-AU" dirty="0">
                <a:effectLst/>
              </a:rPr>
              <a:t>You can also contact an independent advocate to help you consider your options. The Older Persons Advocacy Network has an Aged Care Advocacy Line – 1800 700 600 for free and confidential information and advocacy.</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b="1" dirty="0"/>
          </a:p>
        </p:txBody>
      </p:sp>
      <p:sp>
        <p:nvSpPr>
          <p:cNvPr id="4" name="Slide Number Placeholder 3">
            <a:extLst>
              <a:ext uri="{FF2B5EF4-FFF2-40B4-BE49-F238E27FC236}">
                <a16:creationId xmlns:a16="http://schemas.microsoft.com/office/drawing/2014/main" id="{12F792BF-FA82-E79D-F37B-392C6D4FDDB7}"/>
              </a:ext>
            </a:extLst>
          </p:cNvPr>
          <p:cNvSpPr>
            <a:spLocks noGrp="1"/>
          </p:cNvSpPr>
          <p:nvPr>
            <p:ph type="sldNum" sz="quarter" idx="5"/>
          </p:nvPr>
        </p:nvSpPr>
        <p:spPr/>
        <p:txBody>
          <a:bodyPr/>
          <a:lstStyle/>
          <a:p>
            <a:fld id="{DD6486D3-54A1-4080-87D9-D8F6A07B0F3F}" type="slidenum">
              <a:rPr lang="en-AU" smtClean="0"/>
              <a:t>12</a:t>
            </a:fld>
            <a:endParaRPr lang="en-AU"/>
          </a:p>
        </p:txBody>
      </p:sp>
    </p:spTree>
    <p:extLst>
      <p:ext uri="{BB962C8B-B14F-4D97-AF65-F5344CB8AC3E}">
        <p14:creationId xmlns:p14="http://schemas.microsoft.com/office/powerpoint/2010/main" val="3920392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52"/>
              </a:lnSpc>
              <a:spcBef>
                <a:spcPts val="600"/>
              </a:spcBef>
              <a:spcAft>
                <a:spcPts val="600"/>
              </a:spcAft>
              <a:buNone/>
            </a:pPr>
            <a:r>
              <a:rPr lang="en-AU" sz="1200" b="0" i="0" dirty="0">
                <a:solidFill>
                  <a:srgbClr val="1E1545"/>
                </a:solidFill>
                <a:effectLst/>
                <a:latin typeface="Arial" panose="020B0604020202020204" pitchFamily="34" charset="0"/>
              </a:rPr>
              <a:t>There is a new model for delivering aged care services under the new legislation. The new model explains how the system will protect you, with a focus on your rights, wishes, and preferences. It also emphasises stronger working relationships between older people, providers and government agencies. </a:t>
            </a:r>
            <a:endParaRPr lang="en-AU" b="0" i="0" dirty="0">
              <a:solidFill>
                <a:srgbClr val="1E1545"/>
              </a:solidFill>
              <a:effectLst/>
              <a:latin typeface="Segoe UI" panose="020B0502040204020203" pitchFamily="34" charset="0"/>
            </a:endParaRPr>
          </a:p>
          <a:p>
            <a:pPr algn="l" rtl="0" fontAlgn="base">
              <a:lnSpc>
                <a:spcPts val="1552"/>
              </a:lnSpc>
              <a:spcBef>
                <a:spcPts val="600"/>
              </a:spcBef>
              <a:spcAft>
                <a:spcPts val="600"/>
              </a:spcAft>
              <a:buNone/>
            </a:pPr>
            <a:endParaRPr lang="en-AU" sz="1200" b="0" i="0" dirty="0">
              <a:solidFill>
                <a:srgbClr val="1E1545"/>
              </a:solidFill>
              <a:effectLst/>
              <a:latin typeface="Arial" panose="020B0604020202020204" pitchFamily="34" charset="0"/>
            </a:endParaRPr>
          </a:p>
          <a:p>
            <a:pPr algn="l" rtl="0" fontAlgn="base">
              <a:lnSpc>
                <a:spcPts val="1552"/>
              </a:lnSpc>
              <a:spcBef>
                <a:spcPts val="600"/>
              </a:spcBef>
              <a:spcAft>
                <a:spcPts val="600"/>
              </a:spcAft>
              <a:buNone/>
            </a:pPr>
            <a:r>
              <a:rPr lang="en-AU" sz="1200" b="0" i="0" dirty="0">
                <a:solidFill>
                  <a:srgbClr val="1E1545"/>
                </a:solidFill>
                <a:effectLst/>
                <a:latin typeface="Arial" panose="020B0604020202020204" pitchFamily="34" charset="0"/>
              </a:rPr>
              <a:t>The new model changes how: </a:t>
            </a:r>
            <a:endParaRPr lang="en-AU" b="0" i="0" dirty="0">
              <a:solidFill>
                <a:srgbClr val="1E1545"/>
              </a:solidFill>
              <a:effectLst/>
              <a:latin typeface="Segoe UI" panose="020B0502040204020203" pitchFamily="34" charset="0"/>
            </a:endParaRPr>
          </a:p>
          <a:p>
            <a:pPr algn="l" rtl="0" fontAlgn="base">
              <a:lnSpc>
                <a:spcPts val="1552"/>
              </a:lnSpc>
              <a:buFont typeface="Arial" panose="020B0604020202020204" pitchFamily="34" charset="0"/>
              <a:buChar char="•"/>
            </a:pPr>
            <a:r>
              <a:rPr lang="en-AU" sz="1200" b="0" i="0" dirty="0">
                <a:solidFill>
                  <a:srgbClr val="1E1545"/>
                </a:solidFill>
                <a:effectLst/>
                <a:latin typeface="Arial" panose="020B0604020202020204" pitchFamily="34" charset="0"/>
              </a:rPr>
              <a:t>complaints and feedback are managed </a:t>
            </a:r>
          </a:p>
          <a:p>
            <a:pPr algn="l" rtl="0" fontAlgn="base">
              <a:lnSpc>
                <a:spcPts val="1552"/>
              </a:lnSpc>
              <a:buFont typeface="Arial" panose="020B0604020202020204" pitchFamily="34" charset="0"/>
              <a:buChar char="•"/>
            </a:pPr>
            <a:r>
              <a:rPr lang="en-AU" sz="1200" b="0" i="0" dirty="0">
                <a:solidFill>
                  <a:srgbClr val="1E1545"/>
                </a:solidFill>
                <a:effectLst/>
                <a:latin typeface="Arial" panose="020B0604020202020204" pitchFamily="34" charset="0"/>
              </a:rPr>
              <a:t>information is available to older people </a:t>
            </a:r>
          </a:p>
          <a:p>
            <a:pPr algn="l" rtl="0" fontAlgn="base">
              <a:lnSpc>
                <a:spcPts val="1552"/>
              </a:lnSpc>
              <a:buFont typeface="Arial" panose="020B0604020202020204" pitchFamily="34" charset="0"/>
              <a:buChar char="•"/>
            </a:pPr>
            <a:r>
              <a:rPr lang="en-AU" sz="1200" b="0" i="0" dirty="0">
                <a:solidFill>
                  <a:srgbClr val="1E1545"/>
                </a:solidFill>
                <a:effectLst/>
                <a:latin typeface="Arial" panose="020B0604020202020204" pitchFamily="34" charset="0"/>
              </a:rPr>
              <a:t>existing support programs are regulated. </a:t>
            </a:r>
          </a:p>
          <a:p>
            <a:pPr algn="l" rtl="0" fontAlgn="base">
              <a:lnSpc>
                <a:spcPts val="1552"/>
              </a:lnSpc>
              <a:buFont typeface="Arial" panose="020B0604020202020204" pitchFamily="34" charset="0"/>
              <a:buChar char="•"/>
            </a:pPr>
            <a:endParaRPr lang="en-AU" sz="1200" b="0" i="0" dirty="0">
              <a:solidFill>
                <a:srgbClr val="1E1545"/>
              </a:solidFill>
              <a:effectLst/>
              <a:latin typeface="Arial" panose="020B0604020202020204" pitchFamily="34" charset="0"/>
            </a:endParaRPr>
          </a:p>
          <a:p>
            <a:pPr algn="l" rtl="0" fontAlgn="base">
              <a:lnSpc>
                <a:spcPts val="1552"/>
              </a:lnSpc>
              <a:spcBef>
                <a:spcPts val="600"/>
              </a:spcBef>
              <a:spcAft>
                <a:spcPts val="600"/>
              </a:spcAft>
            </a:pPr>
            <a:r>
              <a:rPr lang="en-AU" sz="1200" b="0" i="0" dirty="0">
                <a:solidFill>
                  <a:srgbClr val="1E1545"/>
                </a:solidFill>
                <a:effectLst/>
                <a:latin typeface="Arial" panose="020B0604020202020204" pitchFamily="34" charset="0"/>
              </a:rPr>
              <a:t>The new model sets out how both in-home care and residential aged care will be regulated and provided. </a:t>
            </a:r>
            <a:endParaRPr lang="en-AU" b="0" i="0" dirty="0">
              <a:solidFill>
                <a:srgbClr val="1E1545"/>
              </a:solidFill>
              <a:effectLst/>
              <a:latin typeface="Segoe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13</a:t>
            </a:fld>
            <a:endParaRPr lang="en-AU"/>
          </a:p>
        </p:txBody>
      </p:sp>
    </p:spTree>
    <p:extLst>
      <p:ext uri="{BB962C8B-B14F-4D97-AF65-F5344CB8AC3E}">
        <p14:creationId xmlns:p14="http://schemas.microsoft.com/office/powerpoint/2010/main" val="68280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AU" sz="1200" b="1" i="0" kern="1200" dirty="0">
                <a:solidFill>
                  <a:schemeClr val="tx1"/>
                </a:solidFill>
                <a:effectLst/>
                <a:latin typeface="+mn-lt"/>
                <a:ea typeface="+mn-ea"/>
                <a:cs typeface="+mn-cs"/>
              </a:rPr>
              <a:t>Choice and control</a:t>
            </a:r>
          </a:p>
          <a:p>
            <a:pPr fontAlgn="auto"/>
            <a:r>
              <a:rPr lang="en-AU" sz="1200" b="0" i="0" kern="1200" dirty="0">
                <a:solidFill>
                  <a:schemeClr val="tx1"/>
                </a:solidFill>
                <a:effectLst/>
                <a:latin typeface="+mn-lt"/>
                <a:ea typeface="+mn-ea"/>
                <a:cs typeface="+mn-cs"/>
              </a:rPr>
              <a:t>You will now be supported to have more choice over the services you use and more control over how you use your funding.</a:t>
            </a:r>
          </a:p>
          <a:p>
            <a:r>
              <a:rPr lang="en-AU" sz="1800" b="1" dirty="0"/>
              <a:t>Making decisions under the Aged Care Act</a:t>
            </a:r>
          </a:p>
          <a:p>
            <a:r>
              <a:rPr lang="en-AU" sz="1800" dirty="0">
                <a:effectLst/>
              </a:rPr>
              <a:t>The Act gives you the legal right to make your own care and financial decisions, with the option to have support in your decision-making such as by registering a supporter. Tools like Star Ratings help you compare aged care homes and make informed choices.</a:t>
            </a:r>
            <a:endParaRPr lang="en-AU" sz="1800" dirty="0"/>
          </a:p>
          <a:p>
            <a:r>
              <a:rPr lang="en-AU" sz="1800" b="1" dirty="0"/>
              <a:t>New Support at Home Program</a:t>
            </a:r>
          </a:p>
          <a:p>
            <a:r>
              <a:rPr lang="en-AU" sz="1800" dirty="0">
                <a:effectLst/>
              </a:rPr>
              <a:t>The program may help you to stay at home longer, with services </a:t>
            </a:r>
            <a:r>
              <a:rPr lang="en-AU" sz="1200" kern="1200" dirty="0">
                <a:solidFill>
                  <a:schemeClr val="tx1"/>
                </a:solidFill>
                <a:effectLst/>
                <a:latin typeface="+mn-lt"/>
                <a:ea typeface="+mn-ea"/>
                <a:cs typeface="+mn-cs"/>
              </a:rPr>
              <a:t>planned with you to meet your assessed needs </a:t>
            </a:r>
            <a:r>
              <a:rPr lang="en-AU" sz="1800" dirty="0">
                <a:effectLst/>
              </a:rPr>
              <a:t>delivered first and then billed afterward, encouraging independence and flexibility.</a:t>
            </a:r>
            <a:endParaRPr lang="en-AU" sz="1800" dirty="0"/>
          </a:p>
          <a:p>
            <a:r>
              <a:rPr lang="en-AU" sz="1800" b="1" dirty="0"/>
              <a:t>Advocacy, information and Support</a:t>
            </a:r>
          </a:p>
          <a:p>
            <a:r>
              <a:rPr lang="en-AU" sz="1800" dirty="0">
                <a:effectLst/>
              </a:rPr>
              <a:t>Free, independent and confidential support is available from independent aged care advocates for anyone experiencing issues or feeling unsafe in aged care.</a:t>
            </a:r>
            <a:endParaRPr lang="en-AU" sz="1800" dirty="0"/>
          </a:p>
          <a:p>
            <a:r>
              <a:rPr lang="en-AU" sz="1800" dirty="0">
                <a:effectLst/>
              </a:rPr>
              <a:t>For advocacy support visit </a:t>
            </a:r>
            <a:r>
              <a:rPr lang="en-AU" sz="1800" b="1" dirty="0">
                <a:effectLst/>
                <a:hlinkClick r:id="rId3"/>
              </a:rPr>
              <a:t>OPAN.</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auto"/>
            <a:r>
              <a:rPr lang="en-AU" sz="1200" b="1" i="0" kern="1200" dirty="0">
                <a:solidFill>
                  <a:schemeClr val="tx1"/>
                </a:solidFill>
                <a:effectLst/>
                <a:latin typeface="+mn-lt"/>
                <a:ea typeface="+mn-ea"/>
                <a:cs typeface="+mn-cs"/>
              </a:rPr>
              <a:t>Fairness</a:t>
            </a:r>
          </a:p>
          <a:p>
            <a:pPr fontAlgn="auto"/>
            <a:r>
              <a:rPr lang="en-AU" sz="1200" b="0" i="0" kern="1200" dirty="0">
                <a:solidFill>
                  <a:schemeClr val="tx1"/>
                </a:solidFill>
                <a:effectLst/>
                <a:latin typeface="+mn-lt"/>
                <a:ea typeface="+mn-ea"/>
                <a:cs typeface="+mn-cs"/>
              </a:rPr>
              <a:t>We are making changes to how aged care is funded to make it sustainable and fair for everyone.</a:t>
            </a:r>
          </a:p>
          <a:p>
            <a:r>
              <a:rPr lang="en-AU" sz="1800" b="1" dirty="0"/>
              <a:t>Government will continue to fund the majority of aged care services</a:t>
            </a:r>
          </a:p>
          <a:p>
            <a:r>
              <a:rPr lang="en-AU" sz="1800" dirty="0">
                <a:effectLst/>
              </a:rPr>
              <a:t>The government remains the main funder of aged care, with co-contributions based on individual financial situations.</a:t>
            </a:r>
            <a:endParaRPr lang="en-AU" sz="1800" dirty="0"/>
          </a:p>
          <a:p>
            <a:r>
              <a:rPr lang="en-AU" sz="1800" b="1" dirty="0"/>
              <a:t>Guaranteeing access to clinical care</a:t>
            </a:r>
          </a:p>
          <a:p>
            <a:r>
              <a:rPr lang="en-AU" sz="1800" dirty="0">
                <a:effectLst/>
              </a:rPr>
              <a:t>All clinical care is fully government-funded. Co-contributions only apply to non-clinical services (for example bathing and mobility assistance) and are set at a fixed percentage of service costs.</a:t>
            </a:r>
            <a:endParaRPr lang="en-AU" sz="1800" dirty="0"/>
          </a:p>
          <a:p>
            <a:r>
              <a:rPr lang="en-AU" sz="1800" b="1" dirty="0"/>
              <a:t>Transition to capped prices</a:t>
            </a:r>
          </a:p>
          <a:p>
            <a:r>
              <a:rPr lang="en-AU" sz="1800" dirty="0">
                <a:effectLst/>
              </a:rPr>
              <a:t>Price caps for Support at Home services start from 1 November 2026. Co-contributions will be limited across aged care types, with time limits for certain fees and strong government contribution ratios.</a:t>
            </a:r>
            <a:endParaRPr lang="en-AU" sz="1800" dirty="0"/>
          </a:p>
          <a:p>
            <a:r>
              <a:rPr lang="en-AU" sz="1800" b="1" dirty="0"/>
              <a:t>The no worse off principle</a:t>
            </a:r>
          </a:p>
          <a:p>
            <a:r>
              <a:rPr lang="en-AU" sz="1800" dirty="0">
                <a:effectLst/>
              </a:rPr>
              <a:t>If you are approved for or receiving a home care package before 12 September 2024 you will not be financially disadvantaged. Existing fee arrangements will continue or improve under Support at Home.</a:t>
            </a:r>
            <a:endParaRPr lang="en-AU" sz="1800" dirty="0"/>
          </a:p>
          <a:p>
            <a:r>
              <a:rPr lang="en-AU" sz="1800" b="1" dirty="0"/>
              <a:t>Greater funding for those who need it most</a:t>
            </a:r>
          </a:p>
          <a:p>
            <a:r>
              <a:rPr lang="en-AU" sz="1800" dirty="0">
                <a:effectLst/>
              </a:rPr>
              <a:t>People with less income or assets will receive the most government support. Financial hardship provisions remain, and care remains accessible regardless of ability to pay.</a:t>
            </a:r>
            <a:endParaRPr lang="en-AU"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auto"/>
            <a:r>
              <a:rPr lang="en-AU" sz="1200" b="1" i="0" kern="1200" dirty="0">
                <a:solidFill>
                  <a:schemeClr val="tx1"/>
                </a:solidFill>
                <a:effectLst/>
                <a:latin typeface="+mn-lt"/>
                <a:ea typeface="+mn-ea"/>
                <a:cs typeface="+mn-cs"/>
              </a:rPr>
              <a:t>Transparency</a:t>
            </a:r>
          </a:p>
          <a:p>
            <a:pPr fontAlgn="auto"/>
            <a:r>
              <a:rPr lang="en-AU" sz="1200" b="0" i="0" kern="1200" dirty="0">
                <a:solidFill>
                  <a:schemeClr val="tx1"/>
                </a:solidFill>
                <a:effectLst/>
                <a:latin typeface="+mn-lt"/>
                <a:ea typeface="+mn-ea"/>
                <a:cs typeface="+mn-cs"/>
              </a:rPr>
              <a:t>We are making sure aged care funding, and your co-contributions are being used appropriately.</a:t>
            </a:r>
          </a:p>
          <a:p>
            <a:r>
              <a:rPr lang="en-AU" sz="1800" b="1" dirty="0"/>
              <a:t>Setting and monitoring prices</a:t>
            </a:r>
          </a:p>
          <a:p>
            <a:r>
              <a:rPr lang="en-AU" sz="1800" dirty="0">
                <a:effectLst/>
              </a:rPr>
              <a:t>Prices will be set with help from the Independent Health and Aged Care Pricing Authority (IHACPA) to ensure fairness.</a:t>
            </a:r>
            <a:endParaRPr lang="en-AU" sz="1800" dirty="0"/>
          </a:p>
          <a:p>
            <a:r>
              <a:rPr lang="en-AU" sz="1800" b="1" dirty="0"/>
              <a:t>Dollars to care</a:t>
            </a:r>
          </a:p>
          <a:p>
            <a:r>
              <a:rPr lang="en-AU" sz="1800" dirty="0">
                <a:effectLst/>
              </a:rPr>
              <a:t>You will be able to see how your money is spent on care, food, staff and more, through publicly available provider profiles and government audits.</a:t>
            </a:r>
            <a:endParaRPr lang="en-AU" sz="1800" dirty="0"/>
          </a:p>
          <a:p>
            <a:r>
              <a:rPr lang="en-AU" sz="1800" b="1" dirty="0"/>
              <a:t>Refundable Accommodation Deposit retention (RADs) cap</a:t>
            </a:r>
          </a:p>
          <a:p>
            <a:r>
              <a:rPr lang="en-AU" sz="1800" dirty="0">
                <a:effectLst/>
              </a:rPr>
              <a:t>From 1 November 2025, providers can retain a maximum of 2% of your RAD each year (up to 5 years), supporting facility upkeep and development. This only applies to those entering the system from 1 November 2025.</a:t>
            </a:r>
            <a:endParaRPr lang="en-AU"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auto"/>
            <a:r>
              <a:rPr lang="en-AU" sz="1200" b="1" i="0" kern="1200" dirty="0">
                <a:solidFill>
                  <a:schemeClr val="tx1"/>
                </a:solidFill>
                <a:effectLst/>
                <a:latin typeface="+mn-lt"/>
                <a:ea typeface="+mn-ea"/>
                <a:cs typeface="+mn-cs"/>
              </a:rPr>
              <a:t>Accountability</a:t>
            </a:r>
          </a:p>
          <a:p>
            <a:pPr fontAlgn="auto"/>
            <a:r>
              <a:rPr lang="en-AU" sz="1200" b="0" i="0" kern="1200" dirty="0">
                <a:solidFill>
                  <a:schemeClr val="tx1"/>
                </a:solidFill>
                <a:effectLst/>
                <a:latin typeface="+mn-lt"/>
                <a:ea typeface="+mn-ea"/>
                <a:cs typeface="+mn-cs"/>
              </a:rPr>
              <a:t>We are holding providers accountable, so you know upfront what to expect from them, including how funding is spent.</a:t>
            </a:r>
          </a:p>
          <a:p>
            <a:r>
              <a:rPr lang="en-AU" sz="1800" b="1" dirty="0"/>
              <a:t>Strengthening regulation</a:t>
            </a:r>
          </a:p>
          <a:p>
            <a:r>
              <a:rPr lang="en-AU" sz="1800" dirty="0">
                <a:effectLst/>
              </a:rPr>
              <a:t>Providers must uphold the Statement of Rights and meet quality standards. If they do not uphold these, actions will be taken against them.</a:t>
            </a:r>
            <a:endParaRPr lang="en-AU" sz="1800" dirty="0"/>
          </a:p>
          <a:p>
            <a:r>
              <a:rPr lang="en-AU" sz="1800" b="1" dirty="0"/>
              <a:t>Confidence to share feedback or make complaints</a:t>
            </a:r>
          </a:p>
          <a:p>
            <a:r>
              <a:rPr lang="en-AU" sz="1800" dirty="0">
                <a:effectLst/>
              </a:rPr>
              <a:t>Older people should feel confident and supported to share negative experiences with their provider. Multiple channels are available for raising concerns, including an independent Complaints Commissioner. Whistleblower protections are in place for safety.</a:t>
            </a:r>
            <a:endParaRPr lang="en-AU" sz="1800" dirty="0"/>
          </a:p>
          <a:p>
            <a:r>
              <a:rPr lang="en-AU" sz="1800" b="1" dirty="0"/>
              <a:t>Inspector General of Aged Care</a:t>
            </a:r>
          </a:p>
          <a:p>
            <a:r>
              <a:rPr lang="en-AU" sz="1800" dirty="0">
                <a:effectLst/>
              </a:rPr>
              <a:t>An independent office will oversee the entire system, monitor issues, and ensure government-funded aged care services are accountable and meet community needs.</a:t>
            </a:r>
            <a:endParaRPr lang="en-AU" sz="1800" dirty="0"/>
          </a:p>
          <a:p>
            <a:r>
              <a:rPr lang="en-AU" sz="1800" b="1" dirty="0"/>
              <a:t>Capping how much of your care budget can be used for care management</a:t>
            </a:r>
          </a:p>
          <a:p>
            <a:r>
              <a:rPr lang="en-AU" sz="1800" dirty="0">
                <a:effectLst/>
              </a:rPr>
              <a:t>A flat rate of 10% of an older person’s quarterly budget will apply to care management, with additional support for people with diverse or complex needs. Note that providers will hold these in a fund for all older people who they deliver aged care to and only applies to the Support at Home program.</a:t>
            </a:r>
            <a:endParaRPr lang="en-AU"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800" b="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14</a:t>
            </a:fld>
            <a:endParaRPr lang="en-AU"/>
          </a:p>
        </p:txBody>
      </p:sp>
    </p:spTree>
    <p:extLst>
      <p:ext uri="{BB962C8B-B14F-4D97-AF65-F5344CB8AC3E}">
        <p14:creationId xmlns:p14="http://schemas.microsoft.com/office/powerpoint/2010/main" val="23671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52"/>
              </a:lnSpc>
              <a:spcBef>
                <a:spcPts val="600"/>
              </a:spcBef>
              <a:spcAft>
                <a:spcPts val="600"/>
              </a:spcAft>
              <a:buNone/>
            </a:pPr>
            <a:r>
              <a:rPr lang="en-AU" b="1" dirty="0"/>
              <a:t>Using digital services</a:t>
            </a:r>
          </a:p>
          <a:p>
            <a:pPr marL="0" marR="0" lvl="0" indent="0" algn="l" defTabSz="914400" rtl="0" eaLnBrk="1" fontAlgn="base" latinLnBrk="0" hangingPunct="1">
              <a:lnSpc>
                <a:spcPts val="1552"/>
              </a:lnSpc>
              <a:spcBef>
                <a:spcPts val="600"/>
              </a:spcBef>
              <a:spcAft>
                <a:spcPts val="600"/>
              </a:spcAft>
              <a:buClrTx/>
              <a:buSzTx/>
              <a:buFontTx/>
              <a:buNone/>
              <a:tabLst/>
              <a:defRPr/>
            </a:pPr>
            <a:r>
              <a:rPr lang="en-AU" dirty="0">
                <a:effectLst/>
              </a:rPr>
              <a:t>There are lots of improvements happening in the aged care sector in all different areas. One of the ways that you, your registered supporters, providers and workers can ensure that your information is up to date, accurate, personalised and accountable, is by using digital platforms. The main platform that you will hear about and have access to is My Aged Care.   </a:t>
            </a:r>
            <a:endParaRPr lang="en-AU" dirty="0"/>
          </a:p>
          <a:p>
            <a:pPr algn="l" rtl="0" fontAlgn="base">
              <a:lnSpc>
                <a:spcPts val="1552"/>
              </a:lnSpc>
              <a:spcBef>
                <a:spcPts val="600"/>
              </a:spcBef>
              <a:spcAft>
                <a:spcPts val="600"/>
              </a:spcAft>
              <a:buNone/>
            </a:pPr>
            <a:endParaRPr lang="en-AU" b="1" dirty="0"/>
          </a:p>
          <a:p>
            <a:pPr algn="l" rtl="0" fontAlgn="base">
              <a:lnSpc>
                <a:spcPts val="1552"/>
              </a:lnSpc>
              <a:spcBef>
                <a:spcPts val="600"/>
              </a:spcBef>
              <a:spcAft>
                <a:spcPts val="600"/>
              </a:spcAft>
              <a:buNone/>
            </a:pPr>
            <a:r>
              <a:rPr lang="en-AU" b="1" dirty="0"/>
              <a:t>My Aged Care</a:t>
            </a:r>
          </a:p>
          <a:p>
            <a:r>
              <a:rPr lang="en-AU" sz="1200" kern="1200" dirty="0">
                <a:solidFill>
                  <a:schemeClr val="tx1"/>
                </a:solidFill>
                <a:effectLst/>
                <a:latin typeface="+mn-lt"/>
                <a:ea typeface="+mn-ea"/>
                <a:cs typeface="+mn-cs"/>
              </a:rPr>
              <a:t>My Aged Care is still the place to start your enquiries for aged care, or seek an assessment. You can engage with </a:t>
            </a:r>
            <a:r>
              <a:rPr lang="en-AU" dirty="0">
                <a:effectLst/>
              </a:rPr>
              <a:t>My Aged Care</a:t>
            </a:r>
            <a:r>
              <a:rPr lang="en-AU" sz="1200" kern="1200" dirty="0">
                <a:solidFill>
                  <a:schemeClr val="tx1"/>
                </a:solidFill>
                <a:effectLst/>
                <a:latin typeface="+mn-lt"/>
                <a:ea typeface="+mn-ea"/>
                <a:cs typeface="+mn-cs"/>
              </a:rPr>
              <a:t> by calling 1800 200 422, by booking an appointment with an </a:t>
            </a:r>
            <a:r>
              <a:rPr lang="en-AU" u="sng" dirty="0">
                <a:effectLst/>
                <a:hlinkClick r:id="rId3"/>
              </a:rPr>
              <a:t>Aged Care Specialist Officer</a:t>
            </a:r>
            <a:r>
              <a:rPr lang="en-AU" sz="1200" kern="1200" dirty="0">
                <a:solidFill>
                  <a:schemeClr val="tx1"/>
                </a:solidFill>
                <a:effectLst/>
                <a:latin typeface="+mn-lt"/>
                <a:ea typeface="+mn-ea"/>
                <a:cs typeface="+mn-cs"/>
              </a:rPr>
              <a:t> at select Services Australia centres at or by visiting the </a:t>
            </a:r>
            <a:r>
              <a:rPr lang="en-AU" u="sng" dirty="0">
                <a:effectLst/>
                <a:hlinkClick r:id="rId4"/>
              </a:rPr>
              <a:t>My Aged Care</a:t>
            </a:r>
            <a:r>
              <a:rPr lang="en-AU" sz="1200" kern="1200" dirty="0">
                <a:solidFill>
                  <a:schemeClr val="tx1"/>
                </a:solidFill>
                <a:effectLst/>
                <a:latin typeface="+mn-lt"/>
                <a:ea typeface="+mn-ea"/>
                <a:cs typeface="+mn-cs"/>
              </a:rPr>
              <a:t> website.</a:t>
            </a:r>
            <a:endParaRPr lang="en-AU" dirty="0"/>
          </a:p>
          <a:p>
            <a:r>
              <a:rPr lang="en-AU" dirty="0">
                <a:effectLst/>
              </a:rPr>
              <a:t>From 1 November 2025, if you are seeking to access government-funded aged care services you will need to have undergone an aged care needs assessment through My Aged Care.</a:t>
            </a:r>
            <a:endParaRPr lang="en-AU" dirty="0"/>
          </a:p>
          <a:p>
            <a:r>
              <a:rPr lang="en-AU" dirty="0">
                <a:effectLst/>
              </a:rPr>
              <a:t>If you have already registered with My Aged Care, you can access your Online Account through </a:t>
            </a:r>
            <a:r>
              <a:rPr lang="en-AU" dirty="0" err="1">
                <a:effectLst/>
              </a:rPr>
              <a:t>myGov</a:t>
            </a:r>
            <a:r>
              <a:rPr lang="en-AU" dirty="0">
                <a:effectLst/>
              </a:rPr>
              <a:t>.</a:t>
            </a:r>
            <a:endParaRPr lang="en-AU" dirty="0"/>
          </a:p>
          <a:p>
            <a:r>
              <a:rPr lang="en-AU" dirty="0">
                <a:effectLst/>
              </a:rPr>
              <a:t>If you do not have a My Aged Care account yet, it’s easy to get started. You can follow the step-by-step instructions to set up your Online Account and register with My Aged Care </a:t>
            </a:r>
            <a:r>
              <a:rPr lang="en-AU" b="1" dirty="0">
                <a:effectLst/>
                <a:hlinkClick r:id="rId5"/>
              </a:rPr>
              <a:t>here.</a:t>
            </a:r>
            <a:endParaRPr lang="en-AU" b="1" dirty="0">
              <a:effectLst/>
            </a:endParaRPr>
          </a:p>
          <a:p>
            <a:endParaRPr lang="en-AU" b="1" dirty="0">
              <a:effectLst/>
            </a:endParaRPr>
          </a:p>
          <a:p>
            <a:r>
              <a:rPr lang="en-AU" dirty="0">
                <a:effectLst/>
              </a:rPr>
              <a:t>For those who are unable to access the My Aged Care digital platform, the following options are available</a:t>
            </a:r>
            <a:endParaRPr lang="en-AU" dirty="0"/>
          </a:p>
          <a:p>
            <a:r>
              <a:rPr lang="en-AU" dirty="0">
                <a:effectLst/>
              </a:rPr>
              <a:t>call </a:t>
            </a:r>
            <a:r>
              <a:rPr lang="en-AU" b="1" dirty="0">
                <a:effectLst/>
                <a:hlinkClick r:id="rId6"/>
              </a:rPr>
              <a:t>My Aged Care</a:t>
            </a:r>
            <a:r>
              <a:rPr lang="en-AU" dirty="0">
                <a:effectLst/>
              </a:rPr>
              <a:t> on </a:t>
            </a:r>
            <a:r>
              <a:rPr lang="en-AU" b="1" dirty="0">
                <a:effectLst/>
              </a:rPr>
              <a:t>1800 200 422 </a:t>
            </a:r>
            <a:r>
              <a:rPr lang="en-AU" dirty="0">
                <a:effectLst/>
              </a:rPr>
              <a:t>(free call) between 8am and 8pm on weekdays and between 10am and 2pm on Saturdays (local time)</a:t>
            </a:r>
            <a:endParaRPr lang="en-AU" dirty="0"/>
          </a:p>
          <a:p>
            <a:r>
              <a:rPr lang="en-AU" dirty="0">
                <a:effectLst/>
              </a:rPr>
              <a:t>book a face-to-face appointment with an Aged Care Specialist Officer (ACSO) at select Services Australia service centres by calling </a:t>
            </a:r>
            <a:r>
              <a:rPr lang="en-AU" b="1" dirty="0">
                <a:effectLst/>
              </a:rPr>
              <a:t>1800 227 475 </a:t>
            </a:r>
            <a:r>
              <a:rPr lang="en-AU" dirty="0">
                <a:effectLst/>
              </a:rPr>
              <a:t>between 8am to 5pm on weekdays.</a:t>
            </a:r>
            <a:endParaRPr lang="en-AU" dirty="0"/>
          </a:p>
          <a:p>
            <a:endParaRPr lang="en-AU" dirty="0"/>
          </a:p>
          <a:p>
            <a:pPr algn="l" rtl="0" fontAlgn="base">
              <a:lnSpc>
                <a:spcPts val="1552"/>
              </a:lnSpc>
              <a:spcBef>
                <a:spcPts val="600"/>
              </a:spcBef>
              <a:spcAft>
                <a:spcPts val="600"/>
              </a:spcAft>
              <a:buNone/>
            </a:pPr>
            <a:endParaRPr lang="en-AU" b="1" dirty="0"/>
          </a:p>
        </p:txBody>
      </p:sp>
      <p:sp>
        <p:nvSpPr>
          <p:cNvPr id="4" name="Slide Number Placeholder 3"/>
          <p:cNvSpPr>
            <a:spLocks noGrp="1"/>
          </p:cNvSpPr>
          <p:nvPr>
            <p:ph type="sldNum" sz="quarter" idx="5"/>
          </p:nvPr>
        </p:nvSpPr>
        <p:spPr/>
        <p:txBody>
          <a:bodyPr/>
          <a:lstStyle/>
          <a:p>
            <a:fld id="{DD6486D3-54A1-4080-87D9-D8F6A07B0F3F}" type="slidenum">
              <a:rPr lang="en-AU" smtClean="0"/>
              <a:t>15</a:t>
            </a:fld>
            <a:endParaRPr lang="en-AU"/>
          </a:p>
        </p:txBody>
      </p:sp>
    </p:spTree>
    <p:extLst>
      <p:ext uri="{BB962C8B-B14F-4D97-AF65-F5344CB8AC3E}">
        <p14:creationId xmlns:p14="http://schemas.microsoft.com/office/powerpoint/2010/main" val="253736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4A68A-CAFE-E2E0-2B83-29D434C2B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6E195-98B2-46DF-70A2-2BDB35BA9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FD20B-3E92-8E1B-E168-FE0E0C519324}"/>
              </a:ext>
            </a:extLst>
          </p:cNvPr>
          <p:cNvSpPr>
            <a:spLocks noGrp="1"/>
          </p:cNvSpPr>
          <p:nvPr>
            <p:ph type="body" idx="1"/>
          </p:nvPr>
        </p:nvSpPr>
        <p:spPr/>
        <p:txBody>
          <a:bodyPr/>
          <a:lstStyle/>
          <a:p>
            <a:r>
              <a:rPr lang="en-AU" b="1" dirty="0"/>
              <a:t>Single Assessment System</a:t>
            </a:r>
            <a:endParaRPr lang="en-AU" dirty="0"/>
          </a:p>
          <a:p>
            <a:r>
              <a:rPr lang="en-AU" dirty="0">
                <a:effectLst/>
              </a:rPr>
              <a:t>Aged care assessments are being reformed to make it easier for you to enter government-funded aged care and access, and be reassessed, for different services as your needs change.</a:t>
            </a:r>
            <a:endParaRPr lang="en-AU" dirty="0"/>
          </a:p>
          <a:p>
            <a:r>
              <a:rPr lang="en-AU" dirty="0">
                <a:effectLst/>
              </a:rPr>
              <a:t>The new Single Assessment System will provide a pathway to access all government-funded in-home, flexible care and entry to residential aged care. The system should:</a:t>
            </a:r>
            <a:endParaRPr lang="en-AU" dirty="0"/>
          </a:p>
          <a:p>
            <a:r>
              <a:rPr lang="en-AU" dirty="0">
                <a:effectLst/>
              </a:rPr>
              <a:t>be simpler for you, your family and carers to navigate</a:t>
            </a:r>
            <a:endParaRPr lang="en-AU" dirty="0"/>
          </a:p>
          <a:p>
            <a:r>
              <a:rPr lang="en-AU" dirty="0">
                <a:effectLst/>
              </a:rPr>
              <a:t>limit the number of times you have to tell your story</a:t>
            </a:r>
            <a:endParaRPr lang="en-AU" dirty="0"/>
          </a:p>
          <a:p>
            <a:r>
              <a:rPr lang="en-AU" dirty="0">
                <a:effectLst/>
              </a:rPr>
              <a:t>adapt to your changing needs, without having to change your assessment provider</a:t>
            </a:r>
            <a:endParaRPr lang="en-AU" dirty="0"/>
          </a:p>
          <a:p>
            <a:r>
              <a:rPr lang="en-AU" dirty="0">
                <a:effectLst/>
              </a:rPr>
              <a:t>ensures access to assessments in regional, rural and remote areas</a:t>
            </a:r>
            <a:endParaRPr lang="en-AU" dirty="0"/>
          </a:p>
          <a:p>
            <a:r>
              <a:rPr lang="en-AU" dirty="0">
                <a:effectLst/>
              </a:rPr>
              <a:t>have shorter wait times for assessments.</a:t>
            </a:r>
          </a:p>
          <a:p>
            <a:endParaRPr lang="en-AU" dirty="0"/>
          </a:p>
          <a:p>
            <a:r>
              <a:rPr lang="en-AU" dirty="0">
                <a:effectLst/>
              </a:rPr>
              <a:t>Aboriginal and Torres Strait Islander aged care assessment organisations will commence in a phased approach from July 2025. They will provide a better choice for you to seek a culturally safe, trauma aware and healing informed assessment.</a:t>
            </a:r>
            <a:endParaRPr lang="en-AU" dirty="0"/>
          </a:p>
          <a:p>
            <a:r>
              <a:rPr lang="en-AU" dirty="0">
                <a:effectLst/>
              </a:rPr>
              <a:t>Over time, these services will extend their reach and cover more areas across Australia. A culturally safe assessment process will help to improve the experience for older Aboriginal and Torres Strait Islander people and improve their uptake of aged care services.</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How do I apply for an aged care needs assessment?</a:t>
            </a:r>
          </a:p>
          <a:p>
            <a:r>
              <a:rPr lang="en-AU" dirty="0">
                <a:effectLst/>
              </a:rPr>
              <a:t>How you apply for an aged care needs assessment has not changed, but the Single Assessment System aims to make this process smoother.</a:t>
            </a:r>
            <a:endParaRPr lang="en-AU" dirty="0"/>
          </a:p>
          <a:p>
            <a:r>
              <a:rPr lang="en-AU" dirty="0">
                <a:effectLst/>
              </a:rPr>
              <a:t>You will need to:</a:t>
            </a:r>
            <a:endParaRPr lang="en-AU" dirty="0"/>
          </a:p>
          <a:p>
            <a:r>
              <a:rPr lang="en-AU" dirty="0">
                <a:effectLst/>
              </a:rPr>
              <a:t>visit the My Aged Care website to ‘Apply for an Assessment Online’, or</a:t>
            </a:r>
            <a:endParaRPr lang="en-AU" dirty="0"/>
          </a:p>
          <a:p>
            <a:r>
              <a:rPr lang="en-AU" dirty="0">
                <a:effectLst/>
              </a:rPr>
              <a:t>call My Aged Care on 1800 200 422 (free call) between 8am and 8pm on weekdays and between 10am and 2pm on Saturdays (local time), or</a:t>
            </a:r>
            <a:endParaRPr lang="en-AU" dirty="0"/>
          </a:p>
          <a:p>
            <a:r>
              <a:rPr lang="en-AU" dirty="0">
                <a:effectLst/>
              </a:rPr>
              <a:t>book a face-to-face appointment with an Aged Care Specialist Officer (ACSO) at select Services Australia service centres by calling 1800 227 475 between 8am to 5pm on weekdays.</a:t>
            </a:r>
            <a:endParaRPr lang="en-AU" dirty="0"/>
          </a:p>
          <a:p>
            <a:r>
              <a:rPr lang="en-AU" dirty="0">
                <a:effectLst/>
              </a:rPr>
              <a:t>Someone, like your registered supporter, family member or carer, can help you to do this if you wish to involve them.</a:t>
            </a:r>
            <a:endParaRPr lang="en-AU" dirty="0"/>
          </a:p>
          <a:p>
            <a:r>
              <a:rPr lang="en-AU" dirty="0">
                <a:effectLst/>
              </a:rPr>
              <a:t>My Aged Care can: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register you with My Aged Care, if you are calling for the first time</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ask you some initial questions to discuss the aged care services you may need</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refer you to an assessment organisation in your local area.</a:t>
            </a:r>
            <a:endParaRPr lang="en-AU" dirty="0"/>
          </a:p>
          <a:p>
            <a:endParaRPr lang="en-AU" dirty="0"/>
          </a:p>
          <a:p>
            <a:r>
              <a:rPr lang="en-AU" dirty="0">
                <a:effectLst/>
              </a:rPr>
              <a:t>For support navigating these services you can visit:</a:t>
            </a:r>
            <a:endParaRPr lang="en-AU" dirty="0"/>
          </a:p>
          <a:p>
            <a:r>
              <a:rPr lang="en-AU" b="1" dirty="0">
                <a:effectLst/>
                <a:hlinkClick r:id="rId3"/>
              </a:rPr>
              <a:t>Elder Care Support program</a:t>
            </a:r>
            <a:endParaRPr lang="en-AU" dirty="0"/>
          </a:p>
          <a:p>
            <a:r>
              <a:rPr lang="en-AU" b="1" dirty="0">
                <a:effectLst/>
                <a:hlinkClick r:id="rId4"/>
              </a:rPr>
              <a:t>OPAN</a:t>
            </a:r>
            <a:endParaRPr lang="en-AU" dirty="0"/>
          </a:p>
          <a:p>
            <a:r>
              <a:rPr lang="en-AU" b="1" dirty="0">
                <a:effectLst/>
                <a:hlinkClick r:id="rId5"/>
              </a:rPr>
              <a:t>Care finder,</a:t>
            </a:r>
            <a:r>
              <a:rPr lang="en-AU" dirty="0">
                <a:effectLst/>
              </a:rPr>
              <a:t> or you can speak with your general health practitioner.</a:t>
            </a:r>
            <a:endParaRPr lang="en-AU" dirty="0"/>
          </a:p>
          <a:p>
            <a:endParaRPr lang="en-AU" dirty="0"/>
          </a:p>
          <a:p>
            <a:endParaRPr lang="en-AU" dirty="0"/>
          </a:p>
          <a:p>
            <a:pPr algn="l" rtl="0" fontAlgn="base">
              <a:lnSpc>
                <a:spcPts val="1552"/>
              </a:lnSpc>
              <a:spcBef>
                <a:spcPts val="600"/>
              </a:spcBef>
              <a:spcAft>
                <a:spcPts val="600"/>
              </a:spcAft>
              <a:buNone/>
            </a:pPr>
            <a:endParaRPr lang="en-AU" b="1" dirty="0"/>
          </a:p>
        </p:txBody>
      </p:sp>
      <p:sp>
        <p:nvSpPr>
          <p:cNvPr id="4" name="Slide Number Placeholder 3">
            <a:extLst>
              <a:ext uri="{FF2B5EF4-FFF2-40B4-BE49-F238E27FC236}">
                <a16:creationId xmlns:a16="http://schemas.microsoft.com/office/drawing/2014/main" id="{FE8C0D44-C969-A319-ACD1-4259F7440D12}"/>
              </a:ext>
            </a:extLst>
          </p:cNvPr>
          <p:cNvSpPr>
            <a:spLocks noGrp="1"/>
          </p:cNvSpPr>
          <p:nvPr>
            <p:ph type="sldNum" sz="quarter" idx="5"/>
          </p:nvPr>
        </p:nvSpPr>
        <p:spPr/>
        <p:txBody>
          <a:bodyPr/>
          <a:lstStyle/>
          <a:p>
            <a:fld id="{DD6486D3-54A1-4080-87D9-D8F6A07B0F3F}" type="slidenum">
              <a:rPr lang="en-AU" smtClean="0"/>
              <a:t>16</a:t>
            </a:fld>
            <a:endParaRPr lang="en-AU"/>
          </a:p>
        </p:txBody>
      </p:sp>
    </p:spTree>
    <p:extLst>
      <p:ext uri="{BB962C8B-B14F-4D97-AF65-F5344CB8AC3E}">
        <p14:creationId xmlns:p14="http://schemas.microsoft.com/office/powerpoint/2010/main" val="357939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2266"/>
              </a:lnSpc>
              <a:spcBef>
                <a:spcPts val="1800"/>
              </a:spcBef>
              <a:spcAft>
                <a:spcPts val="1200"/>
              </a:spcAft>
              <a:buNone/>
            </a:pPr>
            <a:r>
              <a:rPr lang="en-AU" sz="1800" b="1" i="0" dirty="0">
                <a:solidFill>
                  <a:srgbClr val="1E1545"/>
                </a:solidFill>
                <a:effectLst/>
                <a:latin typeface="Arial" panose="020B0604020202020204" pitchFamily="34" charset="0"/>
              </a:rPr>
              <a:t>Accessing funded aged care services under the Act </a:t>
            </a:r>
            <a:endParaRPr lang="en-AU" b="1" i="0" dirty="0">
              <a:solidFill>
                <a:srgbClr val="1E1545"/>
              </a:solidFill>
              <a:effectLst/>
              <a:latin typeface="Segoe UI" panose="020B0502040204020203" pitchFamily="34" charset="0"/>
            </a:endParaRPr>
          </a:p>
          <a:p>
            <a:pPr algn="l" rtl="0" fontAlgn="base">
              <a:lnSpc>
                <a:spcPts val="1552"/>
              </a:lnSpc>
              <a:spcBef>
                <a:spcPts val="600"/>
              </a:spcBef>
              <a:spcAft>
                <a:spcPts val="600"/>
              </a:spcAft>
              <a:buNone/>
            </a:pPr>
            <a:r>
              <a:rPr lang="en-AU" sz="1800" b="0" i="0" dirty="0">
                <a:solidFill>
                  <a:srgbClr val="1E1545"/>
                </a:solidFill>
                <a:effectLst/>
                <a:latin typeface="Arial" panose="020B0604020202020204" pitchFamily="34" charset="0"/>
              </a:rPr>
              <a:t>The Act sets up a consistent framework for assessing the eligibility of older people who are seeking to access government-funded aged care services. </a:t>
            </a:r>
            <a:endParaRPr lang="en-AU" b="0" i="0" dirty="0">
              <a:solidFill>
                <a:srgbClr val="1E1545"/>
              </a:solidFill>
              <a:effectLst/>
              <a:latin typeface="Segoe UI" panose="020B0502040204020203" pitchFamily="34" charset="0"/>
            </a:endParaRPr>
          </a:p>
          <a:p>
            <a:pPr algn="l" rtl="0" fontAlgn="base">
              <a:lnSpc>
                <a:spcPts val="1552"/>
              </a:lnSpc>
              <a:spcBef>
                <a:spcPts val="600"/>
              </a:spcBef>
              <a:spcAft>
                <a:spcPts val="600"/>
              </a:spcAft>
            </a:pPr>
            <a:r>
              <a:rPr lang="en-AU" sz="1800" b="0" i="0" dirty="0">
                <a:solidFill>
                  <a:srgbClr val="1E1545"/>
                </a:solidFill>
                <a:effectLst/>
                <a:latin typeface="Arial" panose="020B0604020202020204" pitchFamily="34" charset="0"/>
              </a:rPr>
              <a:t>There is now a single assessment process to confirm your eligibility to access government-funded aged care services and assess your needs. </a:t>
            </a:r>
            <a:endParaRPr lang="en-AU" sz="1200" b="0" i="0" dirty="0">
              <a:solidFill>
                <a:srgbClr val="1E1545"/>
              </a:solidFill>
              <a:effectLst/>
              <a:latin typeface="Segoe UI" panose="020B0502040204020203" pitchFamily="34" charset="0"/>
            </a:endParaRPr>
          </a:p>
          <a:p>
            <a:pPr algn="l" rtl="0" fontAlgn="base">
              <a:lnSpc>
                <a:spcPts val="1552"/>
              </a:lnSpc>
              <a:spcBef>
                <a:spcPts val="600"/>
              </a:spcBef>
              <a:spcAft>
                <a:spcPts val="600"/>
              </a:spcAft>
            </a:pPr>
            <a:endParaRPr lang="en-AU" sz="1200" b="0" i="0" dirty="0">
              <a:solidFill>
                <a:srgbClr val="1E1545"/>
              </a:solidFill>
              <a:effectLst/>
              <a:latin typeface="Segoe UI" panose="020B0502040204020203" pitchFamily="34" charset="0"/>
            </a:endParaRPr>
          </a:p>
          <a:p>
            <a:pPr algn="l">
              <a:spcBef>
                <a:spcPts val="600"/>
              </a:spcBef>
              <a:spcAft>
                <a:spcPts val="300"/>
              </a:spcAft>
              <a:buNone/>
            </a:pPr>
            <a:r>
              <a:rPr lang="en-AU" sz="1800" b="1" dirty="0">
                <a:solidFill>
                  <a:srgbClr val="1E1545"/>
                </a:solidFill>
                <a:effectLst/>
                <a:latin typeface="Arial" panose="020B0604020202020204" pitchFamily="34" charset="0"/>
                <a:cs typeface="Times New Roman" panose="02020603050405020304" pitchFamily="18" charset="0"/>
              </a:rPr>
              <a:t>1. Register and apply for aged care</a:t>
            </a:r>
          </a:p>
          <a:p>
            <a:pPr algn="l">
              <a:lnSpc>
                <a:spcPct val="115000"/>
              </a:lnSpc>
              <a:spcBef>
                <a:spcPts val="600"/>
              </a:spcBef>
              <a:spcAft>
                <a:spcPts val="600"/>
              </a:spcAft>
              <a:buNone/>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Register and apply for services through the My Aged Care website or call My Aged Care on 1800 200 422.</a:t>
            </a:r>
          </a:p>
          <a:p>
            <a:pPr algn="l">
              <a:lnSpc>
                <a:spcPct val="115000"/>
              </a:lnSpc>
              <a:spcBef>
                <a:spcPts val="600"/>
              </a:spcBef>
              <a:spcAft>
                <a:spcPts val="600"/>
              </a:spcAft>
              <a:buNone/>
              <a:tabLst>
                <a:tab pos="5305425" algn="l"/>
              </a:tabLst>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spcAft>
                <a:spcPts val="300"/>
              </a:spcAft>
              <a:buNone/>
            </a:pPr>
            <a:r>
              <a:rPr lang="en-AU" sz="1800" b="1" dirty="0">
                <a:solidFill>
                  <a:srgbClr val="1E1545"/>
                </a:solidFill>
                <a:effectLst/>
                <a:latin typeface="Arial" panose="020B0604020202020204" pitchFamily="34" charset="0"/>
                <a:cs typeface="Times New Roman" panose="02020603050405020304" pitchFamily="18" charset="0"/>
              </a:rPr>
              <a:t>2. Eligibility test</a:t>
            </a:r>
          </a:p>
          <a:p>
            <a:pPr algn="l">
              <a:lnSpc>
                <a:spcPct val="115000"/>
              </a:lnSpc>
              <a:spcBef>
                <a:spcPts val="600"/>
              </a:spcBef>
              <a:spcAft>
                <a:spcPts val="600"/>
              </a:spcAft>
              <a:buNone/>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You will be assessed against the Eligibility Criteria to determine if you qualify for government-funded aged care services.</a:t>
            </a:r>
          </a:p>
          <a:p>
            <a:pPr algn="l">
              <a:lnSpc>
                <a:spcPct val="115000"/>
              </a:lnSpc>
              <a:spcBef>
                <a:spcPts val="600"/>
              </a:spcBef>
              <a:spcAft>
                <a:spcPts val="600"/>
              </a:spcAft>
              <a:buNone/>
              <a:tabLst>
                <a:tab pos="5305425" algn="l"/>
              </a:tabLst>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spcAft>
                <a:spcPts val="300"/>
              </a:spcAft>
              <a:buNone/>
            </a:pPr>
            <a:r>
              <a:rPr lang="en-AU" sz="1800" b="1" dirty="0">
                <a:solidFill>
                  <a:srgbClr val="1E1545"/>
                </a:solidFill>
                <a:effectLst/>
                <a:latin typeface="Arial" panose="020B0604020202020204" pitchFamily="34" charset="0"/>
                <a:cs typeface="Times New Roman" panose="02020603050405020304" pitchFamily="18" charset="0"/>
              </a:rPr>
              <a:t>3. Aged care needs assessment</a:t>
            </a:r>
          </a:p>
          <a:p>
            <a:pPr algn="l">
              <a:lnSpc>
                <a:spcPct val="115000"/>
              </a:lnSpc>
              <a:spcBef>
                <a:spcPts val="600"/>
              </a:spcBef>
              <a:spcAft>
                <a:spcPts val="600"/>
              </a:spcAft>
              <a:buNone/>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You will then be referred for an assessment. Assessments are done in person by an approved needs assessor.</a:t>
            </a:r>
          </a:p>
          <a:p>
            <a:pPr algn="l">
              <a:lnSpc>
                <a:spcPct val="115000"/>
              </a:lnSpc>
              <a:spcBef>
                <a:spcPts val="600"/>
              </a:spcBef>
              <a:spcAft>
                <a:spcPts val="600"/>
              </a:spcAft>
              <a:buNone/>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 assessor will explain the process to you, including how the Integrated Assessment Tool works. The assessor may recommend approval of one or more services.</a:t>
            </a:r>
          </a:p>
          <a:p>
            <a:pPr algn="l">
              <a:lnSpc>
                <a:spcPct val="115000"/>
              </a:lnSpc>
              <a:spcBef>
                <a:spcPts val="600"/>
              </a:spcBef>
              <a:spcAft>
                <a:spcPts val="600"/>
              </a:spcAft>
              <a:buNone/>
              <a:tabLst>
                <a:tab pos="5305425" algn="l"/>
              </a:tabLst>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spcAft>
                <a:spcPts val="300"/>
              </a:spcAft>
              <a:buNone/>
            </a:pPr>
            <a:r>
              <a:rPr lang="en-AU" sz="1800" b="1" dirty="0">
                <a:solidFill>
                  <a:srgbClr val="1E1545"/>
                </a:solidFill>
                <a:effectLst/>
                <a:latin typeface="Arial" panose="020B0604020202020204" pitchFamily="34" charset="0"/>
                <a:cs typeface="Times New Roman" panose="02020603050405020304" pitchFamily="18" charset="0"/>
              </a:rPr>
              <a:t>4. Classification</a:t>
            </a:r>
          </a:p>
          <a:p>
            <a:pPr algn="l">
              <a:lnSpc>
                <a:spcPct val="115000"/>
              </a:lnSpc>
              <a:spcBef>
                <a:spcPts val="600"/>
              </a:spcBef>
              <a:spcAft>
                <a:spcPts val="600"/>
              </a:spcAft>
              <a:buNone/>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 assessor will determine a classification type and classification level for the recommended services.</a:t>
            </a:r>
          </a:p>
          <a:p>
            <a:pPr algn="l">
              <a:lnSpc>
                <a:spcPct val="115000"/>
              </a:lnSpc>
              <a:spcBef>
                <a:spcPts val="600"/>
              </a:spcBef>
              <a:spcAft>
                <a:spcPts val="600"/>
              </a:spcAft>
              <a:buNone/>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 classification type refers to the duration of care needed (duration meaning whether the services is ongoing, short-term, or related to hospital transition).</a:t>
            </a:r>
          </a:p>
          <a:p>
            <a:pPr algn="l">
              <a:lnSpc>
                <a:spcPct val="115000"/>
              </a:lnSpc>
              <a:spcBef>
                <a:spcPts val="600"/>
              </a:spcBef>
              <a:spcAft>
                <a:spcPts val="600"/>
              </a:spcAft>
              <a:buNone/>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The classification level refers to the amount of funding you can receive for the services, unless you access services through a specialist aged care program.</a:t>
            </a:r>
          </a:p>
          <a:p>
            <a:pPr algn="l">
              <a:lnSpc>
                <a:spcPct val="115000"/>
              </a:lnSpc>
              <a:spcBef>
                <a:spcPts val="600"/>
              </a:spcBef>
              <a:spcAft>
                <a:spcPts val="600"/>
              </a:spcAft>
              <a:buNone/>
              <a:tabLst>
                <a:tab pos="5305425" algn="l"/>
              </a:tabLst>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spcAft>
                <a:spcPts val="300"/>
              </a:spcAft>
              <a:buNone/>
            </a:pPr>
            <a:r>
              <a:rPr lang="en-AU" sz="1800" b="1" dirty="0">
                <a:solidFill>
                  <a:srgbClr val="1E1545"/>
                </a:solidFill>
                <a:effectLst/>
                <a:latin typeface="Arial" panose="020B0604020202020204" pitchFamily="34" charset="0"/>
                <a:cs typeface="Times New Roman" panose="02020603050405020304" pitchFamily="18" charset="0"/>
              </a:rPr>
              <a:t>5. Prioritisation</a:t>
            </a:r>
          </a:p>
          <a:p>
            <a:pPr algn="l">
              <a:lnSpc>
                <a:spcPct val="115000"/>
              </a:lnSpc>
              <a:spcBef>
                <a:spcPts val="600"/>
              </a:spcBef>
              <a:spcAft>
                <a:spcPts val="600"/>
              </a:spcAft>
              <a:buNone/>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You will be prioritised based on how urgently you need the services.</a:t>
            </a:r>
          </a:p>
          <a:p>
            <a:pPr algn="l">
              <a:lnSpc>
                <a:spcPct val="115000"/>
              </a:lnSpc>
              <a:spcBef>
                <a:spcPts val="600"/>
              </a:spcBef>
              <a:spcAft>
                <a:spcPts val="600"/>
              </a:spcAft>
              <a:buNone/>
              <a:tabLst>
                <a:tab pos="5305425" algn="l"/>
              </a:tabLst>
            </a:pPr>
            <a:endPar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spcAft>
                <a:spcPts val="300"/>
              </a:spcAft>
              <a:buNone/>
            </a:pPr>
            <a:r>
              <a:rPr lang="en-AU" sz="1800" b="1" dirty="0">
                <a:solidFill>
                  <a:srgbClr val="1E1545"/>
                </a:solidFill>
                <a:effectLst/>
                <a:latin typeface="Arial" panose="020B0604020202020204" pitchFamily="34" charset="0"/>
                <a:cs typeface="Times New Roman" panose="02020603050405020304" pitchFamily="18" charset="0"/>
              </a:rPr>
              <a:t>6. Placement and access</a:t>
            </a:r>
          </a:p>
          <a:p>
            <a:pPr algn="l">
              <a:lnSpc>
                <a:spcPct val="115000"/>
              </a:lnSpc>
              <a:spcBef>
                <a:spcPts val="600"/>
              </a:spcBef>
              <a:spcAft>
                <a:spcPts val="600"/>
              </a:spcAft>
              <a:tabLst>
                <a:tab pos="5305425" algn="l"/>
              </a:tabLst>
            </a:pPr>
            <a:r>
              <a:rPr lang="en-AU" sz="1800" dirty="0">
                <a:solidFill>
                  <a:srgbClr val="1E1545"/>
                </a:solidFill>
                <a:effectLst/>
                <a:latin typeface="Arial" panose="020B0604020202020204" pitchFamily="34" charset="0"/>
                <a:ea typeface="Times New Roman" panose="02020603050405020304" pitchFamily="18" charset="0"/>
                <a:cs typeface="Times New Roman" panose="02020603050405020304" pitchFamily="18" charset="0"/>
              </a:rPr>
              <a:t>Once you have been approved for services, you may be offered a place based on priority. You can start receiving services once a place has been allocated.</a:t>
            </a:r>
            <a:endParaRPr lang="en-AU" b="0" i="0" dirty="0">
              <a:solidFill>
                <a:srgbClr val="1E1545"/>
              </a:solidFill>
              <a:effectLst/>
              <a:latin typeface="Segoe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17</a:t>
            </a:fld>
            <a:endParaRPr lang="en-AU"/>
          </a:p>
        </p:txBody>
      </p:sp>
    </p:spTree>
    <p:extLst>
      <p:ext uri="{BB962C8B-B14F-4D97-AF65-F5344CB8AC3E}">
        <p14:creationId xmlns:p14="http://schemas.microsoft.com/office/powerpoint/2010/main" val="220936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t>Places to people - Embedding choice in residential aged care</a:t>
            </a:r>
          </a:p>
          <a:p>
            <a:endParaRPr lang="en-AU" sz="1800" b="1" dirty="0"/>
          </a:p>
          <a:p>
            <a:pPr fontAlgn="auto"/>
            <a:r>
              <a:rPr lang="en-AU" sz="1200" b="1" i="0" kern="1200" dirty="0">
                <a:solidFill>
                  <a:schemeClr val="tx1"/>
                </a:solidFill>
                <a:effectLst/>
                <a:latin typeface="+mn-lt"/>
                <a:ea typeface="+mn-ea"/>
                <a:cs typeface="+mn-cs"/>
              </a:rPr>
              <a:t>Greater choice in residential care</a:t>
            </a:r>
          </a:p>
          <a:p>
            <a:pPr fontAlgn="auto"/>
            <a:r>
              <a:rPr lang="en-AU" sz="1200" b="0" i="0" kern="1200" dirty="0">
                <a:solidFill>
                  <a:schemeClr val="tx1"/>
                </a:solidFill>
                <a:effectLst/>
                <a:latin typeface="+mn-lt"/>
                <a:ea typeface="+mn-ea"/>
                <a:cs typeface="+mn-cs"/>
              </a:rPr>
              <a:t>You will have more choice to enter a residential aged care home that best meets your needs.</a:t>
            </a:r>
          </a:p>
          <a:p>
            <a:pPr fontAlgn="auto"/>
            <a:endParaRPr lang="en-AU" sz="1200" b="0" i="0" kern="1200" dirty="0">
              <a:solidFill>
                <a:schemeClr val="tx1"/>
              </a:solidFill>
              <a:effectLst/>
              <a:latin typeface="+mn-lt"/>
              <a:ea typeface="+mn-ea"/>
              <a:cs typeface="+mn-cs"/>
            </a:endParaRPr>
          </a:p>
          <a:p>
            <a:pPr fontAlgn="auto"/>
            <a:r>
              <a:rPr lang="en-AU" sz="1200" b="1" i="0" kern="1200" dirty="0">
                <a:solidFill>
                  <a:schemeClr val="tx1"/>
                </a:solidFill>
                <a:effectLst/>
                <a:latin typeface="+mn-lt"/>
                <a:ea typeface="+mn-ea"/>
                <a:cs typeface="+mn-cs"/>
              </a:rPr>
              <a:t>Clear information to make informed decisions</a:t>
            </a:r>
          </a:p>
          <a:p>
            <a:pPr fontAlgn="auto"/>
            <a:r>
              <a:rPr lang="en-AU" sz="1200" b="0" i="0" kern="1200" dirty="0">
                <a:solidFill>
                  <a:schemeClr val="tx1"/>
                </a:solidFill>
                <a:effectLst/>
                <a:latin typeface="+mn-lt"/>
                <a:ea typeface="+mn-ea"/>
                <a:cs typeface="+mn-cs"/>
              </a:rPr>
              <a:t>You will receive understandable information to make more informed decisions about your care.</a:t>
            </a:r>
          </a:p>
          <a:p>
            <a:endParaRPr lang="en-AU" sz="1200" b="0" i="0" kern="1200" dirty="0">
              <a:solidFill>
                <a:schemeClr val="tx1"/>
              </a:solidFill>
              <a:effectLst/>
              <a:latin typeface="+mn-lt"/>
              <a:ea typeface="+mn-ea"/>
              <a:cs typeface="+mn-cs"/>
            </a:endParaRPr>
          </a:p>
          <a:p>
            <a:pPr fontAlgn="auto"/>
            <a:r>
              <a:rPr lang="en-AU" sz="1200" b="1" i="0" kern="1200" dirty="0">
                <a:solidFill>
                  <a:schemeClr val="tx1"/>
                </a:solidFill>
                <a:effectLst/>
                <a:latin typeface="+mn-lt"/>
                <a:ea typeface="+mn-ea"/>
                <a:cs typeface="+mn-cs"/>
              </a:rPr>
              <a:t>High quality and innovative care</a:t>
            </a:r>
          </a:p>
          <a:p>
            <a:pPr fontAlgn="auto"/>
            <a:r>
              <a:rPr lang="en-AU" sz="1200" b="0" i="0" kern="1200" dirty="0">
                <a:solidFill>
                  <a:schemeClr val="tx1"/>
                </a:solidFill>
                <a:effectLst/>
                <a:latin typeface="+mn-lt"/>
                <a:ea typeface="+mn-ea"/>
                <a:cs typeface="+mn-cs"/>
              </a:rPr>
              <a:t>Aged care providers will have incentive to provide high quality care and more innovative models of care.</a:t>
            </a:r>
          </a:p>
          <a:p>
            <a:endParaRPr lang="en-AU" sz="1800" dirty="0"/>
          </a:p>
          <a:p>
            <a:pPr fontAlgn="auto"/>
            <a:r>
              <a:rPr lang="en-AU" sz="1200" b="1" i="0" kern="1200" dirty="0">
                <a:solidFill>
                  <a:schemeClr val="tx1"/>
                </a:solidFill>
                <a:effectLst/>
                <a:latin typeface="+mn-lt"/>
                <a:ea typeface="+mn-ea"/>
                <a:cs typeface="+mn-cs"/>
              </a:rPr>
              <a:t>Greater freedom to adjust and expand services</a:t>
            </a:r>
          </a:p>
          <a:p>
            <a:pPr fontAlgn="auto"/>
            <a:r>
              <a:rPr lang="en-AU" sz="1200" b="0" i="0" kern="1200" dirty="0">
                <a:solidFill>
                  <a:schemeClr val="tx1"/>
                </a:solidFill>
                <a:effectLst/>
                <a:latin typeface="+mn-lt"/>
                <a:ea typeface="+mn-ea"/>
                <a:cs typeface="+mn-cs"/>
              </a:rPr>
              <a:t>Aged care providers will be able to offer more services in more locations.</a:t>
            </a:r>
          </a:p>
          <a:p>
            <a:endParaRPr lang="en-AU" sz="1800" dirty="0"/>
          </a:p>
          <a:p>
            <a:r>
              <a:rPr lang="en-AU" sz="1800" b="1" dirty="0">
                <a:effectLst/>
              </a:rPr>
              <a:t>Residential aged care place allocation</a:t>
            </a:r>
            <a:endParaRPr lang="en-AU" sz="1800" dirty="0"/>
          </a:p>
          <a:p>
            <a:r>
              <a:rPr lang="en-AU" sz="1800" dirty="0">
                <a:effectLst/>
              </a:rPr>
              <a:t>From 1 November 2025, residential aged care places will be allocated to people, not providers. This gives you more choice over where you live.</a:t>
            </a:r>
            <a:endParaRPr lang="en-AU" sz="1800" dirty="0"/>
          </a:p>
          <a:p>
            <a:r>
              <a:rPr lang="en-AU" sz="1800" dirty="0">
                <a:effectLst/>
              </a:rPr>
              <a:t>The Government will no longer decide where or when residential aged care places are allocated (except in the case of specialist aged care providers, such as National Aboriginal and Torres Strait Islander Flexible Aged Care Program providers). Once you are approved for residential care, you will be allocated a residential place. You can use this place to move into an aged care home of your choice. Government funding will follow you to your chosen provider.</a:t>
            </a:r>
            <a:endParaRPr lang="en-AU" sz="1800" dirty="0"/>
          </a:p>
          <a:p>
            <a:endParaRPr lang="en-AU" sz="1800" dirty="0"/>
          </a:p>
        </p:txBody>
      </p:sp>
      <p:sp>
        <p:nvSpPr>
          <p:cNvPr id="4" name="Slide Number Placeholder 3"/>
          <p:cNvSpPr>
            <a:spLocks noGrp="1"/>
          </p:cNvSpPr>
          <p:nvPr>
            <p:ph type="sldNum" sz="quarter" idx="5"/>
          </p:nvPr>
        </p:nvSpPr>
        <p:spPr/>
        <p:txBody>
          <a:bodyPr/>
          <a:lstStyle/>
          <a:p>
            <a:fld id="{DD6486D3-54A1-4080-87D9-D8F6A07B0F3F}" type="slidenum">
              <a:rPr lang="en-AU" smtClean="0"/>
              <a:t>18</a:t>
            </a:fld>
            <a:endParaRPr lang="en-AU"/>
          </a:p>
        </p:txBody>
      </p:sp>
    </p:spTree>
    <p:extLst>
      <p:ext uri="{BB962C8B-B14F-4D97-AF65-F5344CB8AC3E}">
        <p14:creationId xmlns:p14="http://schemas.microsoft.com/office/powerpoint/2010/main" val="424265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DAC06-A5C0-4A72-5E21-89AC1F9F9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4C47-4AA8-18B0-3715-F709504D5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8F424-936E-2D8F-7BE5-929ABBA9CD2F}"/>
              </a:ext>
            </a:extLst>
          </p:cNvPr>
          <p:cNvSpPr>
            <a:spLocks noGrp="1"/>
          </p:cNvSpPr>
          <p:nvPr>
            <p:ph type="body" idx="1"/>
          </p:nvPr>
        </p:nvSpPr>
        <p:spPr/>
        <p:txBody>
          <a:bodyPr/>
          <a:lstStyle/>
          <a:p>
            <a:r>
              <a:rPr lang="en-AU" sz="1800" dirty="0">
                <a:effectLst/>
              </a:rPr>
              <a:t>A no worse off principle will apply to everyone in residential aged care as of 31 October 2025. This means if you are living permanently in residential aged care on the 31 October 2025 you will have your current means tested fee arrangements maintained until you leave care.</a:t>
            </a:r>
            <a:endParaRPr lang="en-AU" sz="1800" dirty="0"/>
          </a:p>
          <a:p>
            <a:r>
              <a:rPr lang="en-AU" sz="1800" dirty="0">
                <a:effectLst/>
              </a:rPr>
              <a:t>Your accommodation payments will also not change as you have already signed a contract with your provider. The new arrangements for means testing will only apply to those who enter residential aged care permanently from the 1 November 2025.</a:t>
            </a:r>
            <a:endParaRPr lang="en-AU" sz="1800" dirty="0"/>
          </a:p>
          <a:p>
            <a:pPr marL="285750" indent="-285750">
              <a:buFont typeface="Arial" panose="020B0604020202020204" pitchFamily="34" charset="0"/>
              <a:buChar char="•"/>
            </a:pPr>
            <a:r>
              <a:rPr lang="en-AU" sz="1800" dirty="0">
                <a:effectLst/>
              </a:rPr>
              <a:t>the current fee arrangements will continue for people already in care before 1 November 2025</a:t>
            </a:r>
            <a:endParaRPr lang="en-AU" sz="1800" dirty="0"/>
          </a:p>
          <a:p>
            <a:pPr marL="285750" indent="-285750">
              <a:buFont typeface="Arial" panose="020B0604020202020204" pitchFamily="34" charset="0"/>
              <a:buChar char="•"/>
            </a:pPr>
            <a:r>
              <a:rPr lang="en-AU" sz="1800" dirty="0">
                <a:effectLst/>
              </a:rPr>
              <a:t>you can ‘opt out’ of your existing fee arrangements at any time.</a:t>
            </a:r>
          </a:p>
          <a:p>
            <a:pPr marL="285750" indent="-285750">
              <a:buFont typeface="Arial" panose="020B0604020202020204" pitchFamily="34" charset="0"/>
              <a:buChar char="•"/>
            </a:pPr>
            <a:endParaRPr lang="en-AU" sz="18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dirty="0">
                <a:effectLst/>
              </a:rPr>
              <a:t>You can view case studies which demonstrate the potential impact of the proposed changes for new residents, across various levels of income and/or assets, on the </a:t>
            </a:r>
            <a:r>
              <a:rPr lang="en-AU" sz="1800" b="1" dirty="0">
                <a:effectLst/>
                <a:hlinkClick r:id="rId3"/>
              </a:rPr>
              <a:t>Department's website.</a:t>
            </a:r>
            <a:endParaRPr lang="en-AU" sz="1800" dirty="0"/>
          </a:p>
          <a:p>
            <a:pPr marL="285750" indent="-285750">
              <a:buFont typeface="Arial" panose="020B0604020202020204" pitchFamily="34" charset="0"/>
              <a:buChar char="•"/>
            </a:pPr>
            <a:endParaRPr lang="en-AU" sz="1800" dirty="0"/>
          </a:p>
        </p:txBody>
      </p:sp>
      <p:sp>
        <p:nvSpPr>
          <p:cNvPr id="4" name="Slide Number Placeholder 3">
            <a:extLst>
              <a:ext uri="{FF2B5EF4-FFF2-40B4-BE49-F238E27FC236}">
                <a16:creationId xmlns:a16="http://schemas.microsoft.com/office/drawing/2014/main" id="{D2571CBF-0C0E-EBF8-34F2-CCA0ACA007FF}"/>
              </a:ext>
            </a:extLst>
          </p:cNvPr>
          <p:cNvSpPr>
            <a:spLocks noGrp="1"/>
          </p:cNvSpPr>
          <p:nvPr>
            <p:ph type="sldNum" sz="quarter" idx="5"/>
          </p:nvPr>
        </p:nvSpPr>
        <p:spPr/>
        <p:txBody>
          <a:bodyPr/>
          <a:lstStyle/>
          <a:p>
            <a:fld id="{DD6486D3-54A1-4080-87D9-D8F6A07B0F3F}" type="slidenum">
              <a:rPr lang="en-AU" smtClean="0"/>
              <a:t>19</a:t>
            </a:fld>
            <a:endParaRPr lang="en-AU"/>
          </a:p>
        </p:txBody>
      </p:sp>
    </p:spTree>
    <p:extLst>
      <p:ext uri="{BB962C8B-B14F-4D97-AF65-F5344CB8AC3E}">
        <p14:creationId xmlns:p14="http://schemas.microsoft.com/office/powerpoint/2010/main" val="131567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a:t>
            </a:fld>
            <a:endParaRPr lang="en-AU"/>
          </a:p>
        </p:txBody>
      </p:sp>
    </p:spTree>
    <p:extLst>
      <p:ext uri="{BB962C8B-B14F-4D97-AF65-F5344CB8AC3E}">
        <p14:creationId xmlns:p14="http://schemas.microsoft.com/office/powerpoint/2010/main" val="10700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900D-86B1-DAFE-EF02-DD4C0E0B9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73CAD-E963-4C97-102E-1C19D60D5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98F6C-0B46-2FE4-A2B1-BAA0AF6D1CE0}"/>
              </a:ext>
            </a:extLst>
          </p:cNvPr>
          <p:cNvSpPr>
            <a:spLocks noGrp="1"/>
          </p:cNvSpPr>
          <p:nvPr>
            <p:ph type="body" idx="1"/>
          </p:nvPr>
        </p:nvSpPr>
        <p:spPr/>
        <p:txBody>
          <a:bodyPr/>
          <a:lstStyle/>
          <a:p>
            <a:r>
              <a:rPr lang="en-AU" sz="1800" dirty="0">
                <a:effectLst/>
              </a:rPr>
              <a:t>The Government is improving in-home aged care to help you live independently at home for longer.</a:t>
            </a:r>
            <a:endParaRPr lang="en-AU" sz="1800" dirty="0"/>
          </a:p>
          <a:p>
            <a:r>
              <a:rPr lang="en-AU" sz="1200" kern="1200" dirty="0">
                <a:solidFill>
                  <a:schemeClr val="tx1"/>
                </a:solidFill>
                <a:effectLst/>
                <a:latin typeface="+mn-lt"/>
                <a:ea typeface="+mn-ea"/>
                <a:cs typeface="+mn-cs"/>
              </a:rPr>
              <a:t>From 1 November 2025, Support at Home will replace the existing </a:t>
            </a:r>
            <a:r>
              <a:rPr lang="en-AU" sz="1800" b="1" dirty="0">
                <a:effectLst/>
                <a:hlinkClick r:id="rId3"/>
              </a:rPr>
              <a:t>Home Care Packages (HCP) Program</a:t>
            </a:r>
            <a:r>
              <a:rPr lang="en-AU" sz="1200" kern="1200" dirty="0">
                <a:solidFill>
                  <a:schemeClr val="tx1"/>
                </a:solidFill>
                <a:effectLst/>
                <a:latin typeface="+mn-lt"/>
                <a:ea typeface="+mn-ea"/>
                <a:cs typeface="+mn-cs"/>
              </a:rPr>
              <a:t> and </a:t>
            </a:r>
            <a:r>
              <a:rPr lang="en-AU" sz="1800" b="1" dirty="0">
                <a:effectLst/>
                <a:hlinkClick r:id="rId4"/>
              </a:rPr>
              <a:t>Short-Term Restorative Care (STRC) Programme</a:t>
            </a:r>
            <a:r>
              <a:rPr lang="en-AU" sz="1200" b="1" kern="1200" dirty="0">
                <a:solidFill>
                  <a:schemeClr val="tx1"/>
                </a:solidFill>
                <a:effectLst/>
                <a:latin typeface="+mn-lt"/>
                <a:ea typeface="+mn-ea"/>
                <a:cs typeface="+mn-cs"/>
              </a:rPr>
              <a:t>.</a:t>
            </a:r>
            <a:endParaRPr lang="en-AU" sz="1800" dirty="0"/>
          </a:p>
          <a:p>
            <a:r>
              <a:rPr lang="en-AU" sz="1200" kern="1200" dirty="0">
                <a:solidFill>
                  <a:schemeClr val="tx1"/>
                </a:solidFill>
                <a:effectLst/>
                <a:latin typeface="+mn-lt"/>
                <a:ea typeface="+mn-ea"/>
                <a:cs typeface="+mn-cs"/>
              </a:rPr>
              <a:t>The </a:t>
            </a:r>
            <a:r>
              <a:rPr lang="en-AU" sz="1800" b="1" dirty="0">
                <a:effectLst/>
                <a:hlinkClick r:id="rId5"/>
              </a:rPr>
              <a:t>Commonwealth Home Support Programme (CHSP)</a:t>
            </a:r>
            <a:r>
              <a:rPr lang="en-AU" sz="1200" kern="1200" dirty="0">
                <a:solidFill>
                  <a:schemeClr val="tx1"/>
                </a:solidFill>
                <a:effectLst/>
                <a:latin typeface="+mn-lt"/>
                <a:ea typeface="+mn-ea"/>
                <a:cs typeface="+mn-cs"/>
              </a:rPr>
              <a:t> will transition to Support at Home no earlier than 1 July 2027.</a:t>
            </a:r>
            <a:endParaRPr lang="en-AU" sz="1800" dirty="0"/>
          </a:p>
          <a:p>
            <a:r>
              <a:rPr lang="en-AU" sz="1200" kern="1200" dirty="0">
                <a:solidFill>
                  <a:schemeClr val="tx1"/>
                </a:solidFill>
                <a:effectLst/>
                <a:latin typeface="+mn-lt"/>
                <a:ea typeface="+mn-ea"/>
                <a:cs typeface="+mn-cs"/>
              </a:rPr>
              <a:t>Support at Home will:</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better support you to remain independent at home through an increase in places</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bring together current in-home aged care programs over time</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have new assessment and classification arrangements to ensure the program is more equitable</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increase focus on early interventions to help you to stay active and independent</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ensure higher levels of care for people with complex needs who require more help to remain at home.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Support at home pathways</a:t>
            </a:r>
            <a:endParaRPr lang="en-AU" sz="1800" b="1" dirty="0"/>
          </a:p>
          <a:p>
            <a:r>
              <a:rPr lang="en-AU" sz="1800" dirty="0">
                <a:effectLst/>
              </a:rPr>
              <a:t>The Support at Home program offers three short-term pathways designed to meet specific and often urgent needs of older people. These pathways complement ongoing services and focus on restoring, maintaining, or supporting quality of life at critical points.</a:t>
            </a:r>
            <a:endParaRPr lang="en-AU" sz="1800" dirty="0"/>
          </a:p>
          <a:p>
            <a:r>
              <a:rPr lang="en-AU" sz="1800" dirty="0">
                <a:effectLst/>
              </a:rPr>
              <a:t>A summary of the Support at Home short-term pathways is provided below.</a:t>
            </a:r>
          </a:p>
          <a:p>
            <a:endParaRPr lang="en-AU" sz="1800" dirty="0"/>
          </a:p>
          <a:p>
            <a:pPr marL="285750" indent="-285750">
              <a:buFont typeface="Arial" panose="020B0604020202020204" pitchFamily="34" charset="0"/>
              <a:buChar char="•"/>
            </a:pPr>
            <a:r>
              <a:rPr lang="en-AU" sz="1800" b="1" dirty="0"/>
              <a:t>Assistive Technology and Home Modifications (AT-HM) Scheme</a:t>
            </a:r>
            <a:br>
              <a:rPr lang="en-AU" sz="1800" b="1" dirty="0"/>
            </a:br>
            <a:r>
              <a:rPr lang="en-AU" sz="1800" b="1" dirty="0"/>
              <a:t>Purpose</a:t>
            </a:r>
            <a:br>
              <a:rPr lang="en-AU" sz="1800" b="1" dirty="0">
                <a:effectLst/>
              </a:rPr>
            </a:br>
            <a:r>
              <a:rPr lang="en-AU" sz="1800" dirty="0">
                <a:effectLst/>
              </a:rPr>
              <a:t>To support older people to live safely and independently at home by providing the right aids, equipment and environmental modifications.</a:t>
            </a:r>
            <a:br>
              <a:rPr lang="en-AU" sz="1800" b="0" dirty="0">
                <a:effectLst/>
              </a:rPr>
            </a:br>
            <a:r>
              <a:rPr lang="en-AU" sz="1800" b="1" dirty="0"/>
              <a:t>What is it?</a:t>
            </a:r>
            <a:br>
              <a:rPr lang="en-AU" sz="1800" b="1" dirty="0"/>
            </a:br>
            <a:r>
              <a:rPr lang="en-AU" sz="1800" dirty="0">
                <a:effectLst/>
              </a:rPr>
              <a:t>Assistive Technology (AT) includes equipment, devices, and products that support daily living (e.g. shower chairs, grab rails, ramps). Home modifications involve structural changes to improve safety and accessibility (e.g. bathroom modifications, handrails, door widening).</a:t>
            </a:r>
            <a:br>
              <a:rPr lang="en-AU" sz="1800" b="0" dirty="0">
                <a:effectLst/>
              </a:rPr>
            </a:br>
            <a:r>
              <a:rPr lang="en-AU" sz="1800" b="1" dirty="0"/>
              <a:t>Access</a:t>
            </a:r>
            <a:br>
              <a:rPr lang="en-AU" sz="1800" b="1" dirty="0">
                <a:effectLst/>
              </a:rPr>
            </a:br>
            <a:r>
              <a:rPr lang="en-AU" sz="1800" dirty="0">
                <a:effectLst/>
              </a:rPr>
              <a:t>Approved through an aged care assessment; participants are placed in funding tiers based on need.</a:t>
            </a:r>
            <a:br>
              <a:rPr lang="en-AU" sz="1800" b="0" dirty="0">
                <a:effectLst/>
              </a:rPr>
            </a:br>
            <a:r>
              <a:rPr lang="en-AU" sz="1800" b="1" dirty="0">
                <a:effectLst/>
              </a:rPr>
              <a:t>Key features</a:t>
            </a:r>
            <a:br>
              <a:rPr lang="en-AU" sz="1800" b="1" dirty="0">
                <a:effectLst/>
              </a:rPr>
            </a:br>
            <a:r>
              <a:rPr lang="en-AU" sz="1800" dirty="0">
                <a:effectLst/>
              </a:rPr>
              <a:t>must use approved items from the AT-HM list</a:t>
            </a:r>
            <a:br>
              <a:rPr lang="en-AU" sz="1800" dirty="0">
                <a:effectLst/>
              </a:rPr>
            </a:br>
            <a:r>
              <a:rPr lang="en-AU" sz="1800" dirty="0">
                <a:effectLst/>
              </a:rPr>
              <a:t>funding provided upfront</a:t>
            </a:r>
            <a:br>
              <a:rPr lang="en-AU" sz="1800" dirty="0">
                <a:effectLst/>
              </a:rPr>
            </a:br>
            <a:r>
              <a:rPr lang="en-AU" sz="1800" dirty="0">
                <a:effectLst/>
              </a:rPr>
              <a:t>participant contributions may apply</a:t>
            </a:r>
            <a:br>
              <a:rPr lang="en-AU" sz="1800" dirty="0">
                <a:effectLst/>
              </a:rPr>
            </a:br>
            <a:r>
              <a:rPr lang="en-AU" sz="1800" dirty="0">
                <a:effectLst/>
              </a:rPr>
              <a:t>providers must ensure products and modifications are fit for the assessed need.</a:t>
            </a:r>
          </a:p>
          <a:p>
            <a:pPr marL="285750" indent="-285750">
              <a:buFont typeface="Arial" panose="020B0604020202020204" pitchFamily="34" charset="0"/>
              <a:buChar char="•"/>
            </a:pPr>
            <a:endParaRPr lang="en-AU" sz="1800" dirty="0">
              <a:effectLst/>
            </a:endParaRPr>
          </a:p>
          <a:p>
            <a:pPr marL="285750" indent="-285750">
              <a:buFont typeface="Arial" panose="020B0604020202020204" pitchFamily="34" charset="0"/>
              <a:buChar char="•"/>
            </a:pPr>
            <a:r>
              <a:rPr lang="en-AU" sz="1800" b="1" dirty="0"/>
              <a:t>Restorative Care Pathway</a:t>
            </a:r>
            <a:br>
              <a:rPr lang="en-AU" sz="1800" b="1" dirty="0"/>
            </a:br>
            <a:r>
              <a:rPr lang="en-AU" sz="1800" b="1" dirty="0"/>
              <a:t>Purpose</a:t>
            </a:r>
            <a:br>
              <a:rPr lang="en-AU" sz="1800" b="1" dirty="0"/>
            </a:br>
            <a:r>
              <a:rPr lang="en-AU" sz="1800" dirty="0">
                <a:effectLst/>
              </a:rPr>
              <a:t>To help older people regain or maintain functional ability and independence after a change in their condition.</a:t>
            </a:r>
            <a:br>
              <a:rPr lang="en-AU" sz="1800" b="0" dirty="0">
                <a:effectLst/>
              </a:rPr>
            </a:br>
            <a:r>
              <a:rPr lang="en-AU" sz="1800" b="1" dirty="0"/>
              <a:t>What is it?</a:t>
            </a:r>
            <a:br>
              <a:rPr lang="en-AU" sz="1800" b="1" dirty="0"/>
            </a:br>
            <a:r>
              <a:rPr lang="en-AU" sz="1800" dirty="0">
                <a:effectLst/>
              </a:rPr>
              <a:t>A short-term, intensive program providing allied health and/or nursing interventions to help older people regain function, confidence, or manage a new condition.</a:t>
            </a:r>
            <a:br>
              <a:rPr lang="en-AU" sz="1800" b="0" dirty="0">
                <a:effectLst/>
              </a:rPr>
            </a:br>
            <a:r>
              <a:rPr lang="en-AU" sz="1800" b="1" dirty="0"/>
              <a:t>Access</a:t>
            </a:r>
            <a:br>
              <a:rPr lang="en-AU" sz="1800" b="1" dirty="0"/>
            </a:br>
            <a:r>
              <a:rPr lang="en-AU" sz="1800" dirty="0">
                <a:effectLst/>
              </a:rPr>
              <a:t>Requires aged care assessment and identification of eligibility for the pathway.</a:t>
            </a:r>
            <a:br>
              <a:rPr lang="en-AU" sz="1800" b="0" dirty="0">
                <a:effectLst/>
              </a:rPr>
            </a:br>
            <a:r>
              <a:rPr lang="en-AU" sz="1800" b="1" dirty="0"/>
              <a:t>Key features</a:t>
            </a:r>
            <a:br>
              <a:rPr lang="en-AU" sz="1800" b="1" dirty="0"/>
            </a:br>
            <a:r>
              <a:rPr lang="en-AU" sz="1800" dirty="0">
                <a:effectLst/>
              </a:rPr>
              <a:t>delivered by a qualified care partner (e.g. allied health professional, nurse)</a:t>
            </a:r>
            <a:br>
              <a:rPr lang="en-AU" sz="1800" dirty="0">
                <a:effectLst/>
              </a:rPr>
            </a:br>
            <a:r>
              <a:rPr lang="en-AU" sz="1800" dirty="0">
                <a:effectLst/>
              </a:rPr>
              <a:t>focus on personalised, goal-oriented plans</a:t>
            </a:r>
            <a:br>
              <a:rPr lang="en-AU" sz="1800" dirty="0">
                <a:effectLst/>
              </a:rPr>
            </a:br>
            <a:r>
              <a:rPr lang="en-AU" sz="1800" dirty="0">
                <a:effectLst/>
              </a:rPr>
              <a:t>includes care management and multidisciplinary team coordination</a:t>
            </a:r>
            <a:br>
              <a:rPr lang="en-AU" sz="1800" dirty="0">
                <a:effectLst/>
              </a:rPr>
            </a:br>
            <a:r>
              <a:rPr lang="en-AU" sz="1800" dirty="0">
                <a:effectLst/>
              </a:rPr>
              <a:t>time-limited intervention.</a:t>
            </a:r>
          </a:p>
          <a:p>
            <a:pPr marL="285750" indent="-285750">
              <a:buFont typeface="Arial" panose="020B0604020202020204" pitchFamily="34" charset="0"/>
              <a:buChar char="•"/>
            </a:pPr>
            <a:endParaRPr lang="en-AU" sz="1800" dirty="0"/>
          </a:p>
          <a:p>
            <a:pPr marL="285750" indent="-285750">
              <a:buFont typeface="Arial" panose="020B0604020202020204" pitchFamily="34" charset="0"/>
              <a:buChar char="•"/>
            </a:pPr>
            <a:r>
              <a:rPr lang="en-AU" sz="1800" b="1" dirty="0"/>
              <a:t>End-of-Life Pathway</a:t>
            </a:r>
            <a:br>
              <a:rPr lang="en-AU" sz="1800" b="1" dirty="0"/>
            </a:br>
            <a:r>
              <a:rPr lang="en-AU" sz="1800" b="1" dirty="0"/>
              <a:t>Purpose</a:t>
            </a:r>
            <a:br>
              <a:rPr lang="en-AU" sz="1800" b="1" dirty="0"/>
            </a:br>
            <a:r>
              <a:rPr lang="en-AU" sz="1800" dirty="0">
                <a:effectLst/>
              </a:rPr>
              <a:t>To support older people approaching the end of life to stay at home with appropriate clinical, social, and personal care.</a:t>
            </a:r>
            <a:br>
              <a:rPr lang="en-AU" sz="1800" b="0" dirty="0">
                <a:effectLst/>
              </a:rPr>
            </a:br>
            <a:r>
              <a:rPr lang="en-AU" sz="1800" b="1" dirty="0"/>
              <a:t>What is it?</a:t>
            </a:r>
            <a:br>
              <a:rPr lang="en-AU" sz="1800" b="1" dirty="0"/>
            </a:br>
            <a:r>
              <a:rPr lang="en-AU" sz="1800" dirty="0">
                <a:effectLst/>
              </a:rPr>
              <a:t>Short-term, intensive supports for people with a prognosis of 3 months or less who wish to remain at home, focusing on comfort, dignity, and holistic support.</a:t>
            </a:r>
            <a:br>
              <a:rPr lang="en-AU" sz="1800" b="0" dirty="0">
                <a:effectLst/>
              </a:rPr>
            </a:br>
            <a:r>
              <a:rPr lang="en-AU" sz="1800" b="1" dirty="0"/>
              <a:t>Access</a:t>
            </a:r>
            <a:br>
              <a:rPr lang="en-AU" sz="1800" b="1" dirty="0"/>
            </a:br>
            <a:r>
              <a:rPr lang="en-AU" sz="1800" dirty="0">
                <a:effectLst/>
              </a:rPr>
              <a:t>Requires clinical verification of prognosis (3 months or less to live).</a:t>
            </a:r>
            <a:br>
              <a:rPr lang="en-AU" sz="1800" dirty="0">
                <a:effectLst/>
              </a:rPr>
            </a:br>
            <a:r>
              <a:rPr lang="en-AU" sz="1800" b="1" dirty="0"/>
              <a:t>Key features</a:t>
            </a:r>
            <a:br>
              <a:rPr lang="en-AU" sz="1800" b="1" dirty="0"/>
            </a:br>
            <a:r>
              <a:rPr lang="en-AU" sz="1800" dirty="0">
                <a:effectLst/>
              </a:rPr>
              <a:t>provides clinical, personal, and social support</a:t>
            </a:r>
            <a:br>
              <a:rPr lang="en-AU" sz="1800" dirty="0">
                <a:effectLst/>
              </a:rPr>
            </a:br>
            <a:r>
              <a:rPr lang="en-AU" sz="1800" dirty="0">
                <a:effectLst/>
              </a:rPr>
              <a:t>includes care management and coordination with specialist palliative care teams where applicable</a:t>
            </a:r>
            <a:br>
              <a:rPr lang="en-AU" sz="1800" dirty="0">
                <a:effectLst/>
              </a:rPr>
            </a:br>
            <a:r>
              <a:rPr lang="en-AU" sz="1800" dirty="0">
                <a:effectLst/>
              </a:rPr>
              <a:t>flexible, compassionate support model</a:t>
            </a:r>
            <a:br>
              <a:rPr lang="en-AU" sz="1800" dirty="0">
                <a:effectLst/>
              </a:rPr>
            </a:br>
            <a:r>
              <a:rPr lang="en-AU" sz="1800" dirty="0">
                <a:effectLst/>
              </a:rPr>
              <a:t>prioritises dignity, comfort, and quality of life.</a:t>
            </a:r>
            <a:endParaRPr lang="en-AU" sz="1800" dirty="0"/>
          </a:p>
          <a:p>
            <a:pPr marL="285750" indent="-285750">
              <a:buFont typeface="Arial" panose="020B0604020202020204" pitchFamily="34" charset="0"/>
              <a:buChar char="•"/>
            </a:pPr>
            <a:endParaRPr lang="en-AU" sz="1800" b="1" dirty="0"/>
          </a:p>
          <a:p>
            <a:pPr marL="285750" indent="-285750">
              <a:buFont typeface="Arial" panose="020B0604020202020204" pitchFamily="34" charset="0"/>
              <a:buChar char="•"/>
            </a:pPr>
            <a:endParaRPr lang="en-AU" sz="1800" dirty="0"/>
          </a:p>
        </p:txBody>
      </p:sp>
      <p:sp>
        <p:nvSpPr>
          <p:cNvPr id="4" name="Slide Number Placeholder 3">
            <a:extLst>
              <a:ext uri="{FF2B5EF4-FFF2-40B4-BE49-F238E27FC236}">
                <a16:creationId xmlns:a16="http://schemas.microsoft.com/office/drawing/2014/main" id="{99D0D3F8-9A2B-E1DE-59B2-0B6ED1542A02}"/>
              </a:ext>
            </a:extLst>
          </p:cNvPr>
          <p:cNvSpPr>
            <a:spLocks noGrp="1"/>
          </p:cNvSpPr>
          <p:nvPr>
            <p:ph type="sldNum" sz="quarter" idx="5"/>
          </p:nvPr>
        </p:nvSpPr>
        <p:spPr/>
        <p:txBody>
          <a:bodyPr/>
          <a:lstStyle/>
          <a:p>
            <a:fld id="{DD6486D3-54A1-4080-87D9-D8F6A07B0F3F}" type="slidenum">
              <a:rPr lang="en-AU" smtClean="0"/>
              <a:t>20</a:t>
            </a:fld>
            <a:endParaRPr lang="en-AU"/>
          </a:p>
        </p:txBody>
      </p:sp>
    </p:spTree>
    <p:extLst>
      <p:ext uri="{BB962C8B-B14F-4D97-AF65-F5344CB8AC3E}">
        <p14:creationId xmlns:p14="http://schemas.microsoft.com/office/powerpoint/2010/main" val="3122783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A51D9-D561-905C-689C-2176584A0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71A13-A7D4-297B-0F20-2B46888F9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2C279-4C31-9A03-F41F-77C6189B1669}"/>
              </a:ext>
            </a:extLst>
          </p:cNvPr>
          <p:cNvSpPr>
            <a:spLocks noGrp="1"/>
          </p:cNvSpPr>
          <p:nvPr>
            <p:ph type="body" idx="1"/>
          </p:nvPr>
        </p:nvSpPr>
        <p:spPr/>
        <p:txBody>
          <a:bodyPr/>
          <a:lstStyle/>
          <a:p>
            <a:r>
              <a:rPr lang="en-AU" sz="1800" dirty="0">
                <a:effectLst/>
              </a:rPr>
              <a:t>Key points regarding the Support at Home payment model:</a:t>
            </a:r>
            <a:endParaRPr lang="en-AU" sz="1800" dirty="0"/>
          </a:p>
          <a:p>
            <a:pPr marL="285750" indent="-285750">
              <a:buFont typeface="Arial" panose="020B0604020202020204" pitchFamily="34" charset="0"/>
              <a:buChar char="•"/>
            </a:pPr>
            <a:r>
              <a:rPr lang="en-AU" sz="1800" dirty="0">
                <a:effectLst/>
              </a:rPr>
              <a:t>providers do not invoice you directly for services funded under the Support at Home program (except for contributions), noting you will still be able to see what services fees you are being charged through the provision of monthly statements</a:t>
            </a:r>
            <a:endParaRPr lang="en-AU" sz="1800" dirty="0"/>
          </a:p>
          <a:p>
            <a:pPr marL="285750" indent="-285750">
              <a:buFont typeface="Arial" panose="020B0604020202020204" pitchFamily="34" charset="0"/>
              <a:buChar char="•"/>
            </a:pPr>
            <a:r>
              <a:rPr lang="en-AU" sz="1800" dirty="0">
                <a:effectLst/>
              </a:rPr>
              <a:t>instead, Services Australia manages all of your budgets and releases funds as claims are submitted</a:t>
            </a:r>
            <a:endParaRPr lang="en-AU" sz="1800" dirty="0"/>
          </a:p>
          <a:p>
            <a:pPr marL="285750" indent="-285750">
              <a:buFont typeface="Arial" panose="020B0604020202020204" pitchFamily="34" charset="0"/>
              <a:buChar char="•"/>
            </a:pPr>
            <a:r>
              <a:rPr lang="en-AU" sz="1800" dirty="0">
                <a:effectLst/>
              </a:rPr>
              <a:t>this ensures transparency, consistency, and safeguards against you being charged outside the regulated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Source of funds - participant budgets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Government 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rPr>
              <a:t>The Australian Government contributes a subsidy amount based on the participant’s Support at Home classification (either ongoing or short-term pathway) and level.</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dirty="0"/>
              <a:t>Participant contributions</a:t>
            </a:r>
            <a:br>
              <a:rPr lang="en-AU" sz="1800" b="1" dirty="0"/>
            </a:br>
            <a:r>
              <a:rPr lang="en-AU" sz="1800" dirty="0">
                <a:effectLst/>
              </a:rPr>
              <a:t>Participants may be required to contribute towards their services. This amount is determined by Services Australia, based on an assessment of the participant’s income and assets.</a:t>
            </a:r>
            <a:br>
              <a:rPr lang="en-AU" sz="1800" dirty="0">
                <a:effectLst/>
              </a:rPr>
            </a:br>
            <a:r>
              <a:rPr lang="en-AU" sz="1800" dirty="0">
                <a:effectLst/>
              </a:rPr>
              <a:t>Contribution amounts vary by service type and personal financial circumstances.</a:t>
            </a:r>
            <a:br>
              <a:rPr lang="en-AU" sz="1800" dirty="0">
                <a:effectLst/>
              </a:rPr>
            </a:br>
            <a:r>
              <a:rPr lang="en-AU" sz="1800" dirty="0">
                <a:effectLst/>
              </a:rPr>
              <a:t>Contributions are held within the participant's budget account, managed by Services Australia. Services Australia will take care of the payments for your services, so you don’t have to worry about handling the money yourself. </a:t>
            </a:r>
            <a:r>
              <a:rPr lang="en-AU" sz="1200" kern="1200" dirty="0">
                <a:solidFill>
                  <a:schemeClr val="tx1"/>
                </a:solidFill>
                <a:effectLst/>
                <a:latin typeface="+mn-lt"/>
                <a:ea typeface="+mn-ea"/>
                <a:cs typeface="+mn-cs"/>
              </a:rPr>
              <a:t>If applicable, you will pay your co</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contribution to the provider only after receiving the service.</a:t>
            </a:r>
            <a:br>
              <a:rPr lang="en-AU" sz="1800" kern="1200" dirty="0">
                <a:solidFill>
                  <a:schemeClr val="tx1"/>
                </a:solidFill>
                <a:effectLst/>
                <a:latin typeface="+mn-lt"/>
                <a:ea typeface="+mn-ea"/>
                <a:cs typeface="+mn-cs"/>
              </a:rPr>
            </a:br>
            <a:r>
              <a:rPr lang="en-AU" sz="1800" dirty="0">
                <a:effectLst/>
              </a:rPr>
              <a:t>The government will fully-fund aged care services classed as clinical care. There is no contribution for clinical support services (such as nursing and physiotherapy).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effectLs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dirty="0"/>
              <a:t>Combined budget</a:t>
            </a:r>
            <a:br>
              <a:rPr lang="en-AU" sz="1800" b="1" dirty="0"/>
            </a:br>
            <a:r>
              <a:rPr lang="en-AU" sz="1800" dirty="0">
                <a:effectLst/>
              </a:rPr>
              <a:t>The total budget (government subsidy + participant contribution) is managed as one account by Services Australia, from which providers claim only once services are delivered.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dirty="0">
                <a:effectLst/>
              </a:rPr>
              <a:t>You can view case studies showing examples of contributions for the Support at Home program, for people with different ranges of income and/or assets </a:t>
            </a:r>
            <a:r>
              <a:rPr lang="en-AU" sz="1800" b="1" dirty="0">
                <a:effectLst/>
                <a:hlinkClick r:id="rId3"/>
              </a:rPr>
              <a:t>here.</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p>
          <a:p>
            <a:endParaRPr lang="en-AU" sz="1800" dirty="0"/>
          </a:p>
        </p:txBody>
      </p:sp>
      <p:sp>
        <p:nvSpPr>
          <p:cNvPr id="4" name="Slide Number Placeholder 3">
            <a:extLst>
              <a:ext uri="{FF2B5EF4-FFF2-40B4-BE49-F238E27FC236}">
                <a16:creationId xmlns:a16="http://schemas.microsoft.com/office/drawing/2014/main" id="{6619C181-ADAB-C36F-EC86-7D1E31DDB5B3}"/>
              </a:ext>
            </a:extLst>
          </p:cNvPr>
          <p:cNvSpPr>
            <a:spLocks noGrp="1"/>
          </p:cNvSpPr>
          <p:nvPr>
            <p:ph type="sldNum" sz="quarter" idx="5"/>
          </p:nvPr>
        </p:nvSpPr>
        <p:spPr/>
        <p:txBody>
          <a:bodyPr/>
          <a:lstStyle/>
          <a:p>
            <a:fld id="{DD6486D3-54A1-4080-87D9-D8F6A07B0F3F}" type="slidenum">
              <a:rPr lang="en-AU" smtClean="0"/>
              <a:t>21</a:t>
            </a:fld>
            <a:endParaRPr lang="en-AU"/>
          </a:p>
        </p:txBody>
      </p:sp>
    </p:spTree>
    <p:extLst>
      <p:ext uri="{BB962C8B-B14F-4D97-AF65-F5344CB8AC3E}">
        <p14:creationId xmlns:p14="http://schemas.microsoft.com/office/powerpoint/2010/main" val="2282220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32DE0-312D-8C77-8092-6DFA1DF4F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2C006-A3D2-1E91-BBDB-3E04DC99B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1B59A-4B69-912A-6ED5-444E67ED3C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Multi-Purpose Service Program (MPSP)</a:t>
            </a:r>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rPr>
              <a:t>Key changes for Multi-Purpose Service (MPS) providers under the Act include:</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rPr>
              <a:t>access to the MPSP via the Single Assessment System for aged care</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rPr>
              <a:t>new eligibility and assessment requirements, and requirements for delivery of home care under the MPS program</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rPr>
              <a:t>new regulatory model and strengthened quality standards</a:t>
            </a:r>
            <a:endParaRPr lang="en-AU"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rPr>
              <a:t>new subsidy framework based on the current funding model.</a:t>
            </a:r>
            <a:endParaRPr lang="en-AU" sz="1800" dirty="0"/>
          </a:p>
          <a:p>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Accessing services under the MPSP</a:t>
            </a:r>
          </a:p>
          <a:p>
            <a:r>
              <a:rPr lang="en-AU" sz="1800" dirty="0">
                <a:effectLst/>
              </a:rPr>
              <a:t>Multi-Purpose Service Program (MPSP) provides combined health and aged care services for some rural and remote communities. They are generally located in small communities where it would not be viable to operate a separate hospital and aged care home.</a:t>
            </a:r>
            <a:endParaRPr lang="en-AU" sz="1800" dirty="0"/>
          </a:p>
          <a:p>
            <a:r>
              <a:rPr lang="en-AU" sz="1800" dirty="0">
                <a:effectLst/>
              </a:rPr>
              <a:t>All Multi-Purpose Services deliver residential care and some services deliver care in the home.</a:t>
            </a:r>
            <a:endParaRPr lang="en-AU" sz="1800" dirty="0"/>
          </a:p>
          <a:p>
            <a:r>
              <a:rPr lang="en-AU" sz="1800" dirty="0">
                <a:effectLst/>
              </a:rPr>
              <a:t>Anyone interested in accessing services under the MPSP must make an application for government-funded aged care services. This must be in the approved form.</a:t>
            </a:r>
            <a:endParaRPr lang="en-AU" sz="1800" dirty="0"/>
          </a:p>
          <a:p>
            <a:r>
              <a:rPr lang="en-AU" sz="1800" dirty="0">
                <a:effectLst/>
              </a:rPr>
              <a:t>The standard process for older people seeking access to funded aged care services includes the following steps:</a:t>
            </a:r>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1" dirty="0"/>
          </a:p>
          <a:p>
            <a:pPr marL="228600" indent="-228600" fontAlgn="auto">
              <a:buFont typeface="+mj-lt"/>
              <a:buAutoNum type="arabicPeriod"/>
            </a:pPr>
            <a:r>
              <a:rPr lang="en-AU" sz="1200" b="0" i="0" kern="1200" dirty="0">
                <a:solidFill>
                  <a:schemeClr val="tx1"/>
                </a:solidFill>
                <a:effectLst/>
                <a:latin typeface="+mn-lt"/>
                <a:ea typeface="+mn-ea"/>
                <a:cs typeface="+mn-cs"/>
              </a:rPr>
              <a:t>Contact My Aged Care</a:t>
            </a:r>
          </a:p>
          <a:p>
            <a:pPr marL="342900" indent="-342900" fontAlgn="auto">
              <a:buFont typeface="+mj-lt"/>
              <a:buAutoNum type="arabicPeriod"/>
            </a:pPr>
            <a:r>
              <a:rPr lang="en-AU" sz="1200" b="0" i="0" kern="1200" dirty="0">
                <a:solidFill>
                  <a:schemeClr val="tx1"/>
                </a:solidFill>
                <a:effectLst/>
                <a:latin typeface="+mn-lt"/>
                <a:ea typeface="+mn-ea"/>
                <a:cs typeface="+mn-cs"/>
              </a:rPr>
              <a:t>Apply for access to funded aged care services</a:t>
            </a:r>
          </a:p>
          <a:p>
            <a:pPr marL="342900" indent="-342900" fontAlgn="auto">
              <a:buFont typeface="+mj-lt"/>
              <a:buAutoNum type="arabicPeriod"/>
            </a:pPr>
            <a:r>
              <a:rPr lang="en-AU" sz="1200" b="0" i="0" kern="1200" dirty="0">
                <a:solidFill>
                  <a:schemeClr val="tx1"/>
                </a:solidFill>
                <a:effectLst/>
                <a:latin typeface="+mn-lt"/>
                <a:ea typeface="+mn-ea"/>
                <a:cs typeface="+mn-cs"/>
              </a:rPr>
              <a:t>Be determined to be eligible for an aged care needs assessment</a:t>
            </a:r>
          </a:p>
          <a:p>
            <a:pPr marL="342900" indent="-342900" fontAlgn="auto">
              <a:buFont typeface="+mj-lt"/>
              <a:buAutoNum type="arabicPeriod"/>
            </a:pPr>
            <a:r>
              <a:rPr lang="en-AU" sz="1200" b="0" i="0" kern="1200" dirty="0">
                <a:solidFill>
                  <a:schemeClr val="tx1"/>
                </a:solidFill>
                <a:effectLst/>
                <a:latin typeface="+mn-lt"/>
                <a:ea typeface="+mn-ea"/>
                <a:cs typeface="+mn-cs"/>
              </a:rPr>
              <a:t>Undergo a needs assessment by an approved needs assessor, who makes recommendations regarding required services and other matters</a:t>
            </a:r>
          </a:p>
          <a:p>
            <a:pPr marL="342900" indent="-342900" fontAlgn="auto">
              <a:buFont typeface="+mj-lt"/>
              <a:buAutoNum type="arabicPeriod"/>
            </a:pPr>
            <a:r>
              <a:rPr lang="en-AU" sz="1200" b="0" i="0" kern="1200" dirty="0">
                <a:solidFill>
                  <a:schemeClr val="tx1"/>
                </a:solidFill>
                <a:effectLst/>
                <a:latin typeface="+mn-lt"/>
                <a:ea typeface="+mn-ea"/>
                <a:cs typeface="+mn-cs"/>
              </a:rPr>
              <a:t>Be provided with an access approval</a:t>
            </a:r>
          </a:p>
          <a:p>
            <a:pPr marL="342900" indent="-342900" fontAlgn="auto">
              <a:buFont typeface="+mj-lt"/>
              <a:buAutoNum type="arabicPeriod"/>
            </a:pPr>
            <a:r>
              <a:rPr lang="en-AU" sz="1200" b="0" i="0" kern="1200" dirty="0">
                <a:solidFill>
                  <a:schemeClr val="tx1"/>
                </a:solidFill>
                <a:effectLst/>
                <a:latin typeface="+mn-lt"/>
                <a:ea typeface="+mn-ea"/>
                <a:cs typeface="+mn-cs"/>
              </a:rPr>
              <a:t>Approach a provider who delivers services under the MPS program and reach an agreement for services to be delivered.</a:t>
            </a:r>
          </a:p>
          <a:p>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NATSIFACP and provider impacts</a:t>
            </a:r>
            <a:endParaRPr lang="en-AU" sz="1800" dirty="0"/>
          </a:p>
          <a:p>
            <a:endParaRPr lang="en-AU" sz="1800" dirty="0"/>
          </a:p>
          <a:p>
            <a:r>
              <a:rPr lang="en-AU" sz="1800" dirty="0">
                <a:effectLst/>
              </a:rPr>
              <a:t>The National Aboriginal and Torres Strait Islander Flexible Aged Care Program (NATSIFACP) funds culturally safe aged care. A culturally safe environment is one where you feel safe and secure in your identity, culture and community setting. It’s available for Elder or older Aboriginal and Torres Strait Islander People in rural and remote areas.</a:t>
            </a:r>
            <a:endParaRPr lang="en-AU" sz="1800" dirty="0"/>
          </a:p>
          <a:p>
            <a:r>
              <a:rPr lang="en-AU" sz="1800" dirty="0">
                <a:effectLst/>
              </a:rPr>
              <a:t>If you live in a rural or remote area and are </a:t>
            </a:r>
            <a:r>
              <a:rPr lang="en-AU" sz="1800" b="1" dirty="0">
                <a:effectLst/>
              </a:rPr>
              <a:t>not</a:t>
            </a:r>
            <a:r>
              <a:rPr lang="en-AU" sz="1800" dirty="0">
                <a:effectLst/>
              </a:rPr>
              <a:t> an Elder or older Aboriginal and Torres Strait Islander Person, please visit the </a:t>
            </a:r>
            <a:r>
              <a:rPr lang="en-AU" sz="1800" b="1" dirty="0">
                <a:effectLst/>
                <a:hlinkClick r:id="rId3"/>
              </a:rPr>
              <a:t>Department of Health, Disability and Ageing</a:t>
            </a:r>
            <a:r>
              <a:rPr lang="en-AU" sz="1800" dirty="0">
                <a:effectLst/>
              </a:rPr>
              <a:t> for more information about what aged care options are right for you.</a:t>
            </a:r>
            <a:endParaRPr lang="en-AU" sz="1800" dirty="0"/>
          </a:p>
          <a:p>
            <a:endParaRPr lang="en-AU"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Accessing services under NATSIFACP</a:t>
            </a:r>
            <a:endParaRPr lang="en-AU" sz="1800" dirty="0"/>
          </a:p>
          <a:p>
            <a:r>
              <a:rPr lang="en-AU" sz="1800" dirty="0">
                <a:effectLst/>
              </a:rPr>
              <a:t>Any Elder or older Aboriginal and Torres Strait Islander Person interested in accessing services under the NATSIFACP must make an application for funded aged care services.</a:t>
            </a:r>
            <a:endParaRPr lang="en-AU" sz="1800" dirty="0"/>
          </a:p>
          <a:p>
            <a:r>
              <a:rPr lang="en-AU" sz="1800" dirty="0">
                <a:effectLst/>
              </a:rPr>
              <a:t>The new Single Assessment System will provide a single assessment pathway for Elder or older Aboriginal and Torres Strait Islander People, so they don’t have to change assessment providers as their needs change and ensure access to assessments in regional and remote rural areas.</a:t>
            </a:r>
            <a:endParaRPr lang="en-AU" sz="1800" dirty="0"/>
          </a:p>
          <a:p>
            <a:r>
              <a:rPr lang="en-AU" sz="1800" dirty="0">
                <a:effectLst/>
              </a:rPr>
              <a:t>From July 2025, NATSIFACP providers will be able to refer Elder or older Aboriginal and Torres Strait Islander People to an Aboriginal and Torres Strait Islander assessment organisation if available in their area for aged care assessments.  </a:t>
            </a:r>
            <a:endParaRPr lang="en-AU" sz="1800" dirty="0"/>
          </a:p>
          <a:p>
            <a:r>
              <a:rPr lang="en-AU" sz="1800" dirty="0">
                <a:effectLst/>
              </a:rPr>
              <a:t>NATSIFACP providers can deliver services without the standard assessment process when there is an urgent need or a delay in accessing a culturally safe aged care assessment. Under this alternate entry process, providers can make an initial assessment and start providing services before an aged care needs assessment has occurred.</a:t>
            </a:r>
            <a:endParaRPr lang="en-AU" sz="1800" dirty="0"/>
          </a:p>
          <a:p>
            <a:br>
              <a:rPr lang="en-AU" sz="1800" dirty="0"/>
            </a:br>
            <a:endParaRPr lang="en-AU" sz="1800" dirty="0"/>
          </a:p>
        </p:txBody>
      </p:sp>
      <p:sp>
        <p:nvSpPr>
          <p:cNvPr id="4" name="Slide Number Placeholder 3">
            <a:extLst>
              <a:ext uri="{FF2B5EF4-FFF2-40B4-BE49-F238E27FC236}">
                <a16:creationId xmlns:a16="http://schemas.microsoft.com/office/drawing/2014/main" id="{972FB56D-9C23-AD67-440C-85F0F834761F}"/>
              </a:ext>
            </a:extLst>
          </p:cNvPr>
          <p:cNvSpPr>
            <a:spLocks noGrp="1"/>
          </p:cNvSpPr>
          <p:nvPr>
            <p:ph type="sldNum" sz="quarter" idx="5"/>
          </p:nvPr>
        </p:nvSpPr>
        <p:spPr/>
        <p:txBody>
          <a:bodyPr/>
          <a:lstStyle/>
          <a:p>
            <a:fld id="{DD6486D3-54A1-4080-87D9-D8F6A07B0F3F}" type="slidenum">
              <a:rPr lang="en-AU" smtClean="0"/>
              <a:t>22</a:t>
            </a:fld>
            <a:endParaRPr lang="en-AU"/>
          </a:p>
        </p:txBody>
      </p:sp>
    </p:spTree>
    <p:extLst>
      <p:ext uri="{BB962C8B-B14F-4D97-AF65-F5344CB8AC3E}">
        <p14:creationId xmlns:p14="http://schemas.microsoft.com/office/powerpoint/2010/main" val="788759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What to do when you feel your rights aren't being respected</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If you ever feel that your rights are not being upheld, or if something just does not feel right, you have the right to speak up. You can:</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talk to your aged care provider or a staff member</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ask someone you trust to speak on your behalf</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make a formal complaint to the Aged Care Quality and Safety Commission (ACQSC).</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Providers are expected to handle complaints in the same way as the ACQSC. This involves a rights-respecting, open disclosure approach that aims for a fair and restorative outcome.</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Raising a concern doesn’t just help you but it can also help others who might be having the same problem. It gives your aged care provider a chance to fix things and improve the service for everyone.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Getting support from an aged care advocate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If you would like support to raise a concern you can always talk with an aged care advocate. They are independent, confidential, free to talk to, and can:</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help you understand and exercise your aged care rights</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find aged care services that meet your needs</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resolve issues with your government-funded aged care provider</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support you in meetings or when making a complaint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effectLst/>
              </a:rPr>
              <a:t>speak up for you if you are not comfortable doing it yourself.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effectLst/>
              </a:rPr>
              <a:t>You can call the Aged Care Advocacy Line on 1800 700 600 for free and confidential support. They’ll connect you with an advocate in your state or territory. You can also visit the Older Persons Advocacy Network (OPAN) website at </a:t>
            </a:r>
            <a:r>
              <a:rPr lang="en-AU" b="1" dirty="0">
                <a:effectLst/>
                <a:hlinkClick r:id="rId3"/>
              </a:rPr>
              <a:t>opan.org.au.</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24</a:t>
            </a:fld>
            <a:endParaRPr lang="en-AU"/>
          </a:p>
        </p:txBody>
      </p:sp>
    </p:spTree>
    <p:extLst>
      <p:ext uri="{BB962C8B-B14F-4D97-AF65-F5344CB8AC3E}">
        <p14:creationId xmlns:p14="http://schemas.microsoft.com/office/powerpoint/2010/main" val="2081424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2C990-4467-F69D-4643-B8A41C685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01A9E-D88A-76B7-0731-0E36378DC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E4E85-460B-FAED-F791-5862BA3455EF}"/>
              </a:ext>
            </a:extLst>
          </p:cNvPr>
          <p:cNvSpPr>
            <a:spLocks noGrp="1"/>
          </p:cNvSpPr>
          <p:nvPr>
            <p:ph type="body" idx="1"/>
          </p:nvPr>
        </p:nvSpPr>
        <p:spPr/>
        <p:txBody>
          <a:bodyPr/>
          <a:lstStyle/>
          <a:p>
            <a:r>
              <a:rPr lang="en-AU" dirty="0">
                <a:effectLst/>
              </a:rPr>
              <a:t>If something does not feel right, you have had a poor experience or you feel you have been treated unfairly, you can speak up. You can report your concern to:</a:t>
            </a:r>
            <a:endParaRPr lang="en-AU" dirty="0"/>
          </a:p>
          <a:p>
            <a:pPr marL="171450" indent="-171450">
              <a:buFont typeface="Arial" panose="020B0604020202020204" pitchFamily="34" charset="0"/>
              <a:buChar char="•"/>
            </a:pPr>
            <a:r>
              <a:rPr lang="en-AU" dirty="0">
                <a:effectLst/>
              </a:rPr>
              <a:t>an aged care worker of a registered provider</a:t>
            </a:r>
            <a:endParaRPr lang="en-AU" dirty="0"/>
          </a:p>
          <a:p>
            <a:pPr marL="171450" indent="-171450">
              <a:buFont typeface="Arial" panose="020B0604020202020204" pitchFamily="34" charset="0"/>
              <a:buChar char="•"/>
            </a:pPr>
            <a:r>
              <a:rPr lang="en-AU" dirty="0">
                <a:effectLst/>
              </a:rPr>
              <a:t>a registered provider</a:t>
            </a:r>
            <a:endParaRPr lang="en-AU" dirty="0"/>
          </a:p>
          <a:p>
            <a:pPr marL="171450" indent="-171450">
              <a:buFont typeface="Arial" panose="020B0604020202020204" pitchFamily="34" charset="0"/>
              <a:buChar char="•"/>
            </a:pPr>
            <a:r>
              <a:rPr lang="en-AU" dirty="0">
                <a:effectLst/>
              </a:rPr>
              <a:t>a responsible person of a registered provider</a:t>
            </a:r>
            <a:endParaRPr lang="en-AU" dirty="0"/>
          </a:p>
          <a:p>
            <a:pPr marL="171450" indent="-171450">
              <a:buFont typeface="Arial" panose="020B0604020202020204" pitchFamily="34" charset="0"/>
              <a:buChar char="•"/>
            </a:pPr>
            <a:r>
              <a:rPr lang="en-AU" dirty="0">
                <a:effectLst/>
              </a:rPr>
              <a:t>an independent aged care advocate</a:t>
            </a:r>
            <a:endParaRPr lang="en-AU" dirty="0"/>
          </a:p>
          <a:p>
            <a:pPr marL="171450" indent="-171450">
              <a:buFont typeface="Arial" panose="020B0604020202020204" pitchFamily="34" charset="0"/>
              <a:buChar char="•"/>
            </a:pPr>
            <a:r>
              <a:rPr lang="en-AU" dirty="0">
                <a:effectLst/>
              </a:rPr>
              <a:t>a staff member of the Aged Care Quality and Safety Commission</a:t>
            </a:r>
            <a:endParaRPr lang="en-AU" dirty="0"/>
          </a:p>
          <a:p>
            <a:pPr marL="171450" indent="-171450">
              <a:buFont typeface="Arial" panose="020B0604020202020204" pitchFamily="34" charset="0"/>
              <a:buChar char="•"/>
            </a:pPr>
            <a:r>
              <a:rPr lang="en-AU" dirty="0">
                <a:effectLst/>
              </a:rPr>
              <a:t>the department, or an official of the department.</a:t>
            </a:r>
            <a:endParaRPr lang="en-AU" dirty="0"/>
          </a:p>
          <a:p>
            <a:r>
              <a:rPr lang="en-AU" dirty="0">
                <a:effectLst/>
              </a:rPr>
              <a:t>All aged care providers must have a complaints system in place. You, your registered supporter, carer, family member, friend, or any other person supporting you can use this system to give feedback or raise a concern about the care or services you’re receiving.</a:t>
            </a:r>
          </a:p>
          <a:p>
            <a:endParaRPr lang="en-AU" dirty="0">
              <a:effectLst/>
            </a:endParaRPr>
          </a:p>
          <a:p>
            <a:r>
              <a:rPr lang="en-AU" b="1" dirty="0">
                <a:effectLst/>
              </a:rPr>
              <a:t>What happens when you make a complaint</a:t>
            </a:r>
          </a:p>
          <a:p>
            <a:r>
              <a:rPr lang="en-AU" dirty="0">
                <a:effectLst/>
              </a:rPr>
              <a:t>It should be safe and easy for you to raise a concern. You will not be punished or treated badly for making a complaint. Providers and workers are expected to listen, respond respectfully and take your concerns seriously.</a:t>
            </a:r>
            <a:endParaRPr lang="en-AU" dirty="0"/>
          </a:p>
          <a:p>
            <a:endParaRPr lang="en-AU" b="1" dirty="0"/>
          </a:p>
          <a:p>
            <a:pPr marL="228600" indent="-228600" fontAlgn="auto">
              <a:buFont typeface="+mj-lt"/>
              <a:buAutoNum type="arabicPeriod"/>
            </a:pPr>
            <a:r>
              <a:rPr lang="en-AU" sz="1200" b="0" i="0" kern="1200" dirty="0">
                <a:solidFill>
                  <a:schemeClr val="tx1"/>
                </a:solidFill>
                <a:effectLst/>
                <a:latin typeface="+mn-lt"/>
                <a:ea typeface="+mn-ea"/>
                <a:cs typeface="+mn-cs"/>
              </a:rPr>
              <a:t>Acknowledge each complaint quickly.</a:t>
            </a:r>
          </a:p>
          <a:p>
            <a:pPr marL="228600" indent="-228600" fontAlgn="auto">
              <a:buFont typeface="+mj-lt"/>
              <a:buAutoNum type="arabicPeriod"/>
            </a:pPr>
            <a:r>
              <a:rPr lang="en-AU" sz="1200" b="0" i="0" kern="1200" dirty="0">
                <a:solidFill>
                  <a:schemeClr val="tx1"/>
                </a:solidFill>
                <a:effectLst/>
                <a:latin typeface="+mn-lt"/>
                <a:ea typeface="+mn-ea"/>
                <a:cs typeface="+mn-cs"/>
              </a:rPr>
              <a:t>Assess each complaint, give it priority, and start to think about which resolution approach to take.</a:t>
            </a:r>
          </a:p>
          <a:p>
            <a:pPr marL="228600" indent="-228600" fontAlgn="auto">
              <a:buFont typeface="+mj-lt"/>
              <a:buAutoNum type="arabicPeriod"/>
            </a:pPr>
            <a:r>
              <a:rPr lang="en-AU" sz="1200" b="0" i="0" kern="1200" dirty="0">
                <a:solidFill>
                  <a:schemeClr val="tx1"/>
                </a:solidFill>
                <a:effectLst/>
                <a:latin typeface="+mn-lt"/>
                <a:ea typeface="+mn-ea"/>
                <a:cs typeface="+mn-cs"/>
              </a:rPr>
              <a:t>Plan the type of information they may need to collect to assess complaints, and how they will collect it.</a:t>
            </a:r>
          </a:p>
          <a:p>
            <a:pPr marL="228600" indent="-228600" fontAlgn="auto">
              <a:buFont typeface="+mj-lt"/>
              <a:buAutoNum type="arabicPeriod"/>
            </a:pPr>
            <a:r>
              <a:rPr lang="en-AU" sz="1200" b="0" i="0" kern="1200" dirty="0">
                <a:solidFill>
                  <a:schemeClr val="tx1"/>
                </a:solidFill>
                <a:effectLst/>
                <a:latin typeface="+mn-lt"/>
                <a:ea typeface="+mn-ea"/>
                <a:cs typeface="+mn-cs"/>
              </a:rPr>
              <a:t>Investigate (if required)</a:t>
            </a:r>
          </a:p>
          <a:p>
            <a:pPr marL="228600" indent="-228600" fontAlgn="auto">
              <a:buFont typeface="+mj-lt"/>
              <a:buAutoNum type="arabicPeriod"/>
            </a:pPr>
            <a:r>
              <a:rPr lang="en-AU" sz="1200" b="0" i="0" kern="1200" dirty="0">
                <a:solidFill>
                  <a:schemeClr val="tx1"/>
                </a:solidFill>
                <a:effectLst/>
                <a:latin typeface="+mn-lt"/>
                <a:ea typeface="+mn-ea"/>
                <a:cs typeface="+mn-cs"/>
              </a:rPr>
              <a:t>Respond to the complainant with a clear decision</a:t>
            </a:r>
          </a:p>
          <a:p>
            <a:pPr marL="228600" indent="-228600" fontAlgn="auto">
              <a:buFont typeface="+mj-lt"/>
              <a:buAutoNum type="arabicPeriod"/>
            </a:pPr>
            <a:r>
              <a:rPr lang="en-AU" sz="1200" b="0" i="0" kern="1200" dirty="0">
                <a:solidFill>
                  <a:schemeClr val="tx1"/>
                </a:solidFill>
                <a:effectLst/>
                <a:latin typeface="+mn-lt"/>
                <a:ea typeface="+mn-ea"/>
                <a:cs typeface="+mn-cs"/>
              </a:rPr>
              <a:t>Follow up any concerns</a:t>
            </a:r>
          </a:p>
          <a:p>
            <a:pPr marL="228600" indent="-228600" fontAlgn="auto">
              <a:buFont typeface="+mj-lt"/>
              <a:buAutoNum type="arabicPeriod"/>
            </a:pPr>
            <a:r>
              <a:rPr lang="en-AU" sz="1200" b="0" i="0" kern="1200" dirty="0">
                <a:solidFill>
                  <a:schemeClr val="tx1"/>
                </a:solidFill>
                <a:effectLst/>
                <a:latin typeface="+mn-lt"/>
                <a:ea typeface="+mn-ea"/>
                <a:cs typeface="+mn-cs"/>
              </a:rPr>
              <a:t>Consider the learnings from the complaint and action what can be improved</a:t>
            </a:r>
          </a:p>
          <a:p>
            <a:pPr marL="228600" indent="-228600" fontAlgn="auto">
              <a:buFont typeface="+mj-lt"/>
              <a:buAutoNum type="arabicPeriod"/>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b="1" dirty="0"/>
              <a:t>What to do if you are not satisfied with the outcome</a:t>
            </a:r>
          </a:p>
          <a:p>
            <a:r>
              <a:rPr lang="en-AU" dirty="0">
                <a:effectLst/>
              </a:rPr>
              <a:t>If you feel like your complaint has not been addressed or resolved, confidential and anonymous complaints can also be made directly to the Aged Care Complaints Commissioner. Anyone can make a complaint including:</a:t>
            </a:r>
            <a:endParaRPr lang="en-AU" dirty="0"/>
          </a:p>
          <a:p>
            <a:r>
              <a:rPr lang="en-AU" dirty="0">
                <a:effectLst/>
              </a:rPr>
              <a:t>people who use aged care</a:t>
            </a:r>
            <a:endParaRPr lang="en-AU" dirty="0"/>
          </a:p>
          <a:p>
            <a:r>
              <a:rPr lang="en-AU" dirty="0">
                <a:effectLst/>
              </a:rPr>
              <a:t>family, friends, registered supporters and carers of people who use aged care</a:t>
            </a:r>
            <a:endParaRPr lang="en-AU" dirty="0"/>
          </a:p>
          <a:p>
            <a:r>
              <a:rPr lang="en-AU" dirty="0">
                <a:effectLst/>
              </a:rPr>
              <a:t>aged care staff and volunteers</a:t>
            </a:r>
            <a:endParaRPr lang="en-AU" dirty="0"/>
          </a:p>
          <a:p>
            <a:r>
              <a:rPr lang="en-AU" dirty="0">
                <a:effectLst/>
              </a:rPr>
              <a:t>health and medical professionals.</a:t>
            </a:r>
            <a:endParaRPr lang="en-AU"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effectLst/>
              </a:rPr>
              <a:t>For more information visit the </a:t>
            </a:r>
            <a:r>
              <a:rPr lang="en-AU" b="1" dirty="0">
                <a:effectLst/>
                <a:hlinkClick r:id="rId3"/>
              </a:rPr>
              <a:t>Aged Care Quality and Safety Commission's website.</a:t>
            </a:r>
            <a:endParaRPr lang="en-AU"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b="1" dirty="0"/>
              <a:t>Your right to speak up</a:t>
            </a:r>
            <a:endParaRPr lang="en-AU" dirty="0"/>
          </a:p>
          <a:p>
            <a:r>
              <a:rPr lang="en-AU" dirty="0">
                <a:effectLst/>
              </a:rPr>
              <a:t>The Statement of Rights outlines what rights you are entitled to have upheld as someone receiving aged care. This includes the right to speak up, to be heard, and to be treated with dignity and respect. If you ever feel unsure or uncomfortable, remember you have the right to ask questions, raise concerns, and get support.</a:t>
            </a:r>
            <a:endParaRPr lang="en-AU" dirty="0"/>
          </a:p>
          <a:p>
            <a:r>
              <a:rPr lang="en-AU" dirty="0">
                <a:effectLst/>
              </a:rPr>
              <a:t>The Act will do more to protect whistleblowers, people who call out issues. This is to make sure that you, people who are close to you, and aged care workers can report information without fear that they will be punished or treated unfairly.</a:t>
            </a:r>
            <a:endParaRPr lang="en-AU" dirty="0"/>
          </a:p>
          <a:p>
            <a:r>
              <a:rPr lang="en-AU" dirty="0">
                <a:effectLst/>
              </a:rPr>
              <a:t>More information about whistleblower protections will be provided in Module 3.</a:t>
            </a:r>
            <a:endParaRPr lang="en-AU"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dirty="0"/>
          </a:p>
          <a:p>
            <a:pPr marL="228600" indent="-228600" fontAlgn="auto">
              <a:buFont typeface="+mj-lt"/>
              <a:buAutoNum type="arabicPeriod"/>
            </a:pPr>
            <a:endParaRPr lang="en-AU" sz="1200" b="0" i="0" kern="1200" dirty="0">
              <a:solidFill>
                <a:schemeClr val="tx1"/>
              </a:solidFill>
              <a:effectLst/>
              <a:latin typeface="+mn-lt"/>
              <a:ea typeface="+mn-ea"/>
              <a:cs typeface="+mn-cs"/>
            </a:endParaRPr>
          </a:p>
          <a:p>
            <a:endParaRPr lang="en-AU" b="1" dirty="0"/>
          </a:p>
        </p:txBody>
      </p:sp>
      <p:sp>
        <p:nvSpPr>
          <p:cNvPr id="4" name="Slide Number Placeholder 3">
            <a:extLst>
              <a:ext uri="{FF2B5EF4-FFF2-40B4-BE49-F238E27FC236}">
                <a16:creationId xmlns:a16="http://schemas.microsoft.com/office/drawing/2014/main" id="{DFBBA61B-45D3-B82D-C733-D660BBFA13EE}"/>
              </a:ext>
            </a:extLst>
          </p:cNvPr>
          <p:cNvSpPr>
            <a:spLocks noGrp="1"/>
          </p:cNvSpPr>
          <p:nvPr>
            <p:ph type="sldNum" sz="quarter" idx="5"/>
          </p:nvPr>
        </p:nvSpPr>
        <p:spPr/>
        <p:txBody>
          <a:bodyPr/>
          <a:lstStyle/>
          <a:p>
            <a:fld id="{DD6486D3-54A1-4080-87D9-D8F6A07B0F3F}" type="slidenum">
              <a:rPr lang="en-AU" smtClean="0"/>
              <a:t>26</a:t>
            </a:fld>
            <a:endParaRPr lang="en-AU"/>
          </a:p>
        </p:txBody>
      </p:sp>
    </p:spTree>
    <p:extLst>
      <p:ext uri="{BB962C8B-B14F-4D97-AF65-F5344CB8AC3E}">
        <p14:creationId xmlns:p14="http://schemas.microsoft.com/office/powerpoint/2010/main" val="49000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3</a:t>
            </a:fld>
            <a:endParaRPr lang="en-AU"/>
          </a:p>
        </p:txBody>
      </p:sp>
    </p:spTree>
    <p:extLst>
      <p:ext uri="{BB962C8B-B14F-4D97-AF65-F5344CB8AC3E}">
        <p14:creationId xmlns:p14="http://schemas.microsoft.com/office/powerpoint/2010/main" val="164571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rPr>
              <a:t>The Aged Care Act 2024 (the Act) will commence from 1 November 2025. The Act is the main federal law that sets out how the aged care system operates. The Act puts the rights of older people first. The Act includes a Statement of Rights, detailing the rights that you can expect when accessing government-funded aged care services. The rights help to ensure that you and your will and preferences are at the centre of the new aged care system.</a:t>
            </a:r>
          </a:p>
          <a:p>
            <a:endParaRPr lang="en-AU" sz="1800" b="1" dirty="0"/>
          </a:p>
          <a:p>
            <a:r>
              <a:rPr lang="en-AU" sz="1800" b="1" dirty="0"/>
              <a:t>Autonomy and freedom of choice</a:t>
            </a:r>
          </a:p>
          <a:p>
            <a:r>
              <a:rPr lang="en-AU" sz="1800" dirty="0"/>
              <a:t>I have the right to make my own choices about my care, relationships, lifestyle and taking risks, with support if I want it or if necessary.</a:t>
            </a:r>
          </a:p>
          <a:p>
            <a:endParaRPr lang="en-AU" sz="1800" dirty="0">
              <a:effectLst/>
            </a:endParaRPr>
          </a:p>
          <a:p>
            <a:r>
              <a:rPr lang="en-AU" sz="1800" b="1" dirty="0"/>
              <a:t>Equitable Access</a:t>
            </a:r>
          </a:p>
          <a:p>
            <a:r>
              <a:rPr lang="en-AU" sz="1800" dirty="0"/>
              <a:t>I have the right to have my needs assessed in a way that works for me including having my cultural background, past trauma or cognitive conditions, such as dementia, respected.</a:t>
            </a:r>
          </a:p>
          <a:p>
            <a:endParaRPr lang="en-AU" sz="1800" dirty="0">
              <a:effectLst/>
            </a:endParaRPr>
          </a:p>
          <a:p>
            <a:r>
              <a:rPr lang="en-AU" sz="1800" b="1" dirty="0"/>
              <a:t>Safe, quality care</a:t>
            </a:r>
          </a:p>
          <a:p>
            <a:r>
              <a:rPr lang="en-AU" sz="1800" dirty="0"/>
              <a:t>I have the right to be treated with dignity and respect by experienced aged care workers who value my identity, culture, spirituality and diversity.</a:t>
            </a:r>
          </a:p>
          <a:p>
            <a:endParaRPr lang="en-AU" sz="1800" dirty="0">
              <a:effectLst/>
            </a:endParaRPr>
          </a:p>
          <a:p>
            <a:r>
              <a:rPr lang="en-AU" sz="1800" b="1" dirty="0"/>
              <a:t>Privacy and confidentiality</a:t>
            </a:r>
          </a:p>
          <a:p>
            <a:r>
              <a:rPr lang="en-AU" sz="1800" dirty="0"/>
              <a:t>I have the right to have my privacy respected, and my personal information kept confidential. I must be in control of who my information is shared with.</a:t>
            </a:r>
          </a:p>
          <a:p>
            <a:endParaRPr lang="en-AU" sz="1800" dirty="0">
              <a:effectLst/>
            </a:endParaRPr>
          </a:p>
          <a:p>
            <a:r>
              <a:rPr lang="en-AU" sz="1800" b="1" dirty="0"/>
              <a:t>Communication and complaints</a:t>
            </a:r>
          </a:p>
          <a:p>
            <a:r>
              <a:rPr lang="en-AU" sz="1800" dirty="0"/>
              <a:t>I have the right to be informed in a way I understand and to raise concerns without fear of reprisal. My feedback must be dealt with fairly and promptly.</a:t>
            </a:r>
          </a:p>
          <a:p>
            <a:endParaRPr lang="en-AU" sz="1800" dirty="0">
              <a:effectLst/>
            </a:endParaRPr>
          </a:p>
          <a:p>
            <a:r>
              <a:rPr lang="en-AU" sz="1800" b="1" dirty="0"/>
              <a:t>Support and social connections</a:t>
            </a:r>
          </a:p>
          <a:p>
            <a:r>
              <a:rPr lang="en-AU" sz="1800" dirty="0"/>
              <a:t>I have the right to stay connected to important people, pets and culture. As an Aboriginal or Torres Strait Islander person, I can stay connected to Country and/or Island Home.</a:t>
            </a:r>
          </a:p>
          <a:p>
            <a:endParaRPr lang="en-AU" sz="1800" dirty="0">
              <a:effectLst/>
            </a:endParaRPr>
          </a:p>
          <a:p>
            <a:endParaRPr lang="en-AU" sz="1800" dirty="0"/>
          </a:p>
        </p:txBody>
      </p:sp>
      <p:sp>
        <p:nvSpPr>
          <p:cNvPr id="4" name="Slide Number Placeholder 3"/>
          <p:cNvSpPr>
            <a:spLocks noGrp="1"/>
          </p:cNvSpPr>
          <p:nvPr>
            <p:ph type="sldNum" sz="quarter" idx="5"/>
          </p:nvPr>
        </p:nvSpPr>
        <p:spPr/>
        <p:txBody>
          <a:bodyPr/>
          <a:lstStyle/>
          <a:p>
            <a:fld id="{DD6486D3-54A1-4080-87D9-D8F6A07B0F3F}" type="slidenum">
              <a:rPr lang="en-AU" smtClean="0"/>
              <a:t>4</a:t>
            </a:fld>
            <a:endParaRPr lang="en-AU"/>
          </a:p>
        </p:txBody>
      </p:sp>
    </p:spTree>
    <p:extLst>
      <p:ext uri="{BB962C8B-B14F-4D97-AF65-F5344CB8AC3E}">
        <p14:creationId xmlns:p14="http://schemas.microsoft.com/office/powerpoint/2010/main" val="125040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The Statement of Rights is there to give you, and the people who support you, confidence that you are empowered and receiving high quality care. If you are using, or want to use, government-funded aged care services, your needs, choices, culture, identity, and personal situation must be respected.</a:t>
            </a:r>
            <a:endParaRPr lang="en-AU" dirty="0"/>
          </a:p>
          <a:p>
            <a:r>
              <a:rPr lang="en-AU" dirty="0">
                <a:effectLst/>
              </a:rPr>
              <a:t>There are strengthened Aged Care Quality Standards (Quality Standards) that aged care providers must follow. If you ever feel that a carer, aged care worker, volunteer or provider is not meeting these standards, you or someone you trust can speak up without fear of what might happen as a result.</a:t>
            </a:r>
            <a:endParaRPr lang="en-AU" dirty="0"/>
          </a:p>
          <a:p>
            <a:r>
              <a:rPr lang="en-AU" dirty="0">
                <a:effectLst/>
              </a:rPr>
              <a:t>You can expect your provider to:</a:t>
            </a:r>
          </a:p>
          <a:p>
            <a:pPr marL="171450" indent="-171450">
              <a:buFont typeface="Arial" panose="020B0604020202020204" pitchFamily="34" charset="0"/>
              <a:buChar char="•"/>
            </a:pPr>
            <a:r>
              <a:rPr lang="en-AU" dirty="0"/>
              <a:t>Care for you in a way that respects your will and preferences, and what is important to you</a:t>
            </a:r>
          </a:p>
          <a:p>
            <a:pPr marL="171450" indent="-171450">
              <a:buFont typeface="Arial" panose="020B0604020202020204" pitchFamily="34" charset="0"/>
              <a:buChar char="•"/>
            </a:pPr>
            <a:r>
              <a:rPr lang="en-AU" dirty="0"/>
              <a:t>Work with you to make sure your care meets your rights</a:t>
            </a:r>
          </a:p>
          <a:p>
            <a:pPr marL="171450" indent="-171450">
              <a:buFont typeface="Arial" panose="020B0604020202020204" pitchFamily="34" charset="0"/>
              <a:buChar char="•"/>
            </a:pPr>
            <a:r>
              <a:rPr lang="en-AU" dirty="0"/>
              <a:t>Provide information to you about using their services and your rights</a:t>
            </a:r>
          </a:p>
          <a:p>
            <a:pPr marL="171450" indent="-171450">
              <a:buFont typeface="Arial" panose="020B0604020202020204" pitchFamily="34" charset="0"/>
              <a:buChar char="•"/>
            </a:pPr>
            <a:r>
              <a:rPr lang="en-AU" dirty="0"/>
              <a:t>Receive feedback and complaints from you.</a:t>
            </a:r>
          </a:p>
          <a:p>
            <a:pPr marL="171450" indent="-171450">
              <a:buFont typeface="Arial" panose="020B0604020202020204" pitchFamily="34" charset="0"/>
              <a:buChar cha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Your </a:t>
            </a:r>
            <a:r>
              <a:rPr lang="en-AU" sz="1200" b="1" kern="1200" dirty="0">
                <a:solidFill>
                  <a:schemeClr val="tx1"/>
                </a:solidFill>
                <a:effectLst/>
                <a:latin typeface="+mn-lt"/>
                <a:ea typeface="+mn-ea"/>
                <a:cs typeface="+mn-cs"/>
              </a:rPr>
              <a:t>residential aged care home </a:t>
            </a:r>
            <a:r>
              <a:rPr lang="en-AU" b="1" dirty="0"/>
              <a:t>provider will be assessed</a:t>
            </a:r>
          </a:p>
          <a:p>
            <a:r>
              <a:rPr lang="en-AU" dirty="0">
                <a:effectLst/>
              </a:rPr>
              <a:t>Star Ratings help you understand the quality of care at mainstream residential aged care homes. The Act brings changes to the Star Ratings system. Providers will be assessed against the Aged Care Quality Standards. The Aged Care Quality and Safety Commission will check that these standards are being met by doing audits and undertaking risk-based monitoring actions outside of the registration framework such as reviews, inspections and investigations.</a:t>
            </a:r>
            <a:endParaRPr lang="en-AU" dirty="0"/>
          </a:p>
          <a:p>
            <a:r>
              <a:rPr lang="en-AU" dirty="0">
                <a:effectLst/>
              </a:rPr>
              <a:t>If an aged care home is not providing safe and quality care, the government will have stronger powers to step in and take action. This is all to help make sure you receive better care and are kept safe.</a:t>
            </a:r>
          </a:p>
          <a:p>
            <a:endParaRPr lang="en-AU" dirty="0">
              <a:effectLst/>
            </a:endParaRPr>
          </a:p>
          <a:p>
            <a:r>
              <a:rPr lang="en-AU" b="1" dirty="0">
                <a:effectLst/>
              </a:rPr>
              <a:t>Changes to the Star Ratings system</a:t>
            </a:r>
            <a:endParaRPr lang="en-AU" dirty="0"/>
          </a:p>
          <a:p>
            <a:r>
              <a:rPr lang="en-AU" dirty="0">
                <a:effectLst/>
              </a:rPr>
              <a:t>The way Star Ratings are calculated for Compliance and Staffing will be updated.</a:t>
            </a:r>
            <a:endParaRPr lang="en-AU" dirty="0"/>
          </a:p>
          <a:p>
            <a:r>
              <a:rPr lang="en-AU" dirty="0">
                <a:effectLst/>
              </a:rPr>
              <a:t>From 1 November 2025, the Compliance rating will be changed to better show how well aged care homes are following the rules and meeting the Aged Care Quality Standards.</a:t>
            </a:r>
            <a:endParaRPr lang="en-AU" dirty="0"/>
          </a:p>
          <a:p>
            <a:r>
              <a:rPr lang="en-AU" dirty="0">
                <a:effectLst/>
              </a:rPr>
              <a:t>Aged care homes will need to meet both of their care time targets for registered nurses and total care time to get a Staffing rating of 3 stars or more. This change will make sure ratings match the new government rules about care time.</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5</a:t>
            </a:fld>
            <a:endParaRPr lang="en-AU"/>
          </a:p>
        </p:txBody>
      </p:sp>
    </p:spTree>
    <p:extLst>
      <p:ext uri="{BB962C8B-B14F-4D97-AF65-F5344CB8AC3E}">
        <p14:creationId xmlns:p14="http://schemas.microsoft.com/office/powerpoint/2010/main" val="111771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You have the right to feel safe and respected in your care, no matter your background, culture, or beliefs. This includes support for your identity, culture, spirituality, and personal needs.</a:t>
            </a:r>
            <a:endParaRPr lang="en-AU" dirty="0"/>
          </a:p>
          <a:p>
            <a:r>
              <a:rPr lang="en-AU" dirty="0">
                <a:effectLst/>
              </a:rPr>
              <a:t>Your background, identity and life experiences shape who you are, as well as your preferences and needs. Your individual needs and preferences must be recognised and supported as part of safe, person-centred care.</a:t>
            </a:r>
            <a:endParaRPr lang="en-AU" dirty="0"/>
          </a:p>
          <a:p>
            <a:r>
              <a:rPr lang="en-AU" dirty="0">
                <a:effectLst/>
              </a:rPr>
              <a:t>Aged care providers are required by law, to make sure that you feel safe in your environment, supported and included. It is important to share what is important to you and, if you feel comfortable, to explain why and ask how your provider will understand and meet your individual preferences and needs.</a:t>
            </a:r>
            <a:endParaRPr lang="en-AU" dirty="0"/>
          </a:p>
          <a:p>
            <a:endParaRPr lang="en-AU" dirty="0"/>
          </a:p>
          <a:p>
            <a:r>
              <a:rPr lang="en-AU" dirty="0">
                <a:effectLst/>
              </a:rPr>
              <a:t>You have the right to choose an aged care provider who will respect and support your will and preferences. Some providers offer services that have been independently verified to make sure they meet the right standards.</a:t>
            </a:r>
            <a:endParaRPr lang="en-AU" dirty="0"/>
          </a:p>
          <a:p>
            <a:r>
              <a:rPr lang="en-AU" dirty="0">
                <a:effectLst/>
              </a:rPr>
              <a:t>You can visit the </a:t>
            </a:r>
            <a:r>
              <a:rPr lang="en-AU" b="1" dirty="0">
                <a:effectLst/>
                <a:hlinkClick r:id="rId3"/>
              </a:rPr>
              <a:t>My Aged Care website</a:t>
            </a:r>
            <a:r>
              <a:rPr lang="en-AU" dirty="0">
                <a:effectLst/>
              </a:rPr>
              <a:t> and use the ‘</a:t>
            </a:r>
            <a:r>
              <a:rPr lang="en-AU" i="1" dirty="0">
                <a:effectLst/>
              </a:rPr>
              <a:t>Find a provider tool’</a:t>
            </a:r>
            <a:r>
              <a:rPr lang="en-AU" dirty="0">
                <a:effectLst/>
              </a:rPr>
              <a:t> to find providers who will meet your preferences and offer the kind of care that’s right for you.</a:t>
            </a:r>
            <a:endParaRPr lang="en-AU" dirty="0"/>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6</a:t>
            </a:fld>
            <a:endParaRPr lang="en-AU"/>
          </a:p>
        </p:txBody>
      </p:sp>
    </p:spTree>
    <p:extLst>
      <p:ext uri="{BB962C8B-B14F-4D97-AF65-F5344CB8AC3E}">
        <p14:creationId xmlns:p14="http://schemas.microsoft.com/office/powerpoint/2010/main" val="236009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Cultural safety means your care is shaped around what matters to you and your voice is heard. Below are some examples of how your aged care provider should deliver safe, respectful, and culturally sensitive care.</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Creating a culturally safe environment for Aboriginal and Torres Strait Islander people</a:t>
            </a:r>
            <a:endParaRPr lang="en-AU" dirty="0"/>
          </a:p>
          <a:p>
            <a:endParaRPr lang="en-AU" dirty="0"/>
          </a:p>
          <a:p>
            <a:r>
              <a:rPr lang="en-AU" dirty="0">
                <a:effectLst/>
              </a:rPr>
              <a:t>If you are an Aboriginal and/or Torres Strait Islander Elder or Older Person, you have the right to culturally safe care; that is, care delivered in an environment where your identity is recognised, your culture is respected, and only you, the person receiving care, can determine whether your experience is culturally safe.</a:t>
            </a:r>
            <a:endParaRPr lang="en-AU" dirty="0"/>
          </a:p>
          <a:p>
            <a:r>
              <a:rPr lang="en-AU" dirty="0">
                <a:effectLst/>
              </a:rPr>
              <a:t>A culturally safe environment is created through ongoing critical self-reflection by aged care providers and workers, an understanding of how their own culture and actions may affect others, and an active commitment to eliminating racism. It also requires co-design with Aboriginal and Torres Strait Islander Communities and must prioritise cultural continuity, safety, and respect at every level of care delivery.</a:t>
            </a:r>
            <a:endParaRPr lang="en-AU" dirty="0"/>
          </a:p>
          <a:p>
            <a:endParaRPr lang="en-AU" dirty="0"/>
          </a:p>
        </p:txBody>
      </p:sp>
      <p:sp>
        <p:nvSpPr>
          <p:cNvPr id="4" name="Slide Number Placeholder 3"/>
          <p:cNvSpPr>
            <a:spLocks noGrp="1"/>
          </p:cNvSpPr>
          <p:nvPr>
            <p:ph type="sldNum" sz="quarter" idx="5"/>
          </p:nvPr>
        </p:nvSpPr>
        <p:spPr/>
        <p:txBody>
          <a:bodyPr/>
          <a:lstStyle/>
          <a:p>
            <a:fld id="{DD6486D3-54A1-4080-87D9-D8F6A07B0F3F}" type="slidenum">
              <a:rPr lang="en-AU" smtClean="0"/>
              <a:t>7</a:t>
            </a:fld>
            <a:endParaRPr lang="en-AU"/>
          </a:p>
        </p:txBody>
      </p:sp>
    </p:spTree>
    <p:extLst>
      <p:ext uri="{BB962C8B-B14F-4D97-AF65-F5344CB8AC3E}">
        <p14:creationId xmlns:p14="http://schemas.microsoft.com/office/powerpoint/2010/main" val="264696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87822-4027-84DA-258E-F80167FDB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05659-9EB6-0F8F-FA42-F82295282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93435-763F-0690-2CA1-EF39252B47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Having your needs communicated and respected</a:t>
            </a:r>
            <a:endParaRPr lang="en-AU" dirty="0"/>
          </a:p>
          <a:p>
            <a:endParaRPr lang="en-AU" dirty="0"/>
          </a:p>
          <a:p>
            <a:r>
              <a:rPr lang="en-AU" dirty="0">
                <a:effectLst/>
              </a:rPr>
              <a:t>Culturally appropriate care means making sure your culture, background, and personal needs are respected and included in your aged care. Aged care providers must offer care that is safe, respectful, and be committed to always improving to meet your needs.</a:t>
            </a:r>
            <a:endParaRPr lang="en-AU" dirty="0"/>
          </a:p>
          <a:p>
            <a:r>
              <a:rPr lang="en-AU" dirty="0">
                <a:effectLst/>
              </a:rPr>
              <a:t>Here are some ways to demonstrate your rights and communicate your cultural preferences to your provider and workers:</a:t>
            </a:r>
          </a:p>
          <a:p>
            <a:endParaRPr lang="en-A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talk to your provider about what culturally appropriate and safe care means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speak with your loved ones, you can register them as a supporter to assist you with identifying your needs and concerns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connect with support workers, they can help you understand what you're entitled to and advocate for care that meets your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access free translation and interpreting services to help communicate your needs, if you choose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join the provider's governance boards to share your voice and thoughts 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effectLst/>
            </a:endParaRPr>
          </a:p>
          <a:p>
            <a:r>
              <a:rPr lang="en-AU" dirty="0">
                <a:effectLst/>
              </a:rPr>
              <a:t>For interpretation and/or translation support, visit the following websites:</a:t>
            </a:r>
            <a:endParaRPr lang="en-AU" dirty="0"/>
          </a:p>
          <a:p>
            <a:r>
              <a:rPr lang="en-AU" b="1" dirty="0">
                <a:effectLst/>
                <a:hlinkClick r:id="rId3"/>
              </a:rPr>
              <a:t>TIS National</a:t>
            </a:r>
            <a:r>
              <a:rPr lang="en-AU" dirty="0">
                <a:effectLst/>
              </a:rPr>
              <a:t> – free interpreting services for government-funded aged care providers, older people, their families and loved ones.</a:t>
            </a:r>
            <a:endParaRPr lang="en-AU" dirty="0"/>
          </a:p>
          <a:p>
            <a:r>
              <a:rPr lang="en-AU" b="1" dirty="0">
                <a:effectLst/>
                <a:hlinkClick r:id="rId4"/>
              </a:rPr>
              <a:t>Department of Health, Disability and Ageing</a:t>
            </a:r>
            <a:r>
              <a:rPr lang="en-AU" dirty="0">
                <a:effectLst/>
              </a:rPr>
              <a:t> – Translating and interpreting services to support people from culturally and linguistically diverse backgrounds engage with aged care.</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If you, or someone you care about, ever feel uncomfortable or that your cultural needs or personal preferences are not being respected, you have the right to speak up without fear of what might happen as a result. You can talk to your worker or service provider, or if you would rather, you can speak to someone else who you trust to support you, like a registered supporter or independent aged care advocate.</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effectLst/>
            </a:endParaRPr>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97DBB29D-1E66-6EA1-1E52-01B22F7E80CB}"/>
              </a:ext>
            </a:extLst>
          </p:cNvPr>
          <p:cNvSpPr>
            <a:spLocks noGrp="1"/>
          </p:cNvSpPr>
          <p:nvPr>
            <p:ph type="sldNum" sz="quarter" idx="5"/>
          </p:nvPr>
        </p:nvSpPr>
        <p:spPr/>
        <p:txBody>
          <a:bodyPr/>
          <a:lstStyle/>
          <a:p>
            <a:fld id="{DD6486D3-54A1-4080-87D9-D8F6A07B0F3F}" type="slidenum">
              <a:rPr lang="en-AU" smtClean="0"/>
              <a:t>8</a:t>
            </a:fld>
            <a:endParaRPr lang="en-AU"/>
          </a:p>
        </p:txBody>
      </p:sp>
    </p:spTree>
    <p:extLst>
      <p:ext uri="{BB962C8B-B14F-4D97-AF65-F5344CB8AC3E}">
        <p14:creationId xmlns:p14="http://schemas.microsoft.com/office/powerpoint/2010/main" val="200610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AA31-714B-8F16-B050-307137DD4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94F29-C18D-B1EE-98D5-5C2E10560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67836-28DA-EF7F-BBBC-62F6BB46E48D}"/>
              </a:ext>
            </a:extLst>
          </p:cNvPr>
          <p:cNvSpPr>
            <a:spLocks noGrp="1"/>
          </p:cNvSpPr>
          <p:nvPr>
            <p:ph type="body" idx="1"/>
          </p:nvPr>
        </p:nvSpPr>
        <p:spPr/>
        <p:txBody>
          <a:bodyPr/>
          <a:lstStyle/>
          <a:p>
            <a:r>
              <a:rPr lang="en-AU" sz="1600" b="1" dirty="0"/>
              <a:t>Decision-making – Your choice, your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Supported decision-making and the role of a registered supporter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AU" dirty="0">
                <a:effectLst/>
              </a:rPr>
              <a:t>Everyone has the right to make decisions about their life, including the aged care support and services they receive. Supported decision-making is the process of providing support to help you make and communicate your decisions and remain in control of your life. This applies even in circumstances where there is personal risk. It is driven by your will and preferences, not what other people may think is your will and preferences or what is in your best interest.</a:t>
            </a:r>
          </a:p>
          <a:p>
            <a:endParaRPr lang="en-AU" dirty="0"/>
          </a:p>
          <a:p>
            <a:r>
              <a:rPr lang="en-AU" sz="1200" kern="1200" dirty="0">
                <a:solidFill>
                  <a:schemeClr val="tx1"/>
                </a:solidFill>
                <a:effectLst/>
                <a:latin typeface="+mn-lt"/>
                <a:ea typeface="+mn-ea"/>
                <a:cs typeface="+mn-cs"/>
              </a:rPr>
              <a:t>If you want, you can register who you trust to help you make and communication your own decisions, with My Aged Care. These trusted people are called 'registered supporters’</a:t>
            </a:r>
            <a:r>
              <a:rPr lang="en-AU" dirty="0">
                <a:effectLst/>
              </a:rPr>
              <a:t>.</a:t>
            </a:r>
          </a:p>
          <a:p>
            <a:endParaRPr lang="en-AU" dirty="0"/>
          </a:p>
          <a:p>
            <a:r>
              <a:rPr lang="en-AU" dirty="0">
                <a:effectLst/>
              </a:rPr>
              <a:t>Family, carers, and other important people in your life can still support you even if they are not registered as supporters. You do not have to register a supporter. You can also have more than one registered supporter.</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Regardless of whether you have a registered supporter, you have a right to make your own decisions about your aged care.</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b="1" dirty="0"/>
          </a:p>
        </p:txBody>
      </p:sp>
      <p:sp>
        <p:nvSpPr>
          <p:cNvPr id="4" name="Slide Number Placeholder 3">
            <a:extLst>
              <a:ext uri="{FF2B5EF4-FFF2-40B4-BE49-F238E27FC236}">
                <a16:creationId xmlns:a16="http://schemas.microsoft.com/office/drawing/2014/main" id="{9AEE32EF-DEEE-6968-7AE0-C4E0C0F12C1A}"/>
              </a:ext>
            </a:extLst>
          </p:cNvPr>
          <p:cNvSpPr>
            <a:spLocks noGrp="1"/>
          </p:cNvSpPr>
          <p:nvPr>
            <p:ph type="sldNum" sz="quarter" idx="5"/>
          </p:nvPr>
        </p:nvSpPr>
        <p:spPr/>
        <p:txBody>
          <a:bodyPr/>
          <a:lstStyle/>
          <a:p>
            <a:fld id="{DD6486D3-54A1-4080-87D9-D8F6A07B0F3F}" type="slidenum">
              <a:rPr lang="en-AU" smtClean="0"/>
              <a:t>9</a:t>
            </a:fld>
            <a:endParaRPr lang="en-AU"/>
          </a:p>
        </p:txBody>
      </p:sp>
    </p:spTree>
    <p:extLst>
      <p:ext uri="{BB962C8B-B14F-4D97-AF65-F5344CB8AC3E}">
        <p14:creationId xmlns:p14="http://schemas.microsoft.com/office/powerpoint/2010/main" val="3048825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49" y="6356348"/>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11" name="TextBox 10">
            <a:extLst>
              <a:ext uri="{FF2B5EF4-FFF2-40B4-BE49-F238E27FC236}">
                <a16:creationId xmlns:a16="http://schemas.microsoft.com/office/drawing/2014/main" id="{29F9E4C1-FACB-4666-BE3E-DF8C411CB2D2}"/>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5" name="Title 4">
            <a:extLst>
              <a:ext uri="{FF2B5EF4-FFF2-40B4-BE49-F238E27FC236}">
                <a16:creationId xmlns:a16="http://schemas.microsoft.com/office/drawing/2014/main" id="{1032C937-3DD4-40A4-AC53-E9659B3CCD2A}"/>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dirty="0"/>
              <a:t>Header 1</a:t>
            </a:r>
            <a:endParaRPr lang="en-AU" dirty="0"/>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927652" y="3429000"/>
            <a:ext cx="8961438" cy="2106613"/>
          </a:xfrm>
        </p:spPr>
        <p:txBody>
          <a:bodyPr>
            <a:norm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Introduction text</a:t>
            </a:r>
          </a:p>
        </p:txBody>
      </p:sp>
      <p:sp>
        <p:nvSpPr>
          <p:cNvPr id="15" name="Date Placeholder 2">
            <a:extLst>
              <a:ext uri="{FF2B5EF4-FFF2-40B4-BE49-F238E27FC236}">
                <a16:creationId xmlns:a16="http://schemas.microsoft.com/office/drawing/2014/main" id="{4D9CD81F-8560-4BC0-A77D-DFF3E8DB3746}"/>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
        <p:nvSpPr>
          <p:cNvPr id="19" name="Date Placeholder 3">
            <a:extLst>
              <a:ext uri="{FF2B5EF4-FFF2-40B4-BE49-F238E27FC236}">
                <a16:creationId xmlns:a16="http://schemas.microsoft.com/office/drawing/2014/main" id="{2E4521DC-AEB5-4B10-8ADF-FFCCCE062077}"/>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pic>
        <p:nvPicPr>
          <p:cNvPr id="17" name="Picture 16" descr="Icon&#10;&#10;Description automatically generated">
            <a:extLst>
              <a:ext uri="{FF2B5EF4-FFF2-40B4-BE49-F238E27FC236}">
                <a16:creationId xmlns:a16="http://schemas.microsoft.com/office/drawing/2014/main" id="{A07D994E-E422-403C-A8FA-4D4DA757B4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pic>
        <p:nvPicPr>
          <p:cNvPr id="3" name="Picture 2" descr="Shape, circle&#10;&#10;Description automatically generated">
            <a:extLst>
              <a:ext uri="{FF2B5EF4-FFF2-40B4-BE49-F238E27FC236}">
                <a16:creationId xmlns:a16="http://schemas.microsoft.com/office/drawing/2014/main" id="{F54BCC57-C396-334E-63DC-11E4F56826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pic>
        <p:nvPicPr>
          <p:cNvPr id="4" name="Picture 3" descr="Australian Government Department of Health, Disability and Ageing">
            <a:extLst>
              <a:ext uri="{FF2B5EF4-FFF2-40B4-BE49-F238E27FC236}">
                <a16:creationId xmlns:a16="http://schemas.microsoft.com/office/drawing/2014/main" id="{6E458FAE-63AC-DB63-46B9-3C2F440AA0F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4357801" cy="968400"/>
          </a:xfrm>
          <a:prstGeom prst="rect">
            <a:avLst/>
          </a:prstGeom>
        </p:spPr>
      </p:pic>
    </p:spTree>
    <p:extLst>
      <p:ext uri="{BB962C8B-B14F-4D97-AF65-F5344CB8AC3E}">
        <p14:creationId xmlns:p14="http://schemas.microsoft.com/office/powerpoint/2010/main" val="1167845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there may be a range of information, such as dot points, images and graphs. Be careful not to overcrowd.</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Box 5">
            <a:extLst>
              <a:ext uri="{FF2B5EF4-FFF2-40B4-BE49-F238E27FC236}">
                <a16:creationId xmlns:a16="http://schemas.microsoft.com/office/drawing/2014/main" id="{F951A82D-2E53-4C23-A07C-89649B0E5CDC}"/>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9" name="Date Placeholder 2">
            <a:extLst>
              <a:ext uri="{FF2B5EF4-FFF2-40B4-BE49-F238E27FC236}">
                <a16:creationId xmlns:a16="http://schemas.microsoft.com/office/drawing/2014/main" id="{8F0605AD-712D-46B8-8016-61EBF86406EA}"/>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1" name="Picture 10" descr="Icon&#10;&#10;Description automatically generated">
            <a:extLst>
              <a:ext uri="{FF2B5EF4-FFF2-40B4-BE49-F238E27FC236}">
                <a16:creationId xmlns:a16="http://schemas.microsoft.com/office/drawing/2014/main" id="{D1F484AA-32D4-4396-9A31-DF4C9A7FFB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79608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there may be a range of information, such as dot points, images and graphs. Be careful not to overcrowd.</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328993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9" y="2235462"/>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there may be a range of information, such as dot points, images and graphs. Be careful not to overcrowd.</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8" name="Picture 7" descr="Shape, circle&#10;&#10;Description automatically generated">
            <a:extLst>
              <a:ext uri="{FF2B5EF4-FFF2-40B4-BE49-F238E27FC236}">
                <a16:creationId xmlns:a16="http://schemas.microsoft.com/office/drawing/2014/main" id="{6740E8A8-0238-4BCE-9BE1-ACA1C3B17E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8000" y="0"/>
            <a:ext cx="2018047" cy="2001838"/>
          </a:xfrm>
          <a:prstGeom prst="rect">
            <a:avLst/>
          </a:prstGeom>
        </p:spPr>
      </p:pic>
    </p:spTree>
    <p:extLst>
      <p:ext uri="{BB962C8B-B14F-4D97-AF65-F5344CB8AC3E}">
        <p14:creationId xmlns:p14="http://schemas.microsoft.com/office/powerpoint/2010/main" val="4151564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1E154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CF1BBF-FA03-4411-8A9A-BEA34E4FD20C}"/>
              </a:ext>
            </a:extLst>
          </p:cNvPr>
          <p:cNvSpPr>
            <a:spLocks noGrp="1"/>
          </p:cNvSpPr>
          <p:nvPr>
            <p:ph type="ctrTitle" idx="4294967295" hasCustomPrompt="1"/>
          </p:nvPr>
        </p:nvSpPr>
        <p:spPr>
          <a:xfrm>
            <a:off x="1524000" y="2989262"/>
            <a:ext cx="9144000" cy="879475"/>
          </a:xfrm>
        </p:spPr>
        <p:txBody>
          <a:bodyPr anchor="b"/>
          <a:lstStyle>
            <a:lvl1pPr algn="l">
              <a:defRPr sz="5000" b="1">
                <a:solidFill>
                  <a:schemeClr val="bg1"/>
                </a:solidFill>
                <a:latin typeface="Arial" panose="020B0604020202020204" pitchFamily="34" charset="0"/>
                <a:cs typeface="Arial" panose="020B0604020202020204" pitchFamily="34" charset="0"/>
              </a:defRPr>
            </a:lvl1pPr>
          </a:lstStyle>
          <a:p>
            <a:r>
              <a:rPr lang="en-US" dirty="0"/>
              <a:t>Section break </a:t>
            </a:r>
          </a:p>
        </p:txBody>
      </p:sp>
      <p:sp>
        <p:nvSpPr>
          <p:cNvPr id="4" name="Subtitle 2">
            <a:extLst>
              <a:ext uri="{FF2B5EF4-FFF2-40B4-BE49-F238E27FC236}">
                <a16:creationId xmlns:a16="http://schemas.microsoft.com/office/drawing/2014/main" id="{7F30AD84-8A36-4427-A451-40DE5CB94495}"/>
              </a:ext>
            </a:extLst>
          </p:cNvPr>
          <p:cNvSpPr>
            <a:spLocks noGrp="1"/>
          </p:cNvSpPr>
          <p:nvPr>
            <p:ph type="subTitle" idx="4294967295" hasCustomPrompt="1"/>
          </p:nvPr>
        </p:nvSpPr>
        <p:spPr>
          <a:xfrm>
            <a:off x="1524000" y="4164502"/>
            <a:ext cx="9144000" cy="10922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Overview of what this section outlines, delete if not needed.</a:t>
            </a:r>
          </a:p>
        </p:txBody>
      </p:sp>
      <p:sp>
        <p:nvSpPr>
          <p:cNvPr id="7" name="Text Placeholder 6">
            <a:extLst>
              <a:ext uri="{FF2B5EF4-FFF2-40B4-BE49-F238E27FC236}">
                <a16:creationId xmlns:a16="http://schemas.microsoft.com/office/drawing/2014/main" id="{C305870C-CA28-4E69-8B1F-0F25DE833F01}"/>
              </a:ext>
            </a:extLst>
          </p:cNvPr>
          <p:cNvSpPr>
            <a:spLocks noGrp="1"/>
          </p:cNvSpPr>
          <p:nvPr>
            <p:ph type="body" sz="quarter" idx="10" hasCustomPrompt="1"/>
          </p:nvPr>
        </p:nvSpPr>
        <p:spPr>
          <a:xfrm>
            <a:off x="1524000" y="2182813"/>
            <a:ext cx="9144000" cy="380392"/>
          </a:xfrm>
        </p:spPr>
        <p:txBody>
          <a:bodyPr/>
          <a:lstStyle>
            <a:lvl1pPr marL="0" indent="0">
              <a:buFontTx/>
              <a:buNone/>
              <a:defRPr sz="2200">
                <a:solidFill>
                  <a:schemeClr val="bg2"/>
                </a:solidFill>
              </a:defRPr>
            </a:lvl1pPr>
            <a:lvl2pPr marL="457200" indent="0">
              <a:buNone/>
              <a:defRPr/>
            </a:lvl2pPr>
          </a:lstStyle>
          <a:p>
            <a:pPr lvl="0"/>
            <a:r>
              <a:rPr lang="en-US" dirty="0"/>
              <a:t>Section # </a:t>
            </a:r>
          </a:p>
        </p:txBody>
      </p:sp>
      <p:cxnSp>
        <p:nvCxnSpPr>
          <p:cNvPr id="9" name="Straight Connector 8">
            <a:extLst>
              <a:ext uri="{FF2B5EF4-FFF2-40B4-BE49-F238E27FC236}">
                <a16:creationId xmlns:a16="http://schemas.microsoft.com/office/drawing/2014/main" id="{18ACA08B-C0A7-4174-9956-2D7C82633BA0}"/>
              </a:ext>
            </a:extLst>
          </p:cNvPr>
          <p:cNvCxnSpPr>
            <a:cxnSpLocks/>
          </p:cNvCxnSpPr>
          <p:nvPr userDrawn="1"/>
        </p:nvCxnSpPr>
        <p:spPr>
          <a:xfrm>
            <a:off x="1524000" y="2773017"/>
            <a:ext cx="131233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21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slide with quot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4793411"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dirty="0"/>
              <a:t>Use this slide when there is a key quote or definition.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dirty="0"/>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0" name="TextBox 9">
            <a:extLst>
              <a:ext uri="{FF2B5EF4-FFF2-40B4-BE49-F238E27FC236}">
                <a16:creationId xmlns:a16="http://schemas.microsoft.com/office/drawing/2014/main" id="{1CE5A4E9-472D-4B00-B2A5-099073FEAC15}"/>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3" name="Date Placeholder 2">
            <a:extLst>
              <a:ext uri="{FF2B5EF4-FFF2-40B4-BE49-F238E27FC236}">
                <a16:creationId xmlns:a16="http://schemas.microsoft.com/office/drawing/2014/main" id="{A78DB4A3-A2BA-4265-883C-C497165D290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5" name="Picture 14" descr="Icon&#10;&#10;Description automatically generated">
            <a:extLst>
              <a:ext uri="{FF2B5EF4-FFF2-40B4-BE49-F238E27FC236}">
                <a16:creationId xmlns:a16="http://schemas.microsoft.com/office/drawing/2014/main" id="{C675CFB1-1628-4D9E-9B20-6F4EA03FFF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23891"/>
            <a:ext cx="430036" cy="430036"/>
          </a:xfrm>
          <a:prstGeom prst="rect">
            <a:avLst/>
          </a:prstGeom>
        </p:spPr>
      </p:pic>
    </p:spTree>
    <p:extLst>
      <p:ext uri="{BB962C8B-B14F-4D97-AF65-F5344CB8AC3E}">
        <p14:creationId xmlns:p14="http://schemas.microsoft.com/office/powerpoint/2010/main" val="4007684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slide with quot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9"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0"/>
            <a:ext cx="6018945" cy="4305300"/>
          </a:xfrm>
        </p:spPr>
        <p:txBody>
          <a:bodyPr/>
          <a:lstStyle>
            <a:lvl1pPr>
              <a:defRPr/>
            </a:lvl1pPr>
          </a:lstStyle>
          <a:p>
            <a:pPr lvl="0"/>
            <a:r>
              <a:rPr lang="en-US" dirty="0"/>
              <a:t>Use this slide when there is a key quote or definition.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0" indent="0">
              <a:buNone/>
              <a:defRPr/>
            </a:lvl2pPr>
          </a:lstStyle>
          <a:p>
            <a:pPr lvl="0"/>
            <a:r>
              <a:rPr lang="en-US" dirty="0"/>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Date Placeholder 2">
            <a:extLst>
              <a:ext uri="{FF2B5EF4-FFF2-40B4-BE49-F238E27FC236}">
                <a16:creationId xmlns:a16="http://schemas.microsoft.com/office/drawing/2014/main" id="{F05DAB75-7EC5-4774-8FB8-DB3AF713D43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6852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slid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dirty="0"/>
              <a:t>Use this slide for when you are comparing two ideas, such as consumers vs providers.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dirty="0"/>
              <a:t>Where this slide is used, keep sentences short and ideas concise.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0" name="TextBox 9">
            <a:extLst>
              <a:ext uri="{FF2B5EF4-FFF2-40B4-BE49-F238E27FC236}">
                <a16:creationId xmlns:a16="http://schemas.microsoft.com/office/drawing/2014/main" id="{0C8903B2-12A8-48CC-9D76-8E6B79D53601}"/>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4" name="Date Placeholder 2">
            <a:extLst>
              <a:ext uri="{FF2B5EF4-FFF2-40B4-BE49-F238E27FC236}">
                <a16:creationId xmlns:a16="http://schemas.microsoft.com/office/drawing/2014/main" id="{0F795576-B115-4F08-A18F-8149B9347FA0}"/>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5" name="Picture 14" descr="Icon&#10;&#10;Description automatically generated">
            <a:extLst>
              <a:ext uri="{FF2B5EF4-FFF2-40B4-BE49-F238E27FC236}">
                <a16:creationId xmlns:a16="http://schemas.microsoft.com/office/drawing/2014/main" id="{C077E231-1E88-4135-9871-73E842D00C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4065578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0" y="0"/>
            <a:ext cx="608919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3" y="1612900"/>
            <a:ext cx="4760912" cy="4305300"/>
          </a:xfrm>
        </p:spPr>
        <p:txBody>
          <a:bodyPr/>
          <a:lstStyle>
            <a:lvl1pPr>
              <a:defRPr/>
            </a:lvl1pPr>
          </a:lstStyle>
          <a:p>
            <a:pPr lvl="0"/>
            <a:r>
              <a:rPr lang="en-US" dirty="0"/>
              <a:t>Use this slide for when you are comparing two ideas, such as consumers vs providers.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5" y="1612900"/>
            <a:ext cx="4710113" cy="4305300"/>
          </a:xfrm>
        </p:spPr>
        <p:txBody>
          <a:bodyPr/>
          <a:lstStyle>
            <a:lvl1pPr>
              <a:defRPr/>
            </a:lvl1pPr>
          </a:lstStyle>
          <a:p>
            <a:pPr lvl="0"/>
            <a:r>
              <a:rPr lang="en-US" dirty="0"/>
              <a:t>Where this slide is used, keep sentences short and ideas concise.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Date Placeholder 2">
            <a:extLst>
              <a:ext uri="{FF2B5EF4-FFF2-40B4-BE49-F238E27FC236}">
                <a16:creationId xmlns:a16="http://schemas.microsoft.com/office/drawing/2014/main" id="{72DC9A27-686A-4BCF-8065-F111E89BEEBC}"/>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245650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slide with image">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4743"/>
            <a:ext cx="5593238" cy="6858000"/>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Box 10">
            <a:extLst>
              <a:ext uri="{FF2B5EF4-FFF2-40B4-BE49-F238E27FC236}">
                <a16:creationId xmlns:a16="http://schemas.microsoft.com/office/drawing/2014/main" id="{3A24A1B2-692B-4777-8983-26C51B57524C}"/>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8" name="Text Placeholder 10">
            <a:extLst>
              <a:ext uri="{FF2B5EF4-FFF2-40B4-BE49-F238E27FC236}">
                <a16:creationId xmlns:a16="http://schemas.microsoft.com/office/drawing/2014/main" id="{E675052F-D3D2-456E-A36F-CBCE198C7976}"/>
              </a:ext>
            </a:extLst>
          </p:cNvPr>
          <p:cNvSpPr>
            <a:spLocks noGrp="1"/>
          </p:cNvSpPr>
          <p:nvPr>
            <p:ph type="body" sz="quarter" idx="17" hasCustomPrompt="1"/>
          </p:nvPr>
        </p:nvSpPr>
        <p:spPr>
          <a:xfrm>
            <a:off x="829952" y="1500876"/>
            <a:ext cx="4606925" cy="3278188"/>
          </a:xfrm>
        </p:spPr>
        <p:txBody>
          <a:bodyPr/>
          <a:lstStyle>
            <a:lvl1pPr>
              <a:defRPr/>
            </a:lvl1pPr>
          </a:lstStyle>
          <a:p>
            <a:pPr lvl="0"/>
            <a:r>
              <a:rPr lang="en-US" dirty="0"/>
              <a:t>Use this slide for lists with a few ideas and short sentences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12">
            <a:extLst>
              <a:ext uri="{FF2B5EF4-FFF2-40B4-BE49-F238E27FC236}">
                <a16:creationId xmlns:a16="http://schemas.microsoft.com/office/drawing/2014/main" id="{1F193246-1CCA-4C9E-8855-430A0D40A080}"/>
              </a:ext>
            </a:extLst>
          </p:cNvPr>
          <p:cNvSpPr>
            <a:spLocks noGrp="1"/>
          </p:cNvSpPr>
          <p:nvPr>
            <p:ph type="body" sz="quarter" idx="16" hasCustomPrompt="1"/>
          </p:nvPr>
        </p:nvSpPr>
        <p:spPr>
          <a:xfrm>
            <a:off x="836302" y="5007284"/>
            <a:ext cx="4600575" cy="1048460"/>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dirty="0">
                <a:solidFill>
                  <a:srgbClr val="1E1545"/>
                </a:solidFill>
                <a:latin typeface="Arial" panose="020B0604020202020204" pitchFamily="34" charset="0"/>
                <a:cs typeface="Arial" panose="020B0604020202020204" pitchFamily="34" charset="0"/>
              </a:rPr>
              <a:t>Don’t overcrowd the slide because your audience will tune out. </a:t>
            </a:r>
          </a:p>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dirty="0">
                <a:solidFill>
                  <a:srgbClr val="1E1545"/>
                </a:solidFill>
                <a:latin typeface="Arial" panose="020B0604020202020204" pitchFamily="34" charset="0"/>
                <a:cs typeface="Arial" panose="020B0604020202020204" pitchFamily="34" charset="0"/>
              </a:rPr>
              <a:t>Aim for the image to complement the text. </a:t>
            </a:r>
          </a:p>
        </p:txBody>
      </p:sp>
      <p:sp>
        <p:nvSpPr>
          <p:cNvPr id="12" name="Date Placeholder 3">
            <a:extLst>
              <a:ext uri="{FF2B5EF4-FFF2-40B4-BE49-F238E27FC236}">
                <a16:creationId xmlns:a16="http://schemas.microsoft.com/office/drawing/2014/main" id="{E157BC2A-9E7E-4466-9197-C08FC60310BA}"/>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pic>
        <p:nvPicPr>
          <p:cNvPr id="10" name="Picture 9" descr="Icon&#10;&#10;Description automatically generated">
            <a:extLst>
              <a:ext uri="{FF2B5EF4-FFF2-40B4-BE49-F238E27FC236}">
                <a16:creationId xmlns:a16="http://schemas.microsoft.com/office/drawing/2014/main" id="{16980B2C-2F89-423B-BCFA-3FB3248895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85835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slide with image, no footer">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0"/>
            <a:ext cx="5593238" cy="6871979"/>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grpSp>
        <p:nvGrpSpPr>
          <p:cNvPr id="5" name="Group 4">
            <a:extLst>
              <a:ext uri="{FF2B5EF4-FFF2-40B4-BE49-F238E27FC236}">
                <a16:creationId xmlns:a16="http://schemas.microsoft.com/office/drawing/2014/main" id="{A2E6BBD5-FD26-42D3-B121-37DDB17456B8}"/>
              </a:ext>
            </a:extLst>
          </p:cNvPr>
          <p:cNvGrpSpPr/>
          <p:nvPr userDrawn="1"/>
        </p:nvGrpSpPr>
        <p:grpSpPr>
          <a:xfrm>
            <a:off x="939263" y="4927148"/>
            <a:ext cx="4608154" cy="1597705"/>
            <a:chOff x="829952" y="3988448"/>
            <a:chExt cx="4608154" cy="1378433"/>
          </a:xfrm>
        </p:grpSpPr>
        <p:cxnSp>
          <p:nvCxnSpPr>
            <p:cNvPr id="6" name="Straight Connector 5">
              <a:extLst>
                <a:ext uri="{FF2B5EF4-FFF2-40B4-BE49-F238E27FC236}">
                  <a16:creationId xmlns:a16="http://schemas.microsoft.com/office/drawing/2014/main" id="{8B4151BE-E9B3-454B-92D5-44BC853B8961}"/>
                </a:ext>
              </a:extLst>
            </p:cNvPr>
            <p:cNvCxnSpPr/>
            <p:nvPr/>
          </p:nvCxnSpPr>
          <p:spPr>
            <a:xfrm>
              <a:off x="829952" y="3988448"/>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F2D5D1-35DF-484E-95CF-B7299AFBBEE5}"/>
                </a:ext>
              </a:extLst>
            </p:cNvPr>
            <p:cNvCxnSpPr/>
            <p:nvPr/>
          </p:nvCxnSpPr>
          <p:spPr>
            <a:xfrm>
              <a:off x="838199" y="5366881"/>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grpSp>
      <p:sp>
        <p:nvSpPr>
          <p:cNvPr id="8" name="Text Placeholder 12">
            <a:extLst>
              <a:ext uri="{FF2B5EF4-FFF2-40B4-BE49-F238E27FC236}">
                <a16:creationId xmlns:a16="http://schemas.microsoft.com/office/drawing/2014/main" id="{DFE72817-F624-4103-8478-F8CF46E2D7A1}"/>
              </a:ext>
            </a:extLst>
          </p:cNvPr>
          <p:cNvSpPr>
            <a:spLocks noGrp="1"/>
          </p:cNvSpPr>
          <p:nvPr>
            <p:ph type="body" sz="quarter" idx="16" hasCustomPrompt="1"/>
          </p:nvPr>
        </p:nvSpPr>
        <p:spPr>
          <a:xfrm>
            <a:off x="990600" y="5083832"/>
            <a:ext cx="4600575" cy="1284335"/>
          </a:xfrm>
        </p:spPr>
        <p:txBody>
          <a:bodyPr/>
          <a:lstStyle>
            <a:lvl1pPr marL="0" marR="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
                <a:srgbClr val="78BE42"/>
              </a:buClr>
              <a:buSzTx/>
              <a:buFont typeface="Arial" panose="020B0604020202020204" pitchFamily="34" charset="0"/>
              <a:buNone/>
              <a:tabLst/>
              <a:defRPr/>
            </a:pPr>
            <a:r>
              <a:rPr lang="en-US" dirty="0">
                <a:solidFill>
                  <a:srgbClr val="1E1545"/>
                </a:solidFill>
                <a:latin typeface="Arial" panose="020B0604020202020204" pitchFamily="34" charset="0"/>
                <a:cs typeface="Arial" panose="020B0604020202020204" pitchFamily="34" charset="0"/>
              </a:rPr>
              <a:t>This box may pull out key quotes, definitions and points. </a:t>
            </a:r>
          </a:p>
          <a:p>
            <a:pPr lvl="0"/>
            <a:endParaRPr lang="en-AU" dirty="0"/>
          </a:p>
        </p:txBody>
      </p:sp>
      <p:sp>
        <p:nvSpPr>
          <p:cNvPr id="11" name="Text Placeholder 10">
            <a:extLst>
              <a:ext uri="{FF2B5EF4-FFF2-40B4-BE49-F238E27FC236}">
                <a16:creationId xmlns:a16="http://schemas.microsoft.com/office/drawing/2014/main" id="{7B9EA6CC-3B3D-4D70-AA2A-3E176A081E67}"/>
              </a:ext>
            </a:extLst>
          </p:cNvPr>
          <p:cNvSpPr>
            <a:spLocks noGrp="1"/>
          </p:cNvSpPr>
          <p:nvPr>
            <p:ph type="body" sz="quarter" idx="17" hasCustomPrompt="1"/>
          </p:nvPr>
        </p:nvSpPr>
        <p:spPr>
          <a:xfrm>
            <a:off x="939800" y="1492250"/>
            <a:ext cx="4606925" cy="3278188"/>
          </a:xfrm>
        </p:spPr>
        <p:txBody>
          <a:bodyPr/>
          <a:lstStyle>
            <a:lvl1pPr>
              <a:defRPr/>
            </a:lvl1pPr>
          </a:lstStyle>
          <a:p>
            <a:pPr lvl="0"/>
            <a:r>
              <a:rPr lang="en-US" dirty="0"/>
              <a:t>Use this slide for lists with a few ideas and short sentences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3">
            <a:extLst>
              <a:ext uri="{FF2B5EF4-FFF2-40B4-BE49-F238E27FC236}">
                <a16:creationId xmlns:a16="http://schemas.microsoft.com/office/drawing/2014/main" id="{975F2F84-2684-455F-B1AF-77EF14C207BF}"/>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Tree>
    <p:extLst>
      <p:ext uri="{BB962C8B-B14F-4D97-AF65-F5344CB8AC3E}">
        <p14:creationId xmlns:p14="http://schemas.microsoft.com/office/powerpoint/2010/main" val="366349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ith log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9939"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352AAEC-7CCD-483E-8B1D-C048450A36D5}"/>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dirty="0"/>
              <a:t>Section title</a:t>
            </a:r>
          </a:p>
          <a:p>
            <a:pPr lvl="0"/>
            <a:endParaRPr lang="en-US" dirty="0"/>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dirty="0"/>
              <a:t>Header</a:t>
            </a:r>
            <a:endParaRPr lang="en-AU"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20" name="Date Placeholder 2">
            <a:extLst>
              <a:ext uri="{FF2B5EF4-FFF2-40B4-BE49-F238E27FC236}">
                <a16:creationId xmlns:a16="http://schemas.microsoft.com/office/drawing/2014/main" id="{43C7C2C4-9E9C-4B71-9142-9CA1D552FA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5" name="Picture 14" descr="Icon&#10;&#10;Description automatically generated">
            <a:extLst>
              <a:ext uri="{FF2B5EF4-FFF2-40B4-BE49-F238E27FC236}">
                <a16:creationId xmlns:a16="http://schemas.microsoft.com/office/drawing/2014/main" id="{69DE3ABE-0959-4ABE-A347-AF0658EF23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pic>
        <p:nvPicPr>
          <p:cNvPr id="2" name="Picture 1" descr="Shape, circle&#10;&#10;Description automatically generated">
            <a:extLst>
              <a:ext uri="{FF2B5EF4-FFF2-40B4-BE49-F238E27FC236}">
                <a16:creationId xmlns:a16="http://schemas.microsoft.com/office/drawing/2014/main" id="{E1647D30-355E-BC43-A0D1-F216CC76A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pic>
        <p:nvPicPr>
          <p:cNvPr id="3" name="Picture 2" descr="Australian Government Department of Health, Disability and Ageing">
            <a:extLst>
              <a:ext uri="{FF2B5EF4-FFF2-40B4-BE49-F238E27FC236}">
                <a16:creationId xmlns:a16="http://schemas.microsoft.com/office/drawing/2014/main" id="{0BA03EE2-64FC-4CFB-F627-DE0D597B5A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4357801" cy="968400"/>
          </a:xfrm>
          <a:prstGeom prst="rect">
            <a:avLst/>
          </a:prstGeom>
        </p:spPr>
      </p:pic>
    </p:spTree>
    <p:extLst>
      <p:ext uri="{BB962C8B-B14F-4D97-AF65-F5344CB8AC3E}">
        <p14:creationId xmlns:p14="http://schemas.microsoft.com/office/powerpoint/2010/main" val="333130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slide with Chart">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246946"/>
            <a:ext cx="4762500" cy="1800285"/>
          </a:xfrm>
        </p:spPr>
        <p:txBody>
          <a:bodyPr>
            <a:normAutofit/>
          </a:bodyPr>
          <a:lstStyle>
            <a:lvl1pPr marL="0" indent="0">
              <a:buFontTx/>
              <a:buNone/>
              <a:defRPr sz="1800"/>
            </a:lvl1pPr>
          </a:lstStyle>
          <a:p>
            <a:pPr marL="0" indent="0">
              <a:lnSpc>
                <a:spcPct val="100000"/>
              </a:lnSpc>
              <a:buNone/>
            </a:pPr>
            <a:r>
              <a:rPr lang="en-AU" sz="1800" dirty="0"/>
              <a:t>The text and chart should complement each other to tell a cohesive message. </a:t>
            </a:r>
          </a:p>
          <a:p>
            <a:pPr marL="0" indent="0">
              <a:lnSpc>
                <a:spcPct val="100000"/>
              </a:lnSpc>
              <a:buNone/>
            </a:pPr>
            <a:r>
              <a:rPr lang="en-AU" sz="1800" dirty="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2602690"/>
          </a:xfrm>
        </p:spPr>
        <p:txBody>
          <a:bodyPr/>
          <a:lstStyle>
            <a:lvl1pPr>
              <a:defRPr/>
            </a:lvl1pPr>
          </a:lstStyle>
          <a:p>
            <a:pPr lvl="0"/>
            <a:r>
              <a:rPr lang="en-US" dirty="0"/>
              <a:t>Use this slide to explain key graphs and charts.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Date Placeholder 2">
            <a:extLst>
              <a:ext uri="{FF2B5EF4-FFF2-40B4-BE49-F238E27FC236}">
                <a16:creationId xmlns:a16="http://schemas.microsoft.com/office/drawing/2014/main" id="{60161E44-88F8-48D5-9C61-AE284A8CA329}"/>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20" name="Picture 19" descr="Icon&#10;&#10;Description automatically generated">
            <a:extLst>
              <a:ext uri="{FF2B5EF4-FFF2-40B4-BE49-F238E27FC236}">
                <a16:creationId xmlns:a16="http://schemas.microsoft.com/office/drawing/2014/main" id="{C873C919-5023-4A93-AEAA-49DD303D23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99800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slide with Chart,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399049"/>
            <a:ext cx="4762500" cy="1839358"/>
          </a:xfrm>
        </p:spPr>
        <p:txBody>
          <a:bodyPr>
            <a:normAutofit/>
          </a:bodyPr>
          <a:lstStyle>
            <a:lvl1pPr marL="0" indent="0">
              <a:buFontTx/>
              <a:buNone/>
              <a:defRPr sz="1800"/>
            </a:lvl1pPr>
          </a:lstStyle>
          <a:p>
            <a:pPr marL="0" indent="0">
              <a:lnSpc>
                <a:spcPct val="100000"/>
              </a:lnSpc>
              <a:buNone/>
            </a:pPr>
            <a:r>
              <a:rPr lang="en-AU" sz="1800" dirty="0"/>
              <a:t>The text and chart should complement each other to tell a cohesive message. </a:t>
            </a:r>
          </a:p>
          <a:p>
            <a:pPr marL="0" indent="0">
              <a:lnSpc>
                <a:spcPct val="100000"/>
              </a:lnSpc>
              <a:buNone/>
            </a:pPr>
            <a:r>
              <a:rPr lang="en-AU" sz="1800" dirty="0"/>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7"/>
            <a:ext cx="4762500" cy="2550441"/>
          </a:xfrm>
        </p:spPr>
        <p:txBody>
          <a:bodyPr/>
          <a:lstStyle>
            <a:lvl1pPr>
              <a:defRPr/>
            </a:lvl1pPr>
          </a:lstStyle>
          <a:p>
            <a:pPr lvl="0"/>
            <a:r>
              <a:rPr lang="en-US" dirty="0"/>
              <a:t>Use this slide to explain key graphs and charts.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2">
            <a:extLst>
              <a:ext uri="{FF2B5EF4-FFF2-40B4-BE49-F238E27FC236}">
                <a16:creationId xmlns:a16="http://schemas.microsoft.com/office/drawing/2014/main" id="{A1183B8D-62A3-408A-B1DD-2941FB9DAD6D}"/>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3918388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lide with table">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dirty="0"/>
              <a:t>Table heading </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dirty="0"/>
              <a:t>Use this slide to explain tables of key information. Keep text simple so not to overcrowd.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GB"/>
              <a:t>Click icon to add table</a:t>
            </a:r>
            <a:endParaRPr lang="en-AU" dirty="0"/>
          </a:p>
        </p:txBody>
      </p:sp>
      <p:sp>
        <p:nvSpPr>
          <p:cNvPr id="15" name="Date Placeholder 2">
            <a:extLst>
              <a:ext uri="{FF2B5EF4-FFF2-40B4-BE49-F238E27FC236}">
                <a16:creationId xmlns:a16="http://schemas.microsoft.com/office/drawing/2014/main" id="{CFD8B1F4-874A-4958-8881-F01FF253C8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9" name="Picture 18" descr="Icon&#10;&#10;Description automatically generated">
            <a:extLst>
              <a:ext uri="{FF2B5EF4-FFF2-40B4-BE49-F238E27FC236}">
                <a16:creationId xmlns:a16="http://schemas.microsoft.com/office/drawing/2014/main" id="{95CED632-F468-4CB1-BECB-EFC07CD015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16768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slide with table,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2" y="681037"/>
            <a:ext cx="4761847"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2" y="5437270"/>
            <a:ext cx="4573588" cy="216982"/>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0" y="1070906"/>
            <a:ext cx="4573588" cy="258532"/>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dirty="0"/>
              <a:t>Table heading </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4545012"/>
          </a:xfrm>
        </p:spPr>
        <p:txBody>
          <a:bodyPr/>
          <a:lstStyle>
            <a:lvl1pPr>
              <a:defRPr/>
            </a:lvl1pPr>
          </a:lstStyle>
          <a:p>
            <a:pPr lvl="0"/>
            <a:r>
              <a:rPr lang="en-US" dirty="0"/>
              <a:t>Use this slide to explain tables of key information. Keep text simple so not to overcrowd.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3" y="1625600"/>
            <a:ext cx="4573587" cy="3568700"/>
          </a:xfrm>
        </p:spPr>
        <p:txBody>
          <a:bodyPr/>
          <a:lstStyle/>
          <a:p>
            <a:r>
              <a:rPr lang="en-GB"/>
              <a:t>Click icon to add table</a:t>
            </a:r>
            <a:endParaRPr lang="en-AU" dirty="0"/>
          </a:p>
        </p:txBody>
      </p:sp>
      <p:sp>
        <p:nvSpPr>
          <p:cNvPr id="9" name="Date Placeholder 2">
            <a:extLst>
              <a:ext uri="{FF2B5EF4-FFF2-40B4-BE49-F238E27FC236}">
                <a16:creationId xmlns:a16="http://schemas.microsoft.com/office/drawing/2014/main" id="{8F17F431-63C7-412D-BEB7-F5F7DA7393D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591619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 to action slide,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7CF27C-2E6E-4D96-A6CA-B460A6B87413}"/>
              </a:ext>
            </a:extLst>
          </p:cNvPr>
          <p:cNvSpPr/>
          <p:nvPr userDrawn="1"/>
        </p:nvSpPr>
        <p:spPr>
          <a:xfrm>
            <a:off x="-28604" y="-206"/>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4">
            <a:extLst>
              <a:ext uri="{FF2B5EF4-FFF2-40B4-BE49-F238E27FC236}">
                <a16:creationId xmlns:a16="http://schemas.microsoft.com/office/drawing/2014/main" id="{CF876B1B-8853-4CA3-B7E6-2F1A7AE6B7B0}"/>
              </a:ext>
            </a:extLst>
          </p:cNvPr>
          <p:cNvSpPr>
            <a:spLocks noGrp="1"/>
          </p:cNvSpPr>
          <p:nvPr>
            <p:ph type="title" hasCustomPrompt="1"/>
          </p:nvPr>
        </p:nvSpPr>
        <p:spPr>
          <a:xfrm>
            <a:off x="927652" y="1683045"/>
            <a:ext cx="10515600" cy="1325563"/>
          </a:xfrm>
        </p:spPr>
        <p:txBody>
          <a:bodyPr>
            <a:normAutofit/>
          </a:bodyPr>
          <a:lstStyle>
            <a:lvl1pPr>
              <a:defRPr sz="5000" b="1"/>
            </a:lvl1pPr>
          </a:lstStyle>
          <a:p>
            <a:r>
              <a:rPr lang="en-US" dirty="0"/>
              <a:t>Heading </a:t>
            </a:r>
            <a:endParaRPr lang="en-AU" dirty="0"/>
          </a:p>
        </p:txBody>
      </p:sp>
      <p:grpSp>
        <p:nvGrpSpPr>
          <p:cNvPr id="3" name="Group 2">
            <a:extLst>
              <a:ext uri="{FF2B5EF4-FFF2-40B4-BE49-F238E27FC236}">
                <a16:creationId xmlns:a16="http://schemas.microsoft.com/office/drawing/2014/main" id="{ED102B6F-076C-4401-8F7F-83B39A9E5BA0}"/>
              </a:ext>
            </a:extLst>
          </p:cNvPr>
          <p:cNvGrpSpPr/>
          <p:nvPr userDrawn="1"/>
        </p:nvGrpSpPr>
        <p:grpSpPr>
          <a:xfrm>
            <a:off x="967686" y="5392750"/>
            <a:ext cx="307776" cy="307776"/>
            <a:chOff x="967686" y="5392750"/>
            <a:chExt cx="307776" cy="307776"/>
          </a:xfrm>
        </p:grpSpPr>
        <p:sp>
          <p:nvSpPr>
            <p:cNvPr id="24" name="Oval 23">
              <a:extLst>
                <a:ext uri="{FF2B5EF4-FFF2-40B4-BE49-F238E27FC236}">
                  <a16:creationId xmlns:a16="http://schemas.microsoft.com/office/drawing/2014/main" id="{B095B3D3-0B27-4026-AEB3-3CA08A8C1861}"/>
                </a:ext>
              </a:extLst>
            </p:cNvPr>
            <p:cNvSpPr/>
            <p:nvPr/>
          </p:nvSpPr>
          <p:spPr>
            <a:xfrm>
              <a:off x="967686" y="5392750"/>
              <a:ext cx="307776" cy="307776"/>
            </a:xfrm>
            <a:prstGeom prst="ellipse">
              <a:avLst/>
            </a:prstGeom>
            <a:solidFill>
              <a:srgbClr val="28B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5" name="Graphic 24" descr="Envelope with solid fill">
              <a:extLst>
                <a:ext uri="{FF2B5EF4-FFF2-40B4-BE49-F238E27FC236}">
                  <a16:creationId xmlns:a16="http://schemas.microsoft.com/office/drawing/2014/main" id="{FC53EBDA-9186-4554-ABE3-AB5962D5C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885" y="5447922"/>
              <a:ext cx="211378" cy="211378"/>
            </a:xfrm>
            <a:prstGeom prst="rect">
              <a:avLst/>
            </a:prstGeom>
          </p:spPr>
        </p:pic>
      </p:grpSp>
      <p:sp>
        <p:nvSpPr>
          <p:cNvPr id="29" name="Text Placeholder 28">
            <a:extLst>
              <a:ext uri="{FF2B5EF4-FFF2-40B4-BE49-F238E27FC236}">
                <a16:creationId xmlns:a16="http://schemas.microsoft.com/office/drawing/2014/main" id="{DA86C7F4-1E31-4B39-B3D8-5E556A1CF040}"/>
              </a:ext>
            </a:extLst>
          </p:cNvPr>
          <p:cNvSpPr>
            <a:spLocks noGrp="1"/>
          </p:cNvSpPr>
          <p:nvPr userDrawn="1">
            <p:ph type="body" sz="quarter" idx="10"/>
          </p:nvPr>
        </p:nvSpPr>
        <p:spPr>
          <a:xfrm>
            <a:off x="1380151" y="3872578"/>
            <a:ext cx="3175000" cy="276225"/>
          </a:xfrm>
        </p:spPr>
        <p:txBody>
          <a:bodyPr>
            <a:noAutofit/>
          </a:bodyPr>
          <a:lstStyle>
            <a:lvl1pPr marL="0" indent="0">
              <a:buNone/>
              <a:defRPr sz="1600"/>
            </a:lvl1pPr>
          </a:lstStyle>
          <a:p>
            <a:pPr lvl="0"/>
            <a:r>
              <a:rPr lang="en-GB"/>
              <a:t>Click to edit Master text styles</a:t>
            </a:r>
          </a:p>
        </p:txBody>
      </p:sp>
      <p:sp>
        <p:nvSpPr>
          <p:cNvPr id="30" name="Text Placeholder 28">
            <a:extLst>
              <a:ext uri="{FF2B5EF4-FFF2-40B4-BE49-F238E27FC236}">
                <a16:creationId xmlns:a16="http://schemas.microsoft.com/office/drawing/2014/main" id="{032883BF-6B9A-4779-BDEC-DB6391EB38E6}"/>
              </a:ext>
            </a:extLst>
          </p:cNvPr>
          <p:cNvSpPr>
            <a:spLocks noGrp="1"/>
          </p:cNvSpPr>
          <p:nvPr userDrawn="1">
            <p:ph type="body" sz="quarter" idx="11"/>
          </p:nvPr>
        </p:nvSpPr>
        <p:spPr>
          <a:xfrm>
            <a:off x="1380151" y="4656975"/>
            <a:ext cx="3175000" cy="276225"/>
          </a:xfrm>
        </p:spPr>
        <p:txBody>
          <a:bodyPr>
            <a:noAutofit/>
          </a:bodyPr>
          <a:lstStyle>
            <a:lvl1pPr marL="0" indent="0">
              <a:buNone/>
              <a:defRPr sz="1600"/>
            </a:lvl1pPr>
          </a:lstStyle>
          <a:p>
            <a:pPr lvl="0"/>
            <a:r>
              <a:rPr lang="en-GB"/>
              <a:t>Click to edit Master text styles</a:t>
            </a:r>
          </a:p>
        </p:txBody>
      </p:sp>
      <p:sp>
        <p:nvSpPr>
          <p:cNvPr id="31" name="Text Placeholder 28">
            <a:extLst>
              <a:ext uri="{FF2B5EF4-FFF2-40B4-BE49-F238E27FC236}">
                <a16:creationId xmlns:a16="http://schemas.microsoft.com/office/drawing/2014/main" id="{4A1A0E26-7C15-4DDC-88B6-19EF12296600}"/>
              </a:ext>
            </a:extLst>
          </p:cNvPr>
          <p:cNvSpPr>
            <a:spLocks noGrp="1"/>
          </p:cNvSpPr>
          <p:nvPr userDrawn="1">
            <p:ph type="body" sz="quarter" idx="12"/>
          </p:nvPr>
        </p:nvSpPr>
        <p:spPr>
          <a:xfrm>
            <a:off x="1380151" y="5408525"/>
            <a:ext cx="3175000" cy="276225"/>
          </a:xfrm>
        </p:spPr>
        <p:txBody>
          <a:bodyPr>
            <a:noAutofit/>
          </a:bodyPr>
          <a:lstStyle>
            <a:lvl1pPr marL="0" indent="0">
              <a:buNone/>
              <a:defRPr sz="1600"/>
            </a:lvl1pPr>
          </a:lstStyle>
          <a:p>
            <a:pPr lvl="0"/>
            <a:r>
              <a:rPr lang="en-GB"/>
              <a:t>Click to edit Master text styles</a:t>
            </a:r>
          </a:p>
        </p:txBody>
      </p:sp>
      <p:sp>
        <p:nvSpPr>
          <p:cNvPr id="21" name="Date Placeholder 2">
            <a:extLst>
              <a:ext uri="{FF2B5EF4-FFF2-40B4-BE49-F238E27FC236}">
                <a16:creationId xmlns:a16="http://schemas.microsoft.com/office/drawing/2014/main" id="{991223E0-5A47-4731-8D09-E2181F7BA418}"/>
              </a:ext>
            </a:extLst>
          </p:cNvPr>
          <p:cNvSpPr>
            <a:spLocks noGrp="1"/>
          </p:cNvSpPr>
          <p:nvPr>
            <p:ph type="dt" sz="half" idx="13"/>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27" name="Picture 26" descr="Icon&#10;&#10;Description automatically generated">
            <a:extLst>
              <a:ext uri="{FF2B5EF4-FFF2-40B4-BE49-F238E27FC236}">
                <a16:creationId xmlns:a16="http://schemas.microsoft.com/office/drawing/2014/main" id="{C1AA7D4B-525D-4AF3-A0D1-47EDA4D073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5738" y="3803673"/>
            <a:ext cx="430036" cy="430036"/>
          </a:xfrm>
          <a:prstGeom prst="rect">
            <a:avLst/>
          </a:prstGeom>
        </p:spPr>
      </p:pic>
      <p:pic>
        <p:nvPicPr>
          <p:cNvPr id="28" name="Picture 27">
            <a:extLst>
              <a:ext uri="{FF2B5EF4-FFF2-40B4-BE49-F238E27FC236}">
                <a16:creationId xmlns:a16="http://schemas.microsoft.com/office/drawing/2014/main" id="{68339044-7484-4E79-A51D-1BB8B574CED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18996" y="4588228"/>
            <a:ext cx="430036" cy="430036"/>
          </a:xfrm>
          <a:prstGeom prst="rect">
            <a:avLst/>
          </a:prstGeom>
        </p:spPr>
      </p:pic>
      <p:pic>
        <p:nvPicPr>
          <p:cNvPr id="2" name="Picture 1" descr="Shape, circle&#10;&#10;Description automatically generated">
            <a:extLst>
              <a:ext uri="{FF2B5EF4-FFF2-40B4-BE49-F238E27FC236}">
                <a16:creationId xmlns:a16="http://schemas.microsoft.com/office/drawing/2014/main" id="{9AA4E5D2-5C9D-55FD-09F5-156D1CD1A49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pic>
        <p:nvPicPr>
          <p:cNvPr id="4" name="Picture 3" descr="Australian Government Department of Health, Disability and Ageing">
            <a:extLst>
              <a:ext uri="{FF2B5EF4-FFF2-40B4-BE49-F238E27FC236}">
                <a16:creationId xmlns:a16="http://schemas.microsoft.com/office/drawing/2014/main" id="{27688962-C585-B809-97F2-B091D71DE0A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0" y="0"/>
            <a:ext cx="4357801" cy="968400"/>
          </a:xfrm>
          <a:prstGeom prst="rect">
            <a:avLst/>
          </a:prstGeom>
        </p:spPr>
      </p:pic>
    </p:spTree>
    <p:extLst>
      <p:ext uri="{BB962C8B-B14F-4D97-AF65-F5344CB8AC3E}">
        <p14:creationId xmlns:p14="http://schemas.microsoft.com/office/powerpoint/2010/main" val="293559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ank">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BE48909D-204D-4B5E-ACBF-5C90099918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21" name="Picture 20" descr="Call to action housing contact details. &#10;&#10;Please do not move from bottom right corner.">
            <a:extLst>
              <a:ext uri="{FF2B5EF4-FFF2-40B4-BE49-F238E27FC236}">
                <a16:creationId xmlns:a16="http://schemas.microsoft.com/office/drawing/2014/main" id="{57E9B9B2-4B98-FF49-972B-3CE548A090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3600" y="4940300"/>
            <a:ext cx="3708400" cy="1917700"/>
          </a:xfrm>
          <a:prstGeom prst="rect">
            <a:avLst/>
          </a:prstGeom>
        </p:spPr>
      </p:pic>
      <p:grpSp>
        <p:nvGrpSpPr>
          <p:cNvPr id="4" name="Group 3">
            <a:extLst>
              <a:ext uri="{FF2B5EF4-FFF2-40B4-BE49-F238E27FC236}">
                <a16:creationId xmlns:a16="http://schemas.microsoft.com/office/drawing/2014/main" id="{EB1E2728-00BC-44B6-A34D-B7C2CB2EEB9F}"/>
              </a:ext>
            </a:extLst>
          </p:cNvPr>
          <p:cNvGrpSpPr/>
          <p:nvPr userDrawn="1"/>
        </p:nvGrpSpPr>
        <p:grpSpPr>
          <a:xfrm>
            <a:off x="8690602" y="5376781"/>
            <a:ext cx="3294395" cy="1044737"/>
            <a:chOff x="4284279" y="3589940"/>
            <a:chExt cx="3294395" cy="1044737"/>
          </a:xfrm>
        </p:grpSpPr>
        <p:sp>
          <p:nvSpPr>
            <p:cNvPr id="5" name="TextBox 4">
              <a:extLst>
                <a:ext uri="{FF2B5EF4-FFF2-40B4-BE49-F238E27FC236}">
                  <a16:creationId xmlns:a16="http://schemas.microsoft.com/office/drawing/2014/main" id="{C8C3F8F3-E26A-4FE1-9F19-F7300749DF16}"/>
                </a:ext>
              </a:extLst>
            </p:cNvPr>
            <p:cNvSpPr txBox="1"/>
            <p:nvPr userDrawn="1"/>
          </p:nvSpPr>
          <p:spPr>
            <a:xfrm>
              <a:off x="4647971" y="3666458"/>
              <a:ext cx="2767971" cy="276999"/>
            </a:xfrm>
            <a:prstGeom prst="rect">
              <a:avLst/>
            </a:prstGeom>
            <a:noFill/>
          </p:spPr>
          <p:txBody>
            <a:bodyPr wrap="square" rtlCol="0">
              <a:spAutoFit/>
            </a:bodyPr>
            <a:lstStyle/>
            <a:p>
              <a:r>
                <a:rPr lang="en-US" sz="1200" b="1" dirty="0" err="1">
                  <a:solidFill>
                    <a:srgbClr val="1E1545"/>
                  </a:solidFill>
                  <a:latin typeface="Arial" panose="020B0604020202020204" pitchFamily="34" charset="0"/>
                  <a:cs typeface="Arial" panose="020B0604020202020204" pitchFamily="34" charset="0"/>
                </a:rPr>
                <a:t>agedcareengagement.health.gov.au</a:t>
              </a:r>
              <a:endParaRPr lang="en-US" sz="1200" b="1" dirty="0">
                <a:solidFill>
                  <a:srgbClr val="1E1545"/>
                </a:solidFill>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2D2D9E5F-99C2-4D88-8918-93D092F46B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84279" y="3589940"/>
              <a:ext cx="430036" cy="430036"/>
            </a:xfrm>
            <a:prstGeom prst="rect">
              <a:avLst/>
            </a:prstGeom>
          </p:spPr>
        </p:pic>
        <p:sp>
          <p:nvSpPr>
            <p:cNvPr id="7" name="TextBox 6">
              <a:extLst>
                <a:ext uri="{FF2B5EF4-FFF2-40B4-BE49-F238E27FC236}">
                  <a16:creationId xmlns:a16="http://schemas.microsoft.com/office/drawing/2014/main" id="{4E678B4F-FB6F-4860-8FA2-E758D920AB91}"/>
                </a:ext>
              </a:extLst>
            </p:cNvPr>
            <p:cNvSpPr txBox="1"/>
            <p:nvPr userDrawn="1"/>
          </p:nvSpPr>
          <p:spPr>
            <a:xfrm>
              <a:off x="4647972" y="4173012"/>
              <a:ext cx="2930702" cy="461665"/>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Phone </a:t>
              </a:r>
              <a:r>
                <a:rPr lang="en-US" sz="1200" b="1" dirty="0">
                  <a:solidFill>
                    <a:srgbClr val="1E1545"/>
                  </a:solidFill>
                  <a:latin typeface="Arial" panose="020B0604020202020204" pitchFamily="34" charset="0"/>
                  <a:cs typeface="Arial" panose="020B0604020202020204" pitchFamily="34" charset="0"/>
                </a:rPr>
                <a:t>1800 200 422 </a:t>
              </a:r>
            </a:p>
            <a:p>
              <a:r>
                <a:rPr lang="en-US" sz="1200" dirty="0">
                  <a:solidFill>
                    <a:srgbClr val="1E1545"/>
                  </a:solidFill>
                  <a:latin typeface="Arial" panose="020B0604020202020204" pitchFamily="34" charset="0"/>
                  <a:cs typeface="Arial" panose="020B0604020202020204" pitchFamily="34" charset="0"/>
                </a:rPr>
                <a:t>(My Aged Care’s free call phone line)</a:t>
              </a:r>
            </a:p>
          </p:txBody>
        </p:sp>
        <p:pic>
          <p:nvPicPr>
            <p:cNvPr id="8" name="Picture 7">
              <a:extLst>
                <a:ext uri="{FF2B5EF4-FFF2-40B4-BE49-F238E27FC236}">
                  <a16:creationId xmlns:a16="http://schemas.microsoft.com/office/drawing/2014/main" id="{2AE8DEF7-93DB-49EE-8223-B2BDFA71EF7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284279" y="4096494"/>
              <a:ext cx="430036" cy="430036"/>
            </a:xfrm>
            <a:prstGeom prst="rect">
              <a:avLst/>
            </a:prstGeom>
          </p:spPr>
        </p:pic>
      </p:grpSp>
    </p:spTree>
    <p:extLst>
      <p:ext uri="{BB962C8B-B14F-4D97-AF65-F5344CB8AC3E}">
        <p14:creationId xmlns:p14="http://schemas.microsoft.com/office/powerpoint/2010/main" val="334340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logo, no footer">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dirty="0"/>
              <a:t>Section title</a:t>
            </a:r>
          </a:p>
          <a:p>
            <a:pPr lvl="0"/>
            <a:endParaRPr lang="en-US" dirty="0"/>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dirty="0"/>
              <a:t>Header</a:t>
            </a:r>
            <a:endParaRPr lang="en-AU"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4" name="Date Placeholder 2">
            <a:extLst>
              <a:ext uri="{FF2B5EF4-FFF2-40B4-BE49-F238E27FC236}">
                <a16:creationId xmlns:a16="http://schemas.microsoft.com/office/drawing/2014/main" id="{71580DED-4110-4D8F-90F8-8640BE8BBE78}"/>
              </a:ext>
            </a:extLst>
          </p:cNvPr>
          <p:cNvSpPr>
            <a:spLocks noGrp="1"/>
          </p:cNvSpPr>
          <p:nvPr userDrawn="1">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2" name="Picture 1" descr="Shape, circle&#10;&#10;Description automatically generated">
            <a:extLst>
              <a:ext uri="{FF2B5EF4-FFF2-40B4-BE49-F238E27FC236}">
                <a16:creationId xmlns:a16="http://schemas.microsoft.com/office/drawing/2014/main" id="{AA720CF4-437B-955F-94D7-3953A0531C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93830" y="0"/>
            <a:ext cx="2018047" cy="2001838"/>
          </a:xfrm>
          <a:prstGeom prst="rect">
            <a:avLst/>
          </a:prstGeom>
        </p:spPr>
      </p:pic>
      <p:pic>
        <p:nvPicPr>
          <p:cNvPr id="3" name="Picture 2" descr="Australian Government Department of Health, Disability and Ageing">
            <a:extLst>
              <a:ext uri="{FF2B5EF4-FFF2-40B4-BE49-F238E27FC236}">
                <a16:creationId xmlns:a16="http://schemas.microsoft.com/office/drawing/2014/main" id="{495AA49C-454F-9381-6CCF-7D5A2B196D4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4357801" cy="968400"/>
          </a:xfrm>
          <a:prstGeom prst="rect">
            <a:avLst/>
          </a:prstGeom>
        </p:spPr>
      </p:pic>
    </p:spTree>
    <p:extLst>
      <p:ext uri="{BB962C8B-B14F-4D97-AF65-F5344CB8AC3E}">
        <p14:creationId xmlns:p14="http://schemas.microsoft.com/office/powerpoint/2010/main" val="289328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0"/>
            <a:ext cx="7891463" cy="1491663"/>
          </a:xfrm>
        </p:spPr>
        <p:txBody>
          <a:bodyPr/>
          <a:lstStyle>
            <a:lvl1pPr marL="285750" indent="-285750">
              <a:buFont typeface="Arial" panose="020B0604020202020204" pitchFamily="34" charset="0"/>
              <a:buChar char="•"/>
              <a:defRPr sz="1600"/>
            </a:lvl1pPr>
          </a:lstStyle>
          <a:p>
            <a:pPr lvl="0"/>
            <a:r>
              <a:rPr lang="en-US" dirty="0"/>
              <a:t>Section title</a:t>
            </a:r>
          </a:p>
          <a:p>
            <a:pPr lvl="0"/>
            <a:endParaRPr lang="en-US" dirty="0"/>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5" y="1494630"/>
            <a:ext cx="10515600" cy="1325563"/>
          </a:xfrm>
        </p:spPr>
        <p:txBody>
          <a:bodyPr>
            <a:normAutofit/>
          </a:bodyPr>
          <a:lstStyle>
            <a:lvl1pPr>
              <a:defRPr sz="5000" b="1"/>
            </a:lvl1pPr>
          </a:lstStyle>
          <a:p>
            <a:r>
              <a:rPr lang="en-US" dirty="0"/>
              <a:t>Header</a:t>
            </a:r>
            <a:endParaRPr lang="en-AU"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8" name="Picture 7" descr="Shape, circle&#10;&#10;Description automatically generated">
            <a:extLst>
              <a:ext uri="{FF2B5EF4-FFF2-40B4-BE49-F238E27FC236}">
                <a16:creationId xmlns:a16="http://schemas.microsoft.com/office/drawing/2014/main" id="{A1CC18D8-5AC4-45BE-B389-50E609660A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0151" y="0"/>
            <a:ext cx="2018047" cy="2001838"/>
          </a:xfrm>
          <a:prstGeom prst="rect">
            <a:avLst/>
          </a:prstGeom>
        </p:spPr>
      </p:pic>
    </p:spTree>
    <p:extLst>
      <p:ext uri="{BB962C8B-B14F-4D97-AF65-F5344CB8AC3E}">
        <p14:creationId xmlns:p14="http://schemas.microsoft.com/office/powerpoint/2010/main" val="364173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4"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
        <p:nvSpPr>
          <p:cNvPr id="8" name="Text Placeholder 2">
            <a:extLst>
              <a:ext uri="{FF2B5EF4-FFF2-40B4-BE49-F238E27FC236}">
                <a16:creationId xmlns:a16="http://schemas.microsoft.com/office/drawing/2014/main" id="{7ADECE5E-95F1-4FE3-8EFB-10996B009DBB}"/>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you have longer sentences and more information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9" name="Straight Connector 8">
            <a:extLst>
              <a:ext uri="{FF2B5EF4-FFF2-40B4-BE49-F238E27FC236}">
                <a16:creationId xmlns:a16="http://schemas.microsoft.com/office/drawing/2014/main" id="{D7A73314-D4D9-4738-AFC6-11DB4325A6F7}"/>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C95CB94-79E0-489A-B6F4-CD7EF802F04E}"/>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pic>
        <p:nvPicPr>
          <p:cNvPr id="11" name="Picture 10" descr="Shape, circle&#10;&#10;Description automatically generated">
            <a:extLst>
              <a:ext uri="{FF2B5EF4-FFF2-40B4-BE49-F238E27FC236}">
                <a16:creationId xmlns:a16="http://schemas.microsoft.com/office/drawing/2014/main" id="{3BD416A6-9934-4B08-A224-FE5D8701B3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0151" y="0"/>
            <a:ext cx="2018047" cy="2001838"/>
          </a:xfrm>
          <a:prstGeom prst="rect">
            <a:avLst/>
          </a:prstGeom>
        </p:spPr>
      </p:pic>
    </p:spTree>
    <p:extLst>
      <p:ext uri="{BB962C8B-B14F-4D97-AF65-F5344CB8AC3E}">
        <p14:creationId xmlns:p14="http://schemas.microsoft.com/office/powerpoint/2010/main" val="150025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derline with text">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you have longer sentences and more information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1" name="Date Placeholder 2">
            <a:extLst>
              <a:ext uri="{FF2B5EF4-FFF2-40B4-BE49-F238E27FC236}">
                <a16:creationId xmlns:a16="http://schemas.microsoft.com/office/drawing/2014/main" id="{3876C9C8-6319-4807-A480-D636160228B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2022</a:t>
            </a:r>
          </a:p>
        </p:txBody>
      </p:sp>
      <p:pic>
        <p:nvPicPr>
          <p:cNvPr id="13" name="Picture 12" descr="Icon&#10;&#10;Description automatically generated">
            <a:extLst>
              <a:ext uri="{FF2B5EF4-FFF2-40B4-BE49-F238E27FC236}">
                <a16:creationId xmlns:a16="http://schemas.microsoft.com/office/drawing/2014/main" id="{21031F4D-7792-4114-A4FE-E7BEA0336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271133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derline with text,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2" cy="4332288"/>
          </a:xfrm>
        </p:spPr>
        <p:txBody>
          <a:bodyPr/>
          <a:lstStyle>
            <a:lvl1pPr marL="228600" indent="-228600">
              <a:lnSpc>
                <a:spcPct val="120000"/>
              </a:lnSpc>
              <a:buSzPct val="91000"/>
              <a:buFont typeface="Wingdings" pitchFamily="2" charset="2"/>
              <a:buChar char="§"/>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Use this slide where you have longer sentences and more information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6" name="Date Placeholder 2">
            <a:extLst>
              <a:ext uri="{FF2B5EF4-FFF2-40B4-BE49-F238E27FC236}">
                <a16:creationId xmlns:a16="http://schemas.microsoft.com/office/drawing/2014/main" id="{58974869-701F-40FE-974F-EA1B1CC8B3F2}"/>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115270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derline with quote">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dirty="0">
                <a:solidFill>
                  <a:srgbClr val="1E1545"/>
                </a:solidFill>
                <a:latin typeface="Arial" panose="020B0604020202020204" pitchFamily="34" charset="0"/>
                <a:cs typeface="Arial" panose="020B0604020202020204" pitchFamily="34" charset="0"/>
              </a:rPr>
              <a:t>agedcareengagement.health.gov.au</a:t>
            </a:r>
          </a:p>
        </p:txBody>
      </p: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dirty="0"/>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13" name="Date Placeholder 2">
            <a:extLst>
              <a:ext uri="{FF2B5EF4-FFF2-40B4-BE49-F238E27FC236}">
                <a16:creationId xmlns:a16="http://schemas.microsoft.com/office/drawing/2014/main" id="{40029E06-E946-48C7-92B0-A3F84C631AF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pic>
        <p:nvPicPr>
          <p:cNvPr id="14" name="Picture 13" descr="Icon&#10;&#10;Description automatically generated">
            <a:extLst>
              <a:ext uri="{FF2B5EF4-FFF2-40B4-BE49-F238E27FC236}">
                <a16:creationId xmlns:a16="http://schemas.microsoft.com/office/drawing/2014/main" id="{39B62370-66EA-4E5F-918A-CF11B68966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712" y="6314747"/>
            <a:ext cx="430036" cy="430036"/>
          </a:xfrm>
          <a:prstGeom prst="rect">
            <a:avLst/>
          </a:prstGeom>
        </p:spPr>
      </p:pic>
    </p:spTree>
    <p:extLst>
      <p:ext uri="{BB962C8B-B14F-4D97-AF65-F5344CB8AC3E}">
        <p14:creationId xmlns:p14="http://schemas.microsoft.com/office/powerpoint/2010/main" val="362802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derline with quote,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2" y="681037"/>
            <a:ext cx="7446782" cy="549275"/>
          </a:xfrm>
        </p:spPr>
        <p:txBody>
          <a:bodyPr/>
          <a:lstStyle>
            <a:lvl1pPr>
              <a:defRPr sz="3000" b="1">
                <a:solidFill>
                  <a:srgbClr val="1E1545"/>
                </a:solidFill>
                <a:latin typeface="Arial" panose="020B0604020202020204" pitchFamily="34" charset="0"/>
                <a:cs typeface="Arial" panose="020B0604020202020204" pitchFamily="34" charset="0"/>
              </a:defRPr>
            </a:lvl1pPr>
          </a:lstStyle>
          <a:p>
            <a:r>
              <a:rPr lang="en-GB" dirty="0"/>
              <a:t>Header </a:t>
            </a:r>
            <a:endParaRPr lang="en-US" dirty="0"/>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1" y="1456556"/>
            <a:ext cx="10290815"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8" y="2772645"/>
            <a:ext cx="4242339" cy="1954630"/>
          </a:xfrm>
        </p:spPr>
        <p:txBody>
          <a:bodyPr>
            <a:normAutofit/>
          </a:bodyPr>
          <a:lstStyle>
            <a:lvl1pPr marL="0" indent="0">
              <a:lnSpc>
                <a:spcPct val="150000"/>
              </a:lnSpc>
              <a:buNone/>
              <a:defRPr sz="2000" b="1"/>
            </a:lvl1pPr>
            <a:lvl2pPr marL="457200" indent="0">
              <a:buNone/>
              <a:defRPr/>
            </a:lvl2pPr>
          </a:lstStyle>
          <a:p>
            <a:pPr lvl="0"/>
            <a:r>
              <a:rPr lang="en-US" dirty="0"/>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0"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7" name="Date Placeholder 2">
            <a:extLst>
              <a:ext uri="{FF2B5EF4-FFF2-40B4-BE49-F238E27FC236}">
                <a16:creationId xmlns:a16="http://schemas.microsoft.com/office/drawing/2014/main" id="{1E6A883F-D62C-4805-A222-8814A03E51B4}"/>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Tree>
    <p:extLst>
      <p:ext uri="{BB962C8B-B14F-4D97-AF65-F5344CB8AC3E}">
        <p14:creationId xmlns:p14="http://schemas.microsoft.com/office/powerpoint/2010/main" val="170356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1100-3BA1-6B43-B86D-A3BFF9611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34F34AAB-AB67-B74C-B438-B39B8D21F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2ED47C06-1C57-4A8B-B402-5386D2A0D18E}"/>
              </a:ext>
            </a:extLst>
          </p:cNvPr>
          <p:cNvSpPr txBox="1">
            <a:spLocks/>
          </p:cNvSpPr>
          <p:nvPr userDrawn="1"/>
        </p:nvSpPr>
        <p:spPr>
          <a:xfrm>
            <a:off x="11444956" y="6356347"/>
            <a:ext cx="41366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b="1" smtClean="0"/>
              <a:t>‹#›</a:t>
            </a:fld>
            <a:endParaRPr lang="en-US" b="1" dirty="0"/>
          </a:p>
        </p:txBody>
      </p:sp>
      <p:sp>
        <p:nvSpPr>
          <p:cNvPr id="6" name="TextBox 5">
            <a:extLst>
              <a:ext uri="{FF2B5EF4-FFF2-40B4-BE49-F238E27FC236}">
                <a16:creationId xmlns:a16="http://schemas.microsoft.com/office/drawing/2014/main" id="{45998E6F-A98E-CDFD-F61C-F2D032182368}"/>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ACA60202-757D-6A15-857E-7506EFC16D3B}"/>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39076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p:txStyles>
    <p:title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4F1B-06C4-9732-25A5-8B875418AB95}"/>
              </a:ext>
            </a:extLst>
          </p:cNvPr>
          <p:cNvSpPr>
            <a:spLocks noGrp="1"/>
          </p:cNvSpPr>
          <p:nvPr>
            <p:ph type="title"/>
          </p:nvPr>
        </p:nvSpPr>
        <p:spPr/>
        <p:txBody>
          <a:bodyPr>
            <a:normAutofit fontScale="90000"/>
          </a:bodyPr>
          <a:lstStyle/>
          <a:p>
            <a:r>
              <a:rPr lang="en-AU" dirty="0"/>
              <a:t>Your guide to the Aged Care Act 2024</a:t>
            </a:r>
            <a:br>
              <a:rPr lang="en-AU" dirty="0"/>
            </a:br>
            <a:r>
              <a:rPr lang="en-AU" dirty="0"/>
              <a:t>– Aligning to changes</a:t>
            </a:r>
          </a:p>
        </p:txBody>
      </p:sp>
      <p:sp>
        <p:nvSpPr>
          <p:cNvPr id="3" name="Subtitle 2">
            <a:extLst>
              <a:ext uri="{FF2B5EF4-FFF2-40B4-BE49-F238E27FC236}">
                <a16:creationId xmlns:a16="http://schemas.microsoft.com/office/drawing/2014/main" id="{346E59E0-BBA2-1DFC-77FC-E52CE95BECB8}"/>
              </a:ext>
            </a:extLst>
          </p:cNvPr>
          <p:cNvSpPr>
            <a:spLocks noGrp="1"/>
          </p:cNvSpPr>
          <p:nvPr>
            <p:ph type="body" sz="quarter" idx="10"/>
          </p:nvPr>
        </p:nvSpPr>
        <p:spPr/>
        <p:txBody>
          <a:bodyPr>
            <a:normAutofit/>
          </a:bodyPr>
          <a:lstStyle/>
          <a:p>
            <a:pPr algn="l" rtl="0" fontAlgn="base">
              <a:lnSpc>
                <a:spcPct val="100000"/>
              </a:lnSpc>
              <a:spcBef>
                <a:spcPts val="1650"/>
              </a:spcBef>
              <a:buNone/>
            </a:pPr>
            <a:r>
              <a:rPr lang="en-AU" sz="1800" b="0" i="0" dirty="0">
                <a:solidFill>
                  <a:srgbClr val="1E1545"/>
                </a:solidFill>
                <a:effectLst/>
                <a:latin typeface="Arial" panose="020B0604020202020204" pitchFamily="34" charset="0"/>
              </a:rPr>
              <a:t>The Department of Health, Disability and Ageing has developed this document to help you understand the changes introduced by the </a:t>
            </a:r>
            <a:r>
              <a:rPr lang="en-AU" sz="1800" b="0" i="1" dirty="0">
                <a:solidFill>
                  <a:srgbClr val="1E1545"/>
                </a:solidFill>
                <a:effectLst/>
                <a:latin typeface="Arial" panose="020B0604020202020204" pitchFamily="34" charset="0"/>
              </a:rPr>
              <a:t>Aged Care Act 2024</a:t>
            </a:r>
            <a:r>
              <a:rPr lang="en-AU" sz="1800" b="0" i="0" dirty="0">
                <a:solidFill>
                  <a:srgbClr val="1E1545"/>
                </a:solidFill>
                <a:effectLst/>
                <a:latin typeface="Arial" panose="020B0604020202020204" pitchFamily="34" charset="0"/>
              </a:rPr>
              <a:t> (the Act), and how they might apply to you.  </a:t>
            </a:r>
            <a:endParaRPr lang="en-AU" sz="1800" dirty="0">
              <a:solidFill>
                <a:srgbClr val="1E1545"/>
              </a:solidFill>
            </a:endParaRPr>
          </a:p>
          <a:p>
            <a:pPr algn="l" rtl="0" fontAlgn="base">
              <a:lnSpc>
                <a:spcPct val="100000"/>
              </a:lnSpc>
              <a:spcBef>
                <a:spcPts val="1650"/>
              </a:spcBef>
              <a:buNone/>
            </a:pPr>
            <a:r>
              <a:rPr lang="en-AU" sz="1800" b="0" i="0" dirty="0">
                <a:solidFill>
                  <a:srgbClr val="1E1545"/>
                </a:solidFill>
                <a:effectLst/>
                <a:latin typeface="Arial" panose="020B0604020202020204" pitchFamily="34" charset="0"/>
              </a:rPr>
              <a:t>The Department of Health, Disability and Ageing reserves the right to add or change supplementary information to this document as needed. </a:t>
            </a:r>
            <a:endParaRPr lang="en-AU" b="0" i="0" dirty="0">
              <a:solidFill>
                <a:srgbClr val="1E1545"/>
              </a:solidFill>
              <a:effectLst/>
              <a:latin typeface="Segoe UI" panose="020B0502040204020203" pitchFamily="34" charset="0"/>
            </a:endParaRPr>
          </a:p>
        </p:txBody>
      </p:sp>
    </p:spTree>
    <p:extLst>
      <p:ext uri="{BB962C8B-B14F-4D97-AF65-F5344CB8AC3E}">
        <p14:creationId xmlns:p14="http://schemas.microsoft.com/office/powerpoint/2010/main" val="363920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8E484-550A-FDB4-C326-8FB7ABA4788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40CF24-2ACD-C248-C09E-560DFD4412E8}"/>
              </a:ext>
            </a:extLst>
          </p:cNvPr>
          <p:cNvSpPr>
            <a:spLocks noGrp="1"/>
          </p:cNvSpPr>
          <p:nvPr>
            <p:ph type="body" sz="quarter" idx="13"/>
          </p:nvPr>
        </p:nvSpPr>
        <p:spPr/>
        <p:txBody>
          <a:bodyPr/>
          <a:lstStyle/>
          <a:p>
            <a:endParaRPr lang="en-AU"/>
          </a:p>
        </p:txBody>
      </p:sp>
      <p:pic>
        <p:nvPicPr>
          <p:cNvPr id="8" name="Picture 7">
            <a:extLst>
              <a:ext uri="{FF2B5EF4-FFF2-40B4-BE49-F238E27FC236}">
                <a16:creationId xmlns:a16="http://schemas.microsoft.com/office/drawing/2014/main" id="{09AC8516-53D9-AB34-9FA5-20C0D424C29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700A2A81-36A6-B91E-D775-E25571334F76}"/>
              </a:ext>
            </a:extLst>
          </p:cNvPr>
          <p:cNvSpPr>
            <a:spLocks noGrp="1"/>
          </p:cNvSpPr>
          <p:nvPr>
            <p:ph type="title"/>
          </p:nvPr>
        </p:nvSpPr>
        <p:spPr>
          <a:xfrm>
            <a:off x="389070" y="4527678"/>
            <a:ext cx="10961555" cy="1977103"/>
          </a:xfrm>
        </p:spPr>
        <p:txBody>
          <a:bodyPr>
            <a:normAutofit/>
          </a:bodyPr>
          <a:lstStyle/>
          <a:p>
            <a:r>
              <a:rPr lang="en-AU" sz="3200" dirty="0">
                <a:solidFill>
                  <a:schemeClr val="bg1"/>
                </a:solidFill>
              </a:rPr>
              <a:t>Regardless of whether you have a registered supporter, you have a right to make your own decisions about your aged care.</a:t>
            </a:r>
            <a:br>
              <a:rPr lang="en-AU" sz="3200" dirty="0">
                <a:solidFill>
                  <a:schemeClr val="bg1"/>
                </a:solidFill>
              </a:rPr>
            </a:br>
            <a:endParaRPr lang="en-AU" dirty="0">
              <a:solidFill>
                <a:schemeClr val="bg1"/>
              </a:solidFill>
            </a:endParaRPr>
          </a:p>
        </p:txBody>
      </p:sp>
      <p:sp>
        <p:nvSpPr>
          <p:cNvPr id="9" name="Rectangle 8">
            <a:extLst>
              <a:ext uri="{FF2B5EF4-FFF2-40B4-BE49-F238E27FC236}">
                <a16:creationId xmlns:a16="http://schemas.microsoft.com/office/drawing/2014/main" id="{0AA17AEE-42FD-70A8-F382-E4D65B77C0D5}"/>
              </a:ex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1">
            <a:gsLst>
              <a:gs pos="0">
                <a:schemeClr val="bg1">
                  <a:lumMod val="10000"/>
                  <a:alpha val="88931"/>
                </a:schemeClr>
              </a:gs>
              <a:gs pos="84000">
                <a:schemeClr val="bg1">
                  <a:lumMod val="1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itle 1">
            <a:extLst>
              <a:ext uri="{FF2B5EF4-FFF2-40B4-BE49-F238E27FC236}">
                <a16:creationId xmlns:a16="http://schemas.microsoft.com/office/drawing/2014/main" id="{3EB8A46B-0B1E-2E46-A922-C8AB25E74B01}"/>
              </a:ext>
              <a:ext uri="{C183D7F6-B498-43B3-948B-1728B52AA6E4}">
                <adec:decorative xmlns:adec="http://schemas.microsoft.com/office/drawing/2017/decorative" val="1"/>
              </a:ext>
            </a:extLst>
          </p:cNvPr>
          <p:cNvSpPr txBox="1">
            <a:spLocks/>
          </p:cNvSpPr>
          <p:nvPr/>
        </p:nvSpPr>
        <p:spPr>
          <a:xfrm>
            <a:off x="628070" y="3905188"/>
            <a:ext cx="8682183" cy="29528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endParaRPr lang="en-AU" sz="3600" dirty="0">
              <a:solidFill>
                <a:schemeClr val="bg1"/>
              </a:solidFill>
            </a:endParaRPr>
          </a:p>
        </p:txBody>
      </p:sp>
    </p:spTree>
    <p:extLst>
      <p:ext uri="{BB962C8B-B14F-4D97-AF65-F5344CB8AC3E}">
        <p14:creationId xmlns:p14="http://schemas.microsoft.com/office/powerpoint/2010/main" val="6906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0" fill="hold"/>
                                        <p:tgtEl>
                                          <p:spTgt spid="8"/>
                                        </p:tgtEl>
                                      </p:cBhvr>
                                      <p:by x="115000" y="115000"/>
                                    </p:animScale>
                                  </p:childTnLst>
                                </p:cTn>
                              </p:par>
                              <p:par>
                                <p:cTn id="7" presetID="10" presetClass="entr" presetSubtype="0" fill="hold" grpId="0" nodeType="withEffect" nodePh="1">
                                  <p:stCondLst>
                                    <p:cond delay="0"/>
                                  </p:stCondLst>
                                  <p:endCondLst>
                                    <p:cond evt="begin" delay="0">
                                      <p:tn val="7"/>
                                    </p:cond>
                                  </p:end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5BA2A-A99E-76F9-0941-7C20506EB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0446C-112A-2C56-607D-D2825068BA0F}"/>
              </a:ext>
            </a:extLst>
          </p:cNvPr>
          <p:cNvSpPr>
            <a:spLocks noGrp="1"/>
          </p:cNvSpPr>
          <p:nvPr>
            <p:ph type="title"/>
          </p:nvPr>
        </p:nvSpPr>
        <p:spPr>
          <a:xfrm>
            <a:off x="829951" y="681037"/>
            <a:ext cx="8838155" cy="549275"/>
          </a:xfrm>
        </p:spPr>
        <p:txBody>
          <a:bodyPr>
            <a:normAutofit/>
          </a:bodyPr>
          <a:lstStyle/>
          <a:p>
            <a:r>
              <a:rPr lang="en-AU" dirty="0"/>
              <a:t>What is a registered supporter's role?</a:t>
            </a:r>
          </a:p>
        </p:txBody>
      </p:sp>
      <p:sp>
        <p:nvSpPr>
          <p:cNvPr id="3" name="Content Placeholder 2">
            <a:extLst>
              <a:ext uri="{FF2B5EF4-FFF2-40B4-BE49-F238E27FC236}">
                <a16:creationId xmlns:a16="http://schemas.microsoft.com/office/drawing/2014/main" id="{F466EAFB-D906-A0E4-3F1A-809485936E9C}"/>
              </a:ext>
            </a:extLst>
          </p:cNvPr>
          <p:cNvSpPr>
            <a:spLocks noGrp="1"/>
          </p:cNvSpPr>
          <p:nvPr>
            <p:ph type="body" sz="quarter" idx="13"/>
          </p:nvPr>
        </p:nvSpPr>
        <p:spPr>
          <a:xfrm>
            <a:off x="830263" y="1819275"/>
            <a:ext cx="10520362" cy="4332288"/>
          </a:xfrm>
        </p:spPr>
        <p:txBody>
          <a:bodyPr>
            <a:noAutofit/>
          </a:bodyPr>
          <a:lstStyle/>
          <a:p>
            <a:r>
              <a:rPr lang="en-AU" dirty="0"/>
              <a:t>Registered supports can:</a:t>
            </a:r>
          </a:p>
          <a:p>
            <a:pPr lvl="1"/>
            <a:r>
              <a:rPr lang="en-AU" dirty="0"/>
              <a:t>Help you to make and communicate your decisions</a:t>
            </a:r>
          </a:p>
          <a:p>
            <a:pPr lvl="1"/>
            <a:r>
              <a:rPr lang="en-AU" dirty="0"/>
              <a:t>Help you to access and understand information</a:t>
            </a:r>
          </a:p>
          <a:p>
            <a:pPr lvl="1"/>
            <a:r>
              <a:rPr lang="en-AU" dirty="0"/>
              <a:t>Request information about aged care services</a:t>
            </a:r>
          </a:p>
          <a:p>
            <a:r>
              <a:rPr lang="en-AU" dirty="0"/>
              <a:t>All registered supporters have duties under the Act that they must comply with. </a:t>
            </a:r>
          </a:p>
          <a:p>
            <a:r>
              <a:rPr lang="en-AU" dirty="0"/>
              <a:t>Registered supporters must avoid or manage any conflicts of interest.</a:t>
            </a:r>
          </a:p>
          <a:p>
            <a:pPr marL="0" indent="0">
              <a:buNone/>
            </a:pPr>
            <a:endParaRPr lang="en-AU" dirty="0"/>
          </a:p>
        </p:txBody>
      </p:sp>
    </p:spTree>
    <p:extLst>
      <p:ext uri="{BB962C8B-B14F-4D97-AF65-F5344CB8AC3E}">
        <p14:creationId xmlns:p14="http://schemas.microsoft.com/office/powerpoint/2010/main" val="287981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C269D-FFEC-11B5-C4E6-EBEEE6C64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4A12E-E0E3-2A85-2D50-9970670956B1}"/>
              </a:ext>
            </a:extLst>
          </p:cNvPr>
          <p:cNvSpPr>
            <a:spLocks noGrp="1"/>
          </p:cNvSpPr>
          <p:nvPr>
            <p:ph type="title"/>
          </p:nvPr>
        </p:nvSpPr>
        <p:spPr>
          <a:xfrm>
            <a:off x="829951" y="681037"/>
            <a:ext cx="8838155" cy="549275"/>
          </a:xfrm>
        </p:spPr>
        <p:txBody>
          <a:bodyPr>
            <a:normAutofit/>
          </a:bodyPr>
          <a:lstStyle/>
          <a:p>
            <a:r>
              <a:rPr lang="en-AU" dirty="0"/>
              <a:t>Registering a supporter and opting out</a:t>
            </a:r>
          </a:p>
        </p:txBody>
      </p:sp>
      <p:sp>
        <p:nvSpPr>
          <p:cNvPr id="3" name="Content Placeholder 2">
            <a:extLst>
              <a:ext uri="{FF2B5EF4-FFF2-40B4-BE49-F238E27FC236}">
                <a16:creationId xmlns:a16="http://schemas.microsoft.com/office/drawing/2014/main" id="{0B79A78C-AAB7-9AB5-25C2-01FB2FF74A58}"/>
              </a:ext>
            </a:extLst>
          </p:cNvPr>
          <p:cNvSpPr>
            <a:spLocks noGrp="1"/>
          </p:cNvSpPr>
          <p:nvPr>
            <p:ph type="body" sz="quarter" idx="13"/>
          </p:nvPr>
        </p:nvSpPr>
        <p:spPr>
          <a:xfrm>
            <a:off x="830263" y="1819275"/>
            <a:ext cx="10520362" cy="4332288"/>
          </a:xfrm>
        </p:spPr>
        <p:txBody>
          <a:bodyPr>
            <a:noAutofit/>
          </a:bodyPr>
          <a:lstStyle/>
          <a:p>
            <a:r>
              <a:rPr lang="en-AU" sz="2000" dirty="0"/>
              <a:t>From 1 November, if you would like to request to register a supporter, you can contact My Aged Care, an aged care assessor, an Aged Care Specialist Officer, or complete the registration form online, via a printed copy, or via your My Aged Care Online Account.</a:t>
            </a:r>
          </a:p>
          <a:p>
            <a:r>
              <a:rPr lang="en-AU" sz="2000" dirty="0"/>
              <a:t>From 1 November, there will be a change to how the people who help you make and communicate your decisions are recognised.</a:t>
            </a:r>
          </a:p>
          <a:p>
            <a:r>
              <a:rPr lang="en-AU" sz="2000" dirty="0"/>
              <a:t>If you are comfortable with your current representative transitioning to a registered supporter relationship, there is nothing you or your representative needs to do.</a:t>
            </a:r>
          </a:p>
          <a:p>
            <a:r>
              <a:rPr lang="en-AU" sz="2000" dirty="0"/>
              <a:t>If you or your representative in My Aged Care do not opt out before 31 October and they are active in My Aged Care on 31 October, they will become your registered supporter on 1 November. You can be change this at any time.</a:t>
            </a:r>
          </a:p>
        </p:txBody>
      </p:sp>
    </p:spTree>
    <p:extLst>
      <p:ext uri="{BB962C8B-B14F-4D97-AF65-F5344CB8AC3E}">
        <p14:creationId xmlns:p14="http://schemas.microsoft.com/office/powerpoint/2010/main" val="336207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CEFFC853-713A-5799-A143-763C59711883}"/>
              </a:ext>
            </a:extLst>
          </p:cNvPr>
          <p:cNvSpPr txBox="1">
            <a:spLocks noGrp="1"/>
          </p:cNvSpPr>
          <p:nvPr>
            <p:ph type="title" idx="4294967295"/>
          </p:nvPr>
        </p:nvSpPr>
        <p:spPr>
          <a:xfrm>
            <a:off x="1524000" y="2989263"/>
            <a:ext cx="9144000" cy="879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5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Service delivery changes</a:t>
            </a:r>
          </a:p>
        </p:txBody>
      </p:sp>
    </p:spTree>
    <p:extLst>
      <p:ext uri="{BB962C8B-B14F-4D97-AF65-F5344CB8AC3E}">
        <p14:creationId xmlns:p14="http://schemas.microsoft.com/office/powerpoint/2010/main" val="425003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9E96-B430-A6F8-B8EA-343475196833}"/>
              </a:ext>
            </a:extLst>
          </p:cNvPr>
          <p:cNvSpPr>
            <a:spLocks noGrp="1"/>
          </p:cNvSpPr>
          <p:nvPr>
            <p:ph type="title"/>
          </p:nvPr>
        </p:nvSpPr>
        <p:spPr>
          <a:xfrm>
            <a:off x="829952" y="681037"/>
            <a:ext cx="9216256" cy="549275"/>
          </a:xfrm>
        </p:spPr>
        <p:txBody>
          <a:bodyPr>
            <a:normAutofit fontScale="90000"/>
          </a:bodyPr>
          <a:lstStyle/>
          <a:p>
            <a:r>
              <a:rPr lang="en-AU" dirty="0"/>
              <a:t>Accessing government-funded aged care services</a:t>
            </a:r>
          </a:p>
        </p:txBody>
      </p:sp>
      <p:sp>
        <p:nvSpPr>
          <p:cNvPr id="3" name="Text Placeholder 2">
            <a:extLst>
              <a:ext uri="{FF2B5EF4-FFF2-40B4-BE49-F238E27FC236}">
                <a16:creationId xmlns:a16="http://schemas.microsoft.com/office/drawing/2014/main" id="{7604AFD2-D50A-B56D-8F6C-B57C967540DB}"/>
              </a:ext>
            </a:extLst>
          </p:cNvPr>
          <p:cNvSpPr>
            <a:spLocks noGrp="1"/>
          </p:cNvSpPr>
          <p:nvPr>
            <p:ph type="body" sz="quarter" idx="13"/>
          </p:nvPr>
        </p:nvSpPr>
        <p:spPr>
          <a:xfrm>
            <a:off x="830263" y="1819275"/>
            <a:ext cx="10569257" cy="549275"/>
          </a:xfrm>
        </p:spPr>
        <p:txBody>
          <a:bodyPr>
            <a:normAutofit/>
          </a:bodyPr>
          <a:lstStyle/>
          <a:p>
            <a:pPr marL="0" indent="0">
              <a:buNone/>
            </a:pPr>
            <a:r>
              <a:rPr lang="en-AU" dirty="0"/>
              <a:t>Key changes to accessing government-funded aged care services:</a:t>
            </a:r>
          </a:p>
        </p:txBody>
      </p:sp>
      <p:pic>
        <p:nvPicPr>
          <p:cNvPr id="3074" name="Picture 2">
            <a:extLst>
              <a:ext uri="{FF2B5EF4-FFF2-40B4-BE49-F238E27FC236}">
                <a16:creationId xmlns:a16="http://schemas.microsoft.com/office/drawing/2014/main" id="{38DDD54F-F7C0-8CFB-CF11-F6690BC9BB0C}"/>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018" y="2573326"/>
            <a:ext cx="11293204" cy="2682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6B0EFD88-C01C-C520-DC1F-BEDC180CEE0A}"/>
              </a:ext>
            </a:extLst>
          </p:cNvPr>
          <p:cNvSpPr txBox="1">
            <a:spLocks/>
          </p:cNvSpPr>
          <p:nvPr/>
        </p:nvSpPr>
        <p:spPr>
          <a:xfrm>
            <a:off x="968228" y="509390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AU" sz="2000" b="1" dirty="0"/>
              <a:t>Choice and control</a:t>
            </a:r>
          </a:p>
        </p:txBody>
      </p:sp>
      <p:sp>
        <p:nvSpPr>
          <p:cNvPr id="8" name="Text Placeholder 2">
            <a:extLst>
              <a:ext uri="{FF2B5EF4-FFF2-40B4-BE49-F238E27FC236}">
                <a16:creationId xmlns:a16="http://schemas.microsoft.com/office/drawing/2014/main" id="{7257CD17-CBD9-F86A-485B-2EED9C2B7BFE}"/>
              </a:ext>
            </a:extLst>
          </p:cNvPr>
          <p:cNvSpPr txBox="1">
            <a:spLocks/>
          </p:cNvSpPr>
          <p:nvPr/>
        </p:nvSpPr>
        <p:spPr>
          <a:xfrm>
            <a:off x="3373417" y="509390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sz="2000" b="1" dirty="0"/>
              <a:t>Fairness</a:t>
            </a:r>
          </a:p>
        </p:txBody>
      </p:sp>
      <p:sp>
        <p:nvSpPr>
          <p:cNvPr id="10" name="Text Placeholder 2">
            <a:extLst>
              <a:ext uri="{FF2B5EF4-FFF2-40B4-BE49-F238E27FC236}">
                <a16:creationId xmlns:a16="http://schemas.microsoft.com/office/drawing/2014/main" id="{01E12A94-C2B7-3D73-D2A4-3599AA32A09F}"/>
              </a:ext>
            </a:extLst>
          </p:cNvPr>
          <p:cNvSpPr txBox="1">
            <a:spLocks/>
          </p:cNvSpPr>
          <p:nvPr/>
        </p:nvSpPr>
        <p:spPr>
          <a:xfrm>
            <a:off x="5851620" y="509390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sz="2000" b="1" dirty="0"/>
              <a:t>Transparency</a:t>
            </a:r>
          </a:p>
        </p:txBody>
      </p:sp>
      <p:sp>
        <p:nvSpPr>
          <p:cNvPr id="6" name="Text Placeholder 2">
            <a:extLst>
              <a:ext uri="{FF2B5EF4-FFF2-40B4-BE49-F238E27FC236}">
                <a16:creationId xmlns:a16="http://schemas.microsoft.com/office/drawing/2014/main" id="{5D372F54-A1ED-C6BB-B8D8-A9FEAF84FEAD}"/>
              </a:ext>
            </a:extLst>
          </p:cNvPr>
          <p:cNvSpPr txBox="1">
            <a:spLocks/>
          </p:cNvSpPr>
          <p:nvPr/>
        </p:nvSpPr>
        <p:spPr>
          <a:xfrm>
            <a:off x="8329823" y="5093904"/>
            <a:ext cx="2478203" cy="125643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rgbClr val="28B2BB"/>
              </a:buClr>
              <a:buSzPct val="91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Wingdings" pitchFamily="2" charset="2"/>
              <a:buNone/>
            </a:pPr>
            <a:r>
              <a:rPr lang="en-AU" sz="2000" b="1" dirty="0"/>
              <a:t>Accountability</a:t>
            </a:r>
          </a:p>
        </p:txBody>
      </p:sp>
    </p:spTree>
    <p:extLst>
      <p:ext uri="{BB962C8B-B14F-4D97-AF65-F5344CB8AC3E}">
        <p14:creationId xmlns:p14="http://schemas.microsoft.com/office/powerpoint/2010/main" val="270566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DF7C-D0F4-78FB-2C4B-33B1A698BF0F}"/>
              </a:ext>
            </a:extLst>
          </p:cNvPr>
          <p:cNvSpPr>
            <a:spLocks noGrp="1"/>
          </p:cNvSpPr>
          <p:nvPr>
            <p:ph type="title"/>
          </p:nvPr>
        </p:nvSpPr>
        <p:spPr>
          <a:xfrm>
            <a:off x="829952" y="681037"/>
            <a:ext cx="7446782" cy="549275"/>
          </a:xfrm>
        </p:spPr>
        <p:txBody>
          <a:bodyPr/>
          <a:lstStyle/>
          <a:p>
            <a:r>
              <a:rPr lang="en-AU" dirty="0"/>
              <a:t>Using digital services</a:t>
            </a:r>
          </a:p>
        </p:txBody>
      </p:sp>
      <p:sp>
        <p:nvSpPr>
          <p:cNvPr id="3" name="Content Placeholder 2">
            <a:extLst>
              <a:ext uri="{FF2B5EF4-FFF2-40B4-BE49-F238E27FC236}">
                <a16:creationId xmlns:a16="http://schemas.microsoft.com/office/drawing/2014/main" id="{A2D87E36-F49B-A004-23C5-2CAF3659EB89}"/>
              </a:ext>
            </a:extLst>
          </p:cNvPr>
          <p:cNvSpPr>
            <a:spLocks noGrp="1"/>
          </p:cNvSpPr>
          <p:nvPr>
            <p:ph type="body" sz="quarter" idx="13"/>
          </p:nvPr>
        </p:nvSpPr>
        <p:spPr>
          <a:xfrm>
            <a:off x="830263" y="1819275"/>
            <a:ext cx="10173017" cy="4332288"/>
          </a:xfrm>
        </p:spPr>
        <p:txBody>
          <a:bodyPr>
            <a:normAutofit/>
          </a:bodyPr>
          <a:lstStyle/>
          <a:p>
            <a:r>
              <a:rPr lang="en-AU" dirty="0"/>
              <a:t>My Aged Care is still the place to start your enquiries for aged care or seek an assessment.</a:t>
            </a:r>
          </a:p>
          <a:p>
            <a:r>
              <a:rPr lang="en-AU" dirty="0"/>
              <a:t>From 1 November 2025, if you are seeking to access government-funded aged care services you will need to have undergone an aged care needs assessment through My Aged Care.</a:t>
            </a:r>
          </a:p>
          <a:p>
            <a:pPr marL="0" indent="0">
              <a:buNone/>
            </a:pPr>
            <a:endParaRPr lang="en-AU" dirty="0"/>
          </a:p>
        </p:txBody>
      </p:sp>
      <p:pic>
        <p:nvPicPr>
          <p:cNvPr id="4098" name="Picture 2">
            <a:extLst>
              <a:ext uri="{FF2B5EF4-FFF2-40B4-BE49-F238E27FC236}">
                <a16:creationId xmlns:a16="http://schemas.microsoft.com/office/drawing/2014/main" id="{9AAC15BC-AFDB-8DB6-68D5-C578D6F0DB8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6892" y="4687770"/>
            <a:ext cx="5538216" cy="77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4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60B6B-EB04-E3F5-611B-DFD59FEDD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06BED-2087-790C-6257-FAB2ADE4B49A}"/>
              </a:ext>
            </a:extLst>
          </p:cNvPr>
          <p:cNvSpPr>
            <a:spLocks noGrp="1"/>
          </p:cNvSpPr>
          <p:nvPr>
            <p:ph type="title"/>
          </p:nvPr>
        </p:nvSpPr>
        <p:spPr>
          <a:xfrm>
            <a:off x="829952" y="681037"/>
            <a:ext cx="7446782" cy="549275"/>
          </a:xfrm>
        </p:spPr>
        <p:txBody>
          <a:bodyPr/>
          <a:lstStyle/>
          <a:p>
            <a:r>
              <a:rPr lang="en-AU" dirty="0"/>
              <a:t>Single Assessment System</a:t>
            </a:r>
          </a:p>
        </p:txBody>
      </p:sp>
      <p:sp>
        <p:nvSpPr>
          <p:cNvPr id="3" name="Content Placeholder 2">
            <a:extLst>
              <a:ext uri="{FF2B5EF4-FFF2-40B4-BE49-F238E27FC236}">
                <a16:creationId xmlns:a16="http://schemas.microsoft.com/office/drawing/2014/main" id="{93B7704B-88CC-EAC0-6DAF-A68F3402EF97}"/>
              </a:ext>
            </a:extLst>
          </p:cNvPr>
          <p:cNvSpPr>
            <a:spLocks noGrp="1"/>
          </p:cNvSpPr>
          <p:nvPr>
            <p:ph type="body" sz="quarter" idx="13"/>
          </p:nvPr>
        </p:nvSpPr>
        <p:spPr>
          <a:xfrm>
            <a:off x="830263" y="1819275"/>
            <a:ext cx="10173017" cy="4332288"/>
          </a:xfrm>
        </p:spPr>
        <p:txBody>
          <a:bodyPr>
            <a:normAutofit/>
          </a:bodyPr>
          <a:lstStyle/>
          <a:p>
            <a:r>
              <a:rPr lang="en-AU" dirty="0"/>
              <a:t>Aged care assessments are being reformed to make it easier for you to enter government-funded aged care and access.</a:t>
            </a:r>
          </a:p>
          <a:p>
            <a:r>
              <a:rPr lang="en-AU" dirty="0"/>
              <a:t>The new Single Assessment System will provide a pathway to access all government-funded in-home, flexible care and entry to residential aged care.</a:t>
            </a:r>
          </a:p>
          <a:p>
            <a:r>
              <a:rPr lang="en-AU" dirty="0"/>
              <a:t>How you apply for an aged care needs assessment has not changed, but the Single Assessment System aims to make this process smoother.</a:t>
            </a:r>
          </a:p>
        </p:txBody>
      </p:sp>
    </p:spTree>
    <p:extLst>
      <p:ext uri="{BB962C8B-B14F-4D97-AF65-F5344CB8AC3E}">
        <p14:creationId xmlns:p14="http://schemas.microsoft.com/office/powerpoint/2010/main" val="17990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DDBF-8EF0-2B3D-3BA9-9F7679E1EA52}"/>
              </a:ext>
            </a:extLst>
          </p:cNvPr>
          <p:cNvSpPr>
            <a:spLocks noGrp="1"/>
          </p:cNvSpPr>
          <p:nvPr>
            <p:ph type="title"/>
          </p:nvPr>
        </p:nvSpPr>
        <p:spPr>
          <a:xfrm>
            <a:off x="829952" y="681037"/>
            <a:ext cx="10114558" cy="549275"/>
          </a:xfrm>
        </p:spPr>
        <p:txBody>
          <a:bodyPr>
            <a:normAutofit/>
          </a:bodyPr>
          <a:lstStyle/>
          <a:p>
            <a:r>
              <a:rPr lang="en-AU" dirty="0"/>
              <a:t>Summary of the steps to access aged care services</a:t>
            </a:r>
          </a:p>
        </p:txBody>
      </p:sp>
      <p:sp>
        <p:nvSpPr>
          <p:cNvPr id="6" name="TextBox 5">
            <a:extLst>
              <a:ext uri="{FF2B5EF4-FFF2-40B4-BE49-F238E27FC236}">
                <a16:creationId xmlns:a16="http://schemas.microsoft.com/office/drawing/2014/main" id="{FB00184E-CD96-BBFE-76FD-227CA4149E26}"/>
              </a:ext>
            </a:extLst>
          </p:cNvPr>
          <p:cNvSpPr txBox="1"/>
          <p:nvPr/>
        </p:nvSpPr>
        <p:spPr>
          <a:xfrm>
            <a:off x="125730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dirty="0">
                <a:solidFill>
                  <a:srgbClr val="1E1545"/>
                </a:solidFill>
                <a:effectLst/>
                <a:latin typeface="Arial" panose="020B0604020202020204" pitchFamily="34" charset="0"/>
              </a:rPr>
              <a:t>Register and apply for aged care</a:t>
            </a:r>
            <a:endParaRPr lang="en-AU" sz="1200" b="0" i="0" dirty="0">
              <a:solidFill>
                <a:srgbClr val="1E1545"/>
              </a:solidFill>
              <a:effectLst/>
              <a:latin typeface="Segoe UI" panose="020B0502040204020203" pitchFamily="34" charset="0"/>
            </a:endParaRPr>
          </a:p>
        </p:txBody>
      </p:sp>
      <p:sp>
        <p:nvSpPr>
          <p:cNvPr id="7" name="TextBox 6">
            <a:extLst>
              <a:ext uri="{FF2B5EF4-FFF2-40B4-BE49-F238E27FC236}">
                <a16:creationId xmlns:a16="http://schemas.microsoft.com/office/drawing/2014/main" id="{541BB9D9-348C-FA81-D516-3A80E90EEEA8}"/>
              </a:ext>
            </a:extLst>
          </p:cNvPr>
          <p:cNvSpPr txBox="1"/>
          <p:nvPr/>
        </p:nvSpPr>
        <p:spPr>
          <a:xfrm>
            <a:off x="496200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dirty="0">
                <a:solidFill>
                  <a:srgbClr val="1E1545"/>
                </a:solidFill>
                <a:effectLst/>
                <a:latin typeface="Arial" panose="020B0604020202020204" pitchFamily="34" charset="0"/>
              </a:rPr>
              <a:t>Eligibility test</a:t>
            </a:r>
            <a:endParaRPr lang="en-AU" sz="1200" b="0" i="0" dirty="0">
              <a:solidFill>
                <a:srgbClr val="1E1545"/>
              </a:solidFill>
              <a:effectLst/>
              <a:latin typeface="Segoe UI" panose="020B0502040204020203" pitchFamily="34" charset="0"/>
            </a:endParaRPr>
          </a:p>
        </p:txBody>
      </p:sp>
      <p:sp>
        <p:nvSpPr>
          <p:cNvPr id="8" name="TextBox 7">
            <a:extLst>
              <a:ext uri="{FF2B5EF4-FFF2-40B4-BE49-F238E27FC236}">
                <a16:creationId xmlns:a16="http://schemas.microsoft.com/office/drawing/2014/main" id="{AAFE77FD-54D1-D467-81A6-B397DD62A3A6}"/>
              </a:ext>
            </a:extLst>
          </p:cNvPr>
          <p:cNvSpPr txBox="1"/>
          <p:nvPr/>
        </p:nvSpPr>
        <p:spPr>
          <a:xfrm>
            <a:off x="8676510" y="3197003"/>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dirty="0">
                <a:solidFill>
                  <a:srgbClr val="1E1545"/>
                </a:solidFill>
                <a:effectLst/>
                <a:latin typeface="Arial" panose="020B0604020202020204" pitchFamily="34" charset="0"/>
              </a:rPr>
              <a:t>Aged care needs assessment</a:t>
            </a:r>
          </a:p>
        </p:txBody>
      </p:sp>
      <p:sp>
        <p:nvSpPr>
          <p:cNvPr id="9" name="TextBox 8">
            <a:extLst>
              <a:ext uri="{FF2B5EF4-FFF2-40B4-BE49-F238E27FC236}">
                <a16:creationId xmlns:a16="http://schemas.microsoft.com/office/drawing/2014/main" id="{ABACA1C6-8083-9812-1545-CAEEB6A9BE26}"/>
              </a:ext>
            </a:extLst>
          </p:cNvPr>
          <p:cNvSpPr txBox="1"/>
          <p:nvPr/>
        </p:nvSpPr>
        <p:spPr>
          <a:xfrm>
            <a:off x="867651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dirty="0">
                <a:solidFill>
                  <a:srgbClr val="1E1545"/>
                </a:solidFill>
                <a:effectLst/>
                <a:latin typeface="Arial" panose="020B0604020202020204" pitchFamily="34" charset="0"/>
              </a:rPr>
              <a:t>Placement and access</a:t>
            </a:r>
            <a:endParaRPr lang="en-AU" b="0" i="0" dirty="0">
              <a:solidFill>
                <a:srgbClr val="1E1545"/>
              </a:solidFill>
              <a:effectLst/>
              <a:latin typeface="Segoe UI" panose="020B0502040204020203" pitchFamily="34" charset="0"/>
            </a:endParaRPr>
          </a:p>
        </p:txBody>
      </p:sp>
      <p:sp>
        <p:nvSpPr>
          <p:cNvPr id="10" name="TextBox 9">
            <a:extLst>
              <a:ext uri="{FF2B5EF4-FFF2-40B4-BE49-F238E27FC236}">
                <a16:creationId xmlns:a16="http://schemas.microsoft.com/office/drawing/2014/main" id="{DD052B93-14BF-67AD-E71E-74F8B488AF3D}"/>
              </a:ext>
            </a:extLst>
          </p:cNvPr>
          <p:cNvSpPr txBox="1"/>
          <p:nvPr/>
        </p:nvSpPr>
        <p:spPr>
          <a:xfrm>
            <a:off x="125730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dirty="0">
                <a:solidFill>
                  <a:srgbClr val="1E1545"/>
                </a:solidFill>
                <a:effectLst/>
                <a:latin typeface="Arial" panose="020B0604020202020204" pitchFamily="34" charset="0"/>
              </a:rPr>
              <a:t>Classification</a:t>
            </a:r>
            <a:endParaRPr lang="en-AU" b="1" dirty="0">
              <a:solidFill>
                <a:srgbClr val="1E1545"/>
              </a:solidFill>
              <a:latin typeface="WordVisiCarriageReturn_MSFontService"/>
            </a:endParaRPr>
          </a:p>
        </p:txBody>
      </p:sp>
      <p:sp>
        <p:nvSpPr>
          <p:cNvPr id="11" name="TextBox 10">
            <a:extLst>
              <a:ext uri="{FF2B5EF4-FFF2-40B4-BE49-F238E27FC236}">
                <a16:creationId xmlns:a16="http://schemas.microsoft.com/office/drawing/2014/main" id="{C783473E-122D-6ACA-CE29-9C5A0FC43CFB}"/>
              </a:ext>
            </a:extLst>
          </p:cNvPr>
          <p:cNvSpPr txBox="1"/>
          <p:nvPr/>
        </p:nvSpPr>
        <p:spPr>
          <a:xfrm>
            <a:off x="4962000" y="5521741"/>
            <a:ext cx="2268000" cy="684000"/>
          </a:xfrm>
          <a:prstGeom prst="rect">
            <a:avLst/>
          </a:prstGeom>
          <a:noFill/>
        </p:spPr>
        <p:txBody>
          <a:bodyPr wrap="square" anchor="t" anchorCtr="0">
            <a:noAutofit/>
          </a:bodyPr>
          <a:lstStyle/>
          <a:p>
            <a:pPr algn="ctr" rtl="0" fontAlgn="base">
              <a:spcBef>
                <a:spcPts val="600"/>
              </a:spcBef>
              <a:spcAft>
                <a:spcPts val="600"/>
              </a:spcAft>
            </a:pPr>
            <a:r>
              <a:rPr lang="en-AU" sz="1800" b="1" i="0" dirty="0">
                <a:solidFill>
                  <a:srgbClr val="1E1545"/>
                </a:solidFill>
                <a:effectLst/>
                <a:latin typeface="Arial" panose="020B0604020202020204" pitchFamily="34" charset="0"/>
              </a:rPr>
              <a:t>Prioritisation</a:t>
            </a:r>
            <a:endParaRPr lang="en-AU" sz="1800" b="0" i="0" dirty="0">
              <a:solidFill>
                <a:srgbClr val="1E1545"/>
              </a:solidFill>
              <a:effectLst/>
              <a:latin typeface="Arial" panose="020B0604020202020204" pitchFamily="34" charset="0"/>
            </a:endParaRPr>
          </a:p>
        </p:txBody>
      </p:sp>
      <p:sp>
        <p:nvSpPr>
          <p:cNvPr id="13" name="Rectangle 4">
            <a:extLst>
              <a:ext uri="{FF2B5EF4-FFF2-40B4-BE49-F238E27FC236}">
                <a16:creationId xmlns:a16="http://schemas.microsoft.com/office/drawing/2014/main" id="{E457252D-C85E-9CB2-9A06-36BD9C7E1226}"/>
              </a:ext>
              <a:ext uri="{C183D7F6-B498-43B3-948B-1728B52AA6E4}">
                <adec:decorative xmlns:adec="http://schemas.microsoft.com/office/drawing/2017/decorative" val="1"/>
              </a:ext>
            </a:extLst>
          </p:cNvPr>
          <p:cNvSpPr>
            <a:spLocks noChangeArrowheads="1"/>
          </p:cNvSpPr>
          <p:nvPr/>
        </p:nvSpPr>
        <p:spPr bwMode="auto">
          <a:xfrm>
            <a:off x="1257300" y="-774622"/>
            <a:ext cx="2047335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58" name="Picture 34">
            <a:extLst>
              <a:ext uri="{FF2B5EF4-FFF2-40B4-BE49-F238E27FC236}">
                <a16:creationId xmlns:a16="http://schemas.microsoft.com/office/drawing/2014/main" id="{BDC3D102-3BB2-3F69-DA6A-AC3103D4D76C}"/>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7300" y="1613199"/>
            <a:ext cx="1931513" cy="193151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3EDA2569-C1FF-2ECD-0552-44CA5A129CE8}"/>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2240" y="1667806"/>
            <a:ext cx="1747520"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7749B0BA-3812-A397-F3E2-2990B9A66194}"/>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6750" y="1662609"/>
            <a:ext cx="1747520"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F7D0738E-3E95-3116-BAF7-7C6817C7978F}"/>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7730" y="4065566"/>
            <a:ext cx="1756302" cy="174752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1671CA4C-B6BD-9DDB-3768-B7487FA66BA2}"/>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22240" y="4061175"/>
            <a:ext cx="1756302" cy="175630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CAA15079-5004-2FD1-8AC9-05F82A875DD9}"/>
              </a:ext>
              <a:ext uri="{C183D7F6-B498-43B3-948B-1728B52AA6E4}">
                <adec:decorative xmlns:adec="http://schemas.microsoft.com/office/drawing/2017/decorative" val="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46560" y="4077374"/>
            <a:ext cx="1766391" cy="176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7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8"/>
                                        </p:tgtEl>
                                        <p:attrNameLst>
                                          <p:attrName>style.visibility</p:attrName>
                                        </p:attrNameLst>
                                      </p:cBhvr>
                                      <p:to>
                                        <p:strVal val="visible"/>
                                      </p:to>
                                    </p:set>
                                    <p:animEffect transition="in" filter="fade">
                                      <p:cBhvr>
                                        <p:cTn id="7" dur="500"/>
                                        <p:tgtEl>
                                          <p:spTgt spid="1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60"/>
                                        </p:tgtEl>
                                        <p:attrNameLst>
                                          <p:attrName>style.visibility</p:attrName>
                                        </p:attrNameLst>
                                      </p:cBhvr>
                                      <p:to>
                                        <p:strVal val="visible"/>
                                      </p:to>
                                    </p:set>
                                    <p:animEffect transition="in" filter="fade">
                                      <p:cBhvr>
                                        <p:cTn id="18" dur="500"/>
                                        <p:tgtEl>
                                          <p:spTgt spid="10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62"/>
                                        </p:tgtEl>
                                        <p:attrNameLst>
                                          <p:attrName>style.visibility</p:attrName>
                                        </p:attrNameLst>
                                      </p:cBhvr>
                                      <p:to>
                                        <p:strVal val="visible"/>
                                      </p:to>
                                    </p:set>
                                    <p:animEffect transition="in" filter="fade">
                                      <p:cBhvr>
                                        <p:cTn id="26" dur="500"/>
                                        <p:tgtEl>
                                          <p:spTgt spid="10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064"/>
                                        </p:tgtEl>
                                        <p:attrNameLst>
                                          <p:attrName>style.visibility</p:attrName>
                                        </p:attrNameLst>
                                      </p:cBhvr>
                                      <p:to>
                                        <p:strVal val="visible"/>
                                      </p:to>
                                    </p:set>
                                    <p:animEffect transition="in" filter="fade">
                                      <p:cBhvr>
                                        <p:cTn id="34" dur="500"/>
                                        <p:tgtEl>
                                          <p:spTgt spid="106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66"/>
                                        </p:tgtEl>
                                        <p:attrNameLst>
                                          <p:attrName>style.visibility</p:attrName>
                                        </p:attrNameLst>
                                      </p:cBhvr>
                                      <p:to>
                                        <p:strVal val="visible"/>
                                      </p:to>
                                    </p:set>
                                    <p:animEffect transition="in" filter="fade">
                                      <p:cBhvr>
                                        <p:cTn id="39" dur="500"/>
                                        <p:tgtEl>
                                          <p:spTgt spid="10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68"/>
                                        </p:tgtEl>
                                        <p:attrNameLst>
                                          <p:attrName>style.visibility</p:attrName>
                                        </p:attrNameLst>
                                      </p:cBhvr>
                                      <p:to>
                                        <p:strVal val="visible"/>
                                      </p:to>
                                    </p:set>
                                    <p:animEffect transition="in" filter="fade">
                                      <p:cBhvr>
                                        <p:cTn id="47" dur="500"/>
                                        <p:tgtEl>
                                          <p:spTgt spid="106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2CA5-F7AA-2D63-2B88-41A7A0F2A879}"/>
              </a:ext>
            </a:extLst>
          </p:cNvPr>
          <p:cNvSpPr>
            <a:spLocks noGrp="1"/>
          </p:cNvSpPr>
          <p:nvPr>
            <p:ph type="title"/>
          </p:nvPr>
        </p:nvSpPr>
        <p:spPr/>
        <p:txBody>
          <a:bodyPr/>
          <a:lstStyle/>
          <a:p>
            <a:r>
              <a:rPr lang="en-AU" dirty="0"/>
              <a:t>Key changes to residential aged care</a:t>
            </a:r>
          </a:p>
        </p:txBody>
      </p:sp>
      <p:sp>
        <p:nvSpPr>
          <p:cNvPr id="3" name="Content Placeholder 2">
            <a:extLst>
              <a:ext uri="{FF2B5EF4-FFF2-40B4-BE49-F238E27FC236}">
                <a16:creationId xmlns:a16="http://schemas.microsoft.com/office/drawing/2014/main" id="{706B2138-5588-F6C2-2001-6DD07591F015}"/>
              </a:ext>
            </a:extLst>
          </p:cNvPr>
          <p:cNvSpPr>
            <a:spLocks noGrp="1"/>
          </p:cNvSpPr>
          <p:nvPr>
            <p:ph type="body" sz="quarter" idx="13"/>
          </p:nvPr>
        </p:nvSpPr>
        <p:spPr/>
        <p:txBody>
          <a:bodyPr/>
          <a:lstStyle/>
          <a:p>
            <a:r>
              <a:rPr lang="en-AU" dirty="0"/>
              <a:t>Understand what the changes will mean when the Act begins on 1 November 2025.</a:t>
            </a:r>
          </a:p>
        </p:txBody>
      </p:sp>
      <p:pic>
        <p:nvPicPr>
          <p:cNvPr id="6146" name="Picture 2">
            <a:extLst>
              <a:ext uri="{FF2B5EF4-FFF2-40B4-BE49-F238E27FC236}">
                <a16:creationId xmlns:a16="http://schemas.microsoft.com/office/drawing/2014/main" id="{4F469823-07B5-7610-45C5-A4333D9B073D}"/>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7688" y="2798361"/>
            <a:ext cx="8376625" cy="2517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217CAB-786B-02D5-26A3-BDF7068B1404}"/>
              </a:ext>
            </a:extLst>
          </p:cNvPr>
          <p:cNvSpPr txBox="1"/>
          <p:nvPr/>
        </p:nvSpPr>
        <p:spPr>
          <a:xfrm>
            <a:off x="1609347" y="5345613"/>
            <a:ext cx="2182367" cy="646331"/>
          </a:xfrm>
          <a:prstGeom prst="rect">
            <a:avLst/>
          </a:prstGeom>
          <a:noFill/>
        </p:spPr>
        <p:txBody>
          <a:bodyPr wrap="square" rtlCol="0">
            <a:spAutoFit/>
          </a:bodyPr>
          <a:lstStyle/>
          <a:p>
            <a:pPr algn="ctr" fontAlgn="auto"/>
            <a:r>
              <a:rPr lang="en-AU" b="1" dirty="0"/>
              <a:t>Greater choice in residential care</a:t>
            </a:r>
            <a:endParaRPr lang="en-AU" dirty="0"/>
          </a:p>
        </p:txBody>
      </p:sp>
      <p:sp>
        <p:nvSpPr>
          <p:cNvPr id="7" name="TextBox 6">
            <a:extLst>
              <a:ext uri="{FF2B5EF4-FFF2-40B4-BE49-F238E27FC236}">
                <a16:creationId xmlns:a16="http://schemas.microsoft.com/office/drawing/2014/main" id="{1DB93FB4-F5D1-7F03-6CB6-75BD9F5E8D9E}"/>
              </a:ext>
            </a:extLst>
          </p:cNvPr>
          <p:cNvSpPr txBox="1"/>
          <p:nvPr/>
        </p:nvSpPr>
        <p:spPr>
          <a:xfrm>
            <a:off x="3848609" y="5345613"/>
            <a:ext cx="2182367" cy="923330"/>
          </a:xfrm>
          <a:prstGeom prst="rect">
            <a:avLst/>
          </a:prstGeom>
          <a:noFill/>
        </p:spPr>
        <p:txBody>
          <a:bodyPr wrap="square" rtlCol="0">
            <a:spAutoFit/>
          </a:bodyPr>
          <a:lstStyle/>
          <a:p>
            <a:pPr algn="ctr" fontAlgn="auto"/>
            <a:r>
              <a:rPr lang="en-AU" b="1" dirty="0"/>
              <a:t>Clear information to make informed decisions</a:t>
            </a:r>
            <a:endParaRPr lang="en-AU" dirty="0"/>
          </a:p>
        </p:txBody>
      </p:sp>
      <p:sp>
        <p:nvSpPr>
          <p:cNvPr id="8" name="TextBox 7">
            <a:extLst>
              <a:ext uri="{FF2B5EF4-FFF2-40B4-BE49-F238E27FC236}">
                <a16:creationId xmlns:a16="http://schemas.microsoft.com/office/drawing/2014/main" id="{052FE2D3-D648-0589-24F8-D67CD3541C9C}"/>
              </a:ext>
            </a:extLst>
          </p:cNvPr>
          <p:cNvSpPr txBox="1"/>
          <p:nvPr/>
        </p:nvSpPr>
        <p:spPr>
          <a:xfrm>
            <a:off x="6087871" y="5345613"/>
            <a:ext cx="2182367" cy="646331"/>
          </a:xfrm>
          <a:prstGeom prst="rect">
            <a:avLst/>
          </a:prstGeom>
          <a:noFill/>
        </p:spPr>
        <p:txBody>
          <a:bodyPr wrap="square" rtlCol="0">
            <a:spAutoFit/>
          </a:bodyPr>
          <a:lstStyle/>
          <a:p>
            <a:pPr algn="ctr" fontAlgn="auto"/>
            <a:r>
              <a:rPr lang="en-AU" b="1" dirty="0"/>
              <a:t>High quality and innovative care</a:t>
            </a:r>
          </a:p>
        </p:txBody>
      </p:sp>
      <p:sp>
        <p:nvSpPr>
          <p:cNvPr id="9" name="TextBox 8">
            <a:extLst>
              <a:ext uri="{FF2B5EF4-FFF2-40B4-BE49-F238E27FC236}">
                <a16:creationId xmlns:a16="http://schemas.microsoft.com/office/drawing/2014/main" id="{7DE8506C-B0F4-207E-371B-F677EE33E8AB}"/>
              </a:ext>
            </a:extLst>
          </p:cNvPr>
          <p:cNvSpPr txBox="1"/>
          <p:nvPr/>
        </p:nvSpPr>
        <p:spPr>
          <a:xfrm>
            <a:off x="8327133" y="5345613"/>
            <a:ext cx="2304288" cy="923330"/>
          </a:xfrm>
          <a:prstGeom prst="rect">
            <a:avLst/>
          </a:prstGeom>
          <a:noFill/>
        </p:spPr>
        <p:txBody>
          <a:bodyPr wrap="square" rtlCol="0">
            <a:spAutoFit/>
          </a:bodyPr>
          <a:lstStyle/>
          <a:p>
            <a:pPr algn="ctr" fontAlgn="auto"/>
            <a:r>
              <a:rPr lang="en-AU" b="1" dirty="0"/>
              <a:t>Greater freedom to adjust and expand services</a:t>
            </a:r>
          </a:p>
        </p:txBody>
      </p:sp>
    </p:spTree>
    <p:extLst>
      <p:ext uri="{BB962C8B-B14F-4D97-AF65-F5344CB8AC3E}">
        <p14:creationId xmlns:p14="http://schemas.microsoft.com/office/powerpoint/2010/main" val="334444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517E-E89A-DCAE-EC27-8B86CC38E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181B3-31B3-ED3E-61EA-E9E7366C61D9}"/>
              </a:ext>
            </a:extLst>
          </p:cNvPr>
          <p:cNvSpPr>
            <a:spLocks noGrp="1"/>
          </p:cNvSpPr>
          <p:nvPr>
            <p:ph type="title"/>
          </p:nvPr>
        </p:nvSpPr>
        <p:spPr/>
        <p:txBody>
          <a:bodyPr/>
          <a:lstStyle/>
          <a:p>
            <a:r>
              <a:rPr lang="en-AU" dirty="0"/>
              <a:t>No worse off principle</a:t>
            </a:r>
          </a:p>
        </p:txBody>
      </p:sp>
      <p:sp>
        <p:nvSpPr>
          <p:cNvPr id="3" name="Content Placeholder 2">
            <a:extLst>
              <a:ext uri="{FF2B5EF4-FFF2-40B4-BE49-F238E27FC236}">
                <a16:creationId xmlns:a16="http://schemas.microsoft.com/office/drawing/2014/main" id="{A649E3CB-8399-9EF7-A078-C5C09A88B6C5}"/>
              </a:ext>
            </a:extLst>
          </p:cNvPr>
          <p:cNvSpPr>
            <a:spLocks noGrp="1"/>
          </p:cNvSpPr>
          <p:nvPr>
            <p:ph type="body" sz="quarter" idx="13"/>
          </p:nvPr>
        </p:nvSpPr>
        <p:spPr/>
        <p:txBody>
          <a:bodyPr/>
          <a:lstStyle/>
          <a:p>
            <a:r>
              <a:rPr lang="en-AU" dirty="0"/>
              <a:t>A no worse off principle will apply to everyone in residential aged care as of 31 October 2025.</a:t>
            </a:r>
          </a:p>
          <a:p>
            <a:r>
              <a:rPr lang="en-AU" dirty="0"/>
              <a:t>Your accommodation payments will also not change as you have already signed a contract with your provider. </a:t>
            </a:r>
          </a:p>
          <a:p>
            <a:endParaRPr lang="en-AU" dirty="0"/>
          </a:p>
        </p:txBody>
      </p:sp>
    </p:spTree>
    <p:extLst>
      <p:ext uri="{BB962C8B-B14F-4D97-AF65-F5344CB8AC3E}">
        <p14:creationId xmlns:p14="http://schemas.microsoft.com/office/powerpoint/2010/main" val="2209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DD7461F-F717-E405-01E9-6E98ACE683FB}"/>
              </a:ext>
            </a:extLst>
          </p:cNvPr>
          <p:cNvSpPr txBox="1">
            <a:spLocks noGrp="1"/>
          </p:cNvSpPr>
          <p:nvPr>
            <p:ph type="title" idx="4294967295"/>
          </p:nvPr>
        </p:nvSpPr>
        <p:spPr>
          <a:xfrm>
            <a:off x="896741" y="949824"/>
            <a:ext cx="10397433" cy="14932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AU" sz="1800" b="0" i="0" u="none" strike="noStrike" kern="1200" cap="none" spc="0" normalizeH="0" baseline="0" noProof="0" dirty="0">
                <a:ln>
                  <a:noFill/>
                </a:ln>
                <a:solidFill>
                  <a:srgbClr val="1E1545"/>
                </a:solidFill>
                <a:effectLst/>
                <a:uLnTx/>
                <a:uFillTx/>
                <a:latin typeface="Arial" panose="020B0604020202020204" pitchFamily="34" charset="0"/>
                <a:ea typeface="Times New Roman" panose="02020603050405020304" pitchFamily="18" charset="0"/>
                <a:cs typeface="Times New Roman" panose="02020603050405020304" pitchFamily="18" charset="0"/>
              </a:rPr>
              <a:t>This document is for older people, their families and carers who are currently receiving or are seeking government funded aged care services. This document should support your understanding of the </a:t>
            </a:r>
            <a:r>
              <a:rPr kumimoji="0" lang="en-AU" sz="1800" b="0" i="1" u="none" strike="noStrike" kern="1200" cap="none" spc="0" normalizeH="0" baseline="0" noProof="0" dirty="0">
                <a:ln>
                  <a:noFill/>
                </a:ln>
                <a:solidFill>
                  <a:srgbClr val="1E1545"/>
                </a:solidFill>
                <a:effectLst/>
                <a:uLnTx/>
                <a:uFillTx/>
                <a:latin typeface="Arial" panose="020B0604020202020204" pitchFamily="34" charset="0"/>
                <a:ea typeface="Times New Roman" panose="02020603050405020304" pitchFamily="18" charset="0"/>
                <a:cs typeface="Times New Roman" panose="02020603050405020304" pitchFamily="18" charset="0"/>
              </a:rPr>
              <a:t>Aged Care Act 2024</a:t>
            </a:r>
            <a:r>
              <a:rPr kumimoji="0" lang="en-AU" sz="1800" b="0" i="0" u="none" strike="noStrike" kern="1200" cap="none" spc="0" normalizeH="0" baseline="0" noProof="0" dirty="0">
                <a:ln>
                  <a:noFill/>
                </a:ln>
                <a:solidFill>
                  <a:srgbClr val="1E1545"/>
                </a:solidFill>
                <a:effectLst/>
                <a:uLnTx/>
                <a:uFillTx/>
                <a:latin typeface="Arial" panose="020B0604020202020204" pitchFamily="34" charset="0"/>
                <a:ea typeface="Times New Roman" panose="02020603050405020304" pitchFamily="18" charset="0"/>
                <a:cs typeface="Times New Roman" panose="02020603050405020304" pitchFamily="18" charset="0"/>
              </a:rPr>
              <a:t> (the Act) which will start on 1 November 2025.</a:t>
            </a:r>
          </a:p>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AU" sz="1800" b="0" i="0" u="none" strike="noStrike" kern="1200" cap="none" spc="0" normalizeH="0" baseline="0" noProof="0" dirty="0">
                <a:ln>
                  <a:noFill/>
                </a:ln>
                <a:solidFill>
                  <a:srgbClr val="1E1545"/>
                </a:solidFill>
                <a:effectLst/>
                <a:uLnTx/>
                <a:uFillTx/>
                <a:latin typeface="Arial" panose="020B0604020202020204" pitchFamily="34" charset="0"/>
                <a:ea typeface="Times New Roman" panose="02020603050405020304" pitchFamily="18" charset="0"/>
                <a:cs typeface="Times New Roman" panose="02020603050405020304" pitchFamily="18" charset="0"/>
              </a:rPr>
              <a:t>To support your understanding, this document will cover the following topics:</a:t>
            </a:r>
          </a:p>
        </p:txBody>
      </p:sp>
      <p:grpSp>
        <p:nvGrpSpPr>
          <p:cNvPr id="4" name="Group 3" descr="Your rights in care">
            <a:extLst>
              <a:ext uri="{FF2B5EF4-FFF2-40B4-BE49-F238E27FC236}">
                <a16:creationId xmlns:a16="http://schemas.microsoft.com/office/drawing/2014/main" id="{DBEF03A6-09E8-F724-D88C-2F0FB26F5F82}"/>
              </a:ext>
            </a:extLst>
          </p:cNvPr>
          <p:cNvGrpSpPr/>
          <p:nvPr/>
        </p:nvGrpSpPr>
        <p:grpSpPr>
          <a:xfrm>
            <a:off x="896741" y="2731414"/>
            <a:ext cx="3024003" cy="3024004"/>
            <a:chOff x="896741" y="2731414"/>
            <a:chExt cx="3024003" cy="3024004"/>
          </a:xfrm>
        </p:grpSpPr>
        <p:pic>
          <p:nvPicPr>
            <p:cNvPr id="1030" name="Picture 6">
              <a:extLst>
                <a:ext uri="{FF2B5EF4-FFF2-40B4-BE49-F238E27FC236}">
                  <a16:creationId xmlns:a16="http://schemas.microsoft.com/office/drawing/2014/main" id="{F7895A3A-0352-17A0-73C3-ADFD52E38A5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896741" y="2731414"/>
              <a:ext cx="3024003" cy="3024003"/>
            </a:xfrm>
            <a:prstGeom prst="rect">
              <a:avLst/>
            </a:prstGeom>
            <a:noFill/>
            <a:effectLst>
              <a:outerShdw blurRad="152400"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94FC858-0413-5AE9-7D8D-638A4D8004EC}"/>
                </a:ext>
              </a:extLst>
            </p:cNvPr>
            <p:cNvSpPr/>
            <p:nvPr/>
          </p:nvSpPr>
          <p:spPr>
            <a:xfrm rot="5400000">
              <a:off x="1582420" y="3417095"/>
              <a:ext cx="1652646"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Content Placeholder 2">
            <a:extLst>
              <a:ext uri="{FF2B5EF4-FFF2-40B4-BE49-F238E27FC236}">
                <a16:creationId xmlns:a16="http://schemas.microsoft.com/office/drawing/2014/main" id="{F3E27F02-0B96-D36B-7CAF-2365A6265375}"/>
              </a:ext>
            </a:extLst>
          </p:cNvPr>
          <p:cNvSpPr>
            <a:spLocks noGrp="1"/>
          </p:cNvSpPr>
          <p:nvPr>
            <p:ph type="body" sz="quarter" idx="15"/>
          </p:nvPr>
        </p:nvSpPr>
        <p:spPr>
          <a:xfrm>
            <a:off x="896743" y="4944939"/>
            <a:ext cx="3024000" cy="810478"/>
          </a:xfrm>
          <a:effectLst/>
        </p:spPr>
        <p:txBody>
          <a:bodyPr wrap="square">
            <a:spAutoFit/>
          </a:bodyPr>
          <a:lstStyle/>
          <a:p>
            <a:pPr marL="0" indent="0">
              <a:lnSpc>
                <a:spcPts val="2800"/>
              </a:lnSpc>
              <a:buNone/>
            </a:pPr>
            <a:r>
              <a:rPr lang="en-AU" sz="2800" b="1" dirty="0">
                <a:solidFill>
                  <a:srgbClr val="FFFFFF"/>
                </a:solidFill>
              </a:rPr>
              <a:t>Your rights in care</a:t>
            </a:r>
          </a:p>
        </p:txBody>
      </p:sp>
      <p:grpSp>
        <p:nvGrpSpPr>
          <p:cNvPr id="5" name="Group 4" descr="Service delivery changes">
            <a:extLst>
              <a:ext uri="{FF2B5EF4-FFF2-40B4-BE49-F238E27FC236}">
                <a16:creationId xmlns:a16="http://schemas.microsoft.com/office/drawing/2014/main" id="{A638B6F1-D9E1-1C3D-509B-8F43519D78BF}"/>
              </a:ext>
            </a:extLst>
          </p:cNvPr>
          <p:cNvGrpSpPr/>
          <p:nvPr/>
        </p:nvGrpSpPr>
        <p:grpSpPr>
          <a:xfrm>
            <a:off x="4582917" y="2730333"/>
            <a:ext cx="3025084" cy="3025084"/>
            <a:chOff x="4582917" y="2730333"/>
            <a:chExt cx="3025084" cy="3025084"/>
          </a:xfrm>
        </p:grpSpPr>
        <p:pic>
          <p:nvPicPr>
            <p:cNvPr id="12" name="Picture 6">
              <a:extLst>
                <a:ext uri="{FF2B5EF4-FFF2-40B4-BE49-F238E27FC236}">
                  <a16:creationId xmlns:a16="http://schemas.microsoft.com/office/drawing/2014/main" id="{7A74641B-DBFE-7CF8-A0DE-53B1ADBBEBF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4582917" y="2730333"/>
              <a:ext cx="3025084" cy="3025084"/>
            </a:xfrm>
            <a:prstGeom prst="rect">
              <a:avLst/>
            </a:prstGeom>
            <a:noFill/>
            <a:effectLst>
              <a:outerShdw blurRad="152400"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EB14B39-9465-C583-91F2-B87C74001B24}"/>
                </a:ext>
              </a:extLst>
            </p:cNvPr>
            <p:cNvSpPr/>
            <p:nvPr/>
          </p:nvSpPr>
          <p:spPr>
            <a:xfrm rot="5400000">
              <a:off x="5393453" y="3540870"/>
              <a:ext cx="1405093"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Content Placeholder 2">
            <a:extLst>
              <a:ext uri="{FF2B5EF4-FFF2-40B4-BE49-F238E27FC236}">
                <a16:creationId xmlns:a16="http://schemas.microsoft.com/office/drawing/2014/main" id="{546E4C4B-335B-3909-C934-E5EBE6249A0B}"/>
              </a:ext>
            </a:extLst>
          </p:cNvPr>
          <p:cNvSpPr txBox="1">
            <a:spLocks/>
          </p:cNvSpPr>
          <p:nvPr/>
        </p:nvSpPr>
        <p:spPr>
          <a:xfrm>
            <a:off x="4584000" y="4944939"/>
            <a:ext cx="3024000" cy="810478"/>
          </a:xfrm>
          <a:prstGeom prst="rect">
            <a:avLst/>
          </a:prstGeom>
          <a:effectLst/>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AU" sz="2800" b="1" dirty="0">
                <a:solidFill>
                  <a:srgbClr val="FFFFFF"/>
                </a:solidFill>
              </a:rPr>
              <a:t>Service delivery</a:t>
            </a:r>
            <a:br>
              <a:rPr lang="en-AU" sz="2800" b="1" dirty="0">
                <a:solidFill>
                  <a:srgbClr val="FFFFFF"/>
                </a:solidFill>
              </a:rPr>
            </a:br>
            <a:r>
              <a:rPr lang="en-AU" sz="2800" b="1" dirty="0">
                <a:solidFill>
                  <a:srgbClr val="FFFFFF"/>
                </a:solidFill>
              </a:rPr>
              <a:t>changes</a:t>
            </a:r>
          </a:p>
        </p:txBody>
      </p:sp>
      <p:grpSp>
        <p:nvGrpSpPr>
          <p:cNvPr id="8" name="Group 7" descr="Safety and empowerment">
            <a:extLst>
              <a:ext uri="{FF2B5EF4-FFF2-40B4-BE49-F238E27FC236}">
                <a16:creationId xmlns:a16="http://schemas.microsoft.com/office/drawing/2014/main" id="{58CF1985-7AAF-C1B3-B574-82629F2E78EE}"/>
              </a:ext>
            </a:extLst>
          </p:cNvPr>
          <p:cNvGrpSpPr/>
          <p:nvPr/>
        </p:nvGrpSpPr>
        <p:grpSpPr>
          <a:xfrm>
            <a:off x="8269091" y="2729249"/>
            <a:ext cx="3025084" cy="3026167"/>
            <a:chOff x="8269091" y="2729249"/>
            <a:chExt cx="3025084" cy="3026167"/>
          </a:xfrm>
        </p:grpSpPr>
        <p:pic>
          <p:nvPicPr>
            <p:cNvPr id="13" name="Picture 6">
              <a:extLst>
                <a:ext uri="{FF2B5EF4-FFF2-40B4-BE49-F238E27FC236}">
                  <a16:creationId xmlns:a16="http://schemas.microsoft.com/office/drawing/2014/main" id="{C1459954-3D89-C1B1-BD0D-DF365BE0CE3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8269091" y="2729249"/>
              <a:ext cx="3025084" cy="3025084"/>
            </a:xfrm>
            <a:prstGeom prst="rect">
              <a:avLst/>
            </a:prstGeom>
            <a:noFill/>
            <a:effectLst>
              <a:outerShdw blurRad="162572" dist="381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BBA8C9D-2F66-CD51-3A39-286858FCF3B7}"/>
                </a:ext>
              </a:extLst>
            </p:cNvPr>
            <p:cNvSpPr/>
            <p:nvPr/>
          </p:nvSpPr>
          <p:spPr>
            <a:xfrm rot="5400000">
              <a:off x="9079628" y="3540870"/>
              <a:ext cx="1405093" cy="3024000"/>
            </a:xfrm>
            <a:prstGeom prst="rect">
              <a:avLst/>
            </a:prstGeom>
            <a:gradFill>
              <a:gsLst>
                <a:gs pos="0">
                  <a:schemeClr val="bg1">
                    <a:lumMod val="10000"/>
                    <a:alpha val="88931"/>
                  </a:schemeClr>
                </a:gs>
                <a:gs pos="84000">
                  <a:schemeClr val="bg1">
                    <a:lumMod val="10000"/>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Content Placeholder 2">
            <a:extLst>
              <a:ext uri="{FF2B5EF4-FFF2-40B4-BE49-F238E27FC236}">
                <a16:creationId xmlns:a16="http://schemas.microsoft.com/office/drawing/2014/main" id="{23EBF342-75DE-263F-02C6-8F78E290C45E}"/>
              </a:ext>
            </a:extLst>
          </p:cNvPr>
          <p:cNvSpPr txBox="1">
            <a:spLocks/>
          </p:cNvSpPr>
          <p:nvPr/>
        </p:nvSpPr>
        <p:spPr>
          <a:xfrm>
            <a:off x="8271257" y="4944939"/>
            <a:ext cx="3024000" cy="810478"/>
          </a:xfrm>
          <a:prstGeom prst="rect">
            <a:avLst/>
          </a:prstGeom>
          <a:effectLst/>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buNone/>
            </a:pPr>
            <a:r>
              <a:rPr lang="en-AU" sz="2800" b="1" dirty="0">
                <a:solidFill>
                  <a:srgbClr val="FFFFFF"/>
                </a:solidFill>
              </a:rPr>
              <a:t>Safety and empowerment</a:t>
            </a:r>
          </a:p>
        </p:txBody>
      </p:sp>
    </p:spTree>
    <p:extLst>
      <p:ext uri="{BB962C8B-B14F-4D97-AF65-F5344CB8AC3E}">
        <p14:creationId xmlns:p14="http://schemas.microsoft.com/office/powerpoint/2010/main" val="37383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build="p"/>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220FE-0DBD-073C-1C59-63459E9DB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7CF2C-7027-56AE-4DB4-AB231437A329}"/>
              </a:ext>
            </a:extLst>
          </p:cNvPr>
          <p:cNvSpPr>
            <a:spLocks noGrp="1"/>
          </p:cNvSpPr>
          <p:nvPr>
            <p:ph type="title"/>
          </p:nvPr>
        </p:nvSpPr>
        <p:spPr/>
        <p:txBody>
          <a:bodyPr/>
          <a:lstStyle/>
          <a:p>
            <a:r>
              <a:rPr lang="en-AU" dirty="0"/>
              <a:t>Key changes to in-home aged care</a:t>
            </a:r>
          </a:p>
        </p:txBody>
      </p:sp>
      <p:sp>
        <p:nvSpPr>
          <p:cNvPr id="3" name="Content Placeholder 2">
            <a:extLst>
              <a:ext uri="{FF2B5EF4-FFF2-40B4-BE49-F238E27FC236}">
                <a16:creationId xmlns:a16="http://schemas.microsoft.com/office/drawing/2014/main" id="{A6F5E395-6C32-C6E6-22D9-B97E51EB3039}"/>
              </a:ext>
            </a:extLst>
          </p:cNvPr>
          <p:cNvSpPr>
            <a:spLocks noGrp="1"/>
          </p:cNvSpPr>
          <p:nvPr>
            <p:ph type="body" sz="quarter" idx="13"/>
          </p:nvPr>
        </p:nvSpPr>
        <p:spPr/>
        <p:txBody>
          <a:bodyPr/>
          <a:lstStyle/>
          <a:p>
            <a:r>
              <a:rPr lang="en-AU" dirty="0"/>
              <a:t>The Government is improving in-home aged care to help you live independently at home for longer.</a:t>
            </a:r>
          </a:p>
          <a:p>
            <a:r>
              <a:rPr lang="en-AU" dirty="0"/>
              <a:t>The Support at Home program offers three short-term pathways designed to meet specific and often urgent needs of older people.</a:t>
            </a:r>
          </a:p>
          <a:p>
            <a:endParaRPr lang="en-AU" dirty="0"/>
          </a:p>
        </p:txBody>
      </p:sp>
    </p:spTree>
    <p:extLst>
      <p:ext uri="{BB962C8B-B14F-4D97-AF65-F5344CB8AC3E}">
        <p14:creationId xmlns:p14="http://schemas.microsoft.com/office/powerpoint/2010/main" val="15653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D06F-EB9A-8478-5CB1-42EE79A0F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C7A3C-3BFA-1F98-3FF3-4658634C02B5}"/>
              </a:ext>
            </a:extLst>
          </p:cNvPr>
          <p:cNvSpPr>
            <a:spLocks noGrp="1"/>
          </p:cNvSpPr>
          <p:nvPr>
            <p:ph type="title"/>
          </p:nvPr>
        </p:nvSpPr>
        <p:spPr/>
        <p:txBody>
          <a:bodyPr/>
          <a:lstStyle/>
          <a:p>
            <a:r>
              <a:rPr lang="en-AU" dirty="0"/>
              <a:t>Support at Home – payment model</a:t>
            </a:r>
          </a:p>
        </p:txBody>
      </p:sp>
      <p:sp>
        <p:nvSpPr>
          <p:cNvPr id="3" name="Content Placeholder 2">
            <a:extLst>
              <a:ext uri="{FF2B5EF4-FFF2-40B4-BE49-F238E27FC236}">
                <a16:creationId xmlns:a16="http://schemas.microsoft.com/office/drawing/2014/main" id="{0EC1DBB3-4DC6-0162-9D2B-47F5B5D42FF3}"/>
              </a:ext>
            </a:extLst>
          </p:cNvPr>
          <p:cNvSpPr>
            <a:spLocks noGrp="1"/>
          </p:cNvSpPr>
          <p:nvPr>
            <p:ph type="body" sz="quarter" idx="13"/>
          </p:nvPr>
        </p:nvSpPr>
        <p:spPr/>
        <p:txBody>
          <a:bodyPr/>
          <a:lstStyle/>
          <a:p>
            <a:r>
              <a:rPr lang="en-AU" dirty="0"/>
              <a:t>Providers do not invoice you directly for services funded under the Support at Home program (except for contributions).</a:t>
            </a:r>
          </a:p>
          <a:p>
            <a:r>
              <a:rPr lang="en-AU" dirty="0"/>
              <a:t>Services Australia manages all of your budgets and releases funds as claims are submitted.</a:t>
            </a:r>
          </a:p>
          <a:p>
            <a:endParaRPr lang="en-AU" dirty="0"/>
          </a:p>
        </p:txBody>
      </p:sp>
    </p:spTree>
    <p:extLst>
      <p:ext uri="{BB962C8B-B14F-4D97-AF65-F5344CB8AC3E}">
        <p14:creationId xmlns:p14="http://schemas.microsoft.com/office/powerpoint/2010/main" val="30984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0720-75EC-8B34-7E99-714D7C5FA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20D05-71D6-21EA-5783-26BC13F24A1F}"/>
              </a:ext>
            </a:extLst>
          </p:cNvPr>
          <p:cNvSpPr>
            <a:spLocks noGrp="1"/>
          </p:cNvSpPr>
          <p:nvPr>
            <p:ph type="title"/>
          </p:nvPr>
        </p:nvSpPr>
        <p:spPr>
          <a:xfrm>
            <a:off x="830262" y="681038"/>
            <a:ext cx="9435401" cy="549275"/>
          </a:xfrm>
        </p:spPr>
        <p:txBody>
          <a:bodyPr>
            <a:normAutofit/>
          </a:bodyPr>
          <a:lstStyle/>
          <a:p>
            <a:r>
              <a:rPr lang="en-AU" dirty="0"/>
              <a:t>Key changes to specialist aged care programs</a:t>
            </a:r>
          </a:p>
        </p:txBody>
      </p:sp>
      <p:sp>
        <p:nvSpPr>
          <p:cNvPr id="3" name="Content Placeholder 2">
            <a:extLst>
              <a:ext uri="{FF2B5EF4-FFF2-40B4-BE49-F238E27FC236}">
                <a16:creationId xmlns:a16="http://schemas.microsoft.com/office/drawing/2014/main" id="{C5EC6EE9-D154-9F09-4181-2B0A696EBA60}"/>
              </a:ext>
            </a:extLst>
          </p:cNvPr>
          <p:cNvSpPr>
            <a:spLocks noGrp="1"/>
          </p:cNvSpPr>
          <p:nvPr>
            <p:ph type="body" sz="quarter" idx="13"/>
          </p:nvPr>
        </p:nvSpPr>
        <p:spPr>
          <a:xfrm>
            <a:off x="830263" y="1819275"/>
            <a:ext cx="10520362" cy="4332288"/>
          </a:xfrm>
        </p:spPr>
        <p:txBody>
          <a:bodyPr/>
          <a:lstStyle/>
          <a:p>
            <a:pPr lvl="0"/>
            <a:r>
              <a:rPr lang="en-AU" dirty="0"/>
              <a:t>New eligibility and assessment requirements, and requirements for delivery of home care under the MPS program.</a:t>
            </a:r>
          </a:p>
          <a:p>
            <a:r>
              <a:rPr lang="en-AU" dirty="0"/>
              <a:t>Multi-Purpose Service Program (MPSP) provides combined health and aged care services for some rural and remote communities.</a:t>
            </a:r>
          </a:p>
          <a:p>
            <a:r>
              <a:rPr lang="en-AU" dirty="0"/>
              <a:t>The National Aboriginal and Torres Strait Islander Flexible Aged Care Program (NATSIFACP) funds culturally safe aged care.</a:t>
            </a:r>
          </a:p>
          <a:p>
            <a:pPr lvl="0"/>
            <a:endParaRPr lang="en-AU" dirty="0"/>
          </a:p>
        </p:txBody>
      </p:sp>
    </p:spTree>
    <p:extLst>
      <p:ext uri="{BB962C8B-B14F-4D97-AF65-F5344CB8AC3E}">
        <p14:creationId xmlns:p14="http://schemas.microsoft.com/office/powerpoint/2010/main" val="24847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178AF3-C1E8-442B-6C32-D466EC5AC52D}"/>
              </a:ext>
            </a:extLst>
          </p:cNvPr>
          <p:cNvSpPr txBox="1">
            <a:spLocks noGrp="1"/>
          </p:cNvSpPr>
          <p:nvPr>
            <p:ph type="title" idx="4294967295"/>
          </p:nvPr>
        </p:nvSpPr>
        <p:spPr>
          <a:xfrm>
            <a:off x="1523999" y="3083908"/>
            <a:ext cx="7952509"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5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Safety &amp; Empowerment </a:t>
            </a:r>
          </a:p>
        </p:txBody>
      </p:sp>
    </p:spTree>
    <p:extLst>
      <p:ext uri="{BB962C8B-B14F-4D97-AF65-F5344CB8AC3E}">
        <p14:creationId xmlns:p14="http://schemas.microsoft.com/office/powerpoint/2010/main" val="271654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452-023C-A202-BF6C-ED381580E506}"/>
              </a:ext>
            </a:extLst>
          </p:cNvPr>
          <p:cNvSpPr>
            <a:spLocks noGrp="1"/>
          </p:cNvSpPr>
          <p:nvPr>
            <p:ph type="title"/>
          </p:nvPr>
        </p:nvSpPr>
        <p:spPr>
          <a:xfrm>
            <a:off x="829952" y="681037"/>
            <a:ext cx="7446782" cy="549275"/>
          </a:xfrm>
        </p:spPr>
        <p:txBody>
          <a:bodyPr>
            <a:normAutofit fontScale="90000"/>
          </a:bodyPr>
          <a:lstStyle/>
          <a:p>
            <a:r>
              <a:rPr lang="en-AU" dirty="0"/>
              <a:t>Navigating complaints and raising concerns</a:t>
            </a:r>
          </a:p>
        </p:txBody>
      </p:sp>
      <p:sp>
        <p:nvSpPr>
          <p:cNvPr id="3" name="Content Placeholder 2">
            <a:extLst>
              <a:ext uri="{FF2B5EF4-FFF2-40B4-BE49-F238E27FC236}">
                <a16:creationId xmlns:a16="http://schemas.microsoft.com/office/drawing/2014/main" id="{A57B6EAA-628C-897E-9DEC-6795084E8BCE}"/>
              </a:ext>
            </a:extLst>
          </p:cNvPr>
          <p:cNvSpPr>
            <a:spLocks noGrp="1"/>
          </p:cNvSpPr>
          <p:nvPr>
            <p:ph type="body" sz="quarter" idx="13"/>
          </p:nvPr>
        </p:nvSpPr>
        <p:spPr>
          <a:xfrm>
            <a:off x="830263" y="1819275"/>
            <a:ext cx="10520362" cy="4332288"/>
          </a:xfrm>
        </p:spPr>
        <p:txBody>
          <a:bodyPr/>
          <a:lstStyle/>
          <a:p>
            <a:r>
              <a:rPr lang="en-AU" dirty="0"/>
              <a:t>If you ever feel that your rights are not being upheld, or if something just does not feel right, you have the right to speak up.</a:t>
            </a:r>
          </a:p>
          <a:p>
            <a:r>
              <a:rPr lang="en-AU" dirty="0"/>
              <a:t>Raising a concern doesn’t just help you but it can also help others who might be having the same problem. It gives your aged care provider a chance to fix things and improve the service for everyone.</a:t>
            </a:r>
          </a:p>
        </p:txBody>
      </p:sp>
    </p:spTree>
    <p:extLst>
      <p:ext uri="{BB962C8B-B14F-4D97-AF65-F5344CB8AC3E}">
        <p14:creationId xmlns:p14="http://schemas.microsoft.com/office/powerpoint/2010/main" val="23902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276F4-B9B9-F276-8F22-E425EAFC93F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82624DD-398E-FAF9-9762-F81E707BAB4C}"/>
              </a:ex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1">
            <a:gsLst>
              <a:gs pos="25000">
                <a:schemeClr val="bg1">
                  <a:lumMod val="10000"/>
                  <a:alpha val="88931"/>
                </a:schemeClr>
              </a:gs>
              <a:gs pos="94000">
                <a:schemeClr val="bg1">
                  <a:lumMod val="1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159F0D90-99B0-7F1D-9E7A-FBD58D3354EC}"/>
              </a:ext>
            </a:extLst>
          </p:cNvPr>
          <p:cNvSpPr>
            <a:spLocks noGrp="1"/>
          </p:cNvSpPr>
          <p:nvPr>
            <p:ph type="title"/>
          </p:nvPr>
        </p:nvSpPr>
        <p:spPr>
          <a:xfrm>
            <a:off x="628070" y="3905188"/>
            <a:ext cx="9332794" cy="2952812"/>
          </a:xfrm>
        </p:spPr>
        <p:txBody>
          <a:bodyPr>
            <a:noAutofit/>
          </a:bodyPr>
          <a:lstStyle/>
          <a:p>
            <a:r>
              <a:rPr lang="en-AU" sz="4400" dirty="0">
                <a:solidFill>
                  <a:schemeClr val="bg1"/>
                </a:solidFill>
              </a:rPr>
              <a:t>If you would like support to raise a concern you can always talk with an aged care advocate.</a:t>
            </a:r>
          </a:p>
        </p:txBody>
      </p:sp>
      <p:sp>
        <p:nvSpPr>
          <p:cNvPr id="4" name="Date Placeholder 3">
            <a:extLst>
              <a:ext uri="{FF2B5EF4-FFF2-40B4-BE49-F238E27FC236}">
                <a16:creationId xmlns:a16="http://schemas.microsoft.com/office/drawing/2014/main" id="{FF9D7823-0E03-4BF5-8137-0D2510E354A9}"/>
              </a:ext>
            </a:extLst>
          </p:cNvPr>
          <p:cNvSpPr>
            <a:spLocks noGrp="1"/>
          </p:cNvSpPr>
          <p:nvPr>
            <p:ph type="dt" sz="half" idx="11"/>
          </p:nvPr>
        </p:nvSpPr>
        <p:spPr/>
        <p:txBody>
          <a:bodyPr/>
          <a:lstStyle/>
          <a:p>
            <a:r>
              <a:rPr lang="en-US"/>
              <a:t>Day Month 2023</a:t>
            </a:r>
            <a:endParaRPr lang="en-US" dirty="0"/>
          </a:p>
        </p:txBody>
      </p:sp>
      <p:sp>
        <p:nvSpPr>
          <p:cNvPr id="5" name="Date Placeholder 3">
            <a:extLst>
              <a:ext uri="{FF2B5EF4-FFF2-40B4-BE49-F238E27FC236}">
                <a16:creationId xmlns:a16="http://schemas.microsoft.com/office/drawing/2014/main" id="{16A98289-0BDF-7668-9983-85537AA33C58}"/>
              </a:ext>
            </a:extLst>
          </p:cNvPr>
          <p:cNvSpPr txBox="1">
            <a:spLocks/>
          </p:cNvSpPr>
          <p:nvPr/>
        </p:nvSpPr>
        <p:spPr>
          <a:xfrm>
            <a:off x="8700052" y="6415985"/>
            <a:ext cx="2743200" cy="277000"/>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Day Month 2023</a:t>
            </a:r>
            <a:endParaRPr lang="en-US" dirty="0"/>
          </a:p>
        </p:txBody>
      </p:sp>
    </p:spTree>
    <p:extLst>
      <p:ext uri="{BB962C8B-B14F-4D97-AF65-F5344CB8AC3E}">
        <p14:creationId xmlns:p14="http://schemas.microsoft.com/office/powerpoint/2010/main" val="193757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0" fill="hold"/>
                                        <p:tgtEl>
                                          <p:spTgt spid="6"/>
                                        </p:tgtEl>
                                      </p:cBhvr>
                                      <p:by x="115000" y="115000"/>
                                    </p:animScale>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A19AF-5F8D-A941-A5B5-7637E17BC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D5FB6-FED5-53C9-A514-7FF299D4B090}"/>
              </a:ext>
            </a:extLst>
          </p:cNvPr>
          <p:cNvSpPr>
            <a:spLocks noGrp="1"/>
          </p:cNvSpPr>
          <p:nvPr>
            <p:ph type="title"/>
          </p:nvPr>
        </p:nvSpPr>
        <p:spPr>
          <a:xfrm>
            <a:off x="829952" y="681037"/>
            <a:ext cx="10667104" cy="549275"/>
          </a:xfrm>
        </p:spPr>
        <p:txBody>
          <a:bodyPr>
            <a:normAutofit/>
          </a:bodyPr>
          <a:lstStyle/>
          <a:p>
            <a:r>
              <a:rPr lang="en-AU" dirty="0"/>
              <a:t>How to make a complaint if something feels wrong</a:t>
            </a:r>
          </a:p>
        </p:txBody>
      </p:sp>
      <p:sp>
        <p:nvSpPr>
          <p:cNvPr id="3" name="Content Placeholder 2">
            <a:extLst>
              <a:ext uri="{FF2B5EF4-FFF2-40B4-BE49-F238E27FC236}">
                <a16:creationId xmlns:a16="http://schemas.microsoft.com/office/drawing/2014/main" id="{2DC4856C-C66A-2544-42C9-DABD701C1F69}"/>
              </a:ext>
            </a:extLst>
          </p:cNvPr>
          <p:cNvSpPr>
            <a:spLocks noGrp="1"/>
          </p:cNvSpPr>
          <p:nvPr>
            <p:ph type="body" sz="quarter" idx="13"/>
          </p:nvPr>
        </p:nvSpPr>
        <p:spPr>
          <a:xfrm>
            <a:off x="830263" y="1819275"/>
            <a:ext cx="10520362" cy="4332288"/>
          </a:xfrm>
        </p:spPr>
        <p:txBody>
          <a:bodyPr>
            <a:normAutofit fontScale="92500" lnSpcReduction="10000"/>
          </a:bodyPr>
          <a:lstStyle/>
          <a:p>
            <a:r>
              <a:rPr lang="en-AU" dirty="0"/>
              <a:t>If something does not feel right, you have had a poor experience or you feel you have been treated unfairly, you can speak up without fear that you will be punished or treated badly.</a:t>
            </a:r>
          </a:p>
          <a:p>
            <a:r>
              <a:rPr lang="en-AU" dirty="0"/>
              <a:t>All aged care providers must have a complaints system in place. You, your registered supporter, carer, family member, friend, or any other person supporting you can use this system to give feedback or raise a concern about the care or services you’re receiving.</a:t>
            </a:r>
          </a:p>
          <a:p>
            <a:r>
              <a:rPr lang="en-AU" dirty="0"/>
              <a:t>If you feel like your complaint has not been addressed or resolved, confidential and anonymous complaints can also be made directly to the Aged Care Complaints Commissioner.</a:t>
            </a:r>
          </a:p>
          <a:p>
            <a:endParaRPr lang="en-AU" dirty="0"/>
          </a:p>
        </p:txBody>
      </p:sp>
    </p:spTree>
    <p:extLst>
      <p:ext uri="{BB962C8B-B14F-4D97-AF65-F5344CB8AC3E}">
        <p14:creationId xmlns:p14="http://schemas.microsoft.com/office/powerpoint/2010/main" val="39824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6F54451-2AE0-71F5-1CE9-28E877CD7AD8}"/>
              </a:ext>
            </a:extLst>
          </p:cNvPr>
          <p:cNvSpPr txBox="1">
            <a:spLocks noGrp="1"/>
          </p:cNvSpPr>
          <p:nvPr>
            <p:ph type="title" idx="4294967295"/>
          </p:nvPr>
        </p:nvSpPr>
        <p:spPr>
          <a:xfrm>
            <a:off x="1524000" y="3087699"/>
            <a:ext cx="6097978" cy="7155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5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Your rights in care</a:t>
            </a:r>
          </a:p>
        </p:txBody>
      </p:sp>
    </p:spTree>
    <p:extLst>
      <p:ext uri="{BB962C8B-B14F-4D97-AF65-F5344CB8AC3E}">
        <p14:creationId xmlns:p14="http://schemas.microsoft.com/office/powerpoint/2010/main" val="325865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5E39-9B82-30D5-D972-DF344EFD7792}"/>
              </a:ext>
            </a:extLst>
          </p:cNvPr>
          <p:cNvSpPr>
            <a:spLocks noGrp="1"/>
          </p:cNvSpPr>
          <p:nvPr>
            <p:ph type="title"/>
          </p:nvPr>
        </p:nvSpPr>
        <p:spPr>
          <a:xfrm>
            <a:off x="829952" y="681037"/>
            <a:ext cx="7446782" cy="549275"/>
          </a:xfrm>
        </p:spPr>
        <p:txBody>
          <a:bodyPr>
            <a:normAutofit fontScale="90000"/>
          </a:bodyPr>
          <a:lstStyle/>
          <a:p>
            <a:r>
              <a:rPr lang="en-AU" dirty="0"/>
              <a:t>What the Statement of Rights mean for you</a:t>
            </a:r>
          </a:p>
        </p:txBody>
      </p:sp>
      <p:sp>
        <p:nvSpPr>
          <p:cNvPr id="3" name="Content Placeholder 2">
            <a:extLst>
              <a:ext uri="{FF2B5EF4-FFF2-40B4-BE49-F238E27FC236}">
                <a16:creationId xmlns:a16="http://schemas.microsoft.com/office/drawing/2014/main" id="{954B432F-EB3C-2BC4-9E78-99193A0206E4}"/>
              </a:ext>
            </a:extLst>
          </p:cNvPr>
          <p:cNvSpPr>
            <a:spLocks noGrp="1"/>
          </p:cNvSpPr>
          <p:nvPr>
            <p:ph type="body" sz="quarter" idx="13"/>
          </p:nvPr>
        </p:nvSpPr>
        <p:spPr>
          <a:xfrm>
            <a:off x="830263" y="1819275"/>
            <a:ext cx="10520362" cy="4332288"/>
          </a:xfrm>
        </p:spPr>
        <p:txBody>
          <a:bodyPr vert="horz" lIns="91440" tIns="45720" rIns="91440" bIns="45720" rtlCol="0" anchor="t">
            <a:normAutofit/>
          </a:bodyPr>
          <a:lstStyle/>
          <a:p>
            <a:r>
              <a:rPr lang="en-AU" dirty="0"/>
              <a:t>Autonomy and freedom of choice</a:t>
            </a:r>
          </a:p>
          <a:p>
            <a:r>
              <a:rPr lang="en-AU" dirty="0"/>
              <a:t>Equitable Access</a:t>
            </a:r>
          </a:p>
          <a:p>
            <a:r>
              <a:rPr lang="en-AU" dirty="0"/>
              <a:t>Safe, quality care</a:t>
            </a:r>
          </a:p>
          <a:p>
            <a:r>
              <a:rPr lang="en-AU" dirty="0"/>
              <a:t>Privacy and confidentiality</a:t>
            </a:r>
          </a:p>
          <a:p>
            <a:r>
              <a:rPr lang="en-AU" dirty="0">
                <a:latin typeface="Arial"/>
                <a:cs typeface="Arial"/>
              </a:rPr>
              <a:t>Communication and the right to speak up</a:t>
            </a:r>
            <a:endParaRPr lang="en-AU" dirty="0"/>
          </a:p>
          <a:p>
            <a:r>
              <a:rPr lang="en-AU" dirty="0"/>
              <a:t>Support and social connections</a:t>
            </a:r>
          </a:p>
        </p:txBody>
      </p:sp>
    </p:spTree>
    <p:extLst>
      <p:ext uri="{BB962C8B-B14F-4D97-AF65-F5344CB8AC3E}">
        <p14:creationId xmlns:p14="http://schemas.microsoft.com/office/powerpoint/2010/main" val="80736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DA43-9210-D266-1A24-5B238E8E0C7F}"/>
              </a:ext>
            </a:extLst>
          </p:cNvPr>
          <p:cNvSpPr>
            <a:spLocks noGrp="1"/>
          </p:cNvSpPr>
          <p:nvPr>
            <p:ph type="title"/>
          </p:nvPr>
        </p:nvSpPr>
        <p:spPr/>
        <p:txBody>
          <a:bodyPr>
            <a:normAutofit fontScale="90000"/>
          </a:bodyPr>
          <a:lstStyle/>
          <a:p>
            <a:r>
              <a:rPr lang="en-AU" dirty="0"/>
              <a:t>What you can expect from your provider</a:t>
            </a:r>
          </a:p>
        </p:txBody>
      </p:sp>
      <p:sp>
        <p:nvSpPr>
          <p:cNvPr id="3" name="Content Placeholder 2">
            <a:extLst>
              <a:ext uri="{FF2B5EF4-FFF2-40B4-BE49-F238E27FC236}">
                <a16:creationId xmlns:a16="http://schemas.microsoft.com/office/drawing/2014/main" id="{3CB92BFC-5C4D-8634-55BB-188D7DD85C29}"/>
              </a:ext>
            </a:extLst>
          </p:cNvPr>
          <p:cNvSpPr>
            <a:spLocks noGrp="1"/>
          </p:cNvSpPr>
          <p:nvPr>
            <p:ph type="body" sz="quarter" idx="13"/>
          </p:nvPr>
        </p:nvSpPr>
        <p:spPr/>
        <p:txBody>
          <a:bodyPr>
            <a:normAutofit/>
          </a:bodyPr>
          <a:lstStyle/>
          <a:p>
            <a:r>
              <a:rPr lang="en-AU" dirty="0"/>
              <a:t>Care for you in a way that respects your will and preferences, and what is important to you</a:t>
            </a:r>
          </a:p>
          <a:p>
            <a:r>
              <a:rPr lang="en-AU" dirty="0"/>
              <a:t>Work with you to make sure your care meets your rights</a:t>
            </a:r>
          </a:p>
          <a:p>
            <a:r>
              <a:rPr lang="en-AU" dirty="0"/>
              <a:t>Provide information to you about using their services and your rights</a:t>
            </a:r>
          </a:p>
          <a:p>
            <a:r>
              <a:rPr lang="en-AU" dirty="0"/>
              <a:t>Receive and action feedback or complaints from you</a:t>
            </a:r>
          </a:p>
          <a:p>
            <a:r>
              <a:rPr lang="en-AU" dirty="0"/>
              <a:t>Providers will be assessed against the Aged Care Quality Standards</a:t>
            </a:r>
          </a:p>
          <a:p>
            <a:r>
              <a:rPr lang="en-AU" dirty="0"/>
              <a:t>If an aged care home is not providing safe and quality care, the government will have stronger powers to step in and take action.</a:t>
            </a:r>
          </a:p>
          <a:p>
            <a:pPr marL="0" indent="0">
              <a:buNone/>
            </a:pPr>
            <a:endParaRPr lang="en-AU" dirty="0"/>
          </a:p>
        </p:txBody>
      </p:sp>
    </p:spTree>
    <p:extLst>
      <p:ext uri="{BB962C8B-B14F-4D97-AF65-F5344CB8AC3E}">
        <p14:creationId xmlns:p14="http://schemas.microsoft.com/office/powerpoint/2010/main" val="1683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9247-026C-F7C3-DD73-9756B8DA7A04}"/>
              </a:ext>
            </a:extLst>
          </p:cNvPr>
          <p:cNvSpPr>
            <a:spLocks noGrp="1"/>
          </p:cNvSpPr>
          <p:nvPr>
            <p:ph type="title"/>
          </p:nvPr>
        </p:nvSpPr>
        <p:spPr/>
        <p:txBody>
          <a:bodyPr>
            <a:normAutofit fontScale="90000"/>
          </a:bodyPr>
          <a:lstStyle/>
          <a:p>
            <a:r>
              <a:rPr lang="en-AU" dirty="0"/>
              <a:t>Supporting the needs of all older people</a:t>
            </a:r>
          </a:p>
        </p:txBody>
      </p:sp>
      <p:sp>
        <p:nvSpPr>
          <p:cNvPr id="3" name="Content Placeholder 2">
            <a:extLst>
              <a:ext uri="{FF2B5EF4-FFF2-40B4-BE49-F238E27FC236}">
                <a16:creationId xmlns:a16="http://schemas.microsoft.com/office/drawing/2014/main" id="{D1D3CEC0-2F44-789B-EECB-42BDBF3E3D1E}"/>
              </a:ext>
            </a:extLst>
          </p:cNvPr>
          <p:cNvSpPr>
            <a:spLocks noGrp="1"/>
          </p:cNvSpPr>
          <p:nvPr>
            <p:ph type="body" sz="quarter" idx="13"/>
          </p:nvPr>
        </p:nvSpPr>
        <p:spPr/>
        <p:txBody>
          <a:bodyPr/>
          <a:lstStyle/>
          <a:p>
            <a:r>
              <a:rPr lang="en-AU" dirty="0"/>
              <a:t>You have the right to feel safe and respected in your care, no matter your background, culture, or beliefs.</a:t>
            </a:r>
          </a:p>
          <a:p>
            <a:r>
              <a:rPr lang="en-AU" dirty="0"/>
              <a:t>Aged care providers are required by law, to make sure that you feel safe in your environment, supported and included.</a:t>
            </a:r>
          </a:p>
          <a:p>
            <a:endParaRPr lang="en-AU" dirty="0"/>
          </a:p>
        </p:txBody>
      </p:sp>
    </p:spTree>
    <p:extLst>
      <p:ext uri="{BB962C8B-B14F-4D97-AF65-F5344CB8AC3E}">
        <p14:creationId xmlns:p14="http://schemas.microsoft.com/office/powerpoint/2010/main" val="33795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F550-EB42-7B2C-77A2-AA3B30CFB275}"/>
              </a:ext>
            </a:extLst>
          </p:cNvPr>
          <p:cNvSpPr>
            <a:spLocks noGrp="1"/>
          </p:cNvSpPr>
          <p:nvPr>
            <p:ph type="title"/>
          </p:nvPr>
        </p:nvSpPr>
        <p:spPr>
          <a:xfrm>
            <a:off x="829952" y="681037"/>
            <a:ext cx="7446782" cy="549275"/>
          </a:xfrm>
        </p:spPr>
        <p:txBody>
          <a:bodyPr>
            <a:normAutofit fontScale="90000"/>
          </a:bodyPr>
          <a:lstStyle/>
          <a:p>
            <a:r>
              <a:rPr lang="en-AU" dirty="0"/>
              <a:t>Culturally safe care – what you can expect</a:t>
            </a:r>
          </a:p>
        </p:txBody>
      </p:sp>
      <p:sp>
        <p:nvSpPr>
          <p:cNvPr id="3" name="Content Placeholder 2">
            <a:extLst>
              <a:ext uri="{FF2B5EF4-FFF2-40B4-BE49-F238E27FC236}">
                <a16:creationId xmlns:a16="http://schemas.microsoft.com/office/drawing/2014/main" id="{5E71EADD-C878-309E-818F-C1B4147E1A3D}"/>
              </a:ext>
            </a:extLst>
          </p:cNvPr>
          <p:cNvSpPr>
            <a:spLocks noGrp="1"/>
          </p:cNvSpPr>
          <p:nvPr>
            <p:ph type="body" sz="quarter" idx="13"/>
          </p:nvPr>
        </p:nvSpPr>
        <p:spPr>
          <a:xfrm>
            <a:off x="830263" y="1819275"/>
            <a:ext cx="10520362" cy="4332288"/>
          </a:xfrm>
        </p:spPr>
        <p:txBody>
          <a:bodyPr>
            <a:noAutofit/>
          </a:bodyPr>
          <a:lstStyle/>
          <a:p>
            <a:r>
              <a:rPr lang="en-AU" sz="2000" dirty="0"/>
              <a:t>Cultural safety means your care is shaped around what matters to you and your voice is heard.</a:t>
            </a:r>
          </a:p>
          <a:p>
            <a:r>
              <a:rPr lang="en-AU" sz="2000" dirty="0"/>
              <a:t>If you are an Aboriginal and Torres Strait Islander Elder or Older Person, you have the right to culturally safe care; that is, care delivered in an environment where your identity is recognised, your culture is respected, and only you, the person receiving care, can determine whether your experience is culturally safe.</a:t>
            </a:r>
          </a:p>
          <a:p>
            <a:r>
              <a:rPr lang="en-AU" sz="2000" dirty="0"/>
              <a:t>A culturally safe environment is created through ongoing critical self-reflection by aged care providers and workers, an understanding of how their own culture and actions may affect others, and an active commitment to eliminating racism.</a:t>
            </a:r>
          </a:p>
        </p:txBody>
      </p:sp>
    </p:spTree>
    <p:extLst>
      <p:ext uri="{BB962C8B-B14F-4D97-AF65-F5344CB8AC3E}">
        <p14:creationId xmlns:p14="http://schemas.microsoft.com/office/powerpoint/2010/main" val="27049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9D299-BF14-82B3-B6B3-AE2F7D758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8742F-0B98-9536-CA66-C0C4549E10A7}"/>
              </a:ext>
            </a:extLst>
          </p:cNvPr>
          <p:cNvSpPr>
            <a:spLocks noGrp="1"/>
          </p:cNvSpPr>
          <p:nvPr>
            <p:ph type="title"/>
          </p:nvPr>
        </p:nvSpPr>
        <p:spPr>
          <a:xfrm>
            <a:off x="829951" y="681037"/>
            <a:ext cx="8838155" cy="549275"/>
          </a:xfrm>
        </p:spPr>
        <p:txBody>
          <a:bodyPr>
            <a:normAutofit fontScale="90000"/>
          </a:bodyPr>
          <a:lstStyle/>
          <a:p>
            <a:r>
              <a:rPr lang="en-AU" dirty="0"/>
              <a:t>Having your needs communicated and respected</a:t>
            </a:r>
          </a:p>
        </p:txBody>
      </p:sp>
      <p:sp>
        <p:nvSpPr>
          <p:cNvPr id="3" name="Content Placeholder 2">
            <a:extLst>
              <a:ext uri="{FF2B5EF4-FFF2-40B4-BE49-F238E27FC236}">
                <a16:creationId xmlns:a16="http://schemas.microsoft.com/office/drawing/2014/main" id="{428EC336-DF13-1F8A-370D-DB1360298E73}"/>
              </a:ext>
            </a:extLst>
          </p:cNvPr>
          <p:cNvSpPr>
            <a:spLocks noGrp="1"/>
          </p:cNvSpPr>
          <p:nvPr>
            <p:ph type="body" sz="quarter" idx="13"/>
          </p:nvPr>
        </p:nvSpPr>
        <p:spPr>
          <a:xfrm>
            <a:off x="830263" y="1819275"/>
            <a:ext cx="10520362" cy="4332288"/>
          </a:xfrm>
        </p:spPr>
        <p:txBody>
          <a:bodyPr>
            <a:noAutofit/>
          </a:bodyPr>
          <a:lstStyle/>
          <a:p>
            <a:r>
              <a:rPr lang="en-AU" sz="2000" dirty="0"/>
              <a:t>Culturally appropriate care means making sure your culture, background, and personal needs are respected and included in your aged care.</a:t>
            </a:r>
          </a:p>
          <a:p>
            <a:r>
              <a:rPr lang="en-AU" sz="2000" dirty="0"/>
              <a:t>Aged care providers must offer care that is safe, respectful, and be committed to always improving to meet your needs.</a:t>
            </a:r>
          </a:p>
          <a:p>
            <a:pPr marL="0" indent="0">
              <a:buNone/>
            </a:pPr>
            <a:endParaRPr lang="en-AU" sz="2000" dirty="0"/>
          </a:p>
        </p:txBody>
      </p:sp>
      <p:pic>
        <p:nvPicPr>
          <p:cNvPr id="1026" name="Picture 2">
            <a:extLst>
              <a:ext uri="{FF2B5EF4-FFF2-40B4-BE49-F238E27FC236}">
                <a16:creationId xmlns:a16="http://schemas.microsoft.com/office/drawing/2014/main" id="{644C6FA2-83E2-EBE2-CAC9-1BEE0AE6FE9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1375" y="3828424"/>
            <a:ext cx="1908000" cy="190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DE87B95-157E-E2DA-C97E-D34F8162F9F8}"/>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58611" y="3828424"/>
            <a:ext cx="1908000" cy="190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BE91897-A9C6-4723-2C5D-F8D5EB3B1F91}"/>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5847" y="3828424"/>
            <a:ext cx="1908000" cy="190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9413DEA-DE04-802B-7ACF-CDF7041DDA71}"/>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93083" y="3828424"/>
            <a:ext cx="1908000" cy="190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7C5C8DD-2D33-5C29-8D71-6EF8D80D813D}"/>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10320" y="3828424"/>
            <a:ext cx="1908000" cy="19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D57C-E3F5-2450-2B3B-0306328B5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62117-857B-52C1-219A-7B06682AAAF9}"/>
              </a:ext>
            </a:extLst>
          </p:cNvPr>
          <p:cNvSpPr>
            <a:spLocks noGrp="1"/>
          </p:cNvSpPr>
          <p:nvPr>
            <p:ph type="title"/>
          </p:nvPr>
        </p:nvSpPr>
        <p:spPr>
          <a:xfrm>
            <a:off x="829951" y="681037"/>
            <a:ext cx="8838155" cy="549275"/>
          </a:xfrm>
        </p:spPr>
        <p:txBody>
          <a:bodyPr>
            <a:normAutofit/>
          </a:bodyPr>
          <a:lstStyle/>
          <a:p>
            <a:r>
              <a:rPr lang="en-AU" dirty="0"/>
              <a:t>Decision-making – Your choice, your control</a:t>
            </a:r>
          </a:p>
        </p:txBody>
      </p:sp>
      <p:sp>
        <p:nvSpPr>
          <p:cNvPr id="3" name="Content Placeholder 2">
            <a:extLst>
              <a:ext uri="{FF2B5EF4-FFF2-40B4-BE49-F238E27FC236}">
                <a16:creationId xmlns:a16="http://schemas.microsoft.com/office/drawing/2014/main" id="{55C2827A-AECB-BAD9-73DB-675BF2FE2BF3}"/>
              </a:ext>
            </a:extLst>
          </p:cNvPr>
          <p:cNvSpPr>
            <a:spLocks noGrp="1"/>
          </p:cNvSpPr>
          <p:nvPr>
            <p:ph type="body" sz="quarter" idx="13"/>
          </p:nvPr>
        </p:nvSpPr>
        <p:spPr>
          <a:xfrm>
            <a:off x="830263" y="1819275"/>
            <a:ext cx="10520362" cy="4332288"/>
          </a:xfrm>
        </p:spPr>
        <p:txBody>
          <a:bodyPr>
            <a:noAutofit/>
          </a:bodyPr>
          <a:lstStyle/>
          <a:p>
            <a:r>
              <a:rPr lang="en-AU" dirty="0"/>
              <a:t>Everyone has the right to make decisions about their life, including the aged care support and services they receive.</a:t>
            </a:r>
          </a:p>
          <a:p>
            <a:r>
              <a:rPr lang="en-AU" dirty="0"/>
              <a:t>If you want, you can register who you trust to help you make and communicate your own decisions, with My Aged Care. These trusted people are called 'registered supporters’.</a:t>
            </a:r>
          </a:p>
          <a:p>
            <a:r>
              <a:rPr lang="en-AU" dirty="0"/>
              <a:t>Family, carers, and other important people in your life can still support you even if they are not registered as supporters.</a:t>
            </a:r>
          </a:p>
        </p:txBody>
      </p:sp>
    </p:spTree>
    <p:extLst>
      <p:ext uri="{BB962C8B-B14F-4D97-AF65-F5344CB8AC3E}">
        <p14:creationId xmlns:p14="http://schemas.microsoft.com/office/powerpoint/2010/main" val="39591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ged Care Lime Theme">
  <a:themeElements>
    <a:clrScheme name="Custom 1">
      <a:dk1>
        <a:srgbClr val="1E1544"/>
      </a:dk1>
      <a:lt1>
        <a:srgbClr val="F2F1F2"/>
      </a:lt1>
      <a:dk2>
        <a:srgbClr val="1E1544"/>
      </a:dk2>
      <a:lt2>
        <a:srgbClr val="F2F1F2"/>
      </a:lt2>
      <a:accent1>
        <a:srgbClr val="65BDC5"/>
      </a:accent1>
      <a:accent2>
        <a:srgbClr val="8ECAD2"/>
      </a:accent2>
      <a:accent3>
        <a:srgbClr val="65E2E5"/>
      </a:accent3>
      <a:accent4>
        <a:srgbClr val="3F365B"/>
      </a:accent4>
      <a:accent5>
        <a:srgbClr val="615877"/>
      </a:accent5>
      <a:accent6>
        <a:srgbClr val="A099AD"/>
      </a:accent6>
      <a:hlink>
        <a:srgbClr val="28B2BB"/>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C616E4-E0A1-410E-ABFB-C192FD03663F}" vid="{4926D4F8-922B-4C71-BF0C-86238CF40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FE5B7DA2DB847AF67914BBD466BBF" ma:contentTypeVersion="14" ma:contentTypeDescription="Create a new document." ma:contentTypeScope="" ma:versionID="d300ca163d1d17a05850dc2d7b1cadce">
  <xsd:schema xmlns:xsd="http://www.w3.org/2001/XMLSchema" xmlns:xs="http://www.w3.org/2001/XMLSchema" xmlns:p="http://schemas.microsoft.com/office/2006/metadata/properties" xmlns:ns2="f6a9ef87-d8af-44ae-9cec-12903b7d44be" xmlns:ns3="ada466a5-717a-405b-b423-19a5a40db057" targetNamespace="http://schemas.microsoft.com/office/2006/metadata/properties" ma:root="true" ma:fieldsID="b36c0144b391142a460afc0abe307fe0" ns2:_="" ns3:_="">
    <xsd:import namespace="f6a9ef87-d8af-44ae-9cec-12903b7d44be"/>
    <xsd:import namespace="ada466a5-717a-405b-b423-19a5a40db0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9ef87-d8af-44ae-9cec-12903b7d44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a466a5-717a-405b-b423-19a5a40db05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5818c5-848c-47e9-b604-82cce7e5c028}" ma:internalName="TaxCatchAll" ma:showField="CatchAllData" ma:web="ada466a5-717a-405b-b423-19a5a40db0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a466a5-717a-405b-b423-19a5a40db057" xsi:nil="true"/>
    <lcf76f155ced4ddcb4097134ff3c332f xmlns="f6a9ef87-d8af-44ae-9cec-12903b7d44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C2DB55-C78B-4851-BFA8-4FDB9329E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9ef87-d8af-44ae-9cec-12903b7d44be"/>
    <ds:schemaRef ds:uri="ada466a5-717a-405b-b423-19a5a40db0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40F766-0CE8-4623-8CEC-16CE9A97C897}">
  <ds:schemaRefs>
    <ds:schemaRef ds:uri="http://schemas.microsoft.com/sharepoint/v3/contenttype/forms"/>
  </ds:schemaRefs>
</ds:datastoreItem>
</file>

<file path=customXml/itemProps3.xml><?xml version="1.0" encoding="utf-8"?>
<ds:datastoreItem xmlns:ds="http://schemas.openxmlformats.org/officeDocument/2006/customXml" ds:itemID="{04133647-22A3-4356-BDAB-2037DC96EABA}">
  <ds:schemaRefs>
    <ds:schemaRef ds:uri="http://schemas.microsoft.com/office/2006/documentManagement/types"/>
    <ds:schemaRef ds:uri="808c6147-32c3-418a-9fb6-58b64e2190bb"/>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 ds:uri="67da7060-a5ff-4cac-844a-beb3fbe571ae"/>
    <ds:schemaRef ds:uri="http://www.w3.org/XML/1998/namespace"/>
    <ds:schemaRef ds:uri="http://purl.org/dc/dcmitype/"/>
    <ds:schemaRef ds:uri="ada466a5-717a-405b-b423-19a5a40db057"/>
    <ds:schemaRef ds:uri="f6a9ef87-d8af-44ae-9cec-12903b7d44be"/>
  </ds:schemaRefs>
</ds:datastoreItem>
</file>

<file path=docProps/app.xml><?xml version="1.0" encoding="utf-8"?>
<Properties xmlns="http://schemas.openxmlformats.org/officeDocument/2006/extended-properties" xmlns:vt="http://schemas.openxmlformats.org/officeDocument/2006/docPropsVTypes">
  <TotalTime>6953</TotalTime>
  <Words>8462</Words>
  <Application>Microsoft Office PowerPoint</Application>
  <PresentationFormat>Widescreen</PresentationFormat>
  <Paragraphs>509</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WordVisiCarriageReturn_MSFontService</vt:lpstr>
      <vt:lpstr>Aptos</vt:lpstr>
      <vt:lpstr>Arial</vt:lpstr>
      <vt:lpstr>Calibri</vt:lpstr>
      <vt:lpstr>Segoe UI</vt:lpstr>
      <vt:lpstr>Wingdings</vt:lpstr>
      <vt:lpstr>Aged Care Lime Theme</vt:lpstr>
      <vt:lpstr>Your guide to the Aged Care Act 2024 – Aligning to changes</vt:lpstr>
      <vt:lpstr>This document is for older people, their families and carers who are currently receiving or are seeking government funded aged care services. This document should support your understanding of the Aged Care Act 2024 (the Act) which will start on 1 November 2025. To support your understanding, this document will cover the following topics:</vt:lpstr>
      <vt:lpstr>Your rights in care</vt:lpstr>
      <vt:lpstr>What the Statement of Rights mean for you</vt:lpstr>
      <vt:lpstr>What you can expect from your provider</vt:lpstr>
      <vt:lpstr>Supporting the needs of all older people</vt:lpstr>
      <vt:lpstr>Culturally safe care – what you can expect</vt:lpstr>
      <vt:lpstr>Having your needs communicated and respected</vt:lpstr>
      <vt:lpstr>Decision-making – Your choice, your control</vt:lpstr>
      <vt:lpstr>Regardless of whether you have a registered supporter, you have a right to make your own decisions about your aged care. </vt:lpstr>
      <vt:lpstr>What is a registered supporter's role?</vt:lpstr>
      <vt:lpstr>Registering a supporter and opting out</vt:lpstr>
      <vt:lpstr>Service delivery changes</vt:lpstr>
      <vt:lpstr>Accessing government-funded aged care services</vt:lpstr>
      <vt:lpstr>Using digital services</vt:lpstr>
      <vt:lpstr>Single Assessment System</vt:lpstr>
      <vt:lpstr>Summary of the steps to access aged care services</vt:lpstr>
      <vt:lpstr>Key changes to residential aged care</vt:lpstr>
      <vt:lpstr>No worse off principle</vt:lpstr>
      <vt:lpstr>Key changes to in-home aged care</vt:lpstr>
      <vt:lpstr>Support at Home – payment model</vt:lpstr>
      <vt:lpstr>Key changes to specialist aged care programs</vt:lpstr>
      <vt:lpstr>Safety &amp; Empowerment </vt:lpstr>
      <vt:lpstr>Navigating complaints and raising concerns</vt:lpstr>
      <vt:lpstr>If you would like support to raise a concern you can always talk with an aged care advocate.</vt:lpstr>
      <vt:lpstr>How to make a complaint if something feels wrong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guide to the Aged Care Act 2024 – Aligning to changes</dc:title>
  <dc:subject>Aged Care</dc:subject>
  <dc:creator>Australian Government Department of Health, Disability and Ageing</dc:creator>
  <dc:description/>
  <cp:lastModifiedBy>MASCHKE, Elvia</cp:lastModifiedBy>
  <cp:revision>11</cp:revision>
  <dcterms:created xsi:type="dcterms:W3CDTF">2025-05-06T02:18:30Z</dcterms:created>
  <dcterms:modified xsi:type="dcterms:W3CDTF">2025-07-28T06:38:18Z</dcterms:modified>
</cp:coreProperties>
</file>