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6" r:id="rId5"/>
    <p:sldId id="257" r:id="rId6"/>
    <p:sldId id="258" r:id="rId7"/>
    <p:sldId id="259" r:id="rId8"/>
    <p:sldId id="261" r:id="rId9"/>
    <p:sldId id="262" r:id="rId10"/>
    <p:sldId id="263" r:id="rId11"/>
    <p:sldId id="289" r:id="rId12"/>
    <p:sldId id="268" r:id="rId13"/>
    <p:sldId id="269" r:id="rId14"/>
    <p:sldId id="287" r:id="rId15"/>
    <p:sldId id="295" r:id="rId16"/>
    <p:sldId id="296" r:id="rId17"/>
    <p:sldId id="294" r:id="rId18"/>
    <p:sldId id="288" r:id="rId19"/>
    <p:sldId id="290" r:id="rId20"/>
    <p:sldId id="266" r:id="rId21"/>
    <p:sldId id="291" r:id="rId22"/>
    <p:sldId id="277" r:id="rId23"/>
    <p:sldId id="278" r:id="rId24"/>
    <p:sldId id="293" r:id="rId25"/>
    <p:sldId id="279" r:id="rId26"/>
    <p:sldId id="276" r:id="rId27"/>
    <p:sldId id="280" r:id="rId28"/>
    <p:sldId id="275" r:id="rId29"/>
    <p:sldId id="281" r:id="rId30"/>
    <p:sldId id="292" r:id="rId31"/>
    <p:sldId id="282" r:id="rId32"/>
    <p:sldId id="283"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5735F9-709F-A28E-B058-B976780FE415}" name="Louise Yabsley" initials="LY" userId="S::Louise.Yabsley@holan.com.au::1837c3f2-d8fc-49fa-a6be-3472be5295b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7B4B2C-DD01-46B3-9D89-6CC7397BB44F}" v="3" dt="2025-06-30T05:59:50.659"/>
    <p1510:client id="{DC879B27-2178-4AD9-8294-18B5CE057B5F}" v="28" dt="2025-06-30T01:19:25.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340" y="2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21505-EDF1-4F78-8E4A-B146C75D5276}" type="datetimeFigureOut">
              <a:rPr lang="en-AU" smtClean="0"/>
              <a:t>30/06/2025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486D3-54A1-4080-87D9-D8F6A07B0F3F}" type="slidenum">
              <a:rPr lang="en-AU" smtClean="0"/>
              <a:t>‹#›</a:t>
            </a:fld>
            <a:endParaRPr lang="en-AU"/>
          </a:p>
        </p:txBody>
      </p:sp>
    </p:spTree>
    <p:extLst>
      <p:ext uri="{BB962C8B-B14F-4D97-AF65-F5344CB8AC3E}">
        <p14:creationId xmlns:p14="http://schemas.microsoft.com/office/powerpoint/2010/main" val="255118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alth.gov.au/our-work/aged-care-act/prepar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yagedcare.gov.au/accessible-al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myagedcare.gov.au/find-a-provide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oyalcommission.gov.au/aged-car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ealth.gov.au/our-work/aged-care-reforms/delivered"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g.gov.au/rights-and-protections/protecting-rights-older-australians#specialist-elder-abuse-servi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agedcarequality.gov.au/contact-us/complaints-concerns/what-do-if-you-have-complain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40773"/>
          </a:xfrm>
        </p:spPr>
        <p:txBody>
          <a:bodyPr/>
          <a:lstStyle/>
          <a:p>
            <a:pPr marL="0" marR="0" lvl="0" indent="0" algn="l" defTabSz="914400" rtl="0" eaLnBrk="1" fontAlgn="auto" latinLnBrk="0" hangingPunct="1">
              <a:lnSpc>
                <a:spcPct val="116000"/>
              </a:lnSpc>
              <a:spcBef>
                <a:spcPts val="0"/>
              </a:spcBef>
              <a:spcAft>
                <a:spcPts val="800"/>
              </a:spcAft>
              <a:buClrTx/>
              <a:buSzTx/>
              <a:buFontTx/>
              <a:buNone/>
              <a:tabLst/>
              <a:defRPr/>
            </a:pPr>
            <a:r>
              <a:rPr lang="en-AU" sz="1200" b="1" dirty="0">
                <a:effectLst/>
                <a:latin typeface="Aptos" panose="020B0004020202020204" pitchFamily="34" charset="0"/>
                <a:ea typeface="Times New Roman" panose="02020603050405020304" pitchFamily="18" charset="0"/>
                <a:cs typeface="Times New Roman" panose="02020603050405020304" pitchFamily="18" charset="0"/>
              </a:rPr>
              <a:t>Your guide to the Aged Care Act 2024</a:t>
            </a:r>
          </a:p>
          <a:p>
            <a:pPr marL="0" marR="0" lvl="0" indent="0" algn="l" defTabSz="914400" rtl="0" eaLnBrk="1" fontAlgn="auto" latinLnBrk="0" hangingPunct="1">
              <a:lnSpc>
                <a:spcPct val="116000"/>
              </a:lnSpc>
              <a:spcBef>
                <a:spcPts val="0"/>
              </a:spcBef>
              <a:spcAft>
                <a:spcPts val="800"/>
              </a:spcAft>
              <a:buClrTx/>
              <a:buSzTx/>
              <a:buFontTx/>
              <a:buNone/>
              <a:tabLst/>
              <a:defRPr/>
            </a:pPr>
            <a:r>
              <a:rPr lang="en-AU" sz="1200" b="0" dirty="0">
                <a:effectLst/>
                <a:latin typeface="Aptos" panose="020B0004020202020204" pitchFamily="34" charset="0"/>
                <a:ea typeface="Times New Roman" panose="02020603050405020304" pitchFamily="18" charset="0"/>
                <a:cs typeface="Times New Roman" panose="02020603050405020304" pitchFamily="18" charset="0"/>
              </a:rPr>
              <a:t>The Department of Health, Disability and Ageing has developed this presentation to help you understand and explain the changes introduced by the </a:t>
            </a:r>
            <a:r>
              <a:rPr lang="en-AU" sz="1200" b="0" i="1" dirty="0">
                <a:effectLst/>
                <a:latin typeface="Aptos" panose="020B0004020202020204" pitchFamily="34" charset="0"/>
                <a:ea typeface="Times New Roman" panose="02020603050405020304" pitchFamily="18" charset="0"/>
                <a:cs typeface="Times New Roman" panose="02020603050405020304" pitchFamily="18" charset="0"/>
              </a:rPr>
              <a:t>Aged Care Act 2024</a:t>
            </a:r>
            <a:r>
              <a:rPr lang="en-AU" sz="1200" b="0" dirty="0">
                <a:effectLst/>
                <a:latin typeface="Aptos" panose="020B0004020202020204" pitchFamily="34" charset="0"/>
                <a:ea typeface="Times New Roman" panose="02020603050405020304" pitchFamily="18" charset="0"/>
                <a:cs typeface="Times New Roman" panose="02020603050405020304" pitchFamily="18" charset="0"/>
              </a:rPr>
              <a:t>, and how they will apply to older people who are currently receiving or seeking government funded aged care</a:t>
            </a:r>
            <a:r>
              <a:rPr lang="en-AU" sz="1200" b="1" dirty="0">
                <a:effectLst/>
                <a:latin typeface="Aptos" panose="020B00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6000"/>
              </a:lnSpc>
              <a:spcBef>
                <a:spcPts val="0"/>
              </a:spcBef>
              <a:spcAft>
                <a:spcPts val="800"/>
              </a:spcAft>
              <a:buClrTx/>
              <a:buSzTx/>
              <a:buFontTx/>
              <a:buNone/>
              <a:tabLst/>
              <a:defRPr/>
            </a:pPr>
            <a:endParaRPr lang="en-AU" sz="1200" b="1"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r>
              <a:rPr lang="en-AU" sz="1200" dirty="0">
                <a:effectLst/>
                <a:latin typeface="Aptos" panose="020B0004020202020204" pitchFamily="34" charset="0"/>
                <a:ea typeface="Times New Roman" panose="02020603050405020304" pitchFamily="18" charset="0"/>
                <a:cs typeface="Times New Roman" panose="02020603050405020304" pitchFamily="18" charset="0"/>
              </a:rPr>
              <a:t>This presentation brings together current and relevant learning resources available to you, ensuring they are easily accessed, so that you receive accurate, consistent and personalised information for older people and their support systems about the implications on them of the </a:t>
            </a:r>
            <a:r>
              <a:rPr lang="en-AU" sz="1200" i="1" dirty="0">
                <a:effectLst/>
                <a:latin typeface="Aptos" panose="020B0004020202020204" pitchFamily="34" charset="0"/>
                <a:ea typeface="Times New Roman" panose="02020603050405020304" pitchFamily="18" charset="0"/>
                <a:cs typeface="Times New Roman" panose="02020603050405020304" pitchFamily="18" charset="0"/>
              </a:rPr>
              <a:t>Aged Care Act 2024. </a:t>
            </a:r>
          </a:p>
          <a:p>
            <a:pPr marL="0" marR="0" lvl="0" indent="0" algn="l" defTabSz="914400" rtl="0" eaLnBrk="1" fontAlgn="auto" latinLnBrk="0" hangingPunct="1">
              <a:lnSpc>
                <a:spcPct val="116000"/>
              </a:lnSpc>
              <a:spcBef>
                <a:spcPts val="0"/>
              </a:spcBef>
              <a:spcAft>
                <a:spcPts val="800"/>
              </a:spcAft>
              <a:buClrTx/>
              <a:buSzTx/>
              <a:buFontTx/>
              <a:buNone/>
              <a:tabLst/>
              <a:defRPr/>
            </a:pPr>
            <a:endParaRPr lang="en-AU" sz="1200" i="1"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This presentation is designed to support conversations about the new Act and what it means. It supplements the Older Persons online module that is available through the My Aged Care website (enter link) and supports face to face sharing of information and discussions.</a:t>
            </a:r>
          </a:p>
          <a:p>
            <a:pPr marL="0" marR="0" lvl="0" indent="0" algn="l" defTabSz="914400" rtl="0" eaLnBrk="1" fontAlgn="auto" latinLnBrk="0" hangingPunct="1">
              <a:lnSpc>
                <a:spcPct val="116000"/>
              </a:lnSpc>
              <a:spcBef>
                <a:spcPts val="0"/>
              </a:spcBef>
              <a:spcAft>
                <a:spcPts val="800"/>
              </a:spcAft>
              <a:buClrTx/>
              <a:buSzTx/>
              <a:buFontTx/>
              <a:buNone/>
              <a:tabLst/>
              <a:defRPr/>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If you would like more information or resources about the new Act, you can visit: </a:t>
            </a:r>
            <a:r>
              <a:rPr lang="en-AU" dirty="0">
                <a:hlinkClick r:id="rId3"/>
              </a:rPr>
              <a:t>Prepare for the new Aged Care Act | Australian Government Department of Health and Aged Care</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buNone/>
            </a:pPr>
            <a:r>
              <a:rPr lang="en-AU" sz="1200" dirty="0">
                <a:effectLst/>
                <a:latin typeface="Aptos" panose="020B0004020202020204" pitchFamily="34" charset="0"/>
                <a:ea typeface="Times New Roman" panose="02020603050405020304" pitchFamily="18" charset="0"/>
                <a:cs typeface="Times New Roman" panose="02020603050405020304" pitchFamily="18" charset="0"/>
              </a:rPr>
              <a:t>The Department of Health, Disability and Aging reserves the right to add or change supplementary information to this guide as needed.</a:t>
            </a:r>
          </a:p>
          <a:p>
            <a:pPr>
              <a:lnSpc>
                <a:spcPct val="116000"/>
              </a:lnSpc>
              <a:spcAft>
                <a:spcPts val="800"/>
              </a:spcAft>
              <a:buNone/>
            </a:pPr>
            <a:endParaRPr lang="en-AU" sz="12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Bef>
                <a:spcPts val="800"/>
              </a:spcBef>
              <a:spcAft>
                <a:spcPts val="400"/>
              </a:spcAft>
              <a:buNone/>
            </a:pPr>
            <a:endParaRPr lang="en-US" sz="1200" b="1"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6000"/>
              </a:lnSpc>
              <a:spcBef>
                <a:spcPts val="0"/>
              </a:spcBef>
              <a:spcAft>
                <a:spcPts val="800"/>
              </a:spcAft>
              <a:buClrTx/>
              <a:buSzTx/>
              <a:buFontTx/>
              <a:buNone/>
              <a:tabLst/>
              <a:defRPr/>
            </a:pPr>
            <a:endParaRPr lang="en-AU" sz="12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a:t>
            </a:fld>
            <a:endParaRPr lang="en-AU"/>
          </a:p>
        </p:txBody>
      </p:sp>
    </p:spTree>
    <p:extLst>
      <p:ext uri="{BB962C8B-B14F-4D97-AF65-F5344CB8AC3E}">
        <p14:creationId xmlns:p14="http://schemas.microsoft.com/office/powerpoint/2010/main" val="133163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t>Ageism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Using the following information and the scenarios provided for Harriet and Vin, you can discuss:</a:t>
            </a:r>
          </a:p>
          <a:p>
            <a:endParaRPr lang="en-AU"/>
          </a:p>
          <a:p>
            <a:r>
              <a:rPr lang="en-AU" sz="1200"/>
              <a:t>What does ageism </a:t>
            </a:r>
            <a:r>
              <a:rPr lang="en-AU" sz="1200" b="1"/>
              <a:t>look</a:t>
            </a:r>
            <a:r>
              <a:rPr lang="en-AU" sz="1200"/>
              <a:t> like in aged care?</a:t>
            </a:r>
          </a:p>
          <a:p>
            <a:r>
              <a:rPr lang="en-AU" sz="1200"/>
              <a:t>What does ageism </a:t>
            </a:r>
            <a:r>
              <a:rPr lang="en-AU" sz="1200" b="1"/>
              <a:t>sound</a:t>
            </a:r>
            <a:r>
              <a:rPr lang="en-AU" sz="1200"/>
              <a:t> like in aged care?</a:t>
            </a:r>
          </a:p>
          <a:p>
            <a:r>
              <a:rPr lang="en-AU" sz="1200"/>
              <a:t>What does ageism </a:t>
            </a:r>
            <a:r>
              <a:rPr lang="en-AU" sz="1200" b="1"/>
              <a:t>feel</a:t>
            </a:r>
            <a:r>
              <a:rPr lang="en-AU" sz="1200"/>
              <a:t> like in aged care? </a:t>
            </a:r>
          </a:p>
          <a:p>
            <a:endParaRPr lang="en-AU"/>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10</a:t>
            </a:fld>
            <a:endParaRPr lang="en-AU"/>
          </a:p>
        </p:txBody>
      </p:sp>
    </p:spTree>
    <p:extLst>
      <p:ext uri="{BB962C8B-B14F-4D97-AF65-F5344CB8AC3E}">
        <p14:creationId xmlns:p14="http://schemas.microsoft.com/office/powerpoint/2010/main" val="67374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What does ageism look like in aged care?</a:t>
            </a:r>
          </a:p>
          <a:p>
            <a:r>
              <a:rPr lang="en-AU" b="0"/>
              <a:t>Using these example behaviours, you could discuss the person’s experience and what ageism might look like to them. </a:t>
            </a:r>
          </a:p>
        </p:txBody>
      </p:sp>
      <p:sp>
        <p:nvSpPr>
          <p:cNvPr id="4" name="Slide Number Placeholder 3"/>
          <p:cNvSpPr>
            <a:spLocks noGrp="1"/>
          </p:cNvSpPr>
          <p:nvPr>
            <p:ph type="sldNum" sz="quarter" idx="5"/>
          </p:nvPr>
        </p:nvSpPr>
        <p:spPr/>
        <p:txBody>
          <a:bodyPr/>
          <a:lstStyle/>
          <a:p>
            <a:fld id="{DD6486D3-54A1-4080-87D9-D8F6A07B0F3F}" type="slidenum">
              <a:rPr lang="en-AU" smtClean="0"/>
              <a:t>11</a:t>
            </a:fld>
            <a:endParaRPr lang="en-AU"/>
          </a:p>
        </p:txBody>
      </p:sp>
    </p:spTree>
    <p:extLst>
      <p:ext uri="{BB962C8B-B14F-4D97-AF65-F5344CB8AC3E}">
        <p14:creationId xmlns:p14="http://schemas.microsoft.com/office/powerpoint/2010/main" val="173172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latin typeface="Aptos" panose="020B0004020202020204" pitchFamily="34" charset="0"/>
              </a:rPr>
              <a:t>Believing older people can’t make decisions for themselves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latin typeface="Aptos" panose="020B0004020202020204" pitchFamily="34" charset="0"/>
              </a:rPr>
              <a:t>You can discuss this scenario, the impact and what Harriet could do. You could also use the scenario to prompt a conversation around the person’s own experience in relation to decision making.</a:t>
            </a:r>
          </a:p>
          <a:p>
            <a:pPr>
              <a:lnSpc>
                <a:spcPct val="115000"/>
              </a:lnSpc>
              <a:spcBef>
                <a:spcPts val="600"/>
              </a:spcBef>
              <a:buNone/>
            </a:pPr>
            <a:r>
              <a:rPr lang="en-AU" sz="1200" b="1">
                <a:solidFill>
                  <a:srgbClr val="1E1545"/>
                </a:solidFill>
                <a:effectLst/>
                <a:latin typeface="Aptos" panose="020B0004020202020204" pitchFamily="34" charset="0"/>
                <a:cs typeface="Times New Roman" panose="02020603050405020304" pitchFamily="18" charset="0"/>
              </a:rPr>
              <a:t>The impact</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In response to this situation Harriet might end up feeling frustrated and disempowered.</a:t>
            </a:r>
          </a:p>
          <a:p>
            <a:pPr>
              <a:lnSpc>
                <a:spcPct val="115000"/>
              </a:lnSpc>
              <a:spcBef>
                <a:spcPts val="600"/>
              </a:spcBef>
              <a:buNone/>
            </a:pPr>
            <a:r>
              <a:rPr lang="en-AU" sz="1200" b="1">
                <a:solidFill>
                  <a:srgbClr val="1E1545"/>
                </a:solidFill>
                <a:effectLst/>
                <a:latin typeface="Aptos" panose="020B0004020202020204" pitchFamily="34" charset="0"/>
                <a:cs typeface="Times New Roman" panose="02020603050405020304" pitchFamily="18" charset="0"/>
              </a:rPr>
              <a:t>What can Harriet do?</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she can communicate with a worker about her needs/wants</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get a trusted person, family, friend or advocate to raise this on her behalf with the worker</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get a trusted person, family, friend or advocate to raise this on her behalf with the aged care service.</a:t>
            </a:r>
          </a:p>
          <a:p>
            <a:pPr>
              <a:lnSpc>
                <a:spcPct val="115000"/>
              </a:lnSpc>
              <a:spcBef>
                <a:spcPts val="600"/>
              </a:spcBef>
              <a:spcAft>
                <a:spcPts val="600"/>
              </a:spcAf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It is the right of the older person to tell the provider what they want and need, and it is the responsibility of the provider to follow their wishes.</a:t>
            </a: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12</a:t>
            </a:fld>
            <a:endParaRPr lang="en-AU"/>
          </a:p>
        </p:txBody>
      </p:sp>
    </p:spTree>
    <p:extLst>
      <p:ext uri="{BB962C8B-B14F-4D97-AF65-F5344CB8AC3E}">
        <p14:creationId xmlns:p14="http://schemas.microsoft.com/office/powerpoint/2010/main" val="339077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latin typeface="Aptos" panose="020B0004020202020204" pitchFamily="34" charset="0"/>
              </a:rPr>
              <a:t>Dismissing older people’s concerns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latin typeface="Aptos" panose="020B0004020202020204" pitchFamily="34" charset="0"/>
              </a:rPr>
              <a:t>You can discuss this scenario, the impact and what Vin could do. You could also use the scenario to prompt a conversation around the person’s own experience in relation to decision making.</a:t>
            </a:r>
          </a:p>
          <a:p>
            <a:pPr>
              <a:spcBef>
                <a:spcPts val="1200"/>
              </a:spcBef>
              <a:spcAft>
                <a:spcPts val="300"/>
              </a:spcAft>
              <a:buNone/>
            </a:pPr>
            <a:r>
              <a:rPr lang="en-AU" sz="1200" b="1">
                <a:solidFill>
                  <a:srgbClr val="1E1545"/>
                </a:solidFill>
                <a:effectLst/>
                <a:latin typeface="Aptos" panose="020B0004020202020204" pitchFamily="34" charset="0"/>
                <a:cs typeface="Times New Roman" panose="02020603050405020304" pitchFamily="18" charset="0"/>
              </a:rPr>
              <a:t>The impact</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In this situation, Vin might feel dismissed, ignored and that his concerns are not being taken seriously. Vin has the right to feel supported and respected and to have his concerns taken seriously.</a:t>
            </a:r>
          </a:p>
          <a:p>
            <a:pPr>
              <a:spcBef>
                <a:spcPts val="1200"/>
              </a:spcBef>
              <a:spcAft>
                <a:spcPts val="300"/>
              </a:spcAft>
              <a:buNone/>
            </a:pPr>
            <a:r>
              <a:rPr lang="en-AU" sz="1200" b="1">
                <a:solidFill>
                  <a:srgbClr val="1E1545"/>
                </a:solidFill>
                <a:effectLst/>
                <a:latin typeface="Aptos" panose="020B0004020202020204" pitchFamily="34" charset="0"/>
                <a:cs typeface="Times New Roman" panose="02020603050405020304" pitchFamily="18" charset="0"/>
              </a:rPr>
              <a:t>What can Vin do?</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he can communicate with his carer about his needs/wants</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keep reporting his concerns to the nurse on duty</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get a trusted person, family, friend or advocate to raise this on his behalf with the nurse</a:t>
            </a:r>
          </a:p>
          <a:p>
            <a:pPr marL="342900" lvl="0" indent="-342900">
              <a:lnSpc>
                <a:spcPct val="115000"/>
              </a:lnSpc>
              <a:buClr>
                <a:srgbClr val="2AB1BB"/>
              </a:buClr>
              <a:buSzPts val="1050"/>
              <a:buFont typeface="Wingdings" panose="05000000000000000000"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get a trusted person, family, friend or advocate to raise this on his behalf with the aged care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atin typeface="Aptos" panose="020B0004020202020204" pitchFamily="34" charset="0"/>
            </a:endParaRPr>
          </a:p>
          <a:p>
            <a:endParaRPr lang="en-AU">
              <a:latin typeface="Aptos" panose="020B0004020202020204" pitchFamily="34" charset="0"/>
            </a:endParaRP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13</a:t>
            </a:fld>
            <a:endParaRPr lang="en-AU"/>
          </a:p>
        </p:txBody>
      </p:sp>
    </p:spTree>
    <p:extLst>
      <p:ext uri="{BB962C8B-B14F-4D97-AF65-F5344CB8AC3E}">
        <p14:creationId xmlns:p14="http://schemas.microsoft.com/office/powerpoint/2010/main" val="277343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06C71-F04F-85CE-DB24-155108D1D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78B72-C83A-9D6B-4BFE-87B25AD8D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71B51-ECE9-F264-823A-3F105FA5FD67}"/>
              </a:ext>
            </a:extLst>
          </p:cNvPr>
          <p:cNvSpPr>
            <a:spLocks noGrp="1"/>
          </p:cNvSpPr>
          <p:nvPr>
            <p:ph type="body" idx="1"/>
          </p:nvPr>
        </p:nvSpPr>
        <p:spPr>
          <a:xfrm>
            <a:off x="685800" y="4400550"/>
            <a:ext cx="5486400" cy="905754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solidFill>
                  <a:srgbClr val="1E1545"/>
                </a:solidFill>
                <a:effectLst/>
                <a:ea typeface="Times New Roman" panose="02020603050405020304" pitchFamily="18" charset="0"/>
                <a:cs typeface="Times New Roman" panose="02020603050405020304" pitchFamily="18" charset="0"/>
              </a:rPr>
              <a:t>Cultural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rgbClr val="1E1545"/>
                </a:solidFill>
                <a:effectLst/>
                <a:ea typeface="Times New Roman" panose="02020603050405020304" pitchFamily="18" charset="0"/>
                <a:cs typeface="Times New Roman" panose="02020603050405020304" pitchFamily="18" charset="0"/>
              </a:rPr>
              <a:t>Under the Statement of Rights, older people have the right to culturally safe, culturally appropriate, trauma aware, healing-informed aged care services. This includes the right to have their identity, culture, spirituality, and diversity valued and supported. For older Aboriginal and Torres Strait Islander people this means they also have the right to stay connected to their community, Country and Island Home.</a:t>
            </a:r>
          </a:p>
          <a:p>
            <a:endParaRPr lang="en-AU" sz="120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rgbClr val="1E1545"/>
                </a:solidFill>
                <a:effectLst/>
                <a:ea typeface="Times New Roman" panose="02020603050405020304" pitchFamily="18" charset="0"/>
                <a:cs typeface="Times New Roman" panose="02020603050405020304" pitchFamily="18" charset="0"/>
              </a:rPr>
              <a:t>The National Aboriginal and Torres Strait Islander Ageing and Aged Care Council (NATSIAAC) defines cultural safety through the following key elements:</a:t>
            </a:r>
          </a:p>
          <a:p>
            <a:endParaRPr lang="en-AU" sz="1200"/>
          </a:p>
          <a:p>
            <a:pPr>
              <a:lnSpc>
                <a:spcPct val="115000"/>
              </a:lnSpc>
              <a:buNone/>
            </a:pPr>
            <a:r>
              <a:rPr lang="en-AU" sz="1200" b="1">
                <a:solidFill>
                  <a:srgbClr val="1E1545"/>
                </a:solidFill>
                <a:effectLst/>
                <a:ea typeface="Times New Roman" panose="02020603050405020304" pitchFamily="18" charset="0"/>
                <a:cs typeface="Times New Roman" panose="02020603050405020304" pitchFamily="18" charset="0"/>
              </a:rPr>
              <a:t>Self-awareness and reflection</a:t>
            </a:r>
            <a:endParaRPr lang="en-AU" sz="120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a:solidFill>
                  <a:srgbClr val="1E1545"/>
                </a:solidFill>
                <a:effectLst/>
                <a:ea typeface="Times New Roman" panose="02020603050405020304" pitchFamily="18" charset="0"/>
                <a:cs typeface="Times New Roman" panose="02020603050405020304" pitchFamily="18" charset="0"/>
              </a:rPr>
              <a:t>Cultural safety requires providers and workers to understand their own culture and the impact that their culture, thinking, and actions may have on the culture and wellbeing of others through ongoing critical self-reflection.</a:t>
            </a:r>
          </a:p>
          <a:p>
            <a:pPr>
              <a:lnSpc>
                <a:spcPct val="115000"/>
              </a:lnSpc>
              <a:spcBef>
                <a:spcPts val="600"/>
              </a:spcBef>
              <a:spcAft>
                <a:spcPts val="600"/>
              </a:spcAft>
              <a:buNone/>
            </a:pPr>
            <a:r>
              <a:rPr lang="en-AU" sz="1200">
                <a:solidFill>
                  <a:srgbClr val="1E1545"/>
                </a:solidFill>
                <a:effectLst/>
                <a:ea typeface="Times New Roman" panose="02020603050405020304" pitchFamily="18" charset="0"/>
                <a:cs typeface="Times New Roman" panose="02020603050405020304" pitchFamily="18" charset="0"/>
              </a:rPr>
              <a:t>This self-reflection is critical to ensuring a culturally safe, respectful, responsive and racism free aged care system providing for the optimal safety, autonomy, dignity, and absolute wellbeing of Aboriginal and/or Torres Strait Islander Elders and older people, and their families.</a:t>
            </a:r>
          </a:p>
          <a:p>
            <a:pPr>
              <a:lnSpc>
                <a:spcPct val="115000"/>
              </a:lnSpc>
              <a:buNone/>
            </a:pPr>
            <a:r>
              <a:rPr lang="en-AU" sz="1200" b="1">
                <a:solidFill>
                  <a:srgbClr val="1E1545"/>
                </a:solidFill>
                <a:effectLst/>
                <a:ea typeface="Times New Roman" panose="02020603050405020304" pitchFamily="18" charset="0"/>
                <a:cs typeface="Times New Roman" panose="02020603050405020304" pitchFamily="18" charset="0"/>
              </a:rPr>
              <a:t>Recipient centred</a:t>
            </a:r>
            <a:endParaRPr lang="en-AU" sz="120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a:solidFill>
                  <a:srgbClr val="1E1545"/>
                </a:solidFill>
                <a:effectLst/>
                <a:ea typeface="Times New Roman" panose="02020603050405020304" pitchFamily="18" charset="0"/>
                <a:cs typeface="Times New Roman" panose="02020603050405020304" pitchFamily="18" charset="0"/>
              </a:rPr>
              <a:t>Only the older person who is the recipient of a service or interaction can determine whether it is culturally safe.</a:t>
            </a:r>
          </a:p>
          <a:p>
            <a:pPr>
              <a:lnSpc>
                <a:spcPct val="115000"/>
              </a:lnSpc>
              <a:buNone/>
            </a:pPr>
            <a:r>
              <a:rPr lang="en-AU" sz="1200" b="1">
                <a:solidFill>
                  <a:srgbClr val="1E1545"/>
                </a:solidFill>
                <a:effectLst/>
                <a:ea typeface="Times New Roman" panose="02020603050405020304" pitchFamily="18" charset="0"/>
                <a:cs typeface="Times New Roman" panose="02020603050405020304" pitchFamily="18" charset="0"/>
              </a:rPr>
              <a:t>Building trust and relationships</a:t>
            </a:r>
            <a:endParaRPr lang="en-AU" sz="120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a:solidFill>
                  <a:srgbClr val="1E1545"/>
                </a:solidFill>
                <a:effectLst/>
                <a:ea typeface="Times New Roman" panose="02020603050405020304" pitchFamily="18" charset="0"/>
                <a:cs typeface="Times New Roman" panose="02020603050405020304" pitchFamily="18" charset="0"/>
              </a:rPr>
              <a:t>Providers and workers must take responsibility for building trust and relationships with Aboriginal and/or Torres Strait Islander service users, and their families.</a:t>
            </a:r>
          </a:p>
          <a:p>
            <a:pPr>
              <a:lnSpc>
                <a:spcPct val="115000"/>
              </a:lnSpc>
              <a:buNone/>
            </a:pPr>
            <a:r>
              <a:rPr lang="en-AU" sz="1200" b="1">
                <a:solidFill>
                  <a:srgbClr val="1E1545"/>
                </a:solidFill>
                <a:effectLst/>
                <a:ea typeface="Times New Roman" panose="02020603050405020304" pitchFamily="18" charset="0"/>
                <a:cs typeface="Times New Roman" panose="02020603050405020304" pitchFamily="18" charset="0"/>
              </a:rPr>
              <a:t>Centred on living experience and cultural needs</a:t>
            </a:r>
            <a:endParaRPr lang="en-AU" sz="120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a:solidFill>
                  <a:srgbClr val="1E1545"/>
                </a:solidFill>
                <a:effectLst/>
                <a:ea typeface="Times New Roman" panose="02020603050405020304" pitchFamily="18" charset="0"/>
                <a:cs typeface="Times New Roman" panose="02020603050405020304" pitchFamily="18" charset="0"/>
              </a:rPr>
              <a:t>Creating a new, culturally safe aged care system which centres on the living experience, cultural, and ageing needs, as determined by Aboriginal and/or Torres Strait Islander service users themselves.</a:t>
            </a:r>
          </a:p>
          <a:p>
            <a:pPr>
              <a:lnSpc>
                <a:spcPct val="115000"/>
              </a:lnSpc>
              <a:buNone/>
            </a:pPr>
            <a:r>
              <a:rPr lang="en-AU" sz="1200" b="1">
                <a:solidFill>
                  <a:srgbClr val="1E1545"/>
                </a:solidFill>
                <a:effectLst/>
                <a:ea typeface="Times New Roman" panose="02020603050405020304" pitchFamily="18" charset="0"/>
                <a:cs typeface="Times New Roman" panose="02020603050405020304" pitchFamily="18" charset="0"/>
              </a:rPr>
              <a:t>Trauma-aware, healing-informed practice</a:t>
            </a:r>
            <a:endParaRPr lang="en-AU" sz="120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a:solidFill>
                  <a:srgbClr val="1E1545"/>
                </a:solidFill>
                <a:effectLst/>
                <a:ea typeface="Times New Roman" panose="02020603050405020304" pitchFamily="18" charset="0"/>
                <a:cs typeface="Times New Roman" panose="02020603050405020304" pitchFamily="18" charset="0"/>
              </a:rPr>
              <a:t>The implementation of a trauma aware, healing informed approach to professional practice, and facilitating a greater understanding and respect for individual and collective cultures, histories, knowledges, traditions, stories, and values of Aboriginal and/or Torres Strait Islander service users, their families and communities, will greatly support the delivery of a quality and culturally safe aged care.</a:t>
            </a:r>
          </a:p>
          <a:p>
            <a:pPr>
              <a:lnSpc>
                <a:spcPct val="115000"/>
              </a:lnSpc>
              <a:buNone/>
            </a:pPr>
            <a:r>
              <a:rPr lang="en-AU" sz="1200" b="1">
                <a:solidFill>
                  <a:srgbClr val="1E1545"/>
                </a:solidFill>
                <a:effectLst/>
                <a:ea typeface="Times New Roman" panose="02020603050405020304" pitchFamily="18" charset="0"/>
                <a:cs typeface="Times New Roman" panose="02020603050405020304" pitchFamily="18" charset="0"/>
              </a:rPr>
              <a:t>Continuous improvement and accountability</a:t>
            </a:r>
            <a:endParaRPr lang="en-AU" sz="120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200">
                <a:solidFill>
                  <a:srgbClr val="1E1545"/>
                </a:solidFill>
                <a:effectLst/>
                <a:ea typeface="Times New Roman" panose="02020603050405020304" pitchFamily="18" charset="0"/>
                <a:cs typeface="Times New Roman" panose="02020603050405020304" pitchFamily="18" charset="0"/>
              </a:rPr>
              <a:t>Providers must firmly commit to continuously measure and improve structures and behaviours necessary for cultural safety and quality support to remain embedded in the Australian aged care system.</a:t>
            </a:r>
          </a:p>
          <a:p>
            <a:endParaRPr lang="en-AU"/>
          </a:p>
        </p:txBody>
      </p:sp>
      <p:sp>
        <p:nvSpPr>
          <p:cNvPr id="4" name="Slide Number Placeholder 3">
            <a:extLst>
              <a:ext uri="{FF2B5EF4-FFF2-40B4-BE49-F238E27FC236}">
                <a16:creationId xmlns:a16="http://schemas.microsoft.com/office/drawing/2014/main" id="{47123695-359A-DDC5-84B1-7D2254AB9E02}"/>
              </a:ext>
            </a:extLst>
          </p:cNvPr>
          <p:cNvSpPr>
            <a:spLocks noGrp="1"/>
          </p:cNvSpPr>
          <p:nvPr>
            <p:ph type="sldNum" sz="quarter" idx="5"/>
          </p:nvPr>
        </p:nvSpPr>
        <p:spPr/>
        <p:txBody>
          <a:bodyPr/>
          <a:lstStyle/>
          <a:p>
            <a:fld id="{DD6486D3-54A1-4080-87D9-D8F6A07B0F3F}" type="slidenum">
              <a:rPr lang="en-AU" smtClean="0"/>
              <a:t>14</a:t>
            </a:fld>
            <a:endParaRPr lang="en-AU"/>
          </a:p>
        </p:txBody>
      </p:sp>
    </p:spTree>
    <p:extLst>
      <p:ext uri="{BB962C8B-B14F-4D97-AF65-F5344CB8AC3E}">
        <p14:creationId xmlns:p14="http://schemas.microsoft.com/office/powerpoint/2010/main" val="2411563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52"/>
              </a:lnSpc>
              <a:spcBef>
                <a:spcPts val="600"/>
              </a:spcBef>
              <a:spcAft>
                <a:spcPts val="600"/>
              </a:spcAft>
              <a:buNone/>
            </a:pPr>
            <a:r>
              <a:rPr lang="en-AU" sz="1200" b="0" i="0">
                <a:solidFill>
                  <a:srgbClr val="1E1545"/>
                </a:solidFill>
                <a:effectLst/>
                <a:latin typeface="Arial" panose="020B0604020202020204" pitchFamily="34" charset="0"/>
              </a:rPr>
              <a:t>There is a new model for delivering aged care services under the new legislation. The new model explains how the system will protect you, with a focus on your rights, wishes, and preferences. It also emphasises stronger working relationships between older people, providers and government agencies. </a:t>
            </a:r>
            <a:endParaRPr lang="en-AU" b="0" i="0">
              <a:solidFill>
                <a:srgbClr val="1E1545"/>
              </a:solidFill>
              <a:effectLst/>
              <a:latin typeface="Segoe UI" panose="020B0502040204020203" pitchFamily="34" charset="0"/>
            </a:endParaRPr>
          </a:p>
          <a:p>
            <a:pPr algn="l" rtl="0" fontAlgn="base">
              <a:lnSpc>
                <a:spcPts val="1552"/>
              </a:lnSpc>
              <a:spcBef>
                <a:spcPts val="600"/>
              </a:spcBef>
              <a:spcAft>
                <a:spcPts val="600"/>
              </a:spcAft>
              <a:buNone/>
            </a:pPr>
            <a:endParaRPr lang="en-AU" sz="1200" b="0" i="0">
              <a:solidFill>
                <a:srgbClr val="1E1545"/>
              </a:solidFill>
              <a:effectLst/>
              <a:latin typeface="Arial" panose="020B0604020202020204" pitchFamily="34" charset="0"/>
            </a:endParaRPr>
          </a:p>
          <a:p>
            <a:pPr algn="l" rtl="0" fontAlgn="base">
              <a:lnSpc>
                <a:spcPts val="1552"/>
              </a:lnSpc>
              <a:spcBef>
                <a:spcPts val="600"/>
              </a:spcBef>
              <a:spcAft>
                <a:spcPts val="600"/>
              </a:spcAft>
              <a:buNone/>
            </a:pPr>
            <a:r>
              <a:rPr lang="en-AU" sz="1200" b="0" i="0">
                <a:solidFill>
                  <a:srgbClr val="1E1545"/>
                </a:solidFill>
                <a:effectLst/>
                <a:latin typeface="Arial" panose="020B0604020202020204" pitchFamily="34" charset="0"/>
              </a:rPr>
              <a:t>The new model changes how: </a:t>
            </a:r>
            <a:endParaRPr lang="en-AU" b="0" i="0">
              <a:solidFill>
                <a:srgbClr val="1E1545"/>
              </a:solidFill>
              <a:effectLst/>
              <a:latin typeface="Segoe UI" panose="020B0502040204020203" pitchFamily="34" charset="0"/>
            </a:endParaRPr>
          </a:p>
          <a:p>
            <a:pPr algn="l" rtl="0" fontAlgn="base">
              <a:lnSpc>
                <a:spcPts val="1552"/>
              </a:lnSpc>
              <a:buFont typeface="Arial" panose="020B0604020202020204" pitchFamily="34" charset="0"/>
              <a:buChar char="•"/>
            </a:pPr>
            <a:r>
              <a:rPr lang="en-AU" sz="1200" b="0" i="0">
                <a:solidFill>
                  <a:srgbClr val="1E1545"/>
                </a:solidFill>
                <a:effectLst/>
                <a:latin typeface="Arial" panose="020B0604020202020204" pitchFamily="34" charset="0"/>
              </a:rPr>
              <a:t>complaints and feedback are managed </a:t>
            </a:r>
          </a:p>
          <a:p>
            <a:pPr algn="l" rtl="0" fontAlgn="base">
              <a:lnSpc>
                <a:spcPts val="1552"/>
              </a:lnSpc>
              <a:buFont typeface="Arial" panose="020B0604020202020204" pitchFamily="34" charset="0"/>
              <a:buChar char="•"/>
            </a:pPr>
            <a:r>
              <a:rPr lang="en-AU" sz="1200" b="0" i="0">
                <a:solidFill>
                  <a:srgbClr val="1E1545"/>
                </a:solidFill>
                <a:effectLst/>
                <a:latin typeface="Arial" panose="020B0604020202020204" pitchFamily="34" charset="0"/>
              </a:rPr>
              <a:t>information is available to older people </a:t>
            </a:r>
          </a:p>
          <a:p>
            <a:pPr algn="l" rtl="0" fontAlgn="base">
              <a:lnSpc>
                <a:spcPts val="1552"/>
              </a:lnSpc>
              <a:buFont typeface="Arial" panose="020B0604020202020204" pitchFamily="34" charset="0"/>
              <a:buChar char="•"/>
            </a:pPr>
            <a:r>
              <a:rPr lang="en-AU" sz="1200" b="0" i="0">
                <a:solidFill>
                  <a:srgbClr val="1E1545"/>
                </a:solidFill>
                <a:effectLst/>
                <a:latin typeface="Arial" panose="020B0604020202020204" pitchFamily="34" charset="0"/>
              </a:rPr>
              <a:t>existing support programs are regulated. </a:t>
            </a:r>
          </a:p>
          <a:p>
            <a:pPr algn="l" rtl="0" fontAlgn="base">
              <a:lnSpc>
                <a:spcPts val="1552"/>
              </a:lnSpc>
              <a:buFont typeface="Arial" panose="020B0604020202020204" pitchFamily="34" charset="0"/>
              <a:buChar char="•"/>
            </a:pPr>
            <a:endParaRPr lang="en-AU" sz="1200" b="0" i="0">
              <a:solidFill>
                <a:srgbClr val="1E1545"/>
              </a:solidFill>
              <a:effectLst/>
              <a:latin typeface="Arial" panose="020B0604020202020204" pitchFamily="34" charset="0"/>
            </a:endParaRPr>
          </a:p>
          <a:p>
            <a:pPr algn="l" rtl="0" fontAlgn="base">
              <a:lnSpc>
                <a:spcPts val="1552"/>
              </a:lnSpc>
              <a:spcBef>
                <a:spcPts val="600"/>
              </a:spcBef>
              <a:spcAft>
                <a:spcPts val="600"/>
              </a:spcAft>
            </a:pPr>
            <a:r>
              <a:rPr lang="en-AU" sz="1200" b="0" i="0">
                <a:solidFill>
                  <a:srgbClr val="1E1545"/>
                </a:solidFill>
                <a:effectLst/>
                <a:latin typeface="Arial" panose="020B0604020202020204" pitchFamily="34" charset="0"/>
              </a:rPr>
              <a:t>The new model sets out how both in-home care and residential aged care will be regulated and provided. </a:t>
            </a:r>
            <a:endParaRPr lang="en-AU" b="0" i="0">
              <a:solidFill>
                <a:srgbClr val="1E1545"/>
              </a:solidFill>
              <a:effectLst/>
              <a:latin typeface="Segoe UI" panose="020B0502040204020203" pitchFamily="34" charset="0"/>
            </a:endParaRPr>
          </a:p>
          <a:p>
            <a:endParaRPr lang="en-AU"/>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15</a:t>
            </a:fld>
            <a:endParaRPr lang="en-AU"/>
          </a:p>
        </p:txBody>
      </p:sp>
    </p:spTree>
    <p:extLst>
      <p:ext uri="{BB962C8B-B14F-4D97-AF65-F5344CB8AC3E}">
        <p14:creationId xmlns:p14="http://schemas.microsoft.com/office/powerpoint/2010/main" val="68280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700"/>
              </a:lnSpc>
              <a:spcBef>
                <a:spcPts val="1200"/>
              </a:spcBef>
              <a:spcAft>
                <a:spcPts val="1200"/>
              </a:spcAft>
              <a:buNone/>
            </a:pPr>
            <a:r>
              <a:rPr lang="en-AU" sz="1200" b="1">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Introduction to new care models and service delivery</a:t>
            </a:r>
          </a:p>
          <a:p>
            <a:pPr>
              <a:lnSpc>
                <a:spcPct val="115000"/>
              </a:lnSpc>
              <a:spcBef>
                <a:spcPts val="600"/>
              </a:spcBef>
              <a:spcAft>
                <a:spcPts val="600"/>
              </a:spcAft>
              <a:buNone/>
            </a:pPr>
            <a:r>
              <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There is a new model for delivering aged care services under the new legislation. The new model explains how the system will protect you, with a focus on your rights, wishes, and preferences. It also emphasises stronger working relationships between older people, providers and government agencies.</a:t>
            </a:r>
          </a:p>
          <a:p>
            <a:pPr>
              <a:lnSpc>
                <a:spcPct val="115000"/>
              </a:lnSpc>
              <a:spcBef>
                <a:spcPts val="600"/>
              </a:spcBef>
              <a:spcAft>
                <a:spcPts val="600"/>
              </a:spcAft>
              <a:buNone/>
            </a:pPr>
            <a:endPar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The new model changes how: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complaints and feedback are managed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information is available to older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existing support programs are regulated.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The new model sets out how both in-home care and residential aged care will be regulated and provided.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8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8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16</a:t>
            </a:fld>
            <a:endParaRPr lang="en-AU"/>
          </a:p>
        </p:txBody>
      </p:sp>
    </p:spTree>
    <p:extLst>
      <p:ext uri="{BB962C8B-B14F-4D97-AF65-F5344CB8AC3E}">
        <p14:creationId xmlns:p14="http://schemas.microsoft.com/office/powerpoint/2010/main" val="236719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7123235"/>
          </a:xfrm>
        </p:spPr>
        <p:txBody>
          <a:bodyPr/>
          <a:lstStyle/>
          <a:p>
            <a:pPr algn="l" rtl="0" fontAlgn="base">
              <a:lnSpc>
                <a:spcPts val="1781"/>
              </a:lnSpc>
              <a:buNone/>
            </a:pPr>
            <a:r>
              <a:rPr lang="en-AU" sz="1200" b="1" i="0" dirty="0">
                <a:solidFill>
                  <a:srgbClr val="1E1545"/>
                </a:solidFill>
                <a:effectLst/>
              </a:rPr>
              <a:t>Support at Home Program </a:t>
            </a:r>
          </a:p>
          <a:p>
            <a:pPr>
              <a:spcBef>
                <a:spcPts val="1200"/>
              </a:spcBef>
              <a:spcAft>
                <a:spcPts val="1200"/>
              </a:spcAft>
              <a:buNone/>
            </a:pPr>
            <a:r>
              <a:rPr lang="en-AU" sz="1200" b="1" dirty="0">
                <a:solidFill>
                  <a:srgbClr val="1E1545"/>
                </a:solidFill>
                <a:effectLst/>
                <a:ea typeface="Calibri" panose="020F0502020204030204" pitchFamily="34" charset="0"/>
                <a:cs typeface="Times New Roman" panose="02020603050405020304" pitchFamily="18" charset="0"/>
              </a:rPr>
              <a:t>'The aged care system should support older people to live at home for as long as they wish and can do so safely” – Principle 1 of the Aged Care Taskforce</a:t>
            </a:r>
          </a:p>
          <a:p>
            <a:pPr algn="l" rtl="0" fontAlgn="base">
              <a:buNone/>
            </a:pPr>
            <a:r>
              <a:rPr lang="en-AU" sz="1200" b="0" i="0" dirty="0">
                <a:solidFill>
                  <a:srgbClr val="1E1545"/>
                </a:solidFill>
                <a:effectLst/>
              </a:rPr>
              <a:t>The Australian Government is improving in-home aged care to help you live independently at home for longer. In-home care services will be provided through the Support at Home Program and Specialist Aged Care Programs. </a:t>
            </a:r>
          </a:p>
          <a:p>
            <a:pPr algn="l" rtl="0" fontAlgn="base">
              <a:lnSpc>
                <a:spcPts val="1552"/>
              </a:lnSpc>
              <a:spcBef>
                <a:spcPts val="600"/>
              </a:spcBef>
              <a:spcAft>
                <a:spcPts val="600"/>
              </a:spcAft>
              <a:buNone/>
            </a:pPr>
            <a:r>
              <a:rPr lang="en-AU" sz="1200" b="0" i="0" dirty="0">
                <a:solidFill>
                  <a:srgbClr val="1E1545"/>
                </a:solidFill>
                <a:effectLst/>
              </a:rPr>
              <a:t>A new program has been developed called Support at Home, which will bring together some in-home aged care programs from 1 November 2025. </a:t>
            </a:r>
          </a:p>
          <a:p>
            <a:pPr algn="l" rtl="0" fontAlgn="base">
              <a:lnSpc>
                <a:spcPts val="1457"/>
              </a:lnSpc>
              <a:buNone/>
            </a:pPr>
            <a:r>
              <a:rPr lang="en-AU" sz="1200" b="1" i="0" dirty="0">
                <a:solidFill>
                  <a:srgbClr val="1E1545"/>
                </a:solidFill>
                <a:effectLst/>
              </a:rPr>
              <a:t>Support at Home will: </a:t>
            </a:r>
          </a:p>
          <a:p>
            <a:pPr algn="l" rtl="0" fontAlgn="base">
              <a:lnSpc>
                <a:spcPts val="1552"/>
              </a:lnSpc>
              <a:buFont typeface="Arial" panose="020B0604020202020204" pitchFamily="34" charset="0"/>
              <a:buChar char="•"/>
            </a:pPr>
            <a:r>
              <a:rPr lang="en-AU" sz="1200" b="0" i="0" dirty="0">
                <a:solidFill>
                  <a:srgbClr val="1E1545"/>
                </a:solidFill>
                <a:effectLst/>
              </a:rPr>
              <a:t>better support you to remain independent at home through an increase in places </a:t>
            </a:r>
          </a:p>
          <a:p>
            <a:pPr algn="l" rtl="0" fontAlgn="base">
              <a:lnSpc>
                <a:spcPts val="1552"/>
              </a:lnSpc>
              <a:buFont typeface="Arial" panose="020B0604020202020204" pitchFamily="34" charset="0"/>
              <a:buChar char="•"/>
            </a:pPr>
            <a:r>
              <a:rPr lang="en-AU" sz="1200" b="0" i="0" dirty="0">
                <a:solidFill>
                  <a:srgbClr val="1E1545"/>
                </a:solidFill>
                <a:effectLst/>
              </a:rPr>
              <a:t>bring together current in-home aged care programs over time </a:t>
            </a:r>
          </a:p>
          <a:p>
            <a:pPr algn="l" rtl="0" fontAlgn="base">
              <a:lnSpc>
                <a:spcPts val="1552"/>
              </a:lnSpc>
              <a:buFont typeface="Arial" panose="020B0604020202020204" pitchFamily="34" charset="0"/>
              <a:buChar char="•"/>
            </a:pPr>
            <a:r>
              <a:rPr lang="en-AU" sz="1200" b="0" i="0" dirty="0">
                <a:solidFill>
                  <a:srgbClr val="1E1545"/>
                </a:solidFill>
                <a:effectLst/>
              </a:rPr>
              <a:t>have new assessment and classification arrangements to ensure the program is more equitable </a:t>
            </a:r>
          </a:p>
          <a:p>
            <a:pPr algn="l" rtl="0" fontAlgn="base">
              <a:lnSpc>
                <a:spcPts val="1552"/>
              </a:lnSpc>
              <a:buFont typeface="Arial" panose="020B0604020202020204" pitchFamily="34" charset="0"/>
              <a:buChar char="•"/>
            </a:pPr>
            <a:r>
              <a:rPr lang="en-AU" sz="1200" b="0" i="0" dirty="0">
                <a:solidFill>
                  <a:srgbClr val="1E1545"/>
                </a:solidFill>
                <a:effectLst/>
              </a:rPr>
              <a:t>increase focus on early interventions to help you to stay active and independent </a:t>
            </a:r>
          </a:p>
          <a:p>
            <a:pPr algn="l" rtl="0" fontAlgn="base">
              <a:lnSpc>
                <a:spcPts val="1552"/>
              </a:lnSpc>
              <a:buFont typeface="Arial" panose="020B0604020202020204" pitchFamily="34" charset="0"/>
              <a:buChar char="•"/>
            </a:pPr>
            <a:r>
              <a:rPr lang="en-AU" sz="1200" b="0" i="0" dirty="0">
                <a:solidFill>
                  <a:srgbClr val="1E1545"/>
                </a:solidFill>
                <a:effectLst/>
              </a:rPr>
              <a:t>ensure higher levels of care for those with complex needs who require more help to remain at home. </a:t>
            </a:r>
          </a:p>
          <a:p>
            <a:pPr algn="l" rtl="0" fontAlgn="base">
              <a:lnSpc>
                <a:spcPts val="1552"/>
              </a:lnSpc>
              <a:buFont typeface="Arial" panose="020B0604020202020204" pitchFamily="34" charset="0"/>
              <a:buChar char="•"/>
            </a:pPr>
            <a:endParaRPr lang="en-AU" sz="1200" b="0" i="0" dirty="0">
              <a:solidFill>
                <a:srgbClr val="1E1545"/>
              </a:solidFill>
              <a:effectLst/>
            </a:endParaRPr>
          </a:p>
          <a:p>
            <a:pPr algn="l" rtl="0" fontAlgn="base">
              <a:lnSpc>
                <a:spcPts val="1781"/>
              </a:lnSpc>
              <a:buNone/>
            </a:pPr>
            <a:r>
              <a:rPr lang="en-AU" sz="1200" b="1" i="0" dirty="0">
                <a:solidFill>
                  <a:srgbClr val="1E1545"/>
                </a:solidFill>
                <a:effectLst/>
              </a:rPr>
              <a:t>Which programs will be replaced by Support at Home? </a:t>
            </a:r>
          </a:p>
          <a:p>
            <a:pPr algn="l" rtl="0" fontAlgn="base">
              <a:lnSpc>
                <a:spcPts val="1552"/>
              </a:lnSpc>
              <a:spcBef>
                <a:spcPts val="600"/>
              </a:spcBef>
              <a:spcAft>
                <a:spcPts val="600"/>
              </a:spcAft>
              <a:buNone/>
            </a:pPr>
            <a:r>
              <a:rPr lang="en-AU" sz="1200" b="0" i="0" dirty="0">
                <a:solidFill>
                  <a:srgbClr val="1E1545"/>
                </a:solidFill>
                <a:effectLst/>
              </a:rPr>
              <a:t>Support at Home is being implemented in two stages: </a:t>
            </a:r>
          </a:p>
          <a:p>
            <a:pPr algn="l" rtl="0" fontAlgn="base">
              <a:lnSpc>
                <a:spcPts val="1457"/>
              </a:lnSpc>
              <a:buNone/>
            </a:pPr>
            <a:r>
              <a:rPr lang="en-AU" sz="1200" b="1" i="0" dirty="0">
                <a:solidFill>
                  <a:srgbClr val="1E1545"/>
                </a:solidFill>
                <a:effectLst/>
              </a:rPr>
              <a:t>Stage 1 - From 1 November 2025 </a:t>
            </a:r>
          </a:p>
          <a:p>
            <a:pPr algn="l" rtl="0" fontAlgn="base">
              <a:lnSpc>
                <a:spcPts val="1552"/>
              </a:lnSpc>
              <a:spcBef>
                <a:spcPts val="600"/>
              </a:spcBef>
              <a:spcAft>
                <a:spcPts val="600"/>
              </a:spcAft>
              <a:buNone/>
            </a:pPr>
            <a:r>
              <a:rPr lang="en-AU" sz="1200" b="0" i="0" dirty="0">
                <a:solidFill>
                  <a:srgbClr val="1E1545"/>
                </a:solidFill>
                <a:effectLst/>
              </a:rPr>
              <a:t>The Support at Home program will replace the Home Care Packages (HCP) Program and Short-Term Restorative Care (STRC) Programme. </a:t>
            </a:r>
          </a:p>
          <a:p>
            <a:pPr algn="l" rtl="0" fontAlgn="base">
              <a:lnSpc>
                <a:spcPts val="1457"/>
              </a:lnSpc>
              <a:buNone/>
            </a:pPr>
            <a:r>
              <a:rPr lang="en-AU" sz="1200" b="1" i="0" dirty="0">
                <a:solidFill>
                  <a:srgbClr val="1E1545"/>
                </a:solidFill>
                <a:effectLst/>
              </a:rPr>
              <a:t>Stage 2 - No earlier than 1 July 2027 </a:t>
            </a:r>
          </a:p>
          <a:p>
            <a:pPr algn="l" rtl="0" fontAlgn="base">
              <a:lnSpc>
                <a:spcPts val="1552"/>
              </a:lnSpc>
              <a:spcBef>
                <a:spcPts val="600"/>
              </a:spcBef>
              <a:spcAft>
                <a:spcPts val="600"/>
              </a:spcAft>
              <a:buNone/>
            </a:pPr>
            <a:r>
              <a:rPr lang="en-AU" sz="1200" b="0" i="0" dirty="0">
                <a:solidFill>
                  <a:srgbClr val="1E1545"/>
                </a:solidFill>
                <a:effectLst/>
              </a:rPr>
              <a:t>The Commonwealth Home Support Programme (CHSP) will become part of the Support at Home program. CHSP will continue operating as usual until it moves to Support at Home. </a:t>
            </a:r>
          </a:p>
          <a:p>
            <a:pPr>
              <a:buNone/>
            </a:pPr>
            <a:br>
              <a:rPr lang="en-AU" sz="1200" b="1" i="0" dirty="0">
                <a:solidFill>
                  <a:srgbClr val="1E1545"/>
                </a:solidFill>
                <a:effectLst/>
              </a:rPr>
            </a:br>
            <a:endParaRPr lang="en-AU" sz="1200" dirty="0"/>
          </a:p>
        </p:txBody>
      </p:sp>
      <p:sp>
        <p:nvSpPr>
          <p:cNvPr id="4" name="Slide Number Placeholder 3"/>
          <p:cNvSpPr>
            <a:spLocks noGrp="1"/>
          </p:cNvSpPr>
          <p:nvPr>
            <p:ph type="sldNum" sz="quarter" idx="5"/>
          </p:nvPr>
        </p:nvSpPr>
        <p:spPr/>
        <p:txBody>
          <a:bodyPr/>
          <a:lstStyle/>
          <a:p>
            <a:fld id="{DD6486D3-54A1-4080-87D9-D8F6A07B0F3F}" type="slidenum">
              <a:rPr lang="en-AU" smtClean="0"/>
              <a:t>17</a:t>
            </a:fld>
            <a:endParaRPr lang="en-AU"/>
          </a:p>
        </p:txBody>
      </p:sp>
    </p:spTree>
    <p:extLst>
      <p:ext uri="{BB962C8B-B14F-4D97-AF65-F5344CB8AC3E}">
        <p14:creationId xmlns:p14="http://schemas.microsoft.com/office/powerpoint/2010/main" val="253736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8096250"/>
          </a:xfrm>
        </p:spPr>
        <p:txBody>
          <a:bodyPr/>
          <a:lstStyle/>
          <a:p>
            <a:pPr>
              <a:lnSpc>
                <a:spcPct val="115000"/>
              </a:lnSpc>
              <a:buNone/>
            </a:pPr>
            <a:r>
              <a:rPr lang="en-AU" sz="1200" b="1">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Other services</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While you may be eligible to access services under Support at Home, it may be possible for you to also access specialised services or access additional short-term services.</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More information on participant programs can be found here: </a:t>
            </a:r>
            <a:r>
              <a:rPr lang="en-AU" sz="1200" b="1" u="sng">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hlinkClick r:id="rId3"/>
              </a:rPr>
              <a:t>Accessible aged care services for Australians | My Aged Care</a:t>
            </a: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Participants can also call the My Aged Care Contact Centre on </a:t>
            </a:r>
            <a:r>
              <a:rPr lang="en-AU" sz="1200" b="1">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1800 200 422</a:t>
            </a: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t>
            </a:r>
          </a:p>
          <a:p>
            <a:pPr>
              <a:buNone/>
            </a:pPr>
            <a:r>
              <a:rPr lang="en-AU" sz="1200" b="1">
                <a:solidFill>
                  <a:srgbClr val="1E1545"/>
                </a:solidFill>
                <a:effectLst/>
                <a:latin typeface="Aptos" panose="020B0004020202020204" pitchFamily="34" charset="0"/>
              </a:rPr>
              <a:t>Residential Care</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Residential aged care services are available to people who can no longer live in their own home as they age and require continual government-funded aged care services. It includes accommodation and personal care 24 hours a day, as well as access to nursing and general health care services.</a:t>
            </a:r>
          </a:p>
          <a:p>
            <a:pPr>
              <a:buNone/>
            </a:pPr>
            <a:r>
              <a:rPr lang="en-AU" sz="1200" b="1">
                <a:solidFill>
                  <a:srgbClr val="1E1545"/>
                </a:solidFill>
                <a:effectLst/>
                <a:latin typeface="Aptos" panose="020B0004020202020204" pitchFamily="34" charset="0"/>
              </a:rPr>
              <a:t>Transition Care Program</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The Transition Care Program (TCP) helps older people recover after a hospital stay by providing short-term care for up to 12 weeks. Care is tailored to the older persons’ needs and goals. It can provide a package of services such as physiotherapy, occupational therapy as well as social work, nursing support or personal care.</a:t>
            </a:r>
          </a:p>
          <a:p>
            <a:pPr>
              <a:buNone/>
            </a:pPr>
            <a:r>
              <a:rPr lang="en-AU" sz="1200" b="1">
                <a:solidFill>
                  <a:srgbClr val="1E1545"/>
                </a:solidFill>
                <a:effectLst/>
                <a:latin typeface="Aptos" panose="020B0004020202020204" pitchFamily="34" charset="0"/>
              </a:rPr>
              <a:t>Multi-Purpose Service Program (MPSP)</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The MPSP provides combined health and aged care services for some rural and remote communities. Providers delivering services under this program are generally located in small communities where it would not be viable to operate a separate hospital and aged care home.</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All providers will deliver residential care services, and some also provide services in the home or community. Contact your local Multi-Purpose Service (MPS) to find out more about the services they deliver. You can use the </a:t>
            </a:r>
            <a:r>
              <a:rPr lang="en-AU" sz="1200" b="1" u="sng">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hlinkClick r:id="rId4"/>
              </a:rPr>
              <a:t>Find a provider tool</a:t>
            </a:r>
            <a:r>
              <a:rPr lang="en-AU" sz="1200" b="1">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 </a:t>
            </a: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on My Aged Care to search for services in your area.</a:t>
            </a:r>
          </a:p>
          <a:p>
            <a:pPr>
              <a:buNone/>
            </a:pPr>
            <a:r>
              <a:rPr lang="en-AU" sz="1200" b="1">
                <a:solidFill>
                  <a:srgbClr val="1E1545"/>
                </a:solidFill>
                <a:effectLst/>
                <a:latin typeface="Aptos" panose="020B0004020202020204" pitchFamily="34" charset="0"/>
              </a:rPr>
              <a:t>National Aboriginal and Torres Strait Islander Flexible Aged Care Program (NATSIFACP)</a:t>
            </a:r>
          </a:p>
          <a:p>
            <a:pPr>
              <a:lnSpc>
                <a:spcPct val="115000"/>
              </a:lnSpc>
              <a:spcBef>
                <a:spcPts val="600"/>
              </a:spcBef>
              <a:spcAft>
                <a:spcPts val="600"/>
              </a:spcAf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NATSIFACP funds aged care services that allow you to feel safe and secure in your identity, culture and community setting. It aims to help you remain close to home and community.</a:t>
            </a: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18</a:t>
            </a:fld>
            <a:endParaRPr lang="en-AU"/>
          </a:p>
        </p:txBody>
      </p:sp>
    </p:spTree>
    <p:extLst>
      <p:ext uri="{BB962C8B-B14F-4D97-AF65-F5344CB8AC3E}">
        <p14:creationId xmlns:p14="http://schemas.microsoft.com/office/powerpoint/2010/main" val="59288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7299081"/>
          </a:xfrm>
        </p:spPr>
        <p:txBody>
          <a:bodyPr/>
          <a:lstStyle/>
          <a:p>
            <a:pPr algn="l" rtl="0" fontAlgn="base">
              <a:buNone/>
            </a:pPr>
            <a:r>
              <a:rPr lang="en-AU" sz="1200" b="1" i="0">
                <a:solidFill>
                  <a:srgbClr val="1E1545"/>
                </a:solidFill>
                <a:effectLst/>
              </a:rPr>
              <a:t>Accessing funded aged care services under the Act </a:t>
            </a:r>
          </a:p>
          <a:p>
            <a:pPr algn="l" rtl="0" fontAlgn="base">
              <a:spcBef>
                <a:spcPts val="600"/>
              </a:spcBef>
              <a:spcAft>
                <a:spcPts val="600"/>
              </a:spcAft>
              <a:buNone/>
            </a:pPr>
            <a:r>
              <a:rPr lang="en-AU" sz="1200" b="0" i="0">
                <a:solidFill>
                  <a:srgbClr val="1E1545"/>
                </a:solidFill>
                <a:effectLst/>
              </a:rPr>
              <a:t>The Act sets up a consistent framework for assessing the eligibility of older people who are seeking to access government-funded aged care services. </a:t>
            </a:r>
          </a:p>
          <a:p>
            <a:pPr algn="l" rtl="0" fontAlgn="base">
              <a:spcBef>
                <a:spcPts val="600"/>
              </a:spcBef>
              <a:spcAft>
                <a:spcPts val="600"/>
              </a:spcAft>
            </a:pPr>
            <a:r>
              <a:rPr lang="en-AU" sz="1200" b="0" i="0">
                <a:solidFill>
                  <a:srgbClr val="1E1545"/>
                </a:solidFill>
                <a:effectLst/>
              </a:rPr>
              <a:t>There is now a single assessment process to confirm your eligibility to access government-funded aged care services and assess your needs. </a:t>
            </a:r>
          </a:p>
          <a:p>
            <a:pPr algn="l">
              <a:buNone/>
            </a:pPr>
            <a:r>
              <a:rPr lang="en-AU" sz="1200" b="1">
                <a:solidFill>
                  <a:srgbClr val="1E1545"/>
                </a:solidFill>
                <a:effectLst/>
                <a:cs typeface="Times New Roman" panose="02020603050405020304" pitchFamily="18" charset="0"/>
              </a:rPr>
              <a:t>1. Register and apply for aged care</a:t>
            </a:r>
          </a:p>
          <a:p>
            <a:pPr algn="l">
              <a:spcBef>
                <a:spcPts val="600"/>
              </a:spcBef>
              <a:spcAft>
                <a:spcPts val="600"/>
              </a:spcAft>
              <a:buNone/>
              <a:tabLst>
                <a:tab pos="5305425" algn="l"/>
              </a:tabLst>
            </a:pPr>
            <a:r>
              <a:rPr lang="en-AU" sz="1200">
                <a:solidFill>
                  <a:srgbClr val="1E1545"/>
                </a:solidFill>
                <a:effectLst/>
                <a:ea typeface="Times New Roman" panose="02020603050405020304" pitchFamily="18" charset="0"/>
                <a:cs typeface="Times New Roman" panose="02020603050405020304" pitchFamily="18" charset="0"/>
              </a:rPr>
              <a:t>Register and apply for services through the My Aged Care website or call My Aged Care on 1800 200 422.</a:t>
            </a:r>
          </a:p>
          <a:p>
            <a:pPr algn="l">
              <a:buNone/>
            </a:pPr>
            <a:r>
              <a:rPr lang="en-AU" sz="1200" b="1">
                <a:solidFill>
                  <a:srgbClr val="1E1545"/>
                </a:solidFill>
                <a:effectLst/>
                <a:cs typeface="Times New Roman" panose="02020603050405020304" pitchFamily="18" charset="0"/>
              </a:rPr>
              <a:t>2. Eligibility test</a:t>
            </a:r>
          </a:p>
          <a:p>
            <a:pPr algn="l">
              <a:spcBef>
                <a:spcPts val="600"/>
              </a:spcBef>
              <a:spcAft>
                <a:spcPts val="600"/>
              </a:spcAft>
              <a:buNone/>
              <a:tabLst>
                <a:tab pos="5305425" algn="l"/>
              </a:tabLst>
            </a:pPr>
            <a:r>
              <a:rPr lang="en-AU" sz="1200">
                <a:solidFill>
                  <a:srgbClr val="1E1545"/>
                </a:solidFill>
                <a:effectLst/>
                <a:ea typeface="Times New Roman" panose="02020603050405020304" pitchFamily="18" charset="0"/>
                <a:cs typeface="Times New Roman" panose="02020603050405020304" pitchFamily="18" charset="0"/>
              </a:rPr>
              <a:t>You will be assessed against the Eligibility Criteria to determine if you qualify for government-funded aged care services.</a:t>
            </a:r>
          </a:p>
          <a:p>
            <a:pPr algn="l">
              <a:buNone/>
            </a:pPr>
            <a:r>
              <a:rPr lang="en-AU" sz="1200" b="1">
                <a:solidFill>
                  <a:srgbClr val="1E1545"/>
                </a:solidFill>
                <a:effectLst/>
                <a:cs typeface="Times New Roman" panose="02020603050405020304" pitchFamily="18" charset="0"/>
              </a:rPr>
              <a:t>3. Aged care needs assessment</a:t>
            </a:r>
          </a:p>
          <a:p>
            <a:pPr algn="l">
              <a:spcBef>
                <a:spcPts val="600"/>
              </a:spcBef>
              <a:spcAft>
                <a:spcPts val="600"/>
              </a:spcAft>
              <a:buNone/>
              <a:tabLst>
                <a:tab pos="5305425" algn="l"/>
              </a:tabLst>
            </a:pPr>
            <a:r>
              <a:rPr lang="en-AU" sz="1200">
                <a:solidFill>
                  <a:srgbClr val="1E1545"/>
                </a:solidFill>
                <a:effectLst/>
                <a:ea typeface="Times New Roman" panose="02020603050405020304" pitchFamily="18" charset="0"/>
                <a:cs typeface="Times New Roman" panose="02020603050405020304" pitchFamily="18" charset="0"/>
              </a:rPr>
              <a:t>You will then be referred for an assessment. Assessments are done in person by an approved needs assessor.</a:t>
            </a:r>
          </a:p>
          <a:p>
            <a:pPr algn="l">
              <a:spcBef>
                <a:spcPts val="600"/>
              </a:spcBef>
              <a:spcAft>
                <a:spcPts val="600"/>
              </a:spcAft>
              <a:buNone/>
              <a:tabLst>
                <a:tab pos="5305425" algn="l"/>
              </a:tabLst>
            </a:pPr>
            <a:r>
              <a:rPr lang="en-AU" sz="1200">
                <a:solidFill>
                  <a:srgbClr val="1E1545"/>
                </a:solidFill>
                <a:effectLst/>
                <a:ea typeface="Times New Roman" panose="02020603050405020304" pitchFamily="18" charset="0"/>
                <a:cs typeface="Times New Roman" panose="02020603050405020304" pitchFamily="18" charset="0"/>
              </a:rPr>
              <a:t>The assessor will explain the process to you, including how the Integrated Assessment Tool works. The assessor may recommend approval of one or more services.</a:t>
            </a:r>
          </a:p>
          <a:p>
            <a:pPr algn="l">
              <a:buNone/>
            </a:pPr>
            <a:r>
              <a:rPr lang="en-AU" sz="1200" b="1">
                <a:solidFill>
                  <a:srgbClr val="1E1545"/>
                </a:solidFill>
                <a:effectLst/>
                <a:cs typeface="Times New Roman" panose="02020603050405020304" pitchFamily="18" charset="0"/>
              </a:rPr>
              <a:t>4. Classification</a:t>
            </a:r>
          </a:p>
          <a:p>
            <a:pPr algn="l">
              <a:spcBef>
                <a:spcPts val="600"/>
              </a:spcBef>
              <a:spcAft>
                <a:spcPts val="600"/>
              </a:spcAft>
              <a:buNone/>
              <a:tabLst>
                <a:tab pos="5305425" algn="l"/>
              </a:tabLst>
            </a:pPr>
            <a:r>
              <a:rPr lang="en-AU" sz="1200">
                <a:solidFill>
                  <a:srgbClr val="1E1545"/>
                </a:solidFill>
                <a:effectLst/>
                <a:ea typeface="Times New Roman" panose="02020603050405020304" pitchFamily="18" charset="0"/>
                <a:cs typeface="Times New Roman" panose="02020603050405020304" pitchFamily="18" charset="0"/>
              </a:rPr>
              <a:t>The assessor will determine a classification type and classification level for the recommended services.</a:t>
            </a:r>
          </a:p>
          <a:p>
            <a:pPr algn="l">
              <a:spcBef>
                <a:spcPts val="600"/>
              </a:spcBef>
              <a:spcAft>
                <a:spcPts val="600"/>
              </a:spcAft>
              <a:buNone/>
              <a:tabLst>
                <a:tab pos="5305425" algn="l"/>
              </a:tabLst>
            </a:pPr>
            <a:r>
              <a:rPr lang="en-AU" sz="1200">
                <a:solidFill>
                  <a:srgbClr val="1E1545"/>
                </a:solidFill>
                <a:effectLst/>
                <a:ea typeface="Times New Roman" panose="02020603050405020304" pitchFamily="18" charset="0"/>
                <a:cs typeface="Times New Roman" panose="02020603050405020304" pitchFamily="18" charset="0"/>
              </a:rPr>
              <a:t>The classification type refers to the duration of care needed (duration meaning whether the services is ongoing, short-term, or related to hospital transition).</a:t>
            </a:r>
          </a:p>
          <a:p>
            <a:pPr algn="l">
              <a:spcBef>
                <a:spcPts val="600"/>
              </a:spcBef>
              <a:spcAft>
                <a:spcPts val="600"/>
              </a:spcAft>
              <a:buNone/>
              <a:tabLst>
                <a:tab pos="5305425" algn="l"/>
              </a:tabLst>
            </a:pPr>
            <a:r>
              <a:rPr lang="en-AU" sz="1200">
                <a:solidFill>
                  <a:srgbClr val="1E1545"/>
                </a:solidFill>
                <a:effectLst/>
                <a:ea typeface="Times New Roman" panose="02020603050405020304" pitchFamily="18" charset="0"/>
                <a:cs typeface="Times New Roman" panose="02020603050405020304" pitchFamily="18" charset="0"/>
              </a:rPr>
              <a:t>The classification level refers to the amount of funding you can receive for the services, unless you access services through a specialist aged care program.</a:t>
            </a:r>
          </a:p>
          <a:p>
            <a:pPr algn="l">
              <a:buNone/>
            </a:pPr>
            <a:r>
              <a:rPr lang="en-AU" sz="1200" b="1">
                <a:solidFill>
                  <a:srgbClr val="1E1545"/>
                </a:solidFill>
                <a:effectLst/>
                <a:cs typeface="Times New Roman" panose="02020603050405020304" pitchFamily="18" charset="0"/>
              </a:rPr>
              <a:t>5. Prioritisation</a:t>
            </a:r>
          </a:p>
          <a:p>
            <a:pPr algn="l">
              <a:spcBef>
                <a:spcPts val="600"/>
              </a:spcBef>
              <a:spcAft>
                <a:spcPts val="600"/>
              </a:spcAft>
              <a:buNone/>
              <a:tabLst>
                <a:tab pos="5305425" algn="l"/>
              </a:tabLst>
            </a:pPr>
            <a:r>
              <a:rPr lang="en-AU" sz="1200">
                <a:solidFill>
                  <a:srgbClr val="1E1545"/>
                </a:solidFill>
                <a:effectLst/>
                <a:ea typeface="Times New Roman" panose="02020603050405020304" pitchFamily="18" charset="0"/>
                <a:cs typeface="Times New Roman" panose="02020603050405020304" pitchFamily="18" charset="0"/>
              </a:rPr>
              <a:t>You will be prioritised based on how urgently you need the services.</a:t>
            </a:r>
          </a:p>
          <a:p>
            <a:pPr algn="l">
              <a:buNone/>
            </a:pPr>
            <a:r>
              <a:rPr lang="en-AU" sz="1200" b="1">
                <a:solidFill>
                  <a:srgbClr val="1E1545"/>
                </a:solidFill>
                <a:effectLst/>
                <a:cs typeface="Times New Roman" panose="02020603050405020304" pitchFamily="18" charset="0"/>
              </a:rPr>
              <a:t>6. Placement and access</a:t>
            </a:r>
          </a:p>
          <a:p>
            <a:pPr algn="l">
              <a:spcBef>
                <a:spcPts val="600"/>
              </a:spcBef>
              <a:spcAft>
                <a:spcPts val="600"/>
              </a:spcAft>
              <a:tabLst>
                <a:tab pos="5305425" algn="l"/>
              </a:tabLst>
            </a:pPr>
            <a:r>
              <a:rPr lang="en-AU" sz="1200">
                <a:solidFill>
                  <a:srgbClr val="1E1545"/>
                </a:solidFill>
                <a:effectLst/>
                <a:ea typeface="Times New Roman" panose="02020603050405020304" pitchFamily="18" charset="0"/>
                <a:cs typeface="Times New Roman" panose="02020603050405020304" pitchFamily="18" charset="0"/>
              </a:rPr>
              <a:t>Once you have been approved for services, you may be offered a place based on priority. You can start receiving services once a place has been allocated.</a:t>
            </a:r>
            <a:endParaRPr lang="en-AU" sz="1200" b="0" i="0">
              <a:solidFill>
                <a:srgbClr val="1E1545"/>
              </a:solidFill>
              <a:effectLst/>
            </a:endParaRP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19</a:t>
            </a:fld>
            <a:endParaRPr lang="en-AU"/>
          </a:p>
        </p:txBody>
      </p:sp>
    </p:spTree>
    <p:extLst>
      <p:ext uri="{BB962C8B-B14F-4D97-AF65-F5344CB8AC3E}">
        <p14:creationId xmlns:p14="http://schemas.microsoft.com/office/powerpoint/2010/main" val="220936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the presentation covers</a:t>
            </a:r>
          </a:p>
          <a:p>
            <a:r>
              <a:rPr lang="en-AU" dirty="0"/>
              <a:t>In this presentation, we will cover:</a:t>
            </a:r>
          </a:p>
          <a:p>
            <a:pPr marL="171450" indent="-171450">
              <a:buFont typeface="Arial" panose="020B0604020202020204" pitchFamily="34" charset="0"/>
              <a:buChar char="•"/>
            </a:pPr>
            <a:r>
              <a:rPr lang="en-AU" dirty="0"/>
              <a:t>Changes across your aged care journey</a:t>
            </a:r>
          </a:p>
          <a:p>
            <a:pPr marL="171450" indent="-171450">
              <a:buFont typeface="Arial" panose="020B0604020202020204" pitchFamily="34" charset="0"/>
              <a:buChar char="•"/>
            </a:pPr>
            <a:r>
              <a:rPr lang="en-AU" dirty="0"/>
              <a:t>Your rights in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Understanding ageism and why it matters</a:t>
            </a:r>
          </a:p>
          <a:p>
            <a:pPr marL="171450" indent="-171450">
              <a:buFont typeface="Arial" panose="020B0604020202020204" pitchFamily="34" charset="0"/>
              <a:buChar char="•"/>
            </a:pPr>
            <a:r>
              <a:rPr lang="en-AU" dirty="0"/>
              <a:t>What services will look like</a:t>
            </a:r>
          </a:p>
          <a:p>
            <a:pPr marL="171450" indent="-171450">
              <a:buFont typeface="Arial" panose="020B0604020202020204" pitchFamily="34" charset="0"/>
              <a:buChar char="•"/>
            </a:pPr>
            <a:r>
              <a:rPr lang="en-AU" dirty="0"/>
              <a:t>Accessing services and funding</a:t>
            </a:r>
          </a:p>
          <a:p>
            <a:pPr marL="171450" indent="-171450">
              <a:buFont typeface="Arial" panose="020B0604020202020204" pitchFamily="34" charset="0"/>
              <a:buChar char="•"/>
            </a:pPr>
            <a:r>
              <a:rPr lang="en-AU" dirty="0"/>
              <a:t>Quality and safety in care</a:t>
            </a:r>
          </a:p>
          <a:p>
            <a:pPr marL="171450" indent="-171450">
              <a:buFont typeface="Arial" panose="020B0604020202020204" pitchFamily="34" charset="0"/>
              <a:buChar char="•"/>
            </a:pPr>
            <a:r>
              <a:rPr lang="en-AU" dirty="0"/>
              <a:t>Decision making and empowerment</a:t>
            </a:r>
          </a:p>
          <a:p>
            <a:pPr marL="171450" indent="-171450">
              <a:buFont typeface="Arial" panose="020B0604020202020204" pitchFamily="34" charset="0"/>
              <a:buChar char="•"/>
            </a:pPr>
            <a:r>
              <a:rPr lang="en-AU" dirty="0"/>
              <a:t>Speaking up and staying safe</a:t>
            </a:r>
          </a:p>
          <a:p>
            <a:pPr marL="0" indent="0">
              <a:buFont typeface="Arial" panose="020B0604020202020204" pitchFamily="34" charset="0"/>
              <a:buNone/>
            </a:pPr>
            <a:endParaRPr lang="en-AU" dirty="0"/>
          </a:p>
          <a:p>
            <a:pPr marL="0" indent="0">
              <a:buFont typeface="Arial" panose="020B0604020202020204" pitchFamily="34" charset="0"/>
              <a:buNone/>
            </a:pPr>
            <a:r>
              <a:rPr lang="en-AU" sz="1200" i="1" dirty="0">
                <a:effectLst/>
                <a:latin typeface="Aptos" panose="020B0004020202020204" pitchFamily="34" charset="0"/>
                <a:ea typeface="Times New Roman" panose="02020603050405020304" pitchFamily="18" charset="0"/>
                <a:cs typeface="Times New Roman" panose="02020603050405020304" pitchFamily="18" charset="0"/>
              </a:rPr>
              <a:t>A further presentation will soon be available that provides more detailed information on the practical application of the changes for older people.</a:t>
            </a:r>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a:t>
            </a:fld>
            <a:endParaRPr lang="en-AU"/>
          </a:p>
        </p:txBody>
      </p:sp>
    </p:spTree>
    <p:extLst>
      <p:ext uri="{BB962C8B-B14F-4D97-AF65-F5344CB8AC3E}">
        <p14:creationId xmlns:p14="http://schemas.microsoft.com/office/powerpoint/2010/main" val="10700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1460774"/>
          </a:xfrm>
        </p:spPr>
        <p:txBody>
          <a:bodyPr/>
          <a:lstStyle/>
          <a:p>
            <a:pPr marL="0" marR="0" lvl="0" indent="0" algn="l" defTabSz="914400" rtl="0" eaLnBrk="1" fontAlgn="auto" latinLnBrk="0" hangingPunct="1">
              <a:lnSpc>
                <a:spcPct val="115000"/>
              </a:lnSpc>
              <a:buClrTx/>
              <a:buSzTx/>
              <a:buFontTx/>
              <a:buNone/>
              <a:tabLst/>
              <a:defRPr/>
            </a:pPr>
            <a:r>
              <a:rPr lang="en-AU" sz="1200" b="1" dirty="0">
                <a:solidFill>
                  <a:srgbClr val="1E1545"/>
                </a:solidFill>
                <a:effectLst/>
              </a:rPr>
              <a:t>Fees and contributions</a:t>
            </a:r>
          </a:p>
          <a:p>
            <a:pPr marL="0" marR="0" lvl="0" indent="0" algn="l" defTabSz="914400" rtl="0" eaLnBrk="1" fontAlgn="auto" latinLnBrk="0" hangingPunct="1">
              <a:lnSpc>
                <a:spcPct val="115000"/>
              </a:lnSpc>
              <a:spcBef>
                <a:spcPts val="600"/>
              </a:spcBef>
              <a:spcAft>
                <a:spcPts val="600"/>
              </a:spcAft>
              <a:buClrTx/>
              <a:buSzTx/>
              <a:buFontTx/>
              <a:buNone/>
              <a:tabLst/>
              <a:defRPr/>
            </a:pPr>
            <a:r>
              <a:rPr lang="en-AU" sz="1200" b="1" dirty="0">
                <a:solidFill>
                  <a:srgbClr val="1E1545"/>
                </a:solidFill>
                <a:effectLst/>
              </a:rPr>
              <a:t>You can provide the following information about fees and contributions focusing on these key elements. </a:t>
            </a:r>
          </a:p>
          <a:p>
            <a:pPr>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The new legislation sets out the individual fees and contributions that are payable for government-funded aged care services. This includes means testing to determine what your contributions will be.</a:t>
            </a:r>
          </a:p>
          <a:p>
            <a:pPr>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The calculation for means testing is different between Support at Home and Residential Care.</a:t>
            </a:r>
          </a:p>
          <a:p>
            <a:pPr>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Fees and contributions will also be different if you choose to access services under a specialist aged care program.</a:t>
            </a:r>
          </a:p>
          <a:p>
            <a:pPr>
              <a:lnSpc>
                <a:spcPct val="115000"/>
              </a:lnSpc>
              <a:buNone/>
            </a:pPr>
            <a:r>
              <a:rPr lang="en-AU" sz="1200" b="1" dirty="0">
                <a:solidFill>
                  <a:srgbClr val="1E1545"/>
                </a:solidFill>
                <a:effectLst/>
                <a:ea typeface="Times New Roman" panose="02020603050405020304" pitchFamily="18" charset="0"/>
                <a:cs typeface="Arial" panose="020B0604020202020204" pitchFamily="34" charset="0"/>
              </a:rPr>
              <a:t>Financial hardship assistance</a:t>
            </a:r>
            <a:endParaRPr lang="en-AU" sz="1200" dirty="0">
              <a:solidFill>
                <a:srgbClr val="1E1545"/>
              </a:solidFill>
              <a:effectLst/>
              <a:ea typeface="Times New Roman" panose="02020603050405020304" pitchFamily="18" charset="0"/>
              <a:cs typeface="Times New Roman" panose="02020603050405020304" pitchFamily="18" charset="0"/>
            </a:endParaRP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Financial hardship assistance can help you, if for reasons beyond your control, you can’t afford your aged care costs. Each case is assessed on an individual basis.</a:t>
            </a:r>
          </a:p>
          <a:p>
            <a:pPr>
              <a:lnSpc>
                <a:spcPct val="115000"/>
              </a:lnSpc>
              <a:spcBef>
                <a:spcPts val="600"/>
              </a:spcBef>
              <a:spcAft>
                <a:spcPts val="600"/>
              </a:spcAft>
            </a:pPr>
            <a:r>
              <a:rPr lang="en-AU" sz="1200" dirty="0">
                <a:solidFill>
                  <a:srgbClr val="1E1545"/>
                </a:solidFill>
                <a:effectLst/>
                <a:ea typeface="Times New Roman" panose="02020603050405020304" pitchFamily="18" charset="0"/>
                <a:cs typeface="Times New Roman" panose="02020603050405020304" pitchFamily="18" charset="0"/>
              </a:rPr>
              <a:t>If you are eligible, the Australian Government will pay some, or all, of your fees and charges – helping you to get the care you need. Or in the case of a specialist age care program, your provider will have their own policies in place to cover these situations.</a:t>
            </a:r>
          </a:p>
          <a:p>
            <a:pPr>
              <a:buNone/>
            </a:pPr>
            <a:r>
              <a:rPr lang="en-AU" sz="1200" b="1" dirty="0">
                <a:solidFill>
                  <a:srgbClr val="1E1545"/>
                </a:solidFill>
                <a:effectLst/>
              </a:rPr>
              <a:t>Support at Home contributions</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Your contributions to government-funded aged care services will be based on a combination of your income and assets. You will access a Support at Home budget based on your approved classification category and level.</a:t>
            </a:r>
          </a:p>
          <a:p>
            <a:pPr>
              <a:buNone/>
            </a:pPr>
            <a:r>
              <a:rPr lang="en-AU" sz="1200" b="1" dirty="0">
                <a:solidFill>
                  <a:srgbClr val="1E1545"/>
                </a:solidFill>
                <a:effectLst/>
              </a:rPr>
              <a:t>The 'no worse off principle' for fee arrangements</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A ‘no worse off’ principle is applied for anyone receiving care under an existing program.</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This principle means that older rules still apply to people who were already using a service before new rules start.</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Home care recipients moving to the new program in November 2025 will be allocated Support at Home funding that is equivalent to their existing Home Care Package (HCP) level and aligned to new program rules.</a:t>
            </a:r>
          </a:p>
          <a:p>
            <a:pPr>
              <a:lnSpc>
                <a:spcPct val="115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For participant contributions, a no worse off principle applies for Home Care Package (HCP) recipients who, on 12 September 2024, were either receiving a Home Care Package, on the National Priority System, or assessed as eligible for a package.</a:t>
            </a:r>
          </a:p>
          <a:p>
            <a:pPr>
              <a:lnSpc>
                <a:spcPct val="115000"/>
              </a:lnSpc>
              <a:spcBef>
                <a:spcPts val="600"/>
              </a:spcBef>
              <a:spcAft>
                <a:spcPts val="600"/>
              </a:spcAft>
            </a:pPr>
            <a:r>
              <a:rPr lang="en-AU" sz="1200" dirty="0">
                <a:solidFill>
                  <a:srgbClr val="1E1545"/>
                </a:solidFill>
                <a:effectLst/>
                <a:ea typeface="Times New Roman" panose="02020603050405020304" pitchFamily="18" charset="0"/>
                <a:cs typeface="Times New Roman" panose="02020603050405020304" pitchFamily="18" charset="0"/>
              </a:rPr>
              <a:t>These participants will make the same contributions, or lower, than they would have had under HCP program arrangements, even if they are re-assessed into a higher Support at Home classification at a later date.</a:t>
            </a:r>
          </a:p>
          <a:p>
            <a:pPr marL="145" marR="144145">
              <a:lnSpc>
                <a:spcPct val="107000"/>
              </a:lnSpc>
              <a:buNone/>
            </a:pPr>
            <a:r>
              <a:rPr lang="en-AU" sz="1200" b="1" dirty="0">
                <a:solidFill>
                  <a:srgbClr val="1E1545"/>
                </a:solidFill>
                <a:effectLst/>
                <a:ea typeface="Times New Roman" panose="02020603050405020304" pitchFamily="18" charset="0"/>
                <a:cs typeface="Times New Roman" panose="02020603050405020304" pitchFamily="18" charset="0"/>
              </a:rPr>
              <a:t>‘No worse off’ principle arrangements include:</a:t>
            </a:r>
            <a:endParaRPr lang="en-AU" sz="1200" dirty="0">
              <a:solidFill>
                <a:srgbClr val="1E1545"/>
              </a:solidFill>
              <a:effectLst/>
              <a:ea typeface="Times New Roman" panose="02020603050405020304" pitchFamily="18" charset="0"/>
              <a:cs typeface="Times New Roman" panose="02020603050405020304" pitchFamily="18" charset="0"/>
            </a:endParaRPr>
          </a:p>
          <a:p>
            <a:pPr marL="145" marR="144145">
              <a:lnSpc>
                <a:spcPct val="107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Previous HCP recipients who were not required by Services Australia to pay an income-tested care fee will continue to make no contributions for the remainder of their time in Support at Home.</a:t>
            </a:r>
          </a:p>
          <a:p>
            <a:pPr marL="145" marR="144145">
              <a:lnSpc>
                <a:spcPct val="107000"/>
              </a:lnSpc>
              <a:spcBef>
                <a:spcPts val="600"/>
              </a:spcBef>
              <a:spcAft>
                <a:spcPts val="600"/>
              </a:spcAft>
              <a:buNone/>
            </a:pPr>
            <a:r>
              <a:rPr lang="en-AU" sz="1200" dirty="0">
                <a:solidFill>
                  <a:srgbClr val="1E1545"/>
                </a:solidFill>
                <a:effectLst/>
                <a:ea typeface="Times New Roman" panose="02020603050405020304" pitchFamily="18" charset="0"/>
                <a:cs typeface="Times New Roman" panose="02020603050405020304" pitchFamily="18" charset="0"/>
              </a:rPr>
              <a:t>If you are a full rate pensioner paying no fees under your HCP as at 12 September 2024, you will never pay fees under Support at Home.</a:t>
            </a:r>
          </a:p>
          <a:p>
            <a:pPr marL="145" marR="144145">
              <a:lnSpc>
                <a:spcPct val="107000"/>
              </a:lnSpc>
              <a:spcBef>
                <a:spcPts val="600"/>
              </a:spcBef>
              <a:spcAft>
                <a:spcPts val="600"/>
              </a:spcAft>
            </a:pPr>
            <a:r>
              <a:rPr lang="en-AU" sz="1200" dirty="0">
                <a:solidFill>
                  <a:srgbClr val="1E1545"/>
                </a:solidFill>
                <a:effectLst/>
                <a:ea typeface="Times New Roman" panose="02020603050405020304" pitchFamily="18" charset="0"/>
                <a:cs typeface="Times New Roman" panose="02020603050405020304" pitchFamily="18" charset="0"/>
              </a:rPr>
              <a:t>Previous HCP recipients who, based on the outcome of their income test were required to pay an income-tested care fee, will transition to Support at Home with discounted contribution arrangements. Services Australia will notify these participants, and their provider of the contribution amount payable. These participant contribution arrangements also include maintaining the current lifetime cap.</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20</a:t>
            </a:fld>
            <a:endParaRPr lang="en-AU"/>
          </a:p>
        </p:txBody>
      </p:sp>
    </p:spTree>
    <p:extLst>
      <p:ext uri="{BB962C8B-B14F-4D97-AF65-F5344CB8AC3E}">
        <p14:creationId xmlns:p14="http://schemas.microsoft.com/office/powerpoint/2010/main" val="4242650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You can also emphasise that those currently receiving services through Home Care Package (HCP) program that they will be transitioned to Support at Home.</a:t>
            </a:r>
          </a:p>
        </p:txBody>
      </p:sp>
      <p:sp>
        <p:nvSpPr>
          <p:cNvPr id="4" name="Slide Number Placeholder 3"/>
          <p:cNvSpPr>
            <a:spLocks noGrp="1"/>
          </p:cNvSpPr>
          <p:nvPr>
            <p:ph type="sldNum" sz="quarter" idx="5"/>
          </p:nvPr>
        </p:nvSpPr>
        <p:spPr/>
        <p:txBody>
          <a:bodyPr/>
          <a:lstStyle/>
          <a:p>
            <a:fld id="{DD6486D3-54A1-4080-87D9-D8F6A07B0F3F}" type="slidenum">
              <a:rPr lang="en-AU" smtClean="0"/>
              <a:t>21</a:t>
            </a:fld>
            <a:endParaRPr lang="en-AU"/>
          </a:p>
        </p:txBody>
      </p:sp>
    </p:spTree>
    <p:extLst>
      <p:ext uri="{BB962C8B-B14F-4D97-AF65-F5344CB8AC3E}">
        <p14:creationId xmlns:p14="http://schemas.microsoft.com/office/powerpoint/2010/main" val="397837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8236927"/>
          </a:xfrm>
        </p:spPr>
        <p:txBody>
          <a:bodyPr/>
          <a:lstStyle/>
          <a:p>
            <a:pPr algn="l" rtl="0" fontAlgn="base">
              <a:lnSpc>
                <a:spcPts val="2266"/>
              </a:lnSpc>
              <a:buNone/>
            </a:pPr>
            <a:r>
              <a:rPr lang="en-AU" sz="1200" b="1" i="0" dirty="0">
                <a:solidFill>
                  <a:srgbClr val="1E1545"/>
                </a:solidFill>
                <a:effectLst/>
              </a:rPr>
              <a:t>Residential Care contributions </a:t>
            </a:r>
          </a:p>
          <a:p>
            <a:pPr algn="l" rtl="0" fontAlgn="base">
              <a:lnSpc>
                <a:spcPts val="1552"/>
              </a:lnSpc>
              <a:spcBef>
                <a:spcPts val="600"/>
              </a:spcBef>
              <a:spcAft>
                <a:spcPts val="600"/>
              </a:spcAft>
              <a:buNone/>
            </a:pPr>
            <a:r>
              <a:rPr lang="en-AU" sz="1200" b="0" i="0" dirty="0">
                <a:solidFill>
                  <a:srgbClr val="1E1545"/>
                </a:solidFill>
                <a:effectLst/>
              </a:rPr>
              <a:t>The new legislation will see some changes to the Residential Care contributions including the following: </a:t>
            </a:r>
          </a:p>
          <a:p>
            <a:pPr algn="l" rtl="0" fontAlgn="base">
              <a:lnSpc>
                <a:spcPts val="1781"/>
              </a:lnSpc>
              <a:buNone/>
            </a:pPr>
            <a:r>
              <a:rPr lang="en-AU" sz="1200" b="1" i="0" dirty="0">
                <a:solidFill>
                  <a:srgbClr val="1E1545"/>
                </a:solidFill>
                <a:effectLst/>
              </a:rPr>
              <a:t>Means testing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cs typeface="Times New Roman" panose="02020603050405020304" pitchFamily="18" charset="0"/>
              </a:rPr>
              <a:t>A resident’s means tested amount is based on your assessable income and assets.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cs typeface="Times New Roman" panose="02020603050405020304" pitchFamily="18" charset="0"/>
              </a:rPr>
              <a:t>It will continue to be the sum of your income tested amount and asset tested amount.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cs typeface="Times New Roman" panose="02020603050405020304" pitchFamily="18" charset="0"/>
              </a:rPr>
              <a:t>Income and asset taper rates are changing.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cs typeface="Times New Roman" panose="02020603050405020304" pitchFamily="18" charset="0"/>
              </a:rPr>
              <a:t>Current means tested care fee will be abolished. </a:t>
            </a:r>
          </a:p>
          <a:p>
            <a:pPr algn="l" rtl="0" fontAlgn="base">
              <a:lnSpc>
                <a:spcPts val="1781"/>
              </a:lnSpc>
              <a:buNone/>
            </a:pPr>
            <a:r>
              <a:rPr lang="en-AU" b="1" i="0" dirty="0">
                <a:solidFill>
                  <a:srgbClr val="1E1545"/>
                </a:solidFill>
                <a:effectLst/>
              </a:rPr>
              <a:t>Introduction of hotelling contribution </a:t>
            </a:r>
          </a:p>
          <a:p>
            <a:pPr marL="342900" indent="-342900" fontAlgn="base">
              <a:lnSpc>
                <a:spcPct val="115000"/>
              </a:lnSpc>
              <a:buClr>
                <a:srgbClr val="2AB1BB"/>
              </a:buClr>
              <a:buSzPts val="1050"/>
              <a:buFont typeface="Wingdings" panose="05000000000000000000" pitchFamily="2" charset="2"/>
              <a:buChar char=""/>
              <a:tabLst>
                <a:tab pos="228600" algn="l"/>
                <a:tab pos="457200" algn="l"/>
              </a:tabLst>
            </a:pPr>
            <a:r>
              <a:rPr lang="en-AU" dirty="0">
                <a:solidFill>
                  <a:srgbClr val="1E1545"/>
                </a:solidFill>
                <a:cs typeface="Times New Roman" panose="02020603050405020304" pitchFamily="18" charset="0"/>
              </a:rPr>
              <a:t>The Hotelling Supplement will be means tested for new residents (from 1 November). </a:t>
            </a:r>
          </a:p>
          <a:p>
            <a:pPr marL="342900" indent="-342900" fontAlgn="base">
              <a:lnSpc>
                <a:spcPct val="115000"/>
              </a:lnSpc>
              <a:buClr>
                <a:srgbClr val="2AB1BB"/>
              </a:buClr>
              <a:buSzPts val="1050"/>
              <a:buFont typeface="Wingdings" panose="05000000000000000000" pitchFamily="2" charset="2"/>
              <a:buChar char=""/>
              <a:tabLst>
                <a:tab pos="228600" algn="l"/>
                <a:tab pos="457200" algn="l"/>
              </a:tabLst>
            </a:pPr>
            <a:r>
              <a:rPr lang="en-AU" dirty="0">
                <a:solidFill>
                  <a:srgbClr val="1E1545"/>
                </a:solidFill>
                <a:cs typeface="Times New Roman" panose="02020603050405020304" pitchFamily="18" charset="0"/>
              </a:rPr>
              <a:t>Residents who can afford to pay their full accommodation costs will contribute to daily living costs such as food, cleaning, laundry and utilities. </a:t>
            </a:r>
          </a:p>
          <a:p>
            <a:pPr algn="l" rtl="0" fontAlgn="base">
              <a:lnSpc>
                <a:spcPts val="1781"/>
              </a:lnSpc>
              <a:buNone/>
            </a:pPr>
            <a:r>
              <a:rPr lang="en-AU" sz="1200" b="1" i="0" dirty="0">
                <a:solidFill>
                  <a:srgbClr val="1E1545"/>
                </a:solidFill>
                <a:effectLst/>
              </a:rPr>
              <a:t>Non-clinical care contribution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The Government will fund all clinical care costs in residential aged care.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The new means-tested Non-Clinical Care Contribution (NCCC) will replace the Means Tested Care Fee.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This contribution is for non-clinical care costs such as bathing and mobility assistance.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It only applies to residents paying the full Hotelling Supplement contribution. </a:t>
            </a:r>
          </a:p>
          <a:p>
            <a:pPr algn="l" rtl="0" fontAlgn="base">
              <a:lnSpc>
                <a:spcPts val="1650"/>
              </a:lnSpc>
            </a:pPr>
            <a:r>
              <a:rPr lang="en-AU" sz="1200" b="0" i="0" dirty="0">
                <a:solidFill>
                  <a:srgbClr val="1E1545"/>
                </a:solidFill>
                <a:effectLst/>
              </a:rPr>
              <a:t> </a:t>
            </a:r>
            <a:r>
              <a:rPr lang="en-AU" sz="1200" b="1" i="0" dirty="0">
                <a:solidFill>
                  <a:srgbClr val="1E1545"/>
                </a:solidFill>
                <a:effectLst/>
              </a:rPr>
              <a:t>Mandatory reporting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Providers will regularly report individual refundable deposit balances.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You will need to report changes to your personal and financial circumstances. </a:t>
            </a:r>
          </a:p>
          <a:p>
            <a:pPr marL="342900" lvl="0" indent="-342900" algn="l" defTabSz="914400" rtl="0" eaLnBrk="1" fontAlgn="base" latinLnBrk="0" hangingPunct="1">
              <a:lnSpc>
                <a:spcPct val="115000"/>
              </a:lnSpc>
              <a:buClr>
                <a:srgbClr val="2AB1BB"/>
              </a:buClr>
              <a:buSzPts val="1050"/>
              <a:buFont typeface="Wingdings" panose="05000000000000000000" pitchFamily="2" charset="2"/>
              <a:buChar char=""/>
              <a:tabLst>
                <a:tab pos="228600" algn="l"/>
                <a:tab pos="457200" algn="l"/>
              </a:tabLst>
            </a:pPr>
            <a:r>
              <a:rPr lang="en-AU" sz="1200" kern="1200" dirty="0">
                <a:solidFill>
                  <a:srgbClr val="1E1545"/>
                </a:solidFill>
                <a:effectLst/>
                <a:ea typeface="+mn-ea"/>
                <a:cs typeface="Times New Roman" panose="02020603050405020304" pitchFamily="18" charset="0"/>
              </a:rPr>
              <a:t>You can elect to be classified ‘means not disclosed’. You won’t be asked to report financial circumstances </a:t>
            </a:r>
            <a:r>
              <a:rPr lang="en-AU" sz="1200" b="0" i="0" dirty="0">
                <a:solidFill>
                  <a:srgbClr val="1E1545"/>
                </a:solidFill>
                <a:effectLst/>
              </a:rPr>
              <a:t>and you won’t be eligible for government support with accommodation costs or NCCC. </a:t>
            </a:r>
          </a:p>
          <a:p>
            <a:pPr>
              <a:buNone/>
            </a:pPr>
            <a:r>
              <a:rPr lang="en-AU" sz="1200" b="1" dirty="0">
                <a:solidFill>
                  <a:srgbClr val="1E1545"/>
                </a:solidFill>
                <a:effectLst/>
              </a:rPr>
              <a:t>Accommodation costs</a:t>
            </a:r>
          </a:p>
          <a:p>
            <a:pPr marL="285750" lvl="0" indent="-285750" algn="l" defTabSz="914400" rtl="0" eaLnBrk="1" fontAlgn="base" latinLnBrk="0" hangingPunct="1">
              <a:lnSpc>
                <a:spcPts val="1552"/>
              </a:lnSpc>
              <a:buClr>
                <a:srgbClr val="2AB1BB"/>
              </a:buClr>
              <a:buSzPts val="1050"/>
              <a:buFont typeface="Arial" panose="020B0604020202020204" pitchFamily="34" charset="0"/>
              <a:buChar char="•"/>
              <a:tabLst>
                <a:tab pos="228600" algn="l"/>
                <a:tab pos="457200" algn="l"/>
              </a:tabLst>
            </a:pPr>
            <a:r>
              <a:rPr lang="en-AU" sz="1200" b="0" i="0" kern="1200" dirty="0">
                <a:solidFill>
                  <a:srgbClr val="1E1545"/>
                </a:solidFill>
                <a:effectLst/>
                <a:ea typeface="+mn-ea"/>
                <a:cs typeface="+mn-cs"/>
              </a:rPr>
              <a:t>Retentions will apply to the refundable accommodation deposit (RAD) or refundable accommodation contribution (RAC) paid by eligible residents.</a:t>
            </a:r>
          </a:p>
          <a:p>
            <a:pPr marL="285750" lvl="0" indent="-285750" algn="l" defTabSz="914400" rtl="0" eaLnBrk="1" fontAlgn="base" latinLnBrk="0" hangingPunct="1">
              <a:lnSpc>
                <a:spcPts val="1552"/>
              </a:lnSpc>
              <a:buClr>
                <a:srgbClr val="2AB1BB"/>
              </a:buClr>
              <a:buSzPts val="1050"/>
              <a:buFont typeface="Arial" panose="020B0604020202020204" pitchFamily="34" charset="0"/>
              <a:buChar char="•"/>
              <a:tabLst>
                <a:tab pos="228600" algn="l"/>
                <a:tab pos="457200" algn="l"/>
              </a:tabLst>
            </a:pPr>
            <a:r>
              <a:rPr lang="en-AU" sz="1200" b="0" i="0" kern="1200" dirty="0">
                <a:solidFill>
                  <a:srgbClr val="1E1545"/>
                </a:solidFill>
                <a:effectLst/>
                <a:ea typeface="+mn-ea"/>
                <a:cs typeface="+mn-cs"/>
              </a:rPr>
              <a:t>Daily accommodation payments (DAPs) will be indexed on 20 March and 20 September</a:t>
            </a:r>
          </a:p>
          <a:p>
            <a:pPr marL="0" marR="144145">
              <a:lnSpc>
                <a:spcPct val="107000"/>
              </a:lnSpc>
              <a:buNone/>
            </a:pPr>
            <a:r>
              <a:rPr lang="en-AU" sz="1200" b="1" dirty="0">
                <a:solidFill>
                  <a:srgbClr val="1E1545"/>
                </a:solidFill>
                <a:effectLst/>
                <a:ea typeface="Times New Roman" panose="02020603050405020304" pitchFamily="18" charset="0"/>
                <a:cs typeface="Times New Roman" panose="02020603050405020304" pitchFamily="18" charset="0"/>
              </a:rPr>
              <a:t>‘No worse off principle’ for residential care fee arrangements</a:t>
            </a:r>
            <a:endParaRPr lang="en-AU" sz="1200" dirty="0">
              <a:solidFill>
                <a:srgbClr val="1E1545"/>
              </a:solidFill>
              <a:effectLst/>
              <a:ea typeface="Times New Roman" panose="02020603050405020304" pitchFamily="18" charset="0"/>
              <a:cs typeface="Times New Roman" panose="02020603050405020304" pitchFamily="18" charset="0"/>
            </a:endParaRPr>
          </a:p>
          <a:p>
            <a:pPr marL="0" marR="144145">
              <a:lnSpc>
                <a:spcPct val="107000"/>
              </a:lnSpc>
              <a:spcBef>
                <a:spcPts val="600"/>
              </a:spcBef>
              <a:spcAft>
                <a:spcPts val="600"/>
              </a:spcAft>
            </a:pPr>
            <a:r>
              <a:rPr lang="en-AU" sz="1200" dirty="0">
                <a:solidFill>
                  <a:srgbClr val="1E1545"/>
                </a:solidFill>
                <a:effectLst/>
                <a:ea typeface="Times New Roman" panose="02020603050405020304" pitchFamily="18" charset="0"/>
                <a:cs typeface="Times New Roman" panose="02020603050405020304" pitchFamily="18" charset="0"/>
              </a:rPr>
              <a:t>If you are currently in mainstream residential care, you will retain your existing contribution arrangements for the entirety of your stay in residential care. A no worse off principle will apply to everyone in residential aged care on 31 October 2025. Existing residents retain their existing contribution arrangements for the entirety of their stay in residential care</a:t>
            </a:r>
            <a:endParaRPr lang="en-AU" sz="1200" b="0" i="0" dirty="0">
              <a:solidFill>
                <a:srgbClr val="1E1545"/>
              </a:solidFill>
              <a:effectLst/>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22</a:t>
            </a:fld>
            <a:endParaRPr lang="en-AU"/>
          </a:p>
        </p:txBody>
      </p:sp>
    </p:spTree>
    <p:extLst>
      <p:ext uri="{BB962C8B-B14F-4D97-AF65-F5344CB8AC3E}">
        <p14:creationId xmlns:p14="http://schemas.microsoft.com/office/powerpoint/2010/main" val="2081424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23</a:t>
            </a:fld>
            <a:endParaRPr lang="en-AU"/>
          </a:p>
        </p:txBody>
      </p:sp>
    </p:spTree>
    <p:extLst>
      <p:ext uri="{BB962C8B-B14F-4D97-AF65-F5344CB8AC3E}">
        <p14:creationId xmlns:p14="http://schemas.microsoft.com/office/powerpoint/2010/main" val="1222308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52"/>
              </a:lnSpc>
              <a:buNone/>
            </a:pPr>
            <a:r>
              <a:rPr lang="en-AU" sz="1200" b="1" i="0">
                <a:solidFill>
                  <a:srgbClr val="1E1545"/>
                </a:solidFill>
                <a:effectLst/>
              </a:rPr>
              <a:t>Strengthened Aged Care Quality Standards</a:t>
            </a:r>
          </a:p>
          <a:p>
            <a:pPr algn="l" rtl="0" fontAlgn="base">
              <a:lnSpc>
                <a:spcPts val="1552"/>
              </a:lnSpc>
              <a:spcBef>
                <a:spcPts val="600"/>
              </a:spcBef>
              <a:spcAft>
                <a:spcPts val="600"/>
              </a:spcAft>
              <a:buNone/>
            </a:pPr>
            <a:r>
              <a:rPr lang="en-AU" sz="1200" b="0" i="0">
                <a:solidFill>
                  <a:srgbClr val="1E1545"/>
                </a:solidFill>
                <a:effectLst/>
              </a:rPr>
              <a:t>The strengthened Aged Care Quality Standards (Quality Standards) set expectations for providers to ensure they deliver safe and quality care. They create a shared understanding of what is expected in aged care. </a:t>
            </a:r>
          </a:p>
          <a:p>
            <a:pPr algn="l" rtl="0" fontAlgn="base">
              <a:lnSpc>
                <a:spcPts val="1552"/>
              </a:lnSpc>
              <a:spcBef>
                <a:spcPts val="600"/>
              </a:spcBef>
              <a:spcAft>
                <a:spcPts val="600"/>
              </a:spcAft>
              <a:buNone/>
            </a:pPr>
            <a:r>
              <a:rPr lang="en-AU" sz="1200" b="0" i="0">
                <a:solidFill>
                  <a:srgbClr val="1E1545"/>
                </a:solidFill>
                <a:effectLst/>
              </a:rPr>
              <a:t>The strengthened Quality Standards: </a:t>
            </a:r>
          </a:p>
          <a:p>
            <a:pPr marL="171450" indent="-171450" fontAlgn="base">
              <a:lnSpc>
                <a:spcPts val="1552"/>
              </a:lnSpc>
              <a:buFont typeface="Arial" panose="020B0604020202020204" pitchFamily="34" charset="0"/>
              <a:buChar char="•"/>
            </a:pPr>
            <a:r>
              <a:rPr lang="en-AU" b="0" i="0">
                <a:solidFill>
                  <a:srgbClr val="1E1545"/>
                </a:solidFill>
                <a:effectLst/>
              </a:rPr>
              <a:t>place older people at the centre of their care </a:t>
            </a:r>
          </a:p>
          <a:p>
            <a:pPr marL="171450" indent="-171450" fontAlgn="base">
              <a:lnSpc>
                <a:spcPts val="1552"/>
              </a:lnSpc>
              <a:buFont typeface="Arial" panose="020B0604020202020204" pitchFamily="34" charset="0"/>
              <a:buChar char="•"/>
            </a:pPr>
            <a:r>
              <a:rPr lang="en-AU" b="0" i="0">
                <a:solidFill>
                  <a:srgbClr val="1E1545"/>
                </a:solidFill>
                <a:effectLst/>
              </a:rPr>
              <a:t>support older people living with dementia </a:t>
            </a:r>
          </a:p>
          <a:p>
            <a:pPr marL="171450" indent="-171450" fontAlgn="base">
              <a:lnSpc>
                <a:spcPts val="1552"/>
              </a:lnSpc>
              <a:buFont typeface="Arial" panose="020B0604020202020204" pitchFamily="34" charset="0"/>
              <a:buChar char="•"/>
            </a:pPr>
            <a:r>
              <a:rPr lang="en-AU" b="0" i="0">
                <a:solidFill>
                  <a:srgbClr val="1E1545"/>
                </a:solidFill>
                <a:effectLst/>
              </a:rPr>
              <a:t>better include older people from diverse backgrounds </a:t>
            </a:r>
          </a:p>
          <a:p>
            <a:pPr marL="171450" indent="-171450" fontAlgn="base">
              <a:lnSpc>
                <a:spcPts val="1552"/>
              </a:lnSpc>
              <a:buFont typeface="Arial" panose="020B0604020202020204" pitchFamily="34" charset="0"/>
              <a:buChar char="•"/>
            </a:pPr>
            <a:r>
              <a:rPr lang="en-AU" b="0" i="0">
                <a:solidFill>
                  <a:srgbClr val="1E1545"/>
                </a:solidFill>
                <a:effectLst/>
              </a:rPr>
              <a:t>provide stronger requirements for clinical care and food and nutrition </a:t>
            </a:r>
          </a:p>
          <a:p>
            <a:pPr marL="171450" indent="-171450" fontAlgn="base">
              <a:lnSpc>
                <a:spcPts val="1552"/>
              </a:lnSpc>
              <a:buFont typeface="Arial" panose="020B0604020202020204" pitchFamily="34" charset="0"/>
              <a:buChar char="•"/>
            </a:pPr>
            <a:r>
              <a:rPr lang="en-AU" b="0" i="0">
                <a:solidFill>
                  <a:srgbClr val="1E1545"/>
                </a:solidFill>
                <a:effectLst/>
              </a:rPr>
              <a:t>use clear language and minimise duplication </a:t>
            </a:r>
          </a:p>
          <a:p>
            <a:pPr marL="171450" indent="-171450" fontAlgn="base">
              <a:lnSpc>
                <a:spcPts val="1552"/>
              </a:lnSpc>
              <a:buFont typeface="Arial" panose="020B0604020202020204" pitchFamily="34" charset="0"/>
              <a:buChar char="•"/>
            </a:pPr>
            <a:r>
              <a:rPr lang="en-AU" b="0" i="0">
                <a:solidFill>
                  <a:srgbClr val="1E1545"/>
                </a:solidFill>
                <a:effectLst/>
              </a:rPr>
              <a:t>reflect the new Statement of Rights. </a:t>
            </a:r>
          </a:p>
          <a:p>
            <a:endParaRPr lang="en-AU" sz="1200"/>
          </a:p>
          <a:p>
            <a:pPr fontAlgn="base">
              <a:lnSpc>
                <a:spcPts val="1781"/>
              </a:lnSpc>
            </a:pPr>
            <a:r>
              <a:rPr lang="en-AU" sz="1200" b="1" i="0" err="1">
                <a:solidFill>
                  <a:srgbClr val="1E1545"/>
                </a:solidFill>
                <a:effectLst/>
              </a:rPr>
              <a:t>The</a:t>
            </a:r>
            <a:r>
              <a:rPr lang="en-AU" b="1" err="1">
                <a:solidFill>
                  <a:srgbClr val="1E1545"/>
                </a:solidFill>
              </a:rPr>
              <a:t>individual</a:t>
            </a:r>
            <a:r>
              <a:rPr lang="en-AU" b="1">
                <a:solidFill>
                  <a:srgbClr val="1E1545"/>
                </a:solidFill>
              </a:rPr>
              <a:t> </a:t>
            </a:r>
            <a:endParaRPr lang="en-AU" sz="1200" b="1" i="0">
              <a:solidFill>
                <a:srgbClr val="1E1545"/>
              </a:solidFill>
              <a:effectLst/>
            </a:endParaRPr>
          </a:p>
          <a:p>
            <a:pPr algn="l" rtl="0" fontAlgn="base">
              <a:lnSpc>
                <a:spcPts val="1552"/>
              </a:lnSpc>
              <a:spcBef>
                <a:spcPts val="600"/>
              </a:spcBef>
              <a:spcAft>
                <a:spcPts val="600"/>
              </a:spcAft>
            </a:pPr>
            <a:r>
              <a:rPr lang="en-AU" sz="1200" b="0" i="0">
                <a:solidFill>
                  <a:srgbClr val="1E1545"/>
                </a:solidFill>
                <a:effectLst/>
              </a:rPr>
              <a:t>I have the right to be treated with dignity and respect and to live free from any form of discrimination. I make decisions about my government-funded aged care services, with support when I want or need it. My identity, culture and diversity are valued and supported, and I have the right to live the life I choose. My provider understands who I am and what is important to me, and this determines the way my government-funded aged care services are delivered. </a:t>
            </a:r>
          </a:p>
          <a:p>
            <a:pPr algn="l" rtl="0" fontAlgn="base">
              <a:lnSpc>
                <a:spcPts val="1781"/>
              </a:lnSpc>
              <a:buNone/>
            </a:pPr>
            <a:r>
              <a:rPr lang="en-AU" sz="1200" b="1" i="0">
                <a:solidFill>
                  <a:srgbClr val="1E1545"/>
                </a:solidFill>
                <a:effectLst/>
              </a:rPr>
              <a:t>The organisation </a:t>
            </a:r>
          </a:p>
          <a:p>
            <a:pPr algn="l" rtl="0" fontAlgn="base">
              <a:lnSpc>
                <a:spcPts val="1552"/>
              </a:lnSpc>
              <a:spcBef>
                <a:spcPts val="600"/>
              </a:spcBef>
              <a:spcAft>
                <a:spcPts val="600"/>
              </a:spcAft>
            </a:pPr>
            <a:r>
              <a:rPr lang="en-AU" sz="1200" b="0" i="0">
                <a:solidFill>
                  <a:srgbClr val="1E1545"/>
                </a:solidFill>
                <a:effectLst/>
              </a:rPr>
              <a:t>The organisation is well run. I can contribute to improvements to care and services. My provider and aged care workers listen and respond to my feedback and concerns. I receive government-funded aged care services from aged care workers who are knowledgeable, competent, capable and caring. </a:t>
            </a:r>
          </a:p>
          <a:p>
            <a:pPr algn="l" rtl="0" fontAlgn="base">
              <a:lnSpc>
                <a:spcPts val="1781"/>
              </a:lnSpc>
              <a:buNone/>
            </a:pPr>
            <a:r>
              <a:rPr lang="en-AU" sz="1200" b="1" i="0">
                <a:solidFill>
                  <a:srgbClr val="1E1545"/>
                </a:solidFill>
                <a:effectLst/>
              </a:rPr>
              <a:t>Care and services </a:t>
            </a:r>
          </a:p>
          <a:p>
            <a:pPr algn="l" rtl="0" fontAlgn="base">
              <a:lnSpc>
                <a:spcPts val="1552"/>
              </a:lnSpc>
              <a:spcBef>
                <a:spcPts val="600"/>
              </a:spcBef>
              <a:spcAft>
                <a:spcPts val="600"/>
              </a:spcAft>
              <a:buNone/>
            </a:pPr>
            <a:r>
              <a:rPr lang="en-AU" sz="1200" b="0" i="0">
                <a:solidFill>
                  <a:srgbClr val="1E1545"/>
                </a:solidFill>
                <a:effectLst/>
              </a:rPr>
              <a:t>The government-funded aged care services I receive: </a:t>
            </a:r>
          </a:p>
          <a:p>
            <a:pPr algn="l" rtl="0" fontAlgn="base">
              <a:lnSpc>
                <a:spcPts val="1552"/>
              </a:lnSpc>
              <a:buFont typeface="Arial" panose="020B0604020202020204" pitchFamily="34" charset="0"/>
              <a:buChar char="•"/>
            </a:pPr>
            <a:r>
              <a:rPr lang="en-AU" sz="1200" b="0" i="0">
                <a:solidFill>
                  <a:srgbClr val="1E1545"/>
                </a:solidFill>
                <a:effectLst/>
              </a:rPr>
              <a:t>are safe and effective </a:t>
            </a:r>
          </a:p>
          <a:p>
            <a:pPr algn="l" rtl="0" fontAlgn="base">
              <a:lnSpc>
                <a:spcPts val="1552"/>
              </a:lnSpc>
              <a:buFont typeface="Arial" panose="020B0604020202020204" pitchFamily="34" charset="0"/>
              <a:buChar char="•"/>
            </a:pPr>
            <a:r>
              <a:rPr lang="en-AU" sz="1200" b="0" i="0">
                <a:solidFill>
                  <a:srgbClr val="1E1545"/>
                </a:solidFill>
                <a:effectLst/>
              </a:rPr>
              <a:t>optimise my quality of life, including through maximising independence and reablement </a:t>
            </a:r>
          </a:p>
          <a:p>
            <a:pPr algn="l" rtl="0" fontAlgn="base">
              <a:lnSpc>
                <a:spcPts val="1552"/>
              </a:lnSpc>
              <a:buFont typeface="Arial" panose="020B0604020202020204" pitchFamily="34" charset="0"/>
              <a:buChar char="•"/>
            </a:pPr>
            <a:r>
              <a:rPr lang="en-AU" sz="1200" b="0" i="0">
                <a:solidFill>
                  <a:srgbClr val="1E1545"/>
                </a:solidFill>
                <a:effectLst/>
              </a:rPr>
              <a:t>meet my current needs, goals and preferences </a:t>
            </a:r>
          </a:p>
          <a:p>
            <a:pPr algn="l" rtl="0" fontAlgn="base">
              <a:lnSpc>
                <a:spcPts val="1552"/>
              </a:lnSpc>
              <a:buFont typeface="Arial" panose="020B0604020202020204" pitchFamily="34" charset="0"/>
              <a:buChar char="•"/>
            </a:pPr>
            <a:r>
              <a:rPr lang="en-AU" sz="1200" b="0" i="0">
                <a:solidFill>
                  <a:srgbClr val="1E1545"/>
                </a:solidFill>
                <a:effectLst/>
              </a:rPr>
              <a:t>are well planned and coordinated </a:t>
            </a:r>
          </a:p>
          <a:p>
            <a:pPr algn="l" rtl="0" fontAlgn="base">
              <a:lnSpc>
                <a:spcPts val="1552"/>
              </a:lnSpc>
              <a:buFont typeface="Arial" panose="020B0604020202020204" pitchFamily="34" charset="0"/>
              <a:buChar char="•"/>
            </a:pPr>
            <a:r>
              <a:rPr lang="en-AU" sz="1200" b="0" i="0">
                <a:solidFill>
                  <a:srgbClr val="1E1545"/>
                </a:solidFill>
                <a:effectLst/>
              </a:rPr>
              <a:t>respect my right to take risks. </a:t>
            </a:r>
          </a:p>
          <a:p>
            <a:pPr algn="l" rtl="0" fontAlgn="base">
              <a:lnSpc>
                <a:spcPts val="1781"/>
              </a:lnSpc>
              <a:buNone/>
            </a:pPr>
            <a:r>
              <a:rPr lang="en-AU" sz="1200" b="1" i="0">
                <a:solidFill>
                  <a:srgbClr val="1E1545"/>
                </a:solidFill>
                <a:effectLst/>
              </a:rPr>
              <a:t>The environment </a:t>
            </a:r>
          </a:p>
          <a:p>
            <a:pPr algn="l" rtl="0" fontAlgn="base">
              <a:lnSpc>
                <a:spcPts val="1552"/>
              </a:lnSpc>
              <a:spcBef>
                <a:spcPts val="600"/>
              </a:spcBef>
              <a:spcAft>
                <a:spcPts val="600"/>
              </a:spcAft>
            </a:pPr>
            <a:r>
              <a:rPr lang="en-AU" sz="1200" b="0" i="0">
                <a:solidFill>
                  <a:srgbClr val="1E1545"/>
                </a:solidFill>
                <a:effectLst/>
              </a:rPr>
              <a:t>I feel safe when receiving government-funded aged care services. Where I receive government-funded aged care services through a service environment, the environment is clean, safe and comfortable and enables me to move around freely. Equipment is safe, appropriate and well-maintained and precautions are taken to prevent the spread of infections. </a:t>
            </a:r>
          </a:p>
          <a:p>
            <a:pPr algn="l" rtl="0" fontAlgn="base">
              <a:lnSpc>
                <a:spcPts val="1781"/>
              </a:lnSpc>
              <a:buNone/>
            </a:pPr>
            <a:r>
              <a:rPr lang="en-AU" sz="1200" b="1" i="0">
                <a:solidFill>
                  <a:srgbClr val="1E1545"/>
                </a:solidFill>
                <a:effectLst/>
              </a:rPr>
              <a:t>Clinical care </a:t>
            </a:r>
          </a:p>
          <a:p>
            <a:pPr algn="l" rtl="0" fontAlgn="base">
              <a:lnSpc>
                <a:spcPts val="1552"/>
              </a:lnSpc>
              <a:spcBef>
                <a:spcPts val="600"/>
              </a:spcBef>
              <a:spcAft>
                <a:spcPts val="600"/>
              </a:spcAft>
            </a:pPr>
            <a:r>
              <a:rPr lang="en-AU" sz="1200" b="0" i="0">
                <a:solidFill>
                  <a:srgbClr val="1E1545"/>
                </a:solidFill>
                <a:effectLst/>
              </a:rPr>
              <a:t>I receive person-centred, evidence-based, safe, effective, and coordinated clinical care services by health professionals and competent aged care workers that meets my changing clinical needs and is in line with my goals and preferences. </a:t>
            </a:r>
          </a:p>
          <a:p>
            <a:pPr algn="l" rtl="0" fontAlgn="base">
              <a:lnSpc>
                <a:spcPts val="1781"/>
              </a:lnSpc>
              <a:buNone/>
            </a:pPr>
            <a:r>
              <a:rPr lang="en-AU" sz="1200" b="1" i="0">
                <a:solidFill>
                  <a:srgbClr val="1E1545"/>
                </a:solidFill>
                <a:effectLst/>
              </a:rPr>
              <a:t>Food and nutrition </a:t>
            </a:r>
          </a:p>
          <a:p>
            <a:pPr algn="l" rtl="0" fontAlgn="base">
              <a:lnSpc>
                <a:spcPts val="1552"/>
              </a:lnSpc>
              <a:spcBef>
                <a:spcPts val="600"/>
              </a:spcBef>
              <a:spcAft>
                <a:spcPts val="600"/>
              </a:spcAft>
              <a:buNone/>
            </a:pPr>
            <a:r>
              <a:rPr lang="en-AU" sz="1200" b="0" i="0">
                <a:solidFill>
                  <a:srgbClr val="1E1545"/>
                </a:solidFill>
                <a:effectLst/>
              </a:rPr>
              <a:t>I receive plenty of food and drinks that I enjoy. Food and drinks are nutritious, appetising and safe, and meet my needs and preferences. </a:t>
            </a:r>
          </a:p>
          <a:p>
            <a:pPr algn="l" rtl="0" fontAlgn="base">
              <a:lnSpc>
                <a:spcPts val="1552"/>
              </a:lnSpc>
              <a:spcBef>
                <a:spcPts val="600"/>
              </a:spcBef>
              <a:spcAft>
                <a:spcPts val="600"/>
              </a:spcAft>
            </a:pPr>
            <a:r>
              <a:rPr lang="en-AU" sz="1200" b="0" i="0">
                <a:solidFill>
                  <a:srgbClr val="1E1545"/>
                </a:solidFill>
                <a:effectLst/>
              </a:rPr>
              <a:t>The dining experience is enjoyable, includes variety and supports a sense of belonging. </a:t>
            </a:r>
          </a:p>
          <a:p>
            <a:pPr algn="l" rtl="0" fontAlgn="base">
              <a:lnSpc>
                <a:spcPts val="1781"/>
              </a:lnSpc>
              <a:buNone/>
            </a:pPr>
            <a:r>
              <a:rPr lang="en-AU" sz="1200" b="1" i="0">
                <a:solidFill>
                  <a:srgbClr val="1E1545"/>
                </a:solidFill>
                <a:effectLst/>
              </a:rPr>
              <a:t>The residential community </a:t>
            </a:r>
          </a:p>
          <a:p>
            <a:pPr algn="l" rtl="0" fontAlgn="base">
              <a:lnSpc>
                <a:spcPts val="1552"/>
              </a:lnSpc>
              <a:spcBef>
                <a:spcPts val="600"/>
              </a:spcBef>
              <a:spcAft>
                <a:spcPts val="600"/>
              </a:spcAft>
            </a:pPr>
            <a:r>
              <a:rPr lang="en-AU" sz="1200" b="0" i="0">
                <a:solidFill>
                  <a:srgbClr val="1E1545"/>
                </a:solidFill>
                <a:effectLst/>
              </a:rPr>
              <a:t>I am supported to do the things I want and to maintain my relationships and connections with my community. I am confident in the continuity of my care and security of my accommodation. </a:t>
            </a: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24</a:t>
            </a:fld>
            <a:endParaRPr lang="en-AU"/>
          </a:p>
        </p:txBody>
      </p:sp>
    </p:spTree>
    <p:extLst>
      <p:ext uri="{BB962C8B-B14F-4D97-AF65-F5344CB8AC3E}">
        <p14:creationId xmlns:p14="http://schemas.microsoft.com/office/powerpoint/2010/main" val="2190100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0100896"/>
          </a:xfrm>
        </p:spPr>
        <p:txBody>
          <a:bodyPr/>
          <a:lstStyle/>
          <a:p>
            <a:r>
              <a:rPr lang="en-AU" sz="1200" b="1" i="0">
                <a:solidFill>
                  <a:srgbClr val="1E1545"/>
                </a:solidFill>
                <a:effectLst/>
              </a:rPr>
              <a:t>How do providers comply with the Standards?</a:t>
            </a:r>
          </a:p>
          <a:p>
            <a:r>
              <a:rPr lang="en-AU" sz="1200" b="0" i="0">
                <a:solidFill>
                  <a:srgbClr val="1E1545"/>
                </a:solidFill>
                <a:effectLst/>
              </a:rPr>
              <a:t>There is a Code of Conduct in Aged Care (Code of Conduct) that all registered providers, carers, and aged care workers (including volunteers) must follow when delivering aged care services. </a:t>
            </a:r>
          </a:p>
          <a:p>
            <a:endParaRPr lang="en-AU" sz="1200" b="0" i="0">
              <a:solidFill>
                <a:srgbClr val="1E1545"/>
              </a:solidFill>
              <a:effectLst/>
            </a:endParaRPr>
          </a:p>
          <a:p>
            <a:r>
              <a:rPr lang="en-AU" sz="1200" b="1" i="0">
                <a:solidFill>
                  <a:srgbClr val="1E1545"/>
                </a:solidFill>
                <a:effectLst/>
              </a:rPr>
              <a:t>Safe and quality services - </a:t>
            </a:r>
            <a:r>
              <a:rPr lang="en-AU" sz="1200" b="0" i="0">
                <a:solidFill>
                  <a:srgbClr val="1E1545"/>
                </a:solidFill>
                <a:effectLst/>
              </a:rPr>
              <a:t>Providers must deliver services that are safe and of quality, ensuring they meet the needs and rights of older people. </a:t>
            </a:r>
          </a:p>
          <a:p>
            <a:endParaRPr lang="en-AU" sz="1200" b="0" i="0">
              <a:solidFill>
                <a:srgbClr val="1E1545"/>
              </a:solidFill>
              <a:effectLst/>
            </a:endParaRPr>
          </a:p>
          <a:p>
            <a:r>
              <a:rPr lang="en-AU" sz="1200" b="1" i="0">
                <a:solidFill>
                  <a:srgbClr val="1E1545"/>
                </a:solidFill>
                <a:effectLst/>
              </a:rPr>
              <a:t>Accountability - </a:t>
            </a:r>
            <a:r>
              <a:rPr lang="en-AU" sz="1200" b="0" i="0">
                <a:solidFill>
                  <a:srgbClr val="1E1545"/>
                </a:solidFill>
                <a:effectLst/>
              </a:rPr>
              <a:t>Providers are held accountable for their actions and must regularly demonstrate their compliance with the Quality Standards. </a:t>
            </a:r>
          </a:p>
          <a:p>
            <a:endParaRPr lang="en-AU" sz="1200" b="0" i="0">
              <a:solidFill>
                <a:srgbClr val="1E1545"/>
              </a:solidFill>
              <a:effectLst/>
            </a:endParaRPr>
          </a:p>
          <a:p>
            <a:r>
              <a:rPr lang="en-AU" sz="1200" b="1" i="0">
                <a:solidFill>
                  <a:srgbClr val="1E1545"/>
                </a:solidFill>
                <a:effectLst/>
              </a:rPr>
              <a:t>Continuous improvement - </a:t>
            </a:r>
            <a:r>
              <a:rPr lang="en-AU" sz="1200" b="0" i="0">
                <a:solidFill>
                  <a:srgbClr val="1E1545"/>
                </a:solidFill>
                <a:effectLst/>
              </a:rPr>
              <a:t>Providers must commit to continuous improvement towards the delivery of </a:t>
            </a:r>
            <a:br>
              <a:rPr lang="en-AU" sz="1200" b="0" i="0">
                <a:solidFill>
                  <a:srgbClr val="1E1545"/>
                </a:solidFill>
                <a:effectLst/>
              </a:rPr>
            </a:br>
            <a:r>
              <a:rPr lang="en-AU" sz="1200" b="0" i="0">
                <a:solidFill>
                  <a:srgbClr val="1E1545"/>
                </a:solidFill>
                <a:effectLst/>
              </a:rPr>
              <a:t>high-quality care.</a:t>
            </a:r>
          </a:p>
          <a:p>
            <a:endParaRPr lang="en-AU" sz="1200" b="0" i="0">
              <a:solidFill>
                <a:srgbClr val="1E1545"/>
              </a:solidFill>
              <a:effectLst/>
            </a:endParaRPr>
          </a:p>
          <a:p>
            <a:pPr algn="l" rtl="0" fontAlgn="base">
              <a:lnSpc>
                <a:spcPts val="1552"/>
              </a:lnSpc>
              <a:spcBef>
                <a:spcPts val="600"/>
              </a:spcBef>
              <a:spcAft>
                <a:spcPts val="600"/>
              </a:spcAft>
              <a:buNone/>
            </a:pPr>
            <a:r>
              <a:rPr lang="en-AU" sz="1200" b="0" i="0">
                <a:solidFill>
                  <a:srgbClr val="1E1545"/>
                </a:solidFill>
                <a:effectLst/>
              </a:rPr>
              <a:t>If you need to report an incident that you believe breaches the Quality Standards, the Aged Care Quality and Safety Commission will take appropriate action to ensure transparency and accountability, supporting the delivery of high-quality and safe care. </a:t>
            </a:r>
          </a:p>
          <a:p>
            <a:pPr algn="l" rtl="0" fontAlgn="base">
              <a:lnSpc>
                <a:spcPts val="1350"/>
              </a:lnSpc>
            </a:pPr>
            <a:r>
              <a:rPr lang="en-AU" sz="1200" b="0" i="0">
                <a:solidFill>
                  <a:srgbClr val="1E1545"/>
                </a:solidFill>
                <a:effectLst/>
              </a:rPr>
              <a:t> </a:t>
            </a:r>
            <a:r>
              <a:rPr lang="en-AU" sz="1200" b="1" i="0">
                <a:solidFill>
                  <a:srgbClr val="1E1545"/>
                </a:solidFill>
                <a:effectLst/>
              </a:rPr>
              <a:t>Provider responsibilities and duties of care </a:t>
            </a:r>
          </a:p>
          <a:p>
            <a:pPr algn="l" rtl="0" fontAlgn="base">
              <a:lnSpc>
                <a:spcPts val="1552"/>
              </a:lnSpc>
              <a:spcBef>
                <a:spcPts val="600"/>
              </a:spcBef>
              <a:spcAft>
                <a:spcPts val="600"/>
              </a:spcAft>
              <a:buNone/>
            </a:pPr>
            <a:r>
              <a:rPr lang="en-AU" sz="1200" b="0" i="0">
                <a:solidFill>
                  <a:srgbClr val="1E1545"/>
                </a:solidFill>
                <a:effectLst/>
              </a:rPr>
              <a:t>All government-funded aged care providers need to be registered with the Aged Care Quality and Safety Commissioner before they can start offering services. As part of their registration, providers need to meet obligations based on the type of services they deliver. </a:t>
            </a:r>
          </a:p>
          <a:p>
            <a:pPr algn="l" rtl="0" fontAlgn="base">
              <a:lnSpc>
                <a:spcPts val="1552"/>
              </a:lnSpc>
              <a:spcBef>
                <a:spcPts val="600"/>
              </a:spcBef>
              <a:spcAft>
                <a:spcPts val="600"/>
              </a:spcAft>
              <a:buNone/>
            </a:pPr>
            <a:r>
              <a:rPr lang="en-AU" sz="1200" b="0" i="0">
                <a:solidFill>
                  <a:srgbClr val="1E1545"/>
                </a:solidFill>
                <a:effectLst/>
              </a:rPr>
              <a:t>The obligations aim to have the following result: </a:t>
            </a:r>
          </a:p>
          <a:p>
            <a:pPr marL="171450" indent="-171450" algn="l" rtl="0" fontAlgn="base">
              <a:lnSpc>
                <a:spcPts val="1552"/>
              </a:lnSpc>
              <a:buFont typeface="Arial" panose="020B0604020202020204" pitchFamily="34" charset="0"/>
              <a:buChar char="•"/>
            </a:pPr>
            <a:r>
              <a:rPr lang="en-AU" sz="1200" b="1" i="0">
                <a:solidFill>
                  <a:srgbClr val="1E1545"/>
                </a:solidFill>
                <a:effectLst/>
              </a:rPr>
              <a:t>Safe and quality services:</a:t>
            </a:r>
            <a:r>
              <a:rPr lang="en-AU" sz="1200" b="0" i="0">
                <a:solidFill>
                  <a:srgbClr val="1E1545"/>
                </a:solidFill>
                <a:effectLst/>
              </a:rPr>
              <a:t> Providers must deliver services that align with the rights of older people, ensuring safety and quality. </a:t>
            </a:r>
          </a:p>
          <a:p>
            <a:pPr marL="171450" indent="-171450" algn="l" rtl="0" fontAlgn="base">
              <a:lnSpc>
                <a:spcPts val="1552"/>
              </a:lnSpc>
              <a:buFont typeface="Arial" panose="020B0604020202020204" pitchFamily="34" charset="0"/>
              <a:buChar char="•"/>
            </a:pPr>
            <a:r>
              <a:rPr lang="en-AU" sz="1200" b="1" i="0">
                <a:solidFill>
                  <a:srgbClr val="1E1545"/>
                </a:solidFill>
                <a:effectLst/>
              </a:rPr>
              <a:t>Accountability:</a:t>
            </a:r>
            <a:r>
              <a:rPr lang="en-AU" sz="1200" b="0" i="0">
                <a:solidFill>
                  <a:srgbClr val="1E1545"/>
                </a:solidFill>
                <a:effectLst/>
              </a:rPr>
              <a:t> Providers are held accountable for their actions and must report incidents to regulatory agencies. </a:t>
            </a:r>
          </a:p>
          <a:p>
            <a:pPr algn="l" rtl="0" fontAlgn="base">
              <a:lnSpc>
                <a:spcPts val="1552"/>
              </a:lnSpc>
              <a:spcBef>
                <a:spcPts val="600"/>
              </a:spcBef>
              <a:spcAft>
                <a:spcPts val="600"/>
              </a:spcAft>
              <a:buNone/>
            </a:pPr>
            <a:r>
              <a:rPr lang="en-AU" sz="1200" b="0" i="0">
                <a:solidFill>
                  <a:srgbClr val="1E1545"/>
                </a:solidFill>
                <a:effectLst/>
              </a:rPr>
              <a:t>Once registered, a provider must meet obligations that include: </a:t>
            </a:r>
          </a:p>
          <a:p>
            <a:pPr marL="171450" indent="-171450" algn="l" rtl="0" fontAlgn="base">
              <a:lnSpc>
                <a:spcPts val="1552"/>
              </a:lnSpc>
              <a:buFont typeface="Arial" panose="020B0604020202020204" pitchFamily="34" charset="0"/>
              <a:buChar char="•"/>
            </a:pPr>
            <a:r>
              <a:rPr lang="en-AU" sz="1200" b="0" i="0">
                <a:solidFill>
                  <a:srgbClr val="1E1545"/>
                </a:solidFill>
                <a:effectLst/>
              </a:rPr>
              <a:t>Delivery of government-funded aged care services must be in accordance with any applicable requirements prescribed by the Aged Care Quality and Safety Commission Rules (the Rules). </a:t>
            </a:r>
          </a:p>
          <a:p>
            <a:pPr marL="171450" indent="-171450" algn="l" rtl="0" fontAlgn="base">
              <a:lnSpc>
                <a:spcPts val="1552"/>
              </a:lnSpc>
              <a:buFont typeface="Arial" panose="020B0604020202020204" pitchFamily="34" charset="0"/>
              <a:buChar char="•"/>
            </a:pPr>
            <a:r>
              <a:rPr lang="en-AU" sz="1200" b="0" i="0">
                <a:solidFill>
                  <a:srgbClr val="1E1545"/>
                </a:solidFill>
                <a:effectLst/>
              </a:rPr>
              <a:t>Providers actions must be in alignment to the Code of Conduct. </a:t>
            </a:r>
          </a:p>
          <a:p>
            <a:pPr marL="171450" indent="-171450" algn="l" rtl="0" fontAlgn="base">
              <a:lnSpc>
                <a:spcPts val="1552"/>
              </a:lnSpc>
              <a:buFont typeface="Arial" panose="020B0604020202020204" pitchFamily="34" charset="0"/>
              <a:buChar char="•"/>
            </a:pPr>
            <a:r>
              <a:rPr lang="en-AU" sz="1200" b="0" i="0">
                <a:solidFill>
                  <a:srgbClr val="1E1545"/>
                </a:solidFill>
                <a:effectLst/>
              </a:rPr>
              <a:t>Providers must have an agreement with every older person they provide government-funded aged care services to, known as a Service Agreement. </a:t>
            </a:r>
          </a:p>
          <a:p>
            <a:pPr marL="171450" indent="-171450" algn="l" rtl="0" fontAlgn="base">
              <a:lnSpc>
                <a:spcPts val="1552"/>
              </a:lnSpc>
              <a:buFont typeface="Arial" panose="020B0604020202020204" pitchFamily="34" charset="0"/>
              <a:buChar char="•"/>
            </a:pPr>
            <a:r>
              <a:rPr lang="en-AU" sz="1200" b="0" i="0">
                <a:solidFill>
                  <a:srgbClr val="1E1545"/>
                </a:solidFill>
                <a:effectLst/>
              </a:rPr>
              <a:t>Providers must have a care and services plan for every older person they provide government-funded aged care services to, in line with the Rules. </a:t>
            </a:r>
          </a:p>
          <a:p>
            <a:pPr marL="171450" indent="-171450" algn="l" rtl="0" fontAlgn="base">
              <a:lnSpc>
                <a:spcPts val="1552"/>
              </a:lnSpc>
              <a:buFont typeface="Arial" panose="020B0604020202020204" pitchFamily="34" charset="0"/>
              <a:buChar char="•"/>
            </a:pPr>
            <a:r>
              <a:rPr lang="en-AU" sz="1200" b="0" i="0">
                <a:solidFill>
                  <a:srgbClr val="1E1545"/>
                </a:solidFill>
                <a:effectLst/>
              </a:rPr>
              <a:t>Providers must comply with the Rules surrounding the use of restrictive practices. </a:t>
            </a:r>
          </a:p>
          <a:p>
            <a:pPr marL="171450" indent="-171450" algn="l" rtl="0" fontAlgn="base">
              <a:lnSpc>
                <a:spcPts val="1552"/>
              </a:lnSpc>
              <a:buFont typeface="Arial" panose="020B0604020202020204" pitchFamily="34" charset="0"/>
              <a:buChar char="•"/>
            </a:pPr>
            <a:r>
              <a:rPr lang="en-AU" sz="1200" b="0" i="0">
                <a:solidFill>
                  <a:srgbClr val="1E1545"/>
                </a:solidFill>
                <a:effectLst/>
              </a:rPr>
              <a:t>Providers also must have sufficient incident management processes and be aware of their obligations surrounding reportable incidents. </a:t>
            </a:r>
          </a:p>
          <a:p>
            <a:pPr algn="l" rtl="0" fontAlgn="base">
              <a:lnSpc>
                <a:spcPts val="1552"/>
              </a:lnSpc>
            </a:pPr>
            <a:endParaRPr lang="en-AU" sz="1200" b="0" i="0">
              <a:solidFill>
                <a:srgbClr val="1E1545"/>
              </a:solidFill>
              <a:effectLst/>
            </a:endParaRPr>
          </a:p>
          <a:p>
            <a:pPr algn="l" rtl="0" fontAlgn="base">
              <a:lnSpc>
                <a:spcPts val="1700"/>
              </a:lnSpc>
            </a:pPr>
            <a:r>
              <a:rPr lang="en-AU" sz="1200" b="1" i="0">
                <a:solidFill>
                  <a:srgbClr val="1E1545"/>
                </a:solidFill>
                <a:effectLst/>
              </a:rPr>
              <a:t>Failure to meet these conditions could result in the providers registration being revoked, and/or fines being imposed. </a:t>
            </a: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25</a:t>
            </a:fld>
            <a:endParaRPr lang="en-AU"/>
          </a:p>
        </p:txBody>
      </p:sp>
    </p:spTree>
    <p:extLst>
      <p:ext uri="{BB962C8B-B14F-4D97-AF65-F5344CB8AC3E}">
        <p14:creationId xmlns:p14="http://schemas.microsoft.com/office/powerpoint/2010/main" val="2282628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2266"/>
              </a:lnSpc>
              <a:spcBef>
                <a:spcPts val="600"/>
              </a:spcBef>
              <a:buNone/>
            </a:pPr>
            <a:r>
              <a:rPr lang="en-AU" sz="1200" b="1" i="0">
                <a:solidFill>
                  <a:srgbClr val="1E1545"/>
                </a:solidFill>
                <a:effectLst/>
              </a:rPr>
              <a:t>What safe, respectful, high-quality care should feel like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You can use the following scenarios to illustrate what this should feel like.</a:t>
            </a:r>
          </a:p>
          <a:p>
            <a:endParaRPr lang="en-AU" sz="1200" b="1"/>
          </a:p>
          <a:p>
            <a:r>
              <a:rPr lang="en-AU" sz="1200" b="1"/>
              <a:t>Scenario 1</a:t>
            </a:r>
          </a:p>
          <a:p>
            <a:pPr algn="l" rtl="0" fontAlgn="base">
              <a:lnSpc>
                <a:spcPts val="1552"/>
              </a:lnSpc>
              <a:spcBef>
                <a:spcPts val="600"/>
              </a:spcBef>
              <a:spcAft>
                <a:spcPts val="600"/>
              </a:spcAft>
              <a:buNone/>
            </a:pPr>
            <a:r>
              <a:rPr lang="en-AU" sz="1200" b="0" i="0">
                <a:solidFill>
                  <a:srgbClr val="1E1545"/>
                </a:solidFill>
                <a:effectLst/>
              </a:rPr>
              <a:t>Mei, a 70-year-old with chronic health issues, has recently chosen to receive care in her home. She values her privacy and enjoys spending time with her family. </a:t>
            </a:r>
          </a:p>
          <a:p>
            <a:pPr>
              <a:lnSpc>
                <a:spcPct val="115000"/>
              </a:lnSpc>
              <a:spcBef>
                <a:spcPts val="600"/>
              </a:spcBef>
              <a:spcAft>
                <a:spcPts val="600"/>
              </a:spcAft>
            </a:pPr>
            <a:r>
              <a:rPr lang="en-AU" sz="1200" b="0" i="0">
                <a:solidFill>
                  <a:srgbClr val="1E1545"/>
                </a:solidFill>
                <a:effectLst/>
              </a:rPr>
              <a:t>The aged care provider follows the Code outlined in the Act. </a:t>
            </a:r>
            <a:r>
              <a:rPr lang="en-AU" sz="1200">
                <a:solidFill>
                  <a:srgbClr val="1E1545"/>
                </a:solidFill>
                <a:effectLst/>
                <a:ea typeface="Times New Roman" panose="02020603050405020304" pitchFamily="18" charset="0"/>
                <a:cs typeface="Times New Roman" panose="02020603050405020304" pitchFamily="18" charset="0"/>
              </a:rPr>
              <a:t>The aged care provider delivers care in line with responsibilities under the Act including the Strengthened Standards and the Code. Here is how these obligations shape Mei's care. This includes:</a:t>
            </a:r>
          </a:p>
          <a:p>
            <a:pPr algn="l" rtl="0" fontAlgn="base">
              <a:lnSpc>
                <a:spcPts val="1457"/>
              </a:lnSpc>
              <a:buNone/>
            </a:pPr>
            <a:r>
              <a:rPr lang="en-AU" sz="1200" b="1" i="0">
                <a:solidFill>
                  <a:srgbClr val="1E1545"/>
                </a:solidFill>
                <a:effectLst/>
              </a:rPr>
              <a:t>Promoting health </a:t>
            </a:r>
          </a:p>
          <a:p>
            <a:pPr algn="l" rtl="0" fontAlgn="base">
              <a:lnSpc>
                <a:spcPts val="1552"/>
              </a:lnSpc>
              <a:spcBef>
                <a:spcPts val="600"/>
              </a:spcBef>
              <a:spcAft>
                <a:spcPts val="600"/>
              </a:spcAft>
              <a:buNone/>
            </a:pPr>
            <a:r>
              <a:rPr lang="en-AU" sz="1200" b="0" i="0">
                <a:solidFill>
                  <a:srgbClr val="1E1545"/>
                </a:solidFill>
                <a:effectLst/>
              </a:rPr>
              <a:t>The service provider ensures that all Support at Home services delivered to Mei promote her health and wellbeing. They regularly assess her needs, wishes and preferences and update her care plan to reflect any changes. </a:t>
            </a:r>
          </a:p>
          <a:p>
            <a:pPr algn="l" rtl="0" fontAlgn="base">
              <a:lnSpc>
                <a:spcPts val="1457"/>
              </a:lnSpc>
              <a:buNone/>
            </a:pPr>
            <a:r>
              <a:rPr lang="en-AU" sz="1200" b="1" i="0">
                <a:solidFill>
                  <a:srgbClr val="1E1545"/>
                </a:solidFill>
                <a:effectLst/>
              </a:rPr>
              <a:t>Worker suitability </a:t>
            </a:r>
          </a:p>
          <a:p>
            <a:pPr algn="l" rtl="0" fontAlgn="base">
              <a:lnSpc>
                <a:spcPts val="1552"/>
              </a:lnSpc>
              <a:spcBef>
                <a:spcPts val="600"/>
              </a:spcBef>
              <a:spcAft>
                <a:spcPts val="600"/>
              </a:spcAft>
              <a:buNone/>
            </a:pPr>
            <a:r>
              <a:rPr lang="en-AU" sz="1200" b="0" i="0">
                <a:solidFill>
                  <a:srgbClr val="1E1545"/>
                </a:solidFill>
                <a:effectLst/>
              </a:rPr>
              <a:t>The provider has a robust system in place to ensure that all workers are suitable for delivering aged care services, care or support. They conduct regular screenings and background checks to maintain a safe environment. </a:t>
            </a:r>
          </a:p>
          <a:p>
            <a:pPr algn="l" rtl="0" fontAlgn="base">
              <a:lnSpc>
                <a:spcPts val="1457"/>
              </a:lnSpc>
              <a:buNone/>
            </a:pPr>
            <a:r>
              <a:rPr lang="en-AU" sz="1200" b="1" i="0">
                <a:solidFill>
                  <a:srgbClr val="1E1545"/>
                </a:solidFill>
                <a:effectLst/>
              </a:rPr>
              <a:t>Safeguarding functions </a:t>
            </a:r>
          </a:p>
          <a:p>
            <a:pPr algn="l" rtl="0" fontAlgn="base">
              <a:lnSpc>
                <a:spcPts val="1552"/>
              </a:lnSpc>
              <a:spcBef>
                <a:spcPts val="600"/>
              </a:spcBef>
              <a:spcAft>
                <a:spcPts val="600"/>
              </a:spcAft>
              <a:buNone/>
            </a:pPr>
            <a:r>
              <a:rPr lang="en-AU" sz="1200" b="0" i="0">
                <a:solidFill>
                  <a:srgbClr val="1E1545"/>
                </a:solidFill>
                <a:effectLst/>
              </a:rPr>
              <a:t>The provider has a system for reporting and addressing any inappropriate conduct. If any issues arise, they are promptly reported to the regulatory agencies, ensuring transparency and accountability. </a:t>
            </a:r>
          </a:p>
          <a:p>
            <a:pPr algn="l" rtl="0" fontAlgn="base">
              <a:lnSpc>
                <a:spcPts val="1781"/>
              </a:lnSpc>
              <a:buNone/>
            </a:pPr>
            <a:r>
              <a:rPr lang="en-AU" sz="1200" b="1" i="0">
                <a:solidFill>
                  <a:srgbClr val="1E1545"/>
                </a:solidFill>
                <a:effectLst/>
              </a:rPr>
              <a:t>Positive impact </a:t>
            </a:r>
          </a:p>
          <a:p>
            <a:pPr algn="l" rtl="0" fontAlgn="base">
              <a:lnSpc>
                <a:spcPts val="1552"/>
              </a:lnSpc>
              <a:spcBef>
                <a:spcPts val="600"/>
              </a:spcBef>
              <a:spcAft>
                <a:spcPts val="600"/>
              </a:spcAft>
            </a:pPr>
            <a:r>
              <a:rPr lang="en-AU" sz="1200" b="0" i="0">
                <a:solidFill>
                  <a:srgbClr val="1E1545"/>
                </a:solidFill>
                <a:effectLst/>
              </a:rPr>
              <a:t>By complying with the Code, the provider delivers Mei with a supportive and respectful environment. She feels safe, valued, and empowered, which significantly enhances her quality of life. </a:t>
            </a:r>
          </a:p>
          <a:p>
            <a:r>
              <a:rPr lang="en-AU" sz="1200" b="1"/>
              <a:t>Scenario 2</a:t>
            </a:r>
            <a:endParaRPr lang="en-AU" sz="1200"/>
          </a:p>
          <a:p>
            <a:pPr algn="l" rtl="0" fontAlgn="base">
              <a:lnSpc>
                <a:spcPts val="1552"/>
              </a:lnSpc>
              <a:spcBef>
                <a:spcPts val="600"/>
              </a:spcBef>
              <a:spcAft>
                <a:spcPts val="600"/>
              </a:spcAft>
              <a:buNone/>
            </a:pPr>
            <a:r>
              <a:rPr lang="en-AU" sz="1200" b="0" i="0">
                <a:solidFill>
                  <a:srgbClr val="1E1545"/>
                </a:solidFill>
                <a:effectLst/>
              </a:rPr>
              <a:t>Bruce, a 75-year-old with mobility issues, recently moved into an aged care home. He values his independence and enjoys participating in community activities. </a:t>
            </a:r>
          </a:p>
          <a:p>
            <a:pPr marL="0" marR="0" lvl="0" indent="0" algn="l" defTabSz="914400" rtl="0" eaLnBrk="1" fontAlgn="base" latinLnBrk="0" hangingPunct="1">
              <a:lnSpc>
                <a:spcPts val="1552"/>
              </a:lnSpc>
              <a:spcBef>
                <a:spcPts val="600"/>
              </a:spcBef>
              <a:spcAft>
                <a:spcPts val="600"/>
              </a:spcAft>
              <a:buClrTx/>
              <a:buSzTx/>
              <a:buFontTx/>
              <a:buNone/>
              <a:tabLst/>
              <a:defRPr/>
            </a:pPr>
            <a:r>
              <a:rPr lang="en-AU" sz="1200" b="0" i="0">
                <a:solidFill>
                  <a:srgbClr val="1E1545"/>
                </a:solidFill>
                <a:effectLst/>
              </a:rPr>
              <a:t>The residential aged care provider follows the provider obligations outlined in the Act. </a:t>
            </a:r>
            <a:r>
              <a:rPr lang="en-AU" sz="1200">
                <a:solidFill>
                  <a:srgbClr val="1E1545"/>
                </a:solidFill>
                <a:effectLst/>
                <a:ea typeface="Times New Roman" panose="02020603050405020304" pitchFamily="18" charset="0"/>
                <a:cs typeface="Times New Roman" panose="02020603050405020304" pitchFamily="18" charset="0"/>
              </a:rPr>
              <a:t>Here is how these obligations shape Bruce's care:</a:t>
            </a:r>
          </a:p>
          <a:p>
            <a:pPr algn="l" rtl="0" fontAlgn="base">
              <a:lnSpc>
                <a:spcPts val="1457"/>
              </a:lnSpc>
              <a:buNone/>
            </a:pPr>
            <a:r>
              <a:rPr lang="en-AU" sz="1200" b="1" i="0">
                <a:solidFill>
                  <a:srgbClr val="1E1545"/>
                </a:solidFill>
                <a:effectLst/>
              </a:rPr>
              <a:t>Safe and quality services </a:t>
            </a:r>
          </a:p>
          <a:p>
            <a:pPr algn="l" rtl="0" fontAlgn="base">
              <a:lnSpc>
                <a:spcPts val="1552"/>
              </a:lnSpc>
              <a:spcBef>
                <a:spcPts val="600"/>
              </a:spcBef>
              <a:spcAft>
                <a:spcPts val="600"/>
              </a:spcAft>
              <a:buNone/>
            </a:pPr>
            <a:r>
              <a:rPr lang="en-AU" sz="1200" b="0" i="0">
                <a:solidFill>
                  <a:srgbClr val="1E1545"/>
                </a:solidFill>
                <a:effectLst/>
              </a:rPr>
              <a:t>The residential aged care provider ensures that all services delivered to Bruce are safe and of high quality, and in line with his service agreement. They regularly assess his needs, wishes and preferences and update his care plan to reflect any changes. </a:t>
            </a:r>
          </a:p>
          <a:p>
            <a:pPr algn="l" rtl="0" fontAlgn="base">
              <a:lnSpc>
                <a:spcPts val="1457"/>
              </a:lnSpc>
              <a:buNone/>
            </a:pPr>
            <a:r>
              <a:rPr lang="en-AU" sz="1200" b="1" i="0">
                <a:solidFill>
                  <a:srgbClr val="1E1545"/>
                </a:solidFill>
                <a:effectLst/>
              </a:rPr>
              <a:t>Incident management </a:t>
            </a:r>
          </a:p>
          <a:p>
            <a:pPr algn="l" rtl="0" fontAlgn="base">
              <a:lnSpc>
                <a:spcPts val="1552"/>
              </a:lnSpc>
              <a:spcBef>
                <a:spcPts val="600"/>
              </a:spcBef>
              <a:spcAft>
                <a:spcPts val="600"/>
              </a:spcAft>
              <a:buNone/>
            </a:pPr>
            <a:r>
              <a:rPr lang="en-AU" sz="1200" b="0" i="0">
                <a:solidFill>
                  <a:srgbClr val="1E1545"/>
                </a:solidFill>
                <a:effectLst/>
              </a:rPr>
              <a:t>The aged care home has a robust incident management system in place. If any incidents occur, a worker promptly reports it to the regulatory agencies, ensuring transparency and accountability. </a:t>
            </a:r>
          </a:p>
          <a:p>
            <a:pPr algn="l" rtl="0" fontAlgn="base">
              <a:lnSpc>
                <a:spcPts val="1457"/>
              </a:lnSpc>
              <a:buNone/>
            </a:pPr>
            <a:r>
              <a:rPr lang="en-AU" sz="1200" b="1" i="0">
                <a:solidFill>
                  <a:srgbClr val="1E1545"/>
                </a:solidFill>
                <a:effectLst/>
              </a:rPr>
              <a:t>Restrictive practices </a:t>
            </a:r>
          </a:p>
          <a:p>
            <a:pPr algn="l" rtl="0" fontAlgn="base">
              <a:lnSpc>
                <a:spcPts val="1552"/>
              </a:lnSpc>
              <a:spcBef>
                <a:spcPts val="600"/>
              </a:spcBef>
              <a:spcAft>
                <a:spcPts val="600"/>
              </a:spcAft>
              <a:buNone/>
            </a:pPr>
            <a:r>
              <a:rPr lang="en-AU" sz="1200" b="0" i="0">
                <a:solidFill>
                  <a:srgbClr val="1E1545"/>
                </a:solidFill>
                <a:effectLst/>
              </a:rPr>
              <a:t>The aged care workers only use restrictive practices as a last resort and in accordance with prescribed rules. They always consider the impact on Bruce and seek alternatives whenever possible. </a:t>
            </a:r>
          </a:p>
          <a:p>
            <a:pPr algn="l" rtl="0" fontAlgn="base">
              <a:lnSpc>
                <a:spcPts val="1781"/>
              </a:lnSpc>
              <a:buNone/>
            </a:pPr>
            <a:r>
              <a:rPr lang="en-AU" sz="1200" b="1" i="0">
                <a:solidFill>
                  <a:srgbClr val="1E1545"/>
                </a:solidFill>
                <a:effectLst/>
              </a:rPr>
              <a:t>Positive impact </a:t>
            </a:r>
          </a:p>
          <a:p>
            <a:pPr marL="171450" indent="-171450" algn="l" rtl="0" fontAlgn="base">
              <a:lnSpc>
                <a:spcPts val="1552"/>
              </a:lnSpc>
              <a:buFont typeface="Arial" panose="020B0604020202020204" pitchFamily="34" charset="0"/>
              <a:buChar char="•"/>
            </a:pPr>
            <a:r>
              <a:rPr lang="en-AU" sz="1200" b="1" i="0">
                <a:solidFill>
                  <a:srgbClr val="1E1545"/>
                </a:solidFill>
                <a:effectLst/>
              </a:rPr>
              <a:t>Personalised care:</a:t>
            </a:r>
            <a:r>
              <a:rPr lang="en-AU" sz="1200" b="0" i="0">
                <a:solidFill>
                  <a:srgbClr val="1E1545"/>
                </a:solidFill>
                <a:effectLst/>
              </a:rPr>
              <a:t> Bruce's care plan is tailored to his needs, wishes and preferences, ensuring he receives the best possible care. </a:t>
            </a:r>
          </a:p>
          <a:p>
            <a:pPr marL="171450" indent="-171450" algn="l" rtl="0" fontAlgn="base">
              <a:lnSpc>
                <a:spcPts val="1552"/>
              </a:lnSpc>
              <a:buFont typeface="Arial" panose="020B0604020202020204" pitchFamily="34" charset="0"/>
              <a:buChar char="•"/>
            </a:pPr>
            <a:r>
              <a:rPr lang="en-AU" sz="1200" b="1" i="0">
                <a:solidFill>
                  <a:srgbClr val="1E1545"/>
                </a:solidFill>
                <a:effectLst/>
              </a:rPr>
              <a:t>Safety and wellbeing:</a:t>
            </a:r>
            <a:r>
              <a:rPr lang="en-AU" sz="1200" b="0" i="0">
                <a:solidFill>
                  <a:srgbClr val="1E1545"/>
                </a:solidFill>
                <a:effectLst/>
              </a:rPr>
              <a:t> The residential aged care provider’s commitment to safe and quality services ensures Bruce’s safety and wellbeing. </a:t>
            </a:r>
          </a:p>
          <a:p>
            <a:pPr marL="171450" indent="-171450" algn="l" rtl="0" fontAlgn="base">
              <a:lnSpc>
                <a:spcPts val="1552"/>
              </a:lnSpc>
              <a:buFont typeface="Arial" panose="020B0604020202020204" pitchFamily="34" charset="0"/>
              <a:buChar char="•"/>
            </a:pPr>
            <a:r>
              <a:rPr lang="en-AU" sz="1200" b="1" i="0">
                <a:solidFill>
                  <a:srgbClr val="1E1545"/>
                </a:solidFill>
                <a:effectLst/>
              </a:rPr>
              <a:t>Transparency:</a:t>
            </a:r>
            <a:r>
              <a:rPr lang="en-AU" sz="1200" b="0" i="0">
                <a:solidFill>
                  <a:srgbClr val="1E1545"/>
                </a:solidFill>
                <a:effectLst/>
              </a:rPr>
              <a:t> The incident management system ensures that any issues are promptly addressed, maintaining trust and accountability. </a:t>
            </a:r>
          </a:p>
          <a:p>
            <a:pPr marL="171450" indent="-171450" algn="l" rtl="0" fontAlgn="base">
              <a:lnSpc>
                <a:spcPts val="1552"/>
              </a:lnSpc>
              <a:spcBef>
                <a:spcPts val="600"/>
              </a:spcBef>
              <a:spcAft>
                <a:spcPts val="600"/>
              </a:spcAft>
              <a:buFont typeface="Arial" panose="020B0604020202020204" pitchFamily="34" charset="0"/>
              <a:buChar char="•"/>
            </a:pPr>
            <a:endParaRPr lang="en-AU" sz="1200" b="0" i="0">
              <a:solidFill>
                <a:srgbClr val="1E1545"/>
              </a:solidFill>
              <a:effectLst/>
              <a:latin typeface="Segoe UI" panose="020B0502040204020203" pitchFamily="34" charset="0"/>
            </a:endParaRP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26</a:t>
            </a:fld>
            <a:endParaRPr lang="en-AU"/>
          </a:p>
        </p:txBody>
      </p:sp>
    </p:spTree>
    <p:extLst>
      <p:ext uri="{BB962C8B-B14F-4D97-AF65-F5344CB8AC3E}">
        <p14:creationId xmlns:p14="http://schemas.microsoft.com/office/powerpoint/2010/main" val="901488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372958"/>
          </a:xfrm>
        </p:spPr>
        <p:txBody>
          <a:bodyPr/>
          <a:lstStyle/>
          <a:p>
            <a:pPr>
              <a:buNone/>
            </a:pPr>
            <a:r>
              <a:rPr lang="en-AU" sz="1200" b="1">
                <a:solidFill>
                  <a:srgbClr val="1E1545"/>
                </a:solidFill>
                <a:effectLst/>
                <a:latin typeface="Aptos" panose="020B0004020202020204" pitchFamily="34" charset="0"/>
              </a:rPr>
              <a:t>Provider responsibilities and duties of care</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All government-funded aged care providers need to be registered with the Aged Care Quality and Safety Commissioner before they can start offering services. As part of their registration, providers need to meet obligations based on the type of services they deliver.</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The obligations aim to have the following result:</a:t>
            </a:r>
          </a:p>
          <a:p>
            <a:pPr marL="342900" lvl="0" indent="-342900">
              <a:lnSpc>
                <a:spcPct val="115000"/>
              </a:lnSpc>
              <a:buClr>
                <a:srgbClr val="2AB1BB"/>
              </a:buClr>
              <a:buSzPts val="1050"/>
              <a:buFont typeface="Wingdings" pitchFamily="2" charset="2"/>
              <a:buChar char=""/>
              <a:tabLst>
                <a:tab pos="228600" algn="l"/>
                <a:tab pos="457200" algn="l"/>
              </a:tabLst>
            </a:pPr>
            <a:r>
              <a:rPr lang="en-AU" sz="1200" b="1">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Safe and quality services:</a:t>
            </a: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 Providers must deliver services that align with the rights of older people, ensuring safety and quality.</a:t>
            </a:r>
          </a:p>
          <a:p>
            <a:pPr marL="342900" lvl="0" indent="-342900">
              <a:lnSpc>
                <a:spcPct val="115000"/>
              </a:lnSpc>
              <a:buClr>
                <a:srgbClr val="2AB1BB"/>
              </a:buClr>
              <a:buSzPts val="1050"/>
              <a:buFont typeface="Wingdings" pitchFamily="2" charset="2"/>
              <a:buChar char=""/>
              <a:tabLst>
                <a:tab pos="228600" algn="l"/>
                <a:tab pos="457200" algn="l"/>
              </a:tabLst>
            </a:pPr>
            <a:r>
              <a:rPr lang="en-AU" sz="1200" b="1">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Accountability:</a:t>
            </a: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 Providers are held accountable for their actions and must report incidents to regulatory agencies.</a:t>
            </a:r>
          </a:p>
          <a:p>
            <a:pPr marL="180340" indent="-180340">
              <a:lnSpc>
                <a:spcPct val="115000"/>
              </a:lnSpc>
              <a:spcBef>
                <a:spcPts val="600"/>
              </a:spcBef>
              <a:spcAft>
                <a:spcPts val="600"/>
              </a:spcAft>
              <a:buNone/>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Once registered, a provider must meet obligations that include:</a:t>
            </a:r>
          </a:p>
          <a:p>
            <a:pPr marL="342900" lvl="0" indent="-342900">
              <a:lnSpc>
                <a:spcPct val="115000"/>
              </a:lnSpc>
              <a:buClr>
                <a:srgbClr val="2AB1BB"/>
              </a:buClr>
              <a:buSzPts val="1050"/>
              <a:buFont typeface="Wingdings"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Delivery of government-funded aged care services must be in accordance with any applicable requirements prescribed by the Aged Cared Rules 2025 (the Rules).</a:t>
            </a:r>
          </a:p>
          <a:p>
            <a:pPr marL="342900" lvl="0" indent="-342900">
              <a:lnSpc>
                <a:spcPct val="115000"/>
              </a:lnSpc>
              <a:buClr>
                <a:srgbClr val="2AB1BB"/>
              </a:buClr>
              <a:buSzPts val="1050"/>
              <a:buFont typeface="Wingdings"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Providers actions, and those of their aged care workers, must be in alignment to the Code of Conduct.</a:t>
            </a:r>
          </a:p>
          <a:p>
            <a:pPr marL="342900" lvl="0" indent="-342900">
              <a:lnSpc>
                <a:spcPct val="115000"/>
              </a:lnSpc>
              <a:buClr>
                <a:srgbClr val="2AB1BB"/>
              </a:buClr>
              <a:buSzPts val="1050"/>
              <a:buFont typeface="Wingdings"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Providers must have an agreement with every older person they provide government-funded aged care services to, known as a Service Agreement.</a:t>
            </a:r>
          </a:p>
          <a:p>
            <a:pPr marL="342900" lvl="0" indent="-342900">
              <a:lnSpc>
                <a:spcPct val="115000"/>
              </a:lnSpc>
              <a:buClr>
                <a:srgbClr val="2AB1BB"/>
              </a:buClr>
              <a:buSzPts val="1050"/>
              <a:buFont typeface="Wingdings"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Providers must have a care and services plan for every older person they provide government-funded aged care services to, in line with the Rules.</a:t>
            </a:r>
          </a:p>
          <a:p>
            <a:pPr marL="342900" lvl="0" indent="-342900">
              <a:lnSpc>
                <a:spcPct val="115000"/>
              </a:lnSpc>
              <a:buClr>
                <a:srgbClr val="2AB1BB"/>
              </a:buClr>
              <a:buSzPts val="1050"/>
              <a:buFont typeface="Wingdings"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Providers must comply with the Rules surrounding the use of restrictive practices.</a:t>
            </a:r>
          </a:p>
          <a:p>
            <a:pPr marL="342900" lvl="0" indent="-342900">
              <a:lnSpc>
                <a:spcPct val="115000"/>
              </a:lnSpc>
              <a:buClr>
                <a:srgbClr val="2AB1BB"/>
              </a:buClr>
              <a:buSzPts val="1050"/>
              <a:buFont typeface="Wingdings"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Providers also must have sufficient incident management processes and be aware of their obligations surrounding reportable incidents.</a:t>
            </a:r>
          </a:p>
          <a:p>
            <a:pPr>
              <a:lnSpc>
                <a:spcPts val="1700"/>
              </a:lnSpc>
              <a:spcBef>
                <a:spcPts val="1200"/>
              </a:spcBef>
              <a:spcAft>
                <a:spcPts val="1200"/>
              </a:spcAft>
            </a:pPr>
            <a:r>
              <a:rPr lang="en-AU" sz="1200" b="1">
                <a:solidFill>
                  <a:srgbClr val="1E1545"/>
                </a:solidFill>
                <a:effectLst/>
                <a:latin typeface="Aptos" panose="020B0004020202020204" pitchFamily="34" charset="0"/>
                <a:ea typeface="Calibri" panose="020F0502020204030204" pitchFamily="34" charset="0"/>
                <a:cs typeface="Times New Roman" panose="02020603050405020304" pitchFamily="18" charset="0"/>
              </a:rPr>
              <a:t>Failure to meet these conditions could result in the providers registration being revoked, and/or fines being imposed.</a:t>
            </a: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27</a:t>
            </a:fld>
            <a:endParaRPr lang="en-AU"/>
          </a:p>
        </p:txBody>
      </p:sp>
    </p:spTree>
    <p:extLst>
      <p:ext uri="{BB962C8B-B14F-4D97-AF65-F5344CB8AC3E}">
        <p14:creationId xmlns:p14="http://schemas.microsoft.com/office/powerpoint/2010/main" val="4212891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2266"/>
              </a:lnSpc>
              <a:buNone/>
            </a:pPr>
            <a:r>
              <a:rPr lang="en-AU" sz="1200" b="1" i="0" dirty="0">
                <a:solidFill>
                  <a:srgbClr val="1E1545"/>
                </a:solidFill>
                <a:effectLst/>
                <a:latin typeface="Aptos" panose="020B0004020202020204" pitchFamily="34" charset="0"/>
              </a:rPr>
              <a:t>Decision making and empowerment</a:t>
            </a:r>
          </a:p>
          <a:p>
            <a:pPr algn="l" rtl="0" fontAlgn="base">
              <a:lnSpc>
                <a:spcPts val="2266"/>
              </a:lnSpc>
              <a:buNone/>
            </a:pPr>
            <a:r>
              <a:rPr lang="en-AU" sz="1200" b="1" i="0" dirty="0">
                <a:solidFill>
                  <a:srgbClr val="1E1545"/>
                </a:solidFill>
                <a:effectLst/>
                <a:latin typeface="Aptos" panose="020B0004020202020204" pitchFamily="34" charset="0"/>
              </a:rPr>
              <a:t>What supported decision-making is and how it protects your rights </a:t>
            </a:r>
          </a:p>
          <a:p>
            <a:pPr algn="l" rtl="0" fontAlgn="base">
              <a:lnSpc>
                <a:spcPts val="1552"/>
              </a:lnSpc>
              <a:spcBef>
                <a:spcPts val="600"/>
              </a:spcBef>
              <a:spcAft>
                <a:spcPts val="600"/>
              </a:spcAft>
              <a:buNone/>
            </a:pPr>
            <a:r>
              <a:rPr lang="en-AU" sz="1200" b="0" i="0" dirty="0">
                <a:solidFill>
                  <a:srgbClr val="1E1545"/>
                </a:solidFill>
                <a:effectLst/>
                <a:latin typeface="Aptos" panose="020B0004020202020204" pitchFamily="34" charset="0"/>
              </a:rPr>
              <a:t>Supported decision-making is the process of providing support to help you make and communicate your decisions and remain in control of your life. Everyone has the right to make decisions about their life, including the support and services they receive from aged care. This applies even in circumstances where there is personal risk and is driven by your will and preference, not best interest. </a:t>
            </a:r>
          </a:p>
          <a:p>
            <a:pPr algn="l" rtl="0" fontAlgn="base">
              <a:lnSpc>
                <a:spcPts val="1552"/>
              </a:lnSpc>
              <a:spcBef>
                <a:spcPts val="600"/>
              </a:spcBef>
              <a:spcAft>
                <a:spcPts val="600"/>
              </a:spcAft>
            </a:pPr>
            <a:r>
              <a:rPr lang="en-AU" sz="1200" b="0" i="0" dirty="0">
                <a:solidFill>
                  <a:srgbClr val="1E1545"/>
                </a:solidFill>
                <a:effectLst/>
                <a:latin typeface="Aptos" panose="020B0004020202020204" pitchFamily="34" charset="0"/>
              </a:rPr>
              <a:t>The Statement of Rights is a fundamental part of the Act supporting older people to make and communicate their decisions. </a:t>
            </a:r>
          </a:p>
          <a:p>
            <a:pPr>
              <a:buNone/>
            </a:pPr>
            <a:r>
              <a:rPr lang="en-AU" sz="1200" b="1" dirty="0">
                <a:solidFill>
                  <a:srgbClr val="1E1545"/>
                </a:solidFill>
                <a:effectLst/>
                <a:latin typeface="Aptos" panose="020B0004020202020204" pitchFamily="34" charset="0"/>
              </a:rPr>
              <a:t>You are in control of your care decisions</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When the Act starts, you can still choose who can support you to make decisions, including if you want or need support. These people are called registered supporters. Carers and other significant people in your life can continue to play an important role in supporting you, without needing to become a registered supporter.</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As of 31 October 2025, if you have a regular or authorised representative active in My Aged Care, they will become a registered supporter on 1 November 2025.</a:t>
            </a:r>
          </a:p>
          <a:p>
            <a:pPr>
              <a:lnSpc>
                <a:spcPct val="115000"/>
              </a:lnSpc>
              <a:spcBef>
                <a:spcPts val="600"/>
              </a:spcBef>
              <a:spcAft>
                <a:spcPts val="600"/>
              </a:spcAf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Becoming a registered supporter does not provide a person with decision-making authority. A registered supporter’s role is to support you to make decisions. In supporting you to make decisions, registered supporters have duties they must uphold.</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 registered supporter must:</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Prioritise the older person's preferences</a:t>
            </a:r>
            <a:b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b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Prioritise the will and preferences of the older person they support, and promote their personal, cultural and social wellbeing.</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Provide support as needed</a:t>
            </a:r>
            <a:b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b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Support the older person only as much as needed for them to make their own decisions.</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Help maintain decision-making ability</a:t>
            </a:r>
            <a:b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b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Do their best to help the older person maintain their ability to make their own decisions.</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Avoid conflicts of interest</a:t>
            </a:r>
            <a:b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b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Take steps to avoid or manage conflicts of interest.</a:t>
            </a:r>
          </a:p>
          <a:p>
            <a:pPr marL="342900" lvl="0" indent="-342900">
              <a:lnSpc>
                <a:spcPct val="115000"/>
              </a:lnSpc>
              <a:buClr>
                <a:srgbClr val="2AB1BB"/>
              </a:buClr>
              <a:buSzPts val="1050"/>
              <a:buFont typeface="Wingdings" pitchFamily="2" charset="2"/>
              <a:buChar char=""/>
              <a:tabLst>
                <a:tab pos="228600" algn="l"/>
                <a:tab pos="457200" algn="l"/>
              </a:tabLst>
            </a:pPr>
            <a:r>
              <a:rPr lang="en-AU" sz="1200" b="1"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Understand duties</a:t>
            </a:r>
            <a:b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b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Ensure they know and understand their duties. This includes any consequences for non-compliance.</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When performing these duties, registered supporters must act honestly, diligently, and in good faith. All these changes put the rights of older people at the centre of decision-making.</a:t>
            </a:r>
          </a:p>
          <a:p>
            <a:pPr>
              <a:lnSpc>
                <a:spcPct val="115000"/>
              </a:lnSpc>
              <a:spcBef>
                <a:spcPts val="600"/>
              </a:spcBef>
              <a:spcAft>
                <a:spcPts val="600"/>
              </a:spcAft>
              <a:buNone/>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Some registered supporters may also have guardianship, enduring power of attorney or similar legal authority. These people are appointed decision-makers under state or territory arrangements to make a decision on behalf of an older person.</a:t>
            </a:r>
          </a:p>
          <a:p>
            <a:pPr marL="145" marR="144145">
              <a:lnSpc>
                <a:spcPct val="107000"/>
              </a:lnSpc>
              <a:spcBef>
                <a:spcPts val="600"/>
              </a:spcBef>
              <a:spcAft>
                <a:spcPts val="600"/>
              </a:spcAft>
            </a:pPr>
            <a:r>
              <a:rPr lang="en-AU" sz="1200" dirty="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If you or your current regular representative do not want to move to a new supporter relationship, you can withdraw/end the relationship in My Aged Care. Doing this before 1 November is called ‘opting out’.</a:t>
            </a:r>
          </a:p>
        </p:txBody>
      </p:sp>
      <p:sp>
        <p:nvSpPr>
          <p:cNvPr id="4" name="Slide Number Placeholder 3"/>
          <p:cNvSpPr>
            <a:spLocks noGrp="1"/>
          </p:cNvSpPr>
          <p:nvPr>
            <p:ph type="sldNum" sz="quarter" idx="5"/>
          </p:nvPr>
        </p:nvSpPr>
        <p:spPr/>
        <p:txBody>
          <a:bodyPr/>
          <a:lstStyle/>
          <a:p>
            <a:fld id="{DD6486D3-54A1-4080-87D9-D8F6A07B0F3F}" type="slidenum">
              <a:rPr lang="en-AU" smtClean="0"/>
              <a:t>28</a:t>
            </a:fld>
            <a:endParaRPr lang="en-AU"/>
          </a:p>
        </p:txBody>
      </p:sp>
    </p:spTree>
    <p:extLst>
      <p:ext uri="{BB962C8B-B14F-4D97-AF65-F5344CB8AC3E}">
        <p14:creationId xmlns:p14="http://schemas.microsoft.com/office/powerpoint/2010/main" val="3988010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7474927"/>
          </a:xfrm>
        </p:spPr>
        <p:txBody>
          <a:bodyPr/>
          <a:lstStyle/>
          <a:p>
            <a:pPr algn="l" rtl="0" fontAlgn="base">
              <a:lnSpc>
                <a:spcPts val="2266"/>
              </a:lnSpc>
              <a:buNone/>
            </a:pPr>
            <a:r>
              <a:rPr lang="en-AU" sz="1200" b="1" i="0" dirty="0">
                <a:solidFill>
                  <a:srgbClr val="1E1545"/>
                </a:solidFill>
                <a:effectLst/>
              </a:rPr>
              <a:t>You are in control of your care decisions </a:t>
            </a:r>
          </a:p>
          <a:p>
            <a:pPr algn="l" rtl="0" fontAlgn="base">
              <a:lnSpc>
                <a:spcPts val="1552"/>
              </a:lnSpc>
              <a:spcBef>
                <a:spcPts val="600"/>
              </a:spcBef>
              <a:spcAft>
                <a:spcPts val="600"/>
              </a:spcAft>
              <a:buNone/>
            </a:pPr>
            <a:r>
              <a:rPr lang="en-AU" sz="1200" b="0" i="0" dirty="0">
                <a:solidFill>
                  <a:srgbClr val="1E1545"/>
                </a:solidFill>
                <a:effectLst/>
              </a:rPr>
              <a:t>When the Act starts, you can still choose who can support you to make decisions, including if you want or need support. These people are called registered supporters. Carers and other significant people in your life can continue to play an important role in supporting you, without needing to become a registered supporter. </a:t>
            </a:r>
          </a:p>
          <a:p>
            <a:pPr algn="l" rtl="0" fontAlgn="base">
              <a:lnSpc>
                <a:spcPts val="1552"/>
              </a:lnSpc>
              <a:spcBef>
                <a:spcPts val="600"/>
              </a:spcBef>
              <a:spcAft>
                <a:spcPts val="600"/>
              </a:spcAft>
              <a:buNone/>
            </a:pPr>
            <a:r>
              <a:rPr lang="en-AU" sz="1200" b="0" i="0" dirty="0">
                <a:solidFill>
                  <a:srgbClr val="1E1545"/>
                </a:solidFill>
                <a:effectLst/>
              </a:rPr>
              <a:t>As of 31 October 2025, if you have a regular or authorised representative active in My Aged Care, they will become a registered supporter. </a:t>
            </a:r>
          </a:p>
          <a:p>
            <a:pPr algn="l" rtl="0" fontAlgn="base">
              <a:lnSpc>
                <a:spcPts val="1552"/>
              </a:lnSpc>
              <a:spcBef>
                <a:spcPts val="600"/>
              </a:spcBef>
              <a:spcAft>
                <a:spcPts val="600"/>
              </a:spcAft>
              <a:buNone/>
            </a:pPr>
            <a:r>
              <a:rPr lang="en-AU" sz="1200" b="0" i="0" dirty="0">
                <a:solidFill>
                  <a:srgbClr val="1E1545"/>
                </a:solidFill>
                <a:effectLst/>
              </a:rPr>
              <a:t>Becoming a registered supporter does not provide a person with decision-making authority. A registered supporter’s role is to support you to make decisions. In supporting you to make decisions, registered supporters have duties they must uphold. A registered supporter must: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prioritise the will and preferences of the older person they support, and promote their personal, cultural and social wellbeing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support the older person only as much as needed for them to make their own decisions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do their best to help the older person maintain their ability to make their own decisions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avoid or manage conflicts of interest </a:t>
            </a:r>
          </a:p>
          <a:p>
            <a:pPr marL="171450" indent="-171450" algn="l" rtl="0" fontAlgn="base">
              <a:lnSpc>
                <a:spcPts val="1552"/>
              </a:lnSpc>
              <a:buFont typeface="Arial" panose="020B0604020202020204" pitchFamily="34" charset="0"/>
              <a:buChar char="•"/>
            </a:pPr>
            <a:r>
              <a:rPr lang="en-AU" sz="1200" b="0" i="0" dirty="0">
                <a:solidFill>
                  <a:srgbClr val="1E1545"/>
                </a:solidFill>
                <a:effectLst/>
              </a:rPr>
              <a:t>ensure they know and understand their duties; this includes any consequences for non-compliance. </a:t>
            </a:r>
          </a:p>
          <a:p>
            <a:pPr algn="l" rtl="0" fontAlgn="base">
              <a:lnSpc>
                <a:spcPts val="1552"/>
              </a:lnSpc>
              <a:spcBef>
                <a:spcPts val="600"/>
              </a:spcBef>
              <a:spcAft>
                <a:spcPts val="600"/>
              </a:spcAft>
              <a:buNone/>
            </a:pPr>
            <a:r>
              <a:rPr lang="en-AU" sz="1200" b="0" i="0" dirty="0">
                <a:solidFill>
                  <a:srgbClr val="1E1545"/>
                </a:solidFill>
                <a:effectLst/>
              </a:rPr>
              <a:t>When performing these duties, registered supporters must act honestly, diligently, and in good faith. All these changes put the rights of older people at the centre of decision-making. </a:t>
            </a:r>
          </a:p>
          <a:p>
            <a:pPr algn="l" rtl="0" fontAlgn="base">
              <a:lnSpc>
                <a:spcPts val="1552"/>
              </a:lnSpc>
              <a:spcBef>
                <a:spcPts val="600"/>
              </a:spcBef>
              <a:spcAft>
                <a:spcPts val="600"/>
              </a:spcAft>
              <a:buNone/>
            </a:pPr>
            <a:r>
              <a:rPr lang="en-AU" sz="1200" b="0" i="0" dirty="0">
                <a:solidFill>
                  <a:srgbClr val="1E1545"/>
                </a:solidFill>
                <a:effectLst/>
              </a:rPr>
              <a:t>Some registered supporters may also have guardianship, enduring power of attorney or similar legal authority. These people are appointed decision-makers under state or territory arrangements to make a decision on behalf of an older person. </a:t>
            </a:r>
          </a:p>
          <a:p>
            <a:pPr algn="l" rtl="0" fontAlgn="base">
              <a:lnSpc>
                <a:spcPts val="1552"/>
              </a:lnSpc>
              <a:spcBef>
                <a:spcPts val="600"/>
              </a:spcBef>
              <a:spcAft>
                <a:spcPts val="600"/>
              </a:spcAft>
              <a:buNone/>
            </a:pPr>
            <a:r>
              <a:rPr lang="en-AU" sz="1200" b="0" i="0" dirty="0">
                <a:solidFill>
                  <a:srgbClr val="1E1545"/>
                </a:solidFill>
                <a:effectLst/>
              </a:rPr>
              <a:t>If you or your current regular representative do not want to move to a new supporter relationship, you can withdraw/end the relationship in My Aged Care. Doing this before 1 November is called ‘opting out’. </a:t>
            </a:r>
          </a:p>
          <a:p>
            <a:pPr algn="l" rtl="0" fontAlgn="base">
              <a:lnSpc>
                <a:spcPts val="1350"/>
              </a:lnSpc>
            </a:pPr>
            <a:r>
              <a:rPr lang="en-AU" sz="1200" b="0" i="0" dirty="0">
                <a:solidFill>
                  <a:srgbClr val="1E1545"/>
                </a:solidFill>
                <a:effectLst/>
              </a:rPr>
              <a:t> </a:t>
            </a: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29</a:t>
            </a:fld>
            <a:endParaRPr lang="en-AU"/>
          </a:p>
        </p:txBody>
      </p:sp>
    </p:spTree>
    <p:extLst>
      <p:ext uri="{BB962C8B-B14F-4D97-AF65-F5344CB8AC3E}">
        <p14:creationId xmlns:p14="http://schemas.microsoft.com/office/powerpoint/2010/main" val="356181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6000"/>
              </a:lnSpc>
              <a:spcAft>
                <a:spcPts val="800"/>
              </a:spcAft>
              <a:buNone/>
            </a:pPr>
            <a:r>
              <a:rPr lang="en-US" b="1">
                <a:effectLst/>
                <a:ea typeface="Times New Roman" panose="02020603050405020304" pitchFamily="18" charset="0"/>
                <a:cs typeface="Times New Roman" panose="02020603050405020304" pitchFamily="18" charset="0"/>
              </a:rPr>
              <a:t>Understanding the Aged Care Act 2024</a:t>
            </a:r>
          </a:p>
          <a:p>
            <a:pPr>
              <a:lnSpc>
                <a:spcPct val="116000"/>
              </a:lnSpc>
              <a:spcAft>
                <a:spcPts val="800"/>
              </a:spcAft>
              <a:buNone/>
            </a:pPr>
            <a:r>
              <a:rPr lang="en-US">
                <a:effectLst/>
                <a:ea typeface="Times New Roman" panose="02020603050405020304" pitchFamily="18" charset="0"/>
                <a:cs typeface="Times New Roman" panose="02020603050405020304" pitchFamily="18" charset="0"/>
              </a:rPr>
              <a:t>First, some background information on why these changes are happening and the new Act. </a:t>
            </a:r>
          </a:p>
          <a:p>
            <a:pPr>
              <a:lnSpc>
                <a:spcPct val="116000"/>
              </a:lnSpc>
              <a:spcAft>
                <a:spcPts val="800"/>
              </a:spcAft>
              <a:buNone/>
            </a:pPr>
            <a:r>
              <a:rPr lang="en-US">
                <a:effectLst/>
                <a:ea typeface="Times New Roman" panose="02020603050405020304" pitchFamily="18" charset="0"/>
                <a:cs typeface="Times New Roman" panose="02020603050405020304" pitchFamily="18" charset="0"/>
              </a:rPr>
              <a:t>The Aged Care Act 2024 (the Act) puts the rights of older people first. It includes a Statement of Rights for older people accessing aged care services. </a:t>
            </a:r>
            <a:endParaRPr lang="en-AU">
              <a:effectLst/>
              <a:ea typeface="Times New Roman" panose="02020603050405020304" pitchFamily="18" charset="0"/>
              <a:cs typeface="Times New Roman" panose="02020603050405020304" pitchFamily="18" charset="0"/>
            </a:endParaRPr>
          </a:p>
          <a:p>
            <a:pPr>
              <a:lnSpc>
                <a:spcPct val="116000"/>
              </a:lnSpc>
              <a:spcAft>
                <a:spcPts val="800"/>
              </a:spcAft>
              <a:buNone/>
            </a:pPr>
            <a:r>
              <a:rPr lang="en-AU">
                <a:effectLst/>
                <a:ea typeface="Times New Roman" panose="02020603050405020304" pitchFamily="18" charset="0"/>
                <a:cs typeface="Times New Roman" panose="02020603050405020304" pitchFamily="18" charset="0"/>
              </a:rPr>
              <a:t>The </a:t>
            </a:r>
            <a:r>
              <a:rPr lang="en-AU" u="sng">
                <a:solidFill>
                  <a:srgbClr val="467886"/>
                </a:solidFill>
                <a:effectLst/>
                <a:ea typeface="Times New Roman" panose="02020603050405020304" pitchFamily="18" charset="0"/>
                <a:cs typeface="Times New Roman" panose="02020603050405020304" pitchFamily="18" charset="0"/>
                <a:hlinkClick r:id="rId3"/>
              </a:rPr>
              <a:t>Royal Commission into Aged Care</a:t>
            </a:r>
            <a:r>
              <a:rPr lang="en-AU">
                <a:effectLst/>
                <a:ea typeface="Times New Roman" panose="02020603050405020304" pitchFamily="18" charset="0"/>
                <a:cs typeface="Times New Roman" panose="02020603050405020304" pitchFamily="18" charset="0"/>
              </a:rPr>
              <a:t> found the current ‘old’ Aged Care Act (prior to 2024) and its related legislation was no longer fit for purpose. </a:t>
            </a:r>
            <a:r>
              <a:rPr lang="en-US">
                <a:effectLst/>
                <a:ea typeface="Times New Roman" panose="02020603050405020304" pitchFamily="18" charset="0"/>
                <a:cs typeface="Times New Roman" panose="02020603050405020304" pitchFamily="18" charset="0"/>
              </a:rPr>
              <a:t>The Act was updated to address findings and recommendations of the Royal Commission into Aged Care Quality and Safety.</a:t>
            </a:r>
            <a:r>
              <a:rPr lang="en-US">
                <a:solidFill>
                  <a:srgbClr val="001D35"/>
                </a:solidFill>
                <a:effectLst/>
                <a:ea typeface="Times New Roman" panose="02020603050405020304" pitchFamily="18" charset="0"/>
                <a:cs typeface="Times New Roman" panose="02020603050405020304" pitchFamily="18" charset="0"/>
              </a:rPr>
              <a:t> </a:t>
            </a:r>
            <a:r>
              <a:rPr lang="en-AU">
                <a:effectLst/>
                <a:ea typeface="Times New Roman" panose="02020603050405020304" pitchFamily="18" charset="0"/>
                <a:cs typeface="Times New Roman" panose="02020603050405020304" pitchFamily="18" charset="0"/>
              </a:rPr>
              <a:t>The new rights-based Act will put older people who need aged care at the centre of the system.</a:t>
            </a:r>
          </a:p>
          <a:p>
            <a:pPr>
              <a:lnSpc>
                <a:spcPct val="116000"/>
              </a:lnSpc>
              <a:buNone/>
            </a:pPr>
            <a:r>
              <a:rPr lang="en-AU">
                <a:effectLst/>
                <a:ea typeface="Times New Roman" panose="02020603050405020304" pitchFamily="18" charset="0"/>
                <a:cs typeface="Times New Roman" panose="02020603050405020304" pitchFamily="18" charset="0"/>
              </a:rPr>
              <a:t>The new Act underpins responses to 58 Royal Commission recommendations, including:</a:t>
            </a:r>
          </a:p>
          <a:p>
            <a:pPr marL="342900" lvl="0" indent="-342900">
              <a:buSzPts val="1000"/>
              <a:buFont typeface="Symbol" panose="05050102010706020507" pitchFamily="18" charset="2"/>
              <a:buChar char=""/>
              <a:tabLst>
                <a:tab pos="457200" algn="l"/>
              </a:tabLst>
            </a:pPr>
            <a:r>
              <a:rPr lang="en-AU">
                <a:effectLst/>
                <a:ea typeface="Times New Roman" panose="02020603050405020304" pitchFamily="18" charset="0"/>
                <a:cs typeface="Times New Roman" panose="02020603050405020304" pitchFamily="18" charset="0"/>
              </a:rPr>
              <a:t>the Australian Government's response to the Aged Care Taskforce recommendations</a:t>
            </a:r>
          </a:p>
          <a:p>
            <a:pPr marL="342900" lvl="0" indent="-342900">
              <a:buSzPts val="1000"/>
              <a:buFont typeface="Symbol" panose="05050102010706020507" pitchFamily="18" charset="2"/>
              <a:buChar char=""/>
              <a:tabLst>
                <a:tab pos="457200" algn="l"/>
              </a:tabLst>
            </a:pPr>
            <a:r>
              <a:rPr lang="en-AU">
                <a:effectLst/>
                <a:ea typeface="Times New Roman" panose="02020603050405020304" pitchFamily="18" charset="0"/>
                <a:cs typeface="Times New Roman" panose="02020603050405020304" pitchFamily="18" charset="0"/>
              </a:rPr>
              <a:t>the new Support at Home program</a:t>
            </a:r>
          </a:p>
          <a:p>
            <a:pPr marL="342900" lvl="0" indent="-342900">
              <a:buSzPts val="1000"/>
              <a:buFont typeface="Symbol" panose="05050102010706020507" pitchFamily="18" charset="2"/>
              <a:buChar char=""/>
              <a:tabLst>
                <a:tab pos="457200" algn="l"/>
              </a:tabLst>
            </a:pPr>
            <a:r>
              <a:rPr lang="en-AU">
                <a:effectLst/>
                <a:ea typeface="Times New Roman" panose="02020603050405020304" pitchFamily="18" charset="0"/>
                <a:cs typeface="Times New Roman" panose="02020603050405020304" pitchFamily="18" charset="0"/>
              </a:rPr>
              <a:t>strengthened Aged Care Quality Standards</a:t>
            </a:r>
          </a:p>
          <a:p>
            <a:pPr marL="342900" lvl="0" indent="-342900">
              <a:buSzPts val="1000"/>
              <a:buFont typeface="Symbol" panose="05050102010706020507" pitchFamily="18" charset="2"/>
              <a:buChar char=""/>
              <a:tabLst>
                <a:tab pos="457200" algn="l"/>
              </a:tabLst>
            </a:pPr>
            <a:r>
              <a:rPr lang="en-AU">
                <a:effectLst/>
                <a:ea typeface="Times New Roman" panose="02020603050405020304" pitchFamily="18" charset="0"/>
                <a:cs typeface="Times New Roman" panose="02020603050405020304" pitchFamily="18" charset="0"/>
              </a:rPr>
              <a:t>stronger powers for the Aged Care Quality and Safety Commission</a:t>
            </a:r>
          </a:p>
          <a:p>
            <a:pPr marL="342900" lvl="0" indent="-342900">
              <a:buSzPts val="1000"/>
              <a:buFont typeface="Symbol" panose="05050102010706020507" pitchFamily="18" charset="2"/>
              <a:buChar char=""/>
              <a:tabLst>
                <a:tab pos="457200" algn="l"/>
              </a:tabLst>
            </a:pPr>
            <a:r>
              <a:rPr lang="en-AU">
                <a:effectLst/>
                <a:ea typeface="Times New Roman" panose="02020603050405020304" pitchFamily="18" charset="0"/>
                <a:cs typeface="Times New Roman" panose="02020603050405020304" pitchFamily="18" charset="0"/>
              </a:rPr>
              <a:t>a Statement of Rights for older people.</a:t>
            </a:r>
          </a:p>
          <a:p>
            <a:pPr>
              <a:lnSpc>
                <a:spcPct val="116000"/>
              </a:lnSpc>
              <a:spcAft>
                <a:spcPts val="800"/>
              </a:spcAft>
            </a:pPr>
            <a:r>
              <a:rPr lang="en-AU">
                <a:cs typeface="Times New Roman" panose="02020603050405020304" pitchFamily="18" charset="0"/>
              </a:rPr>
              <a:t>The new Act will also build on priority </a:t>
            </a:r>
            <a:r>
              <a:rPr lang="en-AU">
                <a:cs typeface="Times New Roman" panose="02020603050405020304" pitchFamily="18" charset="0"/>
                <a:hlinkClick r:id="rId4" tooltip="Aged care reforms and reviews delivered">
                  <a:extLst>
                    <a:ext uri="{A12FA001-AC4F-418D-AE19-62706E023703}">
                      <ahyp:hlinkClr xmlns:ahyp="http://schemas.microsoft.com/office/drawing/2018/hyperlinkcolor" val="tx"/>
                    </a:ext>
                  </a:extLst>
                </a:hlinkClick>
              </a:rPr>
              <a:t>aged care reforms that have already been delivered</a:t>
            </a:r>
            <a:r>
              <a:rPr lang="en-AU">
                <a:cs typeface="Times New Roman" panose="02020603050405020304" pitchFamily="18" charset="0"/>
              </a:rPr>
              <a:t>.</a:t>
            </a:r>
          </a:p>
          <a:p>
            <a:pPr>
              <a:lnSpc>
                <a:spcPct val="116000"/>
              </a:lnSpc>
              <a:spcAft>
                <a:spcPts val="800"/>
              </a:spcAft>
              <a:buNone/>
            </a:pPr>
            <a:r>
              <a:rPr lang="en-US">
                <a:effectLst/>
                <a:ea typeface="Times New Roman" panose="02020603050405020304" pitchFamily="18" charset="0"/>
                <a:cs typeface="Times New Roman" panose="02020603050405020304" pitchFamily="18" charset="0"/>
              </a:rPr>
              <a:t>The new Act starts from 1 November 2025 and responds to issues facing older people, aged care providers, workers and the broader sector. It will put the rights of older people at the center of the aged care system. It will be the main law that sets out how the aged care system will operate. </a:t>
            </a:r>
            <a:endParaRPr lang="en-AU">
              <a:effectLst/>
              <a:ea typeface="Times New Roman" panose="02020603050405020304" pitchFamily="18" charset="0"/>
              <a:cs typeface="Times New Roman" panose="02020603050405020304" pitchFamily="18" charset="0"/>
            </a:endParaRPr>
          </a:p>
          <a:p>
            <a:pPr>
              <a:lnSpc>
                <a:spcPct val="116000"/>
              </a:lnSpc>
              <a:spcAft>
                <a:spcPts val="800"/>
              </a:spcAft>
            </a:pPr>
            <a:r>
              <a:rPr lang="en-US">
                <a:effectLst/>
                <a:ea typeface="Times New Roman" panose="02020603050405020304" pitchFamily="18" charset="0"/>
                <a:cs typeface="Times New Roman" panose="02020603050405020304" pitchFamily="18" charset="0"/>
              </a:rPr>
              <a:t> </a:t>
            </a:r>
            <a:endParaRPr lang="en-AU">
              <a:effectLst/>
              <a:ea typeface="Times New Roman" panose="02020603050405020304" pitchFamily="18"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3</a:t>
            </a:fld>
            <a:endParaRPr lang="en-AU"/>
          </a:p>
        </p:txBody>
      </p:sp>
    </p:spTree>
    <p:extLst>
      <p:ext uri="{BB962C8B-B14F-4D97-AF65-F5344CB8AC3E}">
        <p14:creationId xmlns:p14="http://schemas.microsoft.com/office/powerpoint/2010/main" val="1645713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907359"/>
          </a:xfrm>
        </p:spPr>
        <p:txBody>
          <a:bodyPr/>
          <a:lstStyle/>
          <a:p>
            <a:pPr algn="l" rtl="0" fontAlgn="base">
              <a:lnSpc>
                <a:spcPts val="2266"/>
              </a:lnSpc>
              <a:buNone/>
            </a:pPr>
            <a:r>
              <a:rPr lang="en-AU" b="1" i="0">
                <a:solidFill>
                  <a:srgbClr val="1E1545"/>
                </a:solidFill>
                <a:effectLst/>
              </a:rPr>
              <a:t>Speaking up and staying safe</a:t>
            </a:r>
          </a:p>
          <a:p>
            <a:pPr algn="l" rtl="0" fontAlgn="base">
              <a:lnSpc>
                <a:spcPts val="2266"/>
              </a:lnSpc>
              <a:buNone/>
            </a:pPr>
            <a:r>
              <a:rPr lang="en-AU" b="1" i="0">
                <a:solidFill>
                  <a:srgbClr val="1E1545"/>
                </a:solidFill>
                <a:effectLst/>
              </a:rPr>
              <a:t>How to raise concerns if something feels wrong </a:t>
            </a:r>
          </a:p>
          <a:p>
            <a:pPr algn="l" rtl="0" fontAlgn="base">
              <a:lnSpc>
                <a:spcPts val="1552"/>
              </a:lnSpc>
              <a:spcBef>
                <a:spcPts val="600"/>
              </a:spcBef>
              <a:spcAft>
                <a:spcPts val="600"/>
              </a:spcAft>
              <a:buNone/>
            </a:pPr>
            <a:r>
              <a:rPr lang="en-AU" b="0" i="0">
                <a:solidFill>
                  <a:srgbClr val="1E1545"/>
                </a:solidFill>
                <a:effectLst/>
              </a:rPr>
              <a:t>Every older person, people who are close to them, and aged care workers should feel safe to make complaints about the delivery of funded aged care services without fear of being punished or treated unfairly. </a:t>
            </a:r>
          </a:p>
          <a:p>
            <a:pPr algn="l" rtl="0" fontAlgn="base">
              <a:lnSpc>
                <a:spcPts val="1552"/>
              </a:lnSpc>
              <a:spcBef>
                <a:spcPts val="600"/>
              </a:spcBef>
              <a:spcAft>
                <a:spcPts val="600"/>
              </a:spcAft>
              <a:buNone/>
            </a:pPr>
            <a:r>
              <a:rPr lang="en-AU" b="0" i="0">
                <a:solidFill>
                  <a:srgbClr val="1E1545"/>
                </a:solidFill>
                <a:effectLst/>
              </a:rPr>
              <a:t>Making a complaint can improve the quality of your care and help other people with the same problem. </a:t>
            </a:r>
          </a:p>
          <a:p>
            <a:pPr algn="l" rtl="0" fontAlgn="base">
              <a:lnSpc>
                <a:spcPts val="1552"/>
              </a:lnSpc>
              <a:spcBef>
                <a:spcPts val="600"/>
              </a:spcBef>
              <a:spcAft>
                <a:spcPts val="600"/>
              </a:spcAft>
              <a:buNone/>
            </a:pPr>
            <a:r>
              <a:rPr lang="en-AU" b="0" i="0">
                <a:solidFill>
                  <a:srgbClr val="1E1545"/>
                </a:solidFill>
                <a:effectLst/>
              </a:rPr>
              <a:t>Providers will be required to have a complaints and feedback system to provide an older person, their family and carers, or workers a pathway to provide comment on the delivery of funded services. </a:t>
            </a:r>
          </a:p>
          <a:p>
            <a:pPr algn="l" rtl="0" fontAlgn="base">
              <a:lnSpc>
                <a:spcPts val="1552"/>
              </a:lnSpc>
              <a:spcBef>
                <a:spcPts val="600"/>
              </a:spcBef>
              <a:spcAft>
                <a:spcPts val="600"/>
              </a:spcAft>
              <a:buNone/>
            </a:pPr>
            <a:r>
              <a:rPr lang="en-AU" b="0" i="0">
                <a:solidFill>
                  <a:srgbClr val="1E1545"/>
                </a:solidFill>
                <a:effectLst/>
              </a:rPr>
              <a:t>You can also make a confidential or anonymous complaint to the Aged Care Quality and Safety Commission (ACQSC). Raising concerns is safe and easy and anyone can make a complaint, including: </a:t>
            </a:r>
          </a:p>
          <a:p>
            <a:pPr marL="171450" indent="-171450" algn="l" rtl="0" fontAlgn="base">
              <a:lnSpc>
                <a:spcPts val="1552"/>
              </a:lnSpc>
              <a:buFont typeface="Arial" panose="020B0604020202020204" pitchFamily="34" charset="0"/>
              <a:buChar char="•"/>
            </a:pPr>
            <a:r>
              <a:rPr lang="en-AU" b="0" i="0">
                <a:solidFill>
                  <a:srgbClr val="1E1545"/>
                </a:solidFill>
                <a:effectLst/>
              </a:rPr>
              <a:t>people who use aged care </a:t>
            </a:r>
          </a:p>
          <a:p>
            <a:pPr marL="171450" indent="-171450" algn="l" rtl="0" fontAlgn="base">
              <a:lnSpc>
                <a:spcPts val="1552"/>
              </a:lnSpc>
              <a:buFont typeface="Arial" panose="020B0604020202020204" pitchFamily="34" charset="0"/>
              <a:buChar char="•"/>
            </a:pPr>
            <a:r>
              <a:rPr lang="en-AU" b="0" i="0">
                <a:solidFill>
                  <a:srgbClr val="1E1545"/>
                </a:solidFill>
                <a:effectLst/>
              </a:rPr>
              <a:t>family, friends, representatives and carers of people who use aged care </a:t>
            </a:r>
          </a:p>
          <a:p>
            <a:pPr marL="171450" indent="-171450" algn="l" rtl="0" fontAlgn="base">
              <a:lnSpc>
                <a:spcPts val="1552"/>
              </a:lnSpc>
              <a:buFont typeface="Arial" panose="020B0604020202020204" pitchFamily="34" charset="0"/>
              <a:buChar char="•"/>
            </a:pPr>
            <a:r>
              <a:rPr lang="en-AU" b="0" i="0">
                <a:solidFill>
                  <a:srgbClr val="1E1545"/>
                </a:solidFill>
                <a:effectLst/>
              </a:rPr>
              <a:t>aged care staff and volunteers </a:t>
            </a:r>
          </a:p>
          <a:p>
            <a:pPr marL="171450" indent="-171450" algn="l" rtl="0" fontAlgn="base">
              <a:lnSpc>
                <a:spcPts val="1552"/>
              </a:lnSpc>
              <a:buFont typeface="Arial" panose="020B0604020202020204" pitchFamily="34" charset="0"/>
              <a:buChar char="•"/>
            </a:pPr>
            <a:r>
              <a:rPr lang="en-AU" b="0" i="0">
                <a:solidFill>
                  <a:srgbClr val="1E1545"/>
                </a:solidFill>
                <a:effectLst/>
              </a:rPr>
              <a:t>health and medical professionals. </a:t>
            </a:r>
          </a:p>
          <a:p>
            <a:pPr algn="l" rtl="0" fontAlgn="base">
              <a:lnSpc>
                <a:spcPts val="2266"/>
              </a:lnSpc>
              <a:buNone/>
            </a:pPr>
            <a:r>
              <a:rPr lang="en-AU" b="1" i="0">
                <a:solidFill>
                  <a:srgbClr val="1E1545"/>
                </a:solidFill>
                <a:effectLst/>
              </a:rPr>
              <a:t>Overview of whistleblower protections </a:t>
            </a:r>
          </a:p>
          <a:p>
            <a:pPr algn="l" rtl="0" fontAlgn="base">
              <a:lnSpc>
                <a:spcPts val="1552"/>
              </a:lnSpc>
              <a:spcBef>
                <a:spcPts val="600"/>
              </a:spcBef>
              <a:spcAft>
                <a:spcPts val="600"/>
              </a:spcAft>
              <a:buNone/>
            </a:pPr>
            <a:r>
              <a:rPr lang="en-AU" b="0" i="0">
                <a:solidFill>
                  <a:srgbClr val="1E1545"/>
                </a:solidFill>
                <a:effectLst/>
              </a:rPr>
              <a:t>The Act will do more to protect whistleblowers – people who call out issues. This is to make sure older people, people who are close to them, and aged care workers can report information without fear that they will be punished or treated unfairly. </a:t>
            </a:r>
          </a:p>
          <a:p>
            <a:pPr algn="l" rtl="0" fontAlgn="base">
              <a:lnSpc>
                <a:spcPts val="1552"/>
              </a:lnSpc>
              <a:spcBef>
                <a:spcPts val="600"/>
              </a:spcBef>
              <a:spcAft>
                <a:spcPts val="600"/>
              </a:spcAft>
              <a:buNone/>
            </a:pPr>
            <a:r>
              <a:rPr lang="en-AU" b="0" i="0">
                <a:solidFill>
                  <a:srgbClr val="1E1545"/>
                </a:solidFill>
                <a:effectLst/>
              </a:rPr>
              <a:t>People can make a report to: </a:t>
            </a:r>
          </a:p>
          <a:p>
            <a:pPr marL="171450" indent="-171450" algn="l" rtl="0" fontAlgn="base">
              <a:lnSpc>
                <a:spcPts val="1552"/>
              </a:lnSpc>
              <a:buFont typeface="Arial" panose="020B0604020202020204" pitchFamily="34" charset="0"/>
              <a:buChar char="•"/>
            </a:pPr>
            <a:r>
              <a:rPr lang="en-AU" b="0" i="0">
                <a:solidFill>
                  <a:srgbClr val="1E1545"/>
                </a:solidFill>
                <a:effectLst/>
              </a:rPr>
              <a:t>an aged care worker of a registered provider </a:t>
            </a:r>
          </a:p>
          <a:p>
            <a:pPr marL="171450" indent="-171450" algn="l" rtl="0" fontAlgn="base">
              <a:lnSpc>
                <a:spcPts val="1552"/>
              </a:lnSpc>
              <a:buFont typeface="Arial" panose="020B0604020202020204" pitchFamily="34" charset="0"/>
              <a:buChar char="•"/>
            </a:pPr>
            <a:r>
              <a:rPr lang="en-AU" b="0" i="0">
                <a:solidFill>
                  <a:srgbClr val="1E1545"/>
                </a:solidFill>
                <a:effectLst/>
              </a:rPr>
              <a:t>a registered provider </a:t>
            </a:r>
          </a:p>
          <a:p>
            <a:pPr marL="171450" indent="-171450" algn="l" rtl="0" fontAlgn="base">
              <a:lnSpc>
                <a:spcPts val="1552"/>
              </a:lnSpc>
              <a:buFont typeface="Arial" panose="020B0604020202020204" pitchFamily="34" charset="0"/>
              <a:buChar char="•"/>
            </a:pPr>
            <a:r>
              <a:rPr lang="en-AU" b="0" i="0">
                <a:solidFill>
                  <a:srgbClr val="1E1545"/>
                </a:solidFill>
                <a:effectLst/>
              </a:rPr>
              <a:t>a responsible person of a registered provider </a:t>
            </a:r>
          </a:p>
          <a:p>
            <a:pPr marL="171450" indent="-171450" algn="l" rtl="0" fontAlgn="base">
              <a:lnSpc>
                <a:spcPts val="1552"/>
              </a:lnSpc>
              <a:buFont typeface="Arial" panose="020B0604020202020204" pitchFamily="34" charset="0"/>
              <a:buChar char="•"/>
            </a:pPr>
            <a:r>
              <a:rPr lang="en-AU" b="0" i="0">
                <a:solidFill>
                  <a:srgbClr val="1E1545"/>
                </a:solidFill>
                <a:effectLst/>
              </a:rPr>
              <a:t>an independent aged care advocate </a:t>
            </a:r>
          </a:p>
          <a:p>
            <a:pPr marL="171450" indent="-171450" algn="l" rtl="0" fontAlgn="base">
              <a:lnSpc>
                <a:spcPts val="1552"/>
              </a:lnSpc>
              <a:buFont typeface="Arial" panose="020B0604020202020204" pitchFamily="34" charset="0"/>
              <a:buChar char="•"/>
            </a:pPr>
            <a:r>
              <a:rPr lang="en-AU" b="0" i="0">
                <a:solidFill>
                  <a:srgbClr val="1E1545"/>
                </a:solidFill>
                <a:effectLst/>
              </a:rPr>
              <a:t>the department, or an official of the department </a:t>
            </a:r>
          </a:p>
          <a:p>
            <a:pPr marL="171450" indent="-171450" algn="l" rtl="0" fontAlgn="base">
              <a:lnSpc>
                <a:spcPts val="1552"/>
              </a:lnSpc>
              <a:buFont typeface="Arial" panose="020B0604020202020204" pitchFamily="34" charset="0"/>
              <a:buChar char="•"/>
            </a:pPr>
            <a:r>
              <a:rPr lang="en-AU" b="0" i="0">
                <a:solidFill>
                  <a:srgbClr val="1E1545"/>
                </a:solidFill>
                <a:effectLst/>
              </a:rPr>
              <a:t>the Commissioner or a staff member of the ACQSC </a:t>
            </a:r>
          </a:p>
          <a:p>
            <a:pPr marL="171450" indent="-171450" algn="l" rtl="0" fontAlgn="base">
              <a:lnSpc>
                <a:spcPts val="1552"/>
              </a:lnSpc>
              <a:buFont typeface="Arial" panose="020B0604020202020204" pitchFamily="34" charset="0"/>
              <a:buChar char="•"/>
            </a:pPr>
            <a:r>
              <a:rPr lang="en-AU" b="0" i="0">
                <a:solidFill>
                  <a:srgbClr val="1E1545"/>
                </a:solidFill>
                <a:effectLst/>
              </a:rPr>
              <a:t>police officer. </a:t>
            </a:r>
          </a:p>
          <a:p>
            <a:pPr algn="l" rtl="0" fontAlgn="base">
              <a:lnSpc>
                <a:spcPts val="1552"/>
              </a:lnSpc>
              <a:spcBef>
                <a:spcPts val="600"/>
              </a:spcBef>
              <a:spcAft>
                <a:spcPts val="600"/>
              </a:spcAft>
              <a:buNone/>
            </a:pPr>
            <a:r>
              <a:rPr lang="en-AU" b="0" i="0">
                <a:solidFill>
                  <a:srgbClr val="1E1545"/>
                </a:solidFill>
                <a:effectLst/>
              </a:rPr>
              <a:t>People can make the report in person, over the phone or in writing. The report can also be made anonymously. </a:t>
            </a:r>
          </a:p>
          <a:p>
            <a:pPr algn="l" rtl="0" fontAlgn="base">
              <a:lnSpc>
                <a:spcPts val="1552"/>
              </a:lnSpc>
              <a:spcBef>
                <a:spcPts val="600"/>
              </a:spcBef>
              <a:spcAft>
                <a:spcPts val="600"/>
              </a:spcAft>
              <a:buNone/>
            </a:pPr>
            <a:r>
              <a:rPr lang="en-AU" b="0" i="0">
                <a:solidFill>
                  <a:srgbClr val="1E1545"/>
                </a:solidFill>
                <a:effectLst/>
              </a:rPr>
              <a:t>The report can be made about someone who has not followed the aged care law, or more broadly, about an organisation that hasn’t followed the aged care law. </a:t>
            </a:r>
          </a:p>
          <a:p>
            <a:pPr algn="l" rtl="0" fontAlgn="base">
              <a:lnSpc>
                <a:spcPts val="1552"/>
              </a:lnSpc>
              <a:spcBef>
                <a:spcPts val="600"/>
              </a:spcBef>
              <a:spcAft>
                <a:spcPts val="600"/>
              </a:spcAft>
              <a:buNone/>
            </a:pPr>
            <a:r>
              <a:rPr lang="en-AU" b="0" i="0">
                <a:solidFill>
                  <a:srgbClr val="1E1545"/>
                </a:solidFill>
                <a:effectLst/>
              </a:rPr>
              <a:t>If someone makes a report, they will: </a:t>
            </a:r>
          </a:p>
          <a:p>
            <a:pPr algn="l" rtl="0" fontAlgn="base">
              <a:lnSpc>
                <a:spcPts val="1552"/>
              </a:lnSpc>
              <a:buFont typeface="Arial" panose="020B0604020202020204" pitchFamily="34" charset="0"/>
              <a:buChar char="•"/>
            </a:pPr>
            <a:r>
              <a:rPr lang="en-AU" b="0" i="0">
                <a:solidFill>
                  <a:srgbClr val="1E1545"/>
                </a:solidFill>
                <a:effectLst/>
              </a:rPr>
              <a:t>be protected from any negative results that come from making the report </a:t>
            </a:r>
          </a:p>
          <a:p>
            <a:pPr algn="l" rtl="0" fontAlgn="base">
              <a:lnSpc>
                <a:spcPts val="1552"/>
              </a:lnSpc>
              <a:buFont typeface="Arial" panose="020B0604020202020204" pitchFamily="34" charset="0"/>
              <a:buChar char="•"/>
            </a:pPr>
            <a:r>
              <a:rPr lang="en-AU" b="0" i="0">
                <a:solidFill>
                  <a:srgbClr val="1E1545"/>
                </a:solidFill>
                <a:effectLst/>
              </a:rPr>
              <a:t>have their identities or identifying information protected, with some exceptions – for example, where it is necessary to share information with the ACQSC or a lawyer, or to prevent a serious threat to a person or people. </a:t>
            </a:r>
          </a:p>
          <a:p>
            <a:pPr algn="l" rtl="0" fontAlgn="base">
              <a:lnSpc>
                <a:spcPts val="2266"/>
              </a:lnSpc>
              <a:buNone/>
            </a:pPr>
            <a:r>
              <a:rPr lang="en-AU" b="1" i="0">
                <a:solidFill>
                  <a:srgbClr val="1E1545"/>
                </a:solidFill>
                <a:effectLst/>
              </a:rPr>
              <a:t>Where to go for help and advocacy support </a:t>
            </a:r>
          </a:p>
          <a:p>
            <a:pPr algn="l" rtl="0" fontAlgn="base">
              <a:lnSpc>
                <a:spcPts val="1552"/>
              </a:lnSpc>
              <a:spcBef>
                <a:spcPts val="600"/>
              </a:spcBef>
              <a:spcAft>
                <a:spcPts val="600"/>
              </a:spcAft>
              <a:buNone/>
            </a:pPr>
            <a:r>
              <a:rPr lang="en-AU" b="0" i="0">
                <a:solidFill>
                  <a:srgbClr val="1E1545"/>
                </a:solidFill>
                <a:effectLst/>
              </a:rPr>
              <a:t>If you’re seeking, or receiving, government-funded aged care services, and would like support to work out what’s best for your situation, an aged care advocate can help. An advocate is an impartial person who can support you in a variety of situations – from understanding aged care services or fees through to understanding your rights and managing your aged care. The National Aged Care Advocacy Program (NACAP) is free, independent and confidential support that can be used by all older persons receiving or seeking government funded aged care services, their families and carers. </a:t>
            </a:r>
          </a:p>
          <a:p>
            <a:pPr algn="l" rtl="0" fontAlgn="base">
              <a:lnSpc>
                <a:spcPts val="1552"/>
              </a:lnSpc>
              <a:spcBef>
                <a:spcPts val="600"/>
              </a:spcBef>
              <a:spcAft>
                <a:spcPts val="600"/>
              </a:spcAft>
              <a:buNone/>
            </a:pPr>
            <a:r>
              <a:rPr lang="en-AU" b="0" i="0">
                <a:solidFill>
                  <a:srgbClr val="1E1545"/>
                </a:solidFill>
                <a:effectLst/>
              </a:rPr>
              <a:t>The Australian Government also funds the Older Persons Advocacy Network (OPAN) to deliver the NACAP across Australia. The program provides free, confidential and independent information and support to older people seeking or receiving government-funded aged care as well as their families of choice or and other supporters. </a:t>
            </a:r>
          </a:p>
          <a:p>
            <a:pPr algn="l" rtl="0" fontAlgn="base">
              <a:lnSpc>
                <a:spcPts val="1552"/>
              </a:lnSpc>
              <a:spcBef>
                <a:spcPts val="600"/>
              </a:spcBef>
              <a:spcAft>
                <a:spcPts val="600"/>
              </a:spcAft>
              <a:buNone/>
            </a:pPr>
            <a:r>
              <a:rPr lang="en-AU" b="0" i="0">
                <a:solidFill>
                  <a:srgbClr val="1E1545"/>
                </a:solidFill>
                <a:effectLst/>
              </a:rPr>
              <a:t>OPAN’s aged care advocates can help you to understand and exercise your aged care rights, find aged care services that meet your needs, and resolve issues with your government-funded aged care provider. </a:t>
            </a:r>
          </a:p>
          <a:p>
            <a:pPr algn="l" rtl="0" fontAlgn="base">
              <a:lnSpc>
                <a:spcPts val="1700"/>
              </a:lnSpc>
              <a:buNone/>
            </a:pPr>
            <a:r>
              <a:rPr lang="en-AU" b="1" i="0">
                <a:solidFill>
                  <a:srgbClr val="1E1545"/>
                </a:solidFill>
                <a:effectLst/>
              </a:rPr>
              <a:t>If you have questions or concerns, you can speak to an aged care advocate by calling the Aged Care Advocacy Line on 1800 700 600 to be connected with the aged care advocacy organisation in your state or territory or alternatively visit their website. </a:t>
            </a:r>
          </a:p>
          <a:p>
            <a:pPr>
              <a:buNone/>
            </a:pPr>
            <a:br>
              <a:rPr lang="en-AU" b="0" i="0">
                <a:solidFill>
                  <a:srgbClr val="1E1545"/>
                </a:solidFill>
                <a:effectLst/>
              </a:rPr>
            </a:br>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30</a:t>
            </a:fld>
            <a:endParaRPr lang="en-AU"/>
          </a:p>
        </p:txBody>
      </p:sp>
    </p:spTree>
    <p:extLst>
      <p:ext uri="{BB962C8B-B14F-4D97-AF65-F5344CB8AC3E}">
        <p14:creationId xmlns:p14="http://schemas.microsoft.com/office/powerpoint/2010/main" val="163931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ts val="600"/>
              </a:spcBef>
              <a:spcAft>
                <a:spcPts val="600"/>
              </a:spcAft>
              <a:buNone/>
              <a:tabLst>
                <a:tab pos="1417320" algn="l"/>
              </a:tabLst>
            </a:pPr>
            <a:r>
              <a:rPr lang="en-AU" sz="1200" b="1" dirty="0"/>
              <a:t>Key changes</a:t>
            </a:r>
          </a:p>
          <a:p>
            <a:pPr marL="0" indent="0">
              <a:lnSpc>
                <a:spcPct val="115000"/>
              </a:lnSpc>
              <a:spcBef>
                <a:spcPts val="600"/>
              </a:spcBef>
              <a:spcAft>
                <a:spcPts val="600"/>
              </a:spcAft>
              <a:buNone/>
              <a:tabLst>
                <a:tab pos="1417320" algn="l"/>
              </a:tabLst>
            </a:pPr>
            <a:r>
              <a:rPr lang="en-AU" sz="1200" dirty="0"/>
              <a:t>There are some important key changes, enhancements and additions that are happening with the introduction of the Aged Care Act 2024. </a:t>
            </a:r>
            <a:r>
              <a:rPr lang="en-AU" sz="12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will start with an introduction to the key changes being introduced by the new Act: </a:t>
            </a:r>
          </a:p>
          <a:p>
            <a:pPr marL="0" indent="0">
              <a:lnSpc>
                <a:spcPct val="115000"/>
              </a:lnSpc>
              <a:spcBef>
                <a:spcPts val="600"/>
              </a:spcBef>
              <a:spcAft>
                <a:spcPts val="600"/>
              </a:spcAft>
              <a:buNone/>
              <a:tabLst>
                <a:tab pos="1417320" algn="l"/>
              </a:tabLst>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 A rights-based focus</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Act introduces a Statement of Rights, which outlines the rights of older people when seeking or accessing government-funded aged care services. Aged care providers (providers) have a responsibility to uphold the Statement of Rights. This should be part of your care plan discussions with your provider.</a:t>
            </a:r>
          </a:p>
          <a:p>
            <a:pPr>
              <a:lnSpc>
                <a:spcPct val="115000"/>
              </a:lnSpc>
              <a:spcBef>
                <a:spcPts val="600"/>
              </a:spcBef>
              <a:spcAft>
                <a:spcPts val="600"/>
              </a:spcAft>
              <a:buNone/>
              <a:tabLst>
                <a:tab pos="1417320" algn="l"/>
              </a:tabLst>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 Enhanced quality standards</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Strengthened Aged Care Quality Standards (Quality Standards) and the Aged Care Code of Conduct clearly define what good care looks like. They set clear expectations for the quality of aged care services you receive from providers and workers. They require providers to deliver person centred care and actively involve you in making decisions about the care you receive. The Code of Conduct applies to all providers and the Quality Standards will apply to providers of a specific range of services.</a:t>
            </a:r>
          </a:p>
          <a:p>
            <a:pPr>
              <a:lnSpc>
                <a:spcPct val="115000"/>
              </a:lnSpc>
              <a:spcBef>
                <a:spcPts val="600"/>
              </a:spcBef>
              <a:spcAft>
                <a:spcPts val="600"/>
              </a:spcAft>
              <a:buNone/>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Greater protections when you speak up</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Act increases protections for whistleblowers - people who call out issues. Older people, families, carers, and aged care workers can report a person or organisation who has not followed aged care law, without fear that they will be punished or treated unfairly.</a:t>
            </a:r>
          </a:p>
          <a:p>
            <a:pPr>
              <a:lnSpc>
                <a:spcPct val="115000"/>
              </a:lnSpc>
              <a:spcBef>
                <a:spcPts val="600"/>
              </a:spcBef>
              <a:spcAft>
                <a:spcPts val="600"/>
              </a:spcAft>
              <a:buNone/>
              <a:tabLst>
                <a:tab pos="1417320" algn="l"/>
              </a:tabLst>
            </a:pP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Aged care providers will be required to have a complaints and feedback system to provide an older person, their family and carers, or workers to provide comment on the delivery of government-funded services. A person can also raise complaints directly to the Aged Care Quality and Safety Commission (ACQSC). </a:t>
            </a:r>
          </a:p>
          <a:p>
            <a:pPr>
              <a:lnSpc>
                <a:spcPct val="115000"/>
              </a:lnSpc>
              <a:spcBef>
                <a:spcPts val="600"/>
              </a:spcBef>
              <a:spcAft>
                <a:spcPts val="600"/>
              </a:spcAft>
              <a:buNone/>
              <a:tabLst>
                <a:tab pos="1417320" algn="l"/>
              </a:tabLst>
            </a:pP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Safeguards around decision-making</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 can register one or more people of your choice to assist you in your decision-making, ensuring you have control and choice over your own life and care.</a:t>
            </a:r>
          </a:p>
          <a:p>
            <a:pPr>
              <a:lnSpc>
                <a:spcPct val="115000"/>
              </a:lnSpc>
              <a:spcBef>
                <a:spcPts val="600"/>
              </a:spcBef>
              <a:spcAft>
                <a:spcPts val="600"/>
              </a:spcAft>
              <a:buNone/>
              <a:tabLst>
                <a:tab pos="1417320" algn="l"/>
              </a:tabLst>
            </a:pP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These registered supporters have a clear responsibility to help you make your own decisions, promote your wellbeing, and act in accordance with your wishes. The supporter cannot make the decision for you.</a:t>
            </a:r>
          </a:p>
          <a:p>
            <a:pPr>
              <a:lnSpc>
                <a:spcPct val="115000"/>
              </a:lnSpc>
              <a:spcBef>
                <a:spcPts val="600"/>
              </a:spcBef>
              <a:spcAft>
                <a:spcPts val="600"/>
              </a:spcAft>
              <a:buNone/>
              <a:tabLst>
                <a:tab pos="1417320" algn="l"/>
              </a:tabLst>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 An independent complaints process</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If you believe your rights have been breached, or you have a complaint about your care, you can raise this with your provider or make a complaint to the Aged Care Quality and Safety Commission. The Complaints Commissioner will uphold the rights of older people and maintain independent, transparent and accountable complaints processes.</a:t>
            </a:r>
          </a:p>
          <a:p>
            <a:pPr>
              <a:lnSpc>
                <a:spcPct val="115000"/>
              </a:lnSpc>
              <a:spcBef>
                <a:spcPts val="600"/>
              </a:spcBef>
              <a:spcAft>
                <a:spcPts val="600"/>
              </a:spcAft>
              <a:buNone/>
              <a:tabLst>
                <a:tab pos="1417320" algn="l"/>
              </a:tabLst>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 New funding arrangements</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Under the Act there are changes to the funding of some aged care services. This includes what the government will pay and what you may need to pay based on a means test, to enable an equitable aged care system. Your provider will work with you to see what you can pay based on your income and value of any assets you own.</a:t>
            </a:r>
          </a:p>
          <a:p>
            <a:pPr>
              <a:lnSpc>
                <a:spcPct val="115000"/>
              </a:lnSpc>
              <a:spcBef>
                <a:spcPts val="600"/>
              </a:spcBef>
              <a:spcAft>
                <a:spcPts val="600"/>
              </a:spcAft>
              <a:buNone/>
              <a:tabLst>
                <a:tab pos="1417320" algn="l"/>
              </a:tabLst>
            </a:pPr>
            <a: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 New Support at Home program</a:t>
            </a:r>
            <a:br>
              <a:rPr lang="en-AU"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b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Support at Home program will replace the Home Care Packages Program and the Short-Term Restorative Care Programme from 1 November 2025. The Commonwealth Home Support Programme (CHSP) will transition to the Support at Home Program no earlier than 1 July 2027.</a:t>
            </a:r>
          </a:p>
          <a:p>
            <a:pPr>
              <a:lnSpc>
                <a:spcPct val="115000"/>
              </a:lnSpc>
              <a:spcBef>
                <a:spcPts val="600"/>
              </a:spcBef>
              <a:spcAft>
                <a:spcPts val="600"/>
              </a:spcAft>
            </a:pPr>
            <a:r>
              <a:rPr lang="en-AU"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DD6486D3-54A1-4080-87D9-D8F6A07B0F3F}" type="slidenum">
              <a:rPr lang="en-AU" smtClean="0"/>
              <a:t>4</a:t>
            </a:fld>
            <a:endParaRPr lang="en-AU"/>
          </a:p>
        </p:txBody>
      </p:sp>
    </p:spTree>
    <p:extLst>
      <p:ext uri="{BB962C8B-B14F-4D97-AF65-F5344CB8AC3E}">
        <p14:creationId xmlns:p14="http://schemas.microsoft.com/office/powerpoint/2010/main" val="125040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t>What is staying the same</a:t>
            </a:r>
            <a:endParaRPr lang="en-AU" sz="1200" b="1">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a:t>These are the key aspects that are staying the same. Below is a more</a:t>
            </a:r>
            <a:r>
              <a:rPr lang="en-AU" sz="1200"/>
              <a:t> detailed list of what is staying the same:</a:t>
            </a:r>
            <a:r>
              <a:rPr lang="en-AU" sz="1200" b="0">
                <a:highlight>
                  <a:srgbClr val="FFFF00"/>
                </a:highlight>
              </a:rPr>
              <a:t> </a:t>
            </a:r>
          </a:p>
          <a:p>
            <a:pPr>
              <a:lnSpc>
                <a:spcPct val="115000"/>
              </a:lnSpc>
              <a:spcBef>
                <a:spcPts val="600"/>
              </a:spcBef>
              <a:spcAft>
                <a:spcPts val="600"/>
              </a:spcAft>
              <a:buNone/>
            </a:pPr>
            <a:r>
              <a:rPr lang="en-AU" sz="1200" b="1">
                <a:solidFill>
                  <a:srgbClr val="1E1545"/>
                </a:solidFill>
                <a:effectLst/>
                <a:ea typeface="Times New Roman" panose="02020603050405020304" pitchFamily="18" charset="0"/>
                <a:cs typeface="Times New Roman" panose="02020603050405020304" pitchFamily="18" charset="0"/>
              </a:rPr>
              <a:t> Planning ahead / transitioning to new arrangements</a:t>
            </a:r>
            <a:endParaRPr lang="en-AU" sz="1200">
              <a:solidFill>
                <a:srgbClr val="1E1545"/>
              </a:solidFill>
              <a:effectLst/>
              <a:ea typeface="Times New Roman" panose="02020603050405020304" pitchFamily="18" charset="0"/>
              <a:cs typeface="Times New Roman" panose="02020603050405020304" pitchFamily="18" charset="0"/>
            </a:endParaRPr>
          </a:p>
          <a:p>
            <a:pPr marL="342900" lvl="0" indent="-342900">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continuity of care</a:t>
            </a:r>
          </a:p>
          <a:p>
            <a:pPr marL="342900" lvl="0" indent="-342900">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transitioning of existing services into new system</a:t>
            </a:r>
          </a:p>
          <a:p>
            <a:pPr marL="342900" lvl="0" indent="-342900">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My Aged Care entry point, functionality and support</a:t>
            </a:r>
          </a:p>
          <a:p>
            <a:pPr marL="342900" lvl="0" indent="-342900">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Care Finders, Elder Care Support, navigation and advocacy services</a:t>
            </a:r>
          </a:p>
          <a:p>
            <a:pPr marL="342900" lvl="0" indent="-342900">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income and asset testing of family home</a:t>
            </a:r>
          </a:p>
          <a:p>
            <a:pPr marL="342900" lvl="0" indent="-342900">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ability to search for a provider by their specialisation</a:t>
            </a:r>
          </a:p>
          <a:p>
            <a:pPr marL="342900" lvl="0" indent="-342900">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continue to use My Aged Care website Find a Provider tool to search for and compare providers when connecting to care.</a:t>
            </a:r>
          </a:p>
          <a:p>
            <a:pPr>
              <a:lnSpc>
                <a:spcPct val="115000"/>
              </a:lnSpc>
              <a:spcBef>
                <a:spcPts val="600"/>
              </a:spcBef>
              <a:spcAft>
                <a:spcPts val="600"/>
              </a:spcAft>
              <a:buNone/>
            </a:pPr>
            <a:r>
              <a:rPr lang="en-AU" sz="1200" b="1">
                <a:solidFill>
                  <a:srgbClr val="1E1545"/>
                </a:solidFill>
                <a:effectLst/>
                <a:ea typeface="Times New Roman" panose="02020603050405020304" pitchFamily="18" charset="0"/>
                <a:cs typeface="Times New Roman" panose="02020603050405020304" pitchFamily="18" charset="0"/>
              </a:rPr>
              <a:t>Assessing needs</a:t>
            </a:r>
            <a:endParaRPr lang="en-AU" sz="1200">
              <a:solidFill>
                <a:srgbClr val="1E1545"/>
              </a:solidFill>
              <a:effectLst/>
              <a:ea typeface="Times New Roman" panose="02020603050405020304" pitchFamily="18" charset="0"/>
              <a:cs typeface="Times New Roman" panose="02020603050405020304" pitchFamily="18" charset="0"/>
            </a:endParaRPr>
          </a:p>
          <a:p>
            <a:pPr marL="342900" indent="-342900">
              <a:buClr>
                <a:srgbClr val="2AB1BB"/>
              </a:buClr>
              <a:buSzPts val="1050"/>
              <a:buFont typeface="Wingdings" panose="05000000000000000000" pitchFamily="2" charset="2"/>
              <a:buChar char=""/>
            </a:pPr>
            <a:r>
              <a:rPr lang="en-AU">
                <a:solidFill>
                  <a:srgbClr val="1E1545"/>
                </a:solidFill>
                <a:cs typeface="Times New Roman" panose="02020603050405020304" pitchFamily="18" charset="0"/>
              </a:rPr>
              <a:t>single assessment system workforce (commenced in 2024)</a:t>
            </a:r>
          </a:p>
          <a:p>
            <a:pPr marL="342900" indent="-342900">
              <a:buClr>
                <a:srgbClr val="2AB1BB"/>
              </a:buClr>
              <a:buSzPts val="1050"/>
              <a:buFont typeface="Wingdings" panose="05000000000000000000" pitchFamily="2" charset="2"/>
              <a:buChar char=""/>
            </a:pPr>
            <a:r>
              <a:rPr lang="en-AU">
                <a:solidFill>
                  <a:srgbClr val="1E1545"/>
                </a:solidFill>
                <a:cs typeface="Times New Roman" panose="02020603050405020304" pitchFamily="18" charset="0"/>
              </a:rPr>
              <a:t>no re-assessment for those already in the system unless their needs change in the future</a:t>
            </a:r>
          </a:p>
          <a:p>
            <a:pPr marL="342900" indent="-342900">
              <a:buClr>
                <a:srgbClr val="2AB1BB"/>
              </a:buClr>
              <a:buSzPts val="1050"/>
              <a:buFont typeface="Wingdings" panose="05000000000000000000" pitchFamily="2" charset="2"/>
              <a:buChar char=""/>
            </a:pPr>
            <a:r>
              <a:rPr lang="en-AU">
                <a:solidFill>
                  <a:srgbClr val="1E1545"/>
                </a:solidFill>
                <a:cs typeface="Times New Roman" panose="02020603050405020304" pitchFamily="18" charset="0"/>
              </a:rPr>
              <a:t>MPSP and NATSIFACP providers can still offer immediate services where needed.</a:t>
            </a:r>
          </a:p>
          <a:p>
            <a:pPr>
              <a:lnSpc>
                <a:spcPct val="115000"/>
              </a:lnSpc>
              <a:spcBef>
                <a:spcPts val="600"/>
              </a:spcBef>
              <a:spcAft>
                <a:spcPts val="600"/>
              </a:spcAft>
              <a:buNone/>
            </a:pPr>
            <a:r>
              <a:rPr lang="en-AU" sz="1200" b="1">
                <a:solidFill>
                  <a:srgbClr val="1E1545"/>
                </a:solidFill>
                <a:effectLst/>
                <a:ea typeface="Times New Roman" panose="02020603050405020304" pitchFamily="18" charset="0"/>
                <a:cs typeface="Times New Roman" panose="02020603050405020304" pitchFamily="18" charset="0"/>
              </a:rPr>
              <a:t>Connecting to care</a:t>
            </a:r>
            <a:endParaRPr lang="en-AU" sz="1200">
              <a:solidFill>
                <a:srgbClr val="1E1545"/>
              </a:solidFill>
              <a:effectLst/>
              <a:ea typeface="Times New Roman" panose="02020603050405020304" pitchFamily="18" charset="0"/>
              <a:cs typeface="Times New Roman" panose="02020603050405020304" pitchFamily="18" charset="0"/>
            </a:endParaRP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most older people will continue to access their services in the same way</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support plan based on budget allocation</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respite care in a residential care setting</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right to be supported by and stay connected to volunteers including through safe visitation.</a:t>
            </a:r>
          </a:p>
          <a:p>
            <a:pPr>
              <a:lnSpc>
                <a:spcPct val="115000"/>
              </a:lnSpc>
              <a:spcBef>
                <a:spcPts val="600"/>
              </a:spcBef>
              <a:spcAft>
                <a:spcPts val="600"/>
              </a:spcAft>
              <a:buNone/>
            </a:pPr>
            <a:r>
              <a:rPr lang="en-AU" sz="1200" b="1">
                <a:solidFill>
                  <a:srgbClr val="1E1545"/>
                </a:solidFill>
                <a:effectLst/>
                <a:ea typeface="Times New Roman" panose="02020603050405020304" pitchFamily="18" charset="0"/>
                <a:cs typeface="Times New Roman" panose="02020603050405020304" pitchFamily="18" charset="0"/>
              </a:rPr>
              <a:t>Receiving quality care</a:t>
            </a:r>
            <a:endParaRPr lang="en-AU" sz="1200">
              <a:solidFill>
                <a:srgbClr val="1E1545"/>
              </a:solidFill>
              <a:effectLst/>
              <a:ea typeface="Times New Roman" panose="02020603050405020304" pitchFamily="18" charset="0"/>
              <a:cs typeface="Times New Roman" panose="02020603050405020304" pitchFamily="18" charset="0"/>
            </a:endParaRP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Care Finders, Elder Care Support and other navigation and advocacy services</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the ability to exercise choice and control over the planning and delivery of your services, including changing providers</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the ability to lodge a complaint</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right to make decisions about the care and services they receive with their will and preferences heard and respected.</a:t>
            </a:r>
          </a:p>
          <a:p>
            <a:pPr>
              <a:lnSpc>
                <a:spcPct val="115000"/>
              </a:lnSpc>
              <a:spcBef>
                <a:spcPts val="600"/>
              </a:spcBef>
              <a:spcAft>
                <a:spcPts val="600"/>
              </a:spcAft>
              <a:buNone/>
            </a:pPr>
            <a:r>
              <a:rPr lang="en-AU" sz="1200" b="1">
                <a:solidFill>
                  <a:srgbClr val="1E1545"/>
                </a:solidFill>
                <a:effectLst/>
                <a:ea typeface="Times New Roman" panose="02020603050405020304" pitchFamily="18" charset="0"/>
                <a:cs typeface="Times New Roman" panose="02020603050405020304" pitchFamily="18" charset="0"/>
              </a:rPr>
              <a:t>Fees and contributions</a:t>
            </a:r>
            <a:endParaRPr lang="en-AU" sz="1200">
              <a:solidFill>
                <a:srgbClr val="1E1545"/>
              </a:solidFill>
              <a:effectLst/>
              <a:ea typeface="Times New Roman" panose="02020603050405020304" pitchFamily="18" charset="0"/>
              <a:cs typeface="Times New Roman" panose="02020603050405020304" pitchFamily="18" charset="0"/>
            </a:endParaRP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you will not pay fees associated with your Home Care Package if you are assessed as not needing to pay an income tested care fee.</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no worse off principle (NWOP) applies to people who, on 12 September 2024, were either receiving a package, on the National Priority System, or assessed as eligible for a package</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lifetime cap of $82,347 (indexed) remain for those eligible for the NWOP</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current fee arrangements continue for those in residential care before 1 November 2025</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NATSIFACP fee structure will remain unchanged.</a:t>
            </a:r>
          </a:p>
          <a:p>
            <a:pPr>
              <a:lnSpc>
                <a:spcPct val="115000"/>
              </a:lnSpc>
              <a:spcBef>
                <a:spcPts val="600"/>
              </a:spcBef>
              <a:spcAft>
                <a:spcPts val="600"/>
              </a:spcAft>
              <a:buNone/>
            </a:pPr>
            <a:r>
              <a:rPr lang="en-AU" sz="1200" b="1">
                <a:solidFill>
                  <a:srgbClr val="1E1545"/>
                </a:solidFill>
                <a:effectLst/>
                <a:ea typeface="Times New Roman" panose="02020603050405020304" pitchFamily="18" charset="0"/>
                <a:cs typeface="Times New Roman" panose="02020603050405020304" pitchFamily="18" charset="0"/>
              </a:rPr>
              <a:t>Changing circumstances</a:t>
            </a:r>
            <a:endParaRPr lang="en-AU" sz="1200">
              <a:solidFill>
                <a:srgbClr val="1E1545"/>
              </a:solidFill>
              <a:effectLst/>
              <a:ea typeface="Times New Roman" panose="02020603050405020304" pitchFamily="18" charset="0"/>
              <a:cs typeface="Times New Roman" panose="02020603050405020304" pitchFamily="18" charset="0"/>
            </a:endParaRP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an older person can still request a re-assessment or a support plan review under current processes if already in the system</a:t>
            </a:r>
          </a:p>
          <a:p>
            <a:pPr marL="342900" lvl="0" indent="-342900">
              <a:lnSpc>
                <a:spcPct val="105000"/>
              </a:lnSpc>
              <a:buClr>
                <a:srgbClr val="2AB1BB"/>
              </a:buClr>
              <a:buSzPts val="1050"/>
              <a:buFont typeface="Wingdings" panose="05000000000000000000" pitchFamily="2" charset="2"/>
              <a:buChar char=""/>
            </a:pPr>
            <a:r>
              <a:rPr lang="en-AU" sz="1200">
                <a:solidFill>
                  <a:srgbClr val="1E1545"/>
                </a:solidFill>
                <a:effectLst/>
                <a:ea typeface="Times New Roman" panose="02020603050405020304" pitchFamily="18" charset="0"/>
                <a:cs typeface="Times New Roman" panose="02020603050405020304" pitchFamily="18" charset="0"/>
              </a:rPr>
              <a:t>those new to the system will receive a personalised support plan and service approvals.</a:t>
            </a:r>
          </a:p>
          <a:p>
            <a:endParaRPr lang="en-AU" sz="1200" b="0">
              <a:highlight>
                <a:srgbClr val="FFFF00"/>
              </a:highlight>
            </a:endParaRPr>
          </a:p>
          <a:p>
            <a:endParaRPr lang="en-AU" b="0">
              <a:highlight>
                <a:srgbClr val="FFFF00"/>
              </a:highlight>
            </a:endParaRPr>
          </a:p>
        </p:txBody>
      </p:sp>
      <p:sp>
        <p:nvSpPr>
          <p:cNvPr id="4" name="Slide Number Placeholder 3"/>
          <p:cNvSpPr>
            <a:spLocks noGrp="1"/>
          </p:cNvSpPr>
          <p:nvPr>
            <p:ph type="sldNum" sz="quarter" idx="5"/>
          </p:nvPr>
        </p:nvSpPr>
        <p:spPr/>
        <p:txBody>
          <a:bodyPr/>
          <a:lstStyle/>
          <a:p>
            <a:fld id="{DD6486D3-54A1-4080-87D9-D8F6A07B0F3F}" type="slidenum">
              <a:rPr lang="en-AU" smtClean="0"/>
              <a:t>5</a:t>
            </a:fld>
            <a:endParaRPr lang="en-AU"/>
          </a:p>
        </p:txBody>
      </p:sp>
    </p:spTree>
    <p:extLst>
      <p:ext uri="{BB962C8B-B14F-4D97-AF65-F5344CB8AC3E}">
        <p14:creationId xmlns:p14="http://schemas.microsoft.com/office/powerpoint/2010/main" val="111771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More detail on what is changing</a:t>
            </a:r>
          </a:p>
          <a:p>
            <a:endParaRPr lang="en-AU"/>
          </a:p>
          <a:p>
            <a:r>
              <a:rPr lang="en-AU"/>
              <a:t>The next part of the presentation provides you with more information on these key changes and what they mean for the older person. You can use this in your conversations by providing more information on each element. </a:t>
            </a:r>
          </a:p>
        </p:txBody>
      </p:sp>
      <p:sp>
        <p:nvSpPr>
          <p:cNvPr id="4" name="Slide Number Placeholder 3"/>
          <p:cNvSpPr>
            <a:spLocks noGrp="1"/>
          </p:cNvSpPr>
          <p:nvPr>
            <p:ph type="sldNum" sz="quarter" idx="5"/>
          </p:nvPr>
        </p:nvSpPr>
        <p:spPr/>
        <p:txBody>
          <a:bodyPr/>
          <a:lstStyle/>
          <a:p>
            <a:fld id="{DD6486D3-54A1-4080-87D9-D8F6A07B0F3F}" type="slidenum">
              <a:rPr lang="en-AU" smtClean="0"/>
              <a:t>6</a:t>
            </a:fld>
            <a:endParaRPr lang="en-AU"/>
          </a:p>
        </p:txBody>
      </p:sp>
    </p:spTree>
    <p:extLst>
      <p:ext uri="{BB962C8B-B14F-4D97-AF65-F5344CB8AC3E}">
        <p14:creationId xmlns:p14="http://schemas.microsoft.com/office/powerpoint/2010/main" val="236009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22808713"/>
          </a:xfrm>
        </p:spPr>
        <p:txBody>
          <a:bodyPr/>
          <a:lstStyle/>
          <a:p>
            <a:pPr>
              <a:spcBef>
                <a:spcPts val="1200"/>
              </a:spcBef>
              <a:spcAft>
                <a:spcPts val="600"/>
              </a:spcAft>
              <a:buNone/>
            </a:pPr>
            <a:r>
              <a:rPr lang="en-AU" sz="1200" b="1"/>
              <a:t>Statement of Rights - What does this mean for you?</a:t>
            </a:r>
            <a:endParaRPr lang="en-AU" sz="1200" b="1">
              <a:solidFill>
                <a:srgbClr val="1E1545"/>
              </a:solidFill>
              <a:effectLst/>
              <a:latin typeface="Arial" panose="020B0604020202020204" pitchFamily="34" charset="0"/>
              <a:cs typeface="Times New Roman" panose="02020603050405020304" pitchFamily="18" charset="0"/>
            </a:endParaRPr>
          </a:p>
          <a:p>
            <a:pPr>
              <a:buNone/>
            </a:pPr>
            <a:r>
              <a:rPr lang="en-AU" sz="1200" b="0">
                <a:solidFill>
                  <a:srgbClr val="1E1545"/>
                </a:solidFill>
                <a:effectLst/>
                <a:latin typeface="Aptos" panose="020B0004020202020204" pitchFamily="34" charset="0"/>
                <a:cs typeface="Times New Roman" panose="02020603050405020304" pitchFamily="18" charset="0"/>
              </a:rPr>
              <a:t>It is important that everyone understand the Statement of Rights and what this means. You can use this information to illustrate in more detail what the rights mean for the older person. </a:t>
            </a:r>
          </a:p>
          <a:p>
            <a:pPr>
              <a:buNone/>
            </a:pPr>
            <a:endParaRPr lang="en-AU" sz="1200" b="0">
              <a:solidFill>
                <a:srgbClr val="1E1545"/>
              </a:solidFill>
              <a:effectLst/>
              <a:latin typeface="Aptos" panose="020B0004020202020204" pitchFamily="34" charset="0"/>
              <a:cs typeface="Times New Roman" panose="02020603050405020304" pitchFamily="18" charset="0"/>
            </a:endParaRPr>
          </a:p>
          <a:p>
            <a:pPr>
              <a:buNone/>
            </a:pPr>
            <a:r>
              <a:rPr lang="en-AU" sz="1200" b="0">
                <a:solidFill>
                  <a:srgbClr val="1E1545"/>
                </a:solidFill>
                <a:effectLst/>
                <a:latin typeface="Aptos" panose="020B0004020202020204" pitchFamily="34" charset="0"/>
                <a:cs typeface="Times New Roman" panose="02020603050405020304" pitchFamily="18" charset="0"/>
              </a:rPr>
              <a:t>From 1 November 2025, you will have stronger protections under the new rights-based Act. You deserve respect and the right to make your own choices with dignity. This includes when you access government-funded aged care services in your home or in a residential aged care setting.</a:t>
            </a:r>
          </a:p>
          <a:p>
            <a:pPr>
              <a:buNone/>
            </a:pPr>
            <a:endParaRPr lang="en-AU" sz="1200" b="1">
              <a:solidFill>
                <a:srgbClr val="1E1545"/>
              </a:solidFill>
              <a:effectLst/>
              <a:latin typeface="Aptos" panose="020B0004020202020204" pitchFamily="34" charset="0"/>
            </a:endParaRPr>
          </a:p>
          <a:p>
            <a:r>
              <a:rPr lang="en-AU" sz="1200" b="0">
                <a:solidFill>
                  <a:srgbClr val="1E1545"/>
                </a:solidFill>
                <a:effectLst/>
                <a:latin typeface="Aptos" panose="020B0004020202020204" pitchFamily="34" charset="0"/>
                <a:cs typeface="Times New Roman" panose="02020603050405020304" pitchFamily="18" charset="0"/>
              </a:rPr>
              <a:t>The Act places older people at the centre of their aged care experience. A key feature of the Act is the Statement of Rights, which clearly outlines the rights you will have when accessing or seeking to access government-funded aged care services.</a:t>
            </a:r>
            <a:endParaRPr lang="en-AU" sz="1200" b="1">
              <a:solidFill>
                <a:srgbClr val="1E1545"/>
              </a:solidFill>
              <a:effectLst/>
              <a:latin typeface="Aptos" panose="020B0004020202020204" pitchFamily="34" charset="0"/>
            </a:endParaRPr>
          </a:p>
          <a:p>
            <a:pPr>
              <a:lnSpc>
                <a:spcPct val="115000"/>
              </a:lnSpc>
              <a:spcBef>
                <a:spcPts val="1200"/>
              </a:spcBef>
              <a:spcAft>
                <a:spcPts val="600"/>
              </a:spcAft>
              <a:buNone/>
            </a:pPr>
            <a:r>
              <a:rPr lang="en-AU" sz="1200" b="1">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Independence, choice and control</a:t>
            </a:r>
          </a:p>
          <a:p>
            <a:pPr>
              <a:lnSpc>
                <a:spcPct val="115000"/>
              </a:lnSpc>
              <a:buNone/>
            </a:pPr>
            <a:r>
              <a:rPr lang="en-AU">
                <a:solidFill>
                  <a:srgbClr val="1E1545"/>
                </a:solidFill>
                <a:latin typeface="Aptos" panose="020B0004020202020204" pitchFamily="34" charset="0"/>
                <a:cs typeface="Times New Roman" panose="02020603050405020304" pitchFamily="18" charset="0"/>
              </a:rPr>
              <a:t>You have the right to make your own decisions and have control over:</a:t>
            </a:r>
          </a:p>
          <a:p>
            <a:pPr marL="342900" lvl="0" indent="-342900">
              <a:lnSpc>
                <a:spcPct val="107000"/>
              </a:lnSpc>
              <a:spcBef>
                <a:spcPts val="600"/>
              </a:spcBef>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what funded aged care services you use</a:t>
            </a:r>
          </a:p>
          <a:p>
            <a:pPr marL="342900" lvl="0" indent="-342900">
              <a:lnSpc>
                <a:spcPct val="107000"/>
              </a:lnSpc>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how you access funded aged care services and who provides them</a:t>
            </a:r>
          </a:p>
          <a:p>
            <a:pPr marL="342900" lvl="0" indent="-342900">
              <a:lnSpc>
                <a:spcPct val="107000"/>
              </a:lnSpc>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your money and belongings.</a:t>
            </a:r>
          </a:p>
          <a:p>
            <a:pPr>
              <a:lnSpc>
                <a:spcPct val="115000"/>
              </a:lnSpc>
              <a:buNone/>
            </a:pPr>
            <a:endParaRPr lang="en-AU" sz="1200">
              <a:effectLst/>
              <a:latin typeface="Aptos" panose="020B0004020202020204" pitchFamily="34" charset="0"/>
              <a:ea typeface="Calibri" panose="020F0502020204030204" pitchFamily="34" charset="0"/>
              <a:cs typeface="Arial" panose="020B0604020202020204" pitchFamily="34" charset="0"/>
            </a:endParaRP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 have the right to get support to make these decisions if you need to.</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 also have the right to choose how you live, even if there is some personal risk. For example, choices about your social life and close relationships.</a:t>
            </a:r>
          </a:p>
          <a:p>
            <a:pPr>
              <a:lnSpc>
                <a:spcPct val="115000"/>
              </a:lnSpc>
              <a:spcBef>
                <a:spcPts val="1200"/>
              </a:spcBef>
              <a:spcAft>
                <a:spcPts val="600"/>
              </a:spcAft>
              <a:buNone/>
            </a:pPr>
            <a:r>
              <a:rPr lang="en-AU" sz="1200" b="1">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Fair access</a:t>
            </a:r>
          </a:p>
          <a:p>
            <a:pPr>
              <a:buNone/>
            </a:pPr>
            <a:r>
              <a:rPr lang="en-AU" sz="1200">
                <a:effectLst/>
                <a:latin typeface="Aptos" panose="020B0004020202020204" pitchFamily="34" charset="0"/>
                <a:ea typeface="Calibri" panose="020F0502020204030204" pitchFamily="34" charset="0"/>
                <a:cs typeface="Arial" panose="020B0604020202020204" pitchFamily="34" charset="0"/>
              </a:rPr>
              <a:t>You have the right to a fair and accurate assessment to find out what funded aged care services you need.</a:t>
            </a:r>
          </a:p>
          <a:p>
            <a:pPr>
              <a:buNone/>
            </a:pPr>
            <a:r>
              <a:rPr lang="en-AU" sz="1200">
                <a:effectLst/>
                <a:latin typeface="Aptos" panose="020B0004020202020204" pitchFamily="34" charset="0"/>
                <a:ea typeface="Calibri" panose="020F0502020204030204" pitchFamily="34" charset="0"/>
                <a:cs typeface="Arial" panose="020B0604020202020204" pitchFamily="34" charset="0"/>
              </a:rPr>
              <a:t>This assessment should be done in a way that suits you. It should respect your:</a:t>
            </a:r>
          </a:p>
          <a:p>
            <a:pPr marL="342900" lvl="0" indent="-342900">
              <a:lnSpc>
                <a:spcPct val="107000"/>
              </a:lnSpc>
              <a:spcBef>
                <a:spcPts val="600"/>
              </a:spcBef>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culture and background</a:t>
            </a:r>
          </a:p>
          <a:p>
            <a:pPr marL="342900" lvl="0" indent="-342900">
              <a:lnSpc>
                <a:spcPct val="107000"/>
              </a:lnSpc>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personal experience and any trauma</a:t>
            </a:r>
          </a:p>
          <a:p>
            <a:pPr marL="342900" lvl="0" indent="-342900">
              <a:lnSpc>
                <a:spcPct val="107000"/>
              </a:lnSpc>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cognitive conditions, such as dementia.</a:t>
            </a:r>
          </a:p>
          <a:p>
            <a:pPr>
              <a:lnSpc>
                <a:spcPct val="115000"/>
              </a:lnSpc>
              <a:spcBef>
                <a:spcPts val="600"/>
              </a:spcBef>
              <a:spcAft>
                <a:spcPts val="600"/>
              </a:spcAft>
              <a:buNone/>
            </a:pPr>
            <a:r>
              <a:rPr lang="en-AU" sz="1200">
                <a:effectLst/>
                <a:latin typeface="Aptos" panose="020B0004020202020204" pitchFamily="34" charset="0"/>
                <a:ea typeface="Calibri" panose="020F0502020204030204" pitchFamily="34" charset="0"/>
                <a:cs typeface="Arial" panose="020B0604020202020204" pitchFamily="34" charset="0"/>
              </a:rPr>
              <a:t>You also have the right to get the kind of care you need, when you need it. This includes palliative care and end‑of‑life care.</a:t>
            </a:r>
          </a:p>
          <a:p>
            <a:pPr>
              <a:lnSpc>
                <a:spcPct val="115000"/>
              </a:lnSpc>
              <a:spcBef>
                <a:spcPts val="1200"/>
              </a:spcBef>
              <a:spcAft>
                <a:spcPts val="600"/>
              </a:spcAft>
              <a:buNone/>
            </a:pPr>
            <a:r>
              <a:rPr lang="en-AU" sz="1200" b="1">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Safety and quality</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 have the right to safe, quality and fair funded aged care services that treat you with dignity and respect.</a:t>
            </a:r>
          </a:p>
          <a:p>
            <a:pPr>
              <a:lnSpc>
                <a:spcPct val="115000"/>
              </a:lnSpc>
              <a:buNone/>
            </a:pPr>
            <a:endParaRPr lang="en-AU" sz="1200">
              <a:effectLst/>
              <a:latin typeface="Aptos" panose="020B0004020202020204" pitchFamily="34" charset="0"/>
              <a:ea typeface="Calibri" panose="020F0502020204030204" pitchFamily="34" charset="0"/>
              <a:cs typeface="Arial" panose="020B0604020202020204" pitchFamily="34" charset="0"/>
            </a:endParaRP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This includes the right to access funded aged care services that:</a:t>
            </a:r>
          </a:p>
          <a:p>
            <a:pPr marL="342900" lvl="0" indent="-342900">
              <a:lnSpc>
                <a:spcPct val="107000"/>
              </a:lnSpc>
              <a:spcBef>
                <a:spcPts val="600"/>
              </a:spcBef>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value and support your identity, culture and background</a:t>
            </a:r>
          </a:p>
          <a:p>
            <a:pPr marL="342900" lvl="0" indent="-342900">
              <a:lnSpc>
                <a:spcPct val="107000"/>
              </a:lnSpc>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respect your experience, including any trauma</a:t>
            </a:r>
          </a:p>
          <a:p>
            <a:pPr marL="342900" lvl="0" indent="-342900">
              <a:lnSpc>
                <a:spcPct val="107000"/>
              </a:lnSpc>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are accessible and meet your needs</a:t>
            </a:r>
          </a:p>
          <a:p>
            <a:pPr marL="342900" lvl="0" indent="-342900">
              <a:lnSpc>
                <a:spcPct val="107000"/>
              </a:lnSpc>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are free from violence, abuse and neglect.</a:t>
            </a:r>
          </a:p>
          <a:p>
            <a:pPr>
              <a:lnSpc>
                <a:spcPct val="107000"/>
              </a:lnSpc>
              <a:buNone/>
            </a:pPr>
            <a:endParaRPr lang="en-AU" sz="1200">
              <a:effectLst/>
              <a:latin typeface="Aptos" panose="020B0004020202020204" pitchFamily="34" charset="0"/>
              <a:ea typeface="Calibri" panose="020F0502020204030204" pitchFamily="34" charset="0"/>
              <a:cs typeface="Arial" panose="020B0604020202020204" pitchFamily="34" charset="0"/>
            </a:endParaRPr>
          </a:p>
          <a:p>
            <a:pPr>
              <a:lnSpc>
                <a:spcPct val="107000"/>
              </a:lnSpc>
              <a:buNone/>
            </a:pPr>
            <a:r>
              <a:rPr lang="en-AU" sz="1200">
                <a:effectLst/>
                <a:latin typeface="Aptos" panose="020B0004020202020204" pitchFamily="34" charset="0"/>
                <a:ea typeface="Calibri" panose="020F0502020204030204" pitchFamily="34" charset="0"/>
                <a:cs typeface="Arial" panose="020B0604020202020204" pitchFamily="34" charset="0"/>
              </a:rPr>
              <a:t>You have the right to access funded aged care services from:</a:t>
            </a:r>
          </a:p>
          <a:p>
            <a:pPr marL="342900" lvl="0" indent="-342900">
              <a:lnSpc>
                <a:spcPct val="107000"/>
              </a:lnSpc>
              <a:spcBef>
                <a:spcPts val="600"/>
              </a:spcBef>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workers with the right training, skills and experience</a:t>
            </a:r>
          </a:p>
          <a:p>
            <a:pPr marL="342900" lvl="0" indent="-342900">
              <a:lnSpc>
                <a:spcPct val="107000"/>
              </a:lnSpc>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providers that meet all the conditions under the aged care laws.</a:t>
            </a:r>
          </a:p>
          <a:p>
            <a:pPr>
              <a:spcBef>
                <a:spcPts val="600"/>
              </a:spcBef>
              <a:spcAft>
                <a:spcPts val="600"/>
              </a:spcAft>
              <a:buNone/>
            </a:pPr>
            <a:r>
              <a:rPr lang="en-AU" sz="1200">
                <a:effectLst/>
                <a:latin typeface="Aptos" panose="020B0004020202020204" pitchFamily="34" charset="0"/>
                <a:ea typeface="Calibri" panose="020F0502020204030204" pitchFamily="34" charset="0"/>
                <a:cs typeface="Arial" panose="020B0604020202020204" pitchFamily="34" charset="0"/>
              </a:rPr>
              <a:t>If you feel unsafe when accessing aged care, you can get free support from lawyers, social workers and other specialists. Visit the </a:t>
            </a:r>
            <a:r>
              <a:rPr lang="en-AU" sz="1200" u="sng">
                <a:solidFill>
                  <a:srgbClr val="15585D"/>
                </a:solidFill>
                <a:effectLst/>
                <a:latin typeface="Aptos" panose="020B0004020202020204" pitchFamily="34" charset="0"/>
                <a:ea typeface="Calibri" panose="020F0502020204030204" pitchFamily="34" charset="0"/>
                <a:cs typeface="Arial" panose="020B0604020202020204" pitchFamily="34" charset="0"/>
                <a:hlinkClick r:id="rId3"/>
              </a:rPr>
              <a:t>Attorney-General’s website</a:t>
            </a:r>
            <a:r>
              <a:rPr lang="en-AU" sz="1200">
                <a:effectLst/>
                <a:latin typeface="Aptos" panose="020B0004020202020204" pitchFamily="34" charset="0"/>
                <a:ea typeface="Calibri" panose="020F0502020204030204" pitchFamily="34" charset="0"/>
                <a:cs typeface="Arial" panose="020B0604020202020204" pitchFamily="34" charset="0"/>
              </a:rPr>
              <a:t> for more information on protection against elder abuse.</a:t>
            </a:r>
          </a:p>
          <a:p>
            <a:pPr>
              <a:spcBef>
                <a:spcPts val="600"/>
              </a:spcBef>
              <a:spcAft>
                <a:spcPts val="600"/>
              </a:spcAft>
              <a:buNone/>
            </a:pPr>
            <a:r>
              <a:rPr lang="en-AU" sz="1200" b="1">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Respect for your privacy and information</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Your provider must:</a:t>
            </a:r>
          </a:p>
          <a:p>
            <a:pPr marL="342900" lvl="0" indent="-342900">
              <a:lnSpc>
                <a:spcPct val="107000"/>
              </a:lnSpc>
              <a:spcBef>
                <a:spcPts val="600"/>
              </a:spcBef>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respect your personal privacy</a:t>
            </a:r>
          </a:p>
          <a:p>
            <a:pPr marL="342900" lvl="0" indent="-342900">
              <a:lnSpc>
                <a:spcPct val="107000"/>
              </a:lnSpc>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protect your personal information, such as information about your health and finances</a:t>
            </a:r>
          </a:p>
          <a:p>
            <a:pPr marL="342900" lvl="0" indent="-342900">
              <a:lnSpc>
                <a:spcPct val="107000"/>
              </a:lnSpc>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allow you to choose when your personal information can be given to someone else, such as an advocate or a lawyer.</a:t>
            </a:r>
          </a:p>
          <a:p>
            <a:pPr>
              <a:lnSpc>
                <a:spcPct val="115000"/>
              </a:lnSpc>
              <a:spcBef>
                <a:spcPts val="600"/>
              </a:spcBef>
              <a:buNone/>
            </a:pPr>
            <a:r>
              <a:rPr lang="en-AU" sz="1200">
                <a:effectLst/>
                <a:latin typeface="Aptos" panose="020B0004020202020204" pitchFamily="34" charset="0"/>
                <a:ea typeface="Calibri" panose="020F0502020204030204" pitchFamily="34" charset="0"/>
                <a:cs typeface="Arial" panose="020B0604020202020204" pitchFamily="34" charset="0"/>
              </a:rPr>
              <a:t>You have the right to get records and information about your rights and the funded aged care services you use. This includes how much they cost.</a:t>
            </a:r>
          </a:p>
          <a:p>
            <a:pPr>
              <a:lnSpc>
                <a:spcPct val="115000"/>
              </a:lnSpc>
              <a:spcBef>
                <a:spcPts val="1200"/>
              </a:spcBef>
              <a:spcAft>
                <a:spcPts val="600"/>
              </a:spcAft>
              <a:buNone/>
            </a:pPr>
            <a:r>
              <a:rPr lang="en-AU" sz="1200" b="1">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Communication that meets your needs</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 have the right to:</a:t>
            </a:r>
          </a:p>
          <a:p>
            <a:pPr marL="342900" lvl="0" indent="-342900">
              <a:lnSpc>
                <a:spcPct val="107000"/>
              </a:lnSpc>
              <a:spcBef>
                <a:spcPts val="600"/>
              </a:spcBef>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get information in a way you understand</a:t>
            </a:r>
          </a:p>
          <a:p>
            <a:pPr marL="342900" lvl="0" indent="-342900">
              <a:lnSpc>
                <a:spcPct val="107000"/>
              </a:lnSpc>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give feedback.</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 have the right to communicate in the language or method you prefer. This includes using interpreters or communication aids if you need them.</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 also have the right to meet with your provider and your supporters in a way that suits you. That might mean meeting at a time of day that works best for you.</a:t>
            </a:r>
          </a:p>
          <a:p>
            <a:pPr>
              <a:lnSpc>
                <a:spcPct val="115000"/>
              </a:lnSpc>
              <a:spcBef>
                <a:spcPts val="1200"/>
              </a:spcBef>
              <a:spcAft>
                <a:spcPts val="600"/>
              </a:spcAft>
              <a:buNone/>
            </a:pPr>
            <a:r>
              <a:rPr lang="en-AU" sz="1200" b="1">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Support to raise issues quickly and fairly</a:t>
            </a:r>
          </a:p>
          <a:p>
            <a:pPr>
              <a:lnSpc>
                <a:spcPct val="115000"/>
              </a:lnSpc>
              <a:spcBef>
                <a:spcPts val="600"/>
              </a:spcBef>
              <a:spcAft>
                <a:spcPts val="600"/>
              </a:spcAft>
              <a:buNone/>
            </a:pPr>
            <a:r>
              <a:rPr lang="en-AU" sz="1200">
                <a:effectLst/>
                <a:latin typeface="Aptos" panose="020B0004020202020204" pitchFamily="34" charset="0"/>
                <a:ea typeface="Calibri" panose="020F0502020204030204" pitchFamily="34" charset="0"/>
                <a:cs typeface="Arial" panose="020B0604020202020204" pitchFamily="34" charset="0"/>
              </a:rPr>
              <a:t>When there are issues with your funded aged care services, you have the right to:</a:t>
            </a:r>
          </a:p>
          <a:p>
            <a:pPr marL="342900" lvl="0" indent="-342900">
              <a:lnSpc>
                <a:spcPct val="107000"/>
              </a:lnSpc>
              <a:spcBef>
                <a:spcPts val="600"/>
              </a:spcBef>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get support from your provider</a:t>
            </a:r>
          </a:p>
          <a:p>
            <a:pPr marL="342900" lvl="0" indent="-342900">
              <a:lnSpc>
                <a:spcPct val="107000"/>
              </a:lnSpc>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complain without fear or being punished</a:t>
            </a:r>
          </a:p>
          <a:p>
            <a:pPr marL="342900" lvl="0" indent="-342900">
              <a:lnSpc>
                <a:spcPct val="107000"/>
              </a:lnSpc>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get a quick and fair response to your complaints.</a:t>
            </a:r>
          </a:p>
          <a:p>
            <a:pPr>
              <a:lnSpc>
                <a:spcPct val="115000"/>
              </a:lnSpc>
              <a:spcBef>
                <a:spcPts val="1200"/>
              </a:spcBef>
              <a:spcAft>
                <a:spcPts val="600"/>
              </a:spcAft>
              <a:buNone/>
            </a:pPr>
            <a:r>
              <a:rPr lang="en-AU" sz="1200" b="1">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Support and connection with people and community</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 may need support to understand your rights, make decisions or make a complaint. You have the right to get this support from an independent advocate or someone else you choose.</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 have the right to communicate with your advocate or support person at any time you like.</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Providers should respect the role of the people who are important to you. For example, family, friends and carers.</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 have the right to stay connected with:</a:t>
            </a:r>
          </a:p>
          <a:p>
            <a:pPr marL="342900" lvl="0" indent="-342900">
              <a:lnSpc>
                <a:spcPct val="107000"/>
              </a:lnSpc>
              <a:spcBef>
                <a:spcPts val="600"/>
              </a:spcBef>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the people who are important to you</a:t>
            </a:r>
          </a:p>
          <a:p>
            <a:pPr marL="342900" lvl="0" indent="-342900">
              <a:lnSpc>
                <a:spcPct val="107000"/>
              </a:lnSpc>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your community, including by taking part in leisure or cultural activities</a:t>
            </a:r>
          </a:p>
          <a:p>
            <a:pPr marL="342900" lvl="0" indent="-342900">
              <a:lnSpc>
                <a:spcPct val="107000"/>
              </a:lnSpc>
              <a:spcAft>
                <a:spcPts val="600"/>
              </a:spcAft>
              <a:buClr>
                <a:srgbClr val="2AB1BB"/>
              </a:buClr>
              <a:buFont typeface="Symbol" panose="05050102010706020507" pitchFamily="18" charset="2"/>
              <a:buChar char=""/>
            </a:pPr>
            <a:r>
              <a:rPr lang="en-AU" sz="1200">
                <a:effectLst/>
                <a:latin typeface="Aptos" panose="020B0004020202020204" pitchFamily="34" charset="0"/>
                <a:ea typeface="Calibri" panose="020F0502020204030204" pitchFamily="34" charset="0"/>
                <a:cs typeface="Arial" panose="020B0604020202020204" pitchFamily="34" charset="0"/>
              </a:rPr>
              <a:t>your pets.</a:t>
            </a:r>
          </a:p>
          <a:p>
            <a:pPr>
              <a:lnSpc>
                <a:spcPct val="107000"/>
              </a:lnSpc>
              <a:spcBef>
                <a:spcPts val="600"/>
              </a:spcBef>
              <a:spcAft>
                <a:spcPts val="800"/>
              </a:spcAft>
              <a:buNone/>
            </a:pPr>
            <a:r>
              <a:rPr lang="en-AU" sz="1200">
                <a:effectLst/>
                <a:latin typeface="Aptos" panose="020B0004020202020204" pitchFamily="34" charset="0"/>
                <a:ea typeface="Calibri" panose="020F0502020204030204" pitchFamily="34" charset="0"/>
                <a:cs typeface="Arial" panose="020B0604020202020204" pitchFamily="34" charset="0"/>
              </a:rPr>
              <a:t>Aboriginal and Torres Strait Islander peoples have a right to stay connected with their community, Country and Island Home.</a:t>
            </a:r>
          </a:p>
          <a:p>
            <a:pPr>
              <a:lnSpc>
                <a:spcPct val="115000"/>
              </a:lnSpc>
              <a:spcBef>
                <a:spcPts val="1200"/>
              </a:spcBef>
              <a:spcAft>
                <a:spcPts val="600"/>
              </a:spcAft>
              <a:buNone/>
            </a:pPr>
            <a:r>
              <a:rPr lang="en-AU" sz="1200" b="1">
                <a:solidFill>
                  <a:srgbClr val="1E1544"/>
                </a:solidFill>
                <a:effectLst/>
                <a:latin typeface="Aptos" panose="020B0004020202020204" pitchFamily="34" charset="0"/>
                <a:ea typeface="Yu Gothic Light" panose="020B0300000000000000" pitchFamily="34" charset="-128"/>
                <a:cs typeface="Times New Roman" panose="02020603050405020304" pitchFamily="18" charset="0"/>
              </a:rPr>
              <a:t>How to make sure your rights are upheld</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Your provider must understand and follow the Statement of Rights. If they don’t, you can make a complaint to the Complaints Commissioner.</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You can make a complaint online, by phone or by letter. Visit the </a:t>
            </a:r>
            <a:r>
              <a:rPr lang="en-AU" sz="1200" u="sng">
                <a:solidFill>
                  <a:srgbClr val="15585D"/>
                </a:solidFill>
                <a:effectLst/>
                <a:latin typeface="Aptos" panose="020B0004020202020204" pitchFamily="34" charset="0"/>
                <a:ea typeface="Calibri" panose="020F0502020204030204" pitchFamily="34" charset="0"/>
                <a:cs typeface="Arial" panose="020B0604020202020204" pitchFamily="34" charset="0"/>
                <a:hlinkClick r:id="rId4"/>
              </a:rPr>
              <a:t>Aged Care Quality and Safety Commission website</a:t>
            </a:r>
            <a:r>
              <a:rPr lang="en-AU" sz="1200">
                <a:effectLst/>
                <a:latin typeface="Aptos" panose="020B0004020202020204" pitchFamily="34" charset="0"/>
                <a:ea typeface="Calibri" panose="020F0502020204030204" pitchFamily="34" charset="0"/>
                <a:cs typeface="Arial" panose="020B0604020202020204" pitchFamily="34" charset="0"/>
              </a:rPr>
              <a:t> for more information.</a:t>
            </a:r>
          </a:p>
          <a:p>
            <a:pPr>
              <a:lnSpc>
                <a:spcPct val="115000"/>
              </a:lnSpc>
              <a:buNone/>
            </a:pPr>
            <a:r>
              <a:rPr lang="en-AU" sz="1200">
                <a:effectLst/>
                <a:latin typeface="Aptos" panose="020B0004020202020204" pitchFamily="34" charset="0"/>
                <a:ea typeface="Calibri" panose="020F0502020204030204" pitchFamily="34" charset="0"/>
                <a:cs typeface="Arial" panose="020B0604020202020204" pitchFamily="34" charset="0"/>
              </a:rPr>
              <a:t>If you need support to make a complaint or find information, call the Older Persons Advocacy Network (OPAN) on 1800 700 600.</a:t>
            </a:r>
          </a:p>
          <a:p>
            <a:pPr>
              <a:lnSpc>
                <a:spcPct val="115000"/>
              </a:lnSpc>
            </a:pPr>
            <a:r>
              <a:rPr lang="en-AU" sz="1200">
                <a:effectLst/>
                <a:latin typeface="Aptos" panose="020B0004020202020204" pitchFamily="34" charset="0"/>
                <a:ea typeface="Calibri" panose="020F0502020204030204" pitchFamily="34" charset="0"/>
                <a:cs typeface="Arial" panose="020B0604020202020204" pitchFamily="34" charset="0"/>
              </a:rPr>
              <a:t>OPAN has free, independent and confidential advocates to help you.</a:t>
            </a: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7</a:t>
            </a:fld>
            <a:endParaRPr lang="en-AU"/>
          </a:p>
        </p:txBody>
      </p:sp>
    </p:spTree>
    <p:extLst>
      <p:ext uri="{BB962C8B-B14F-4D97-AF65-F5344CB8AC3E}">
        <p14:creationId xmlns:p14="http://schemas.microsoft.com/office/powerpoint/2010/main" val="264696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E96AC-5EC6-D469-D897-051C1780B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B21DA-4582-EB3F-80F5-0422956D3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75019-1960-E5BE-C23C-0D706E1DED7F}"/>
              </a:ext>
            </a:extLst>
          </p:cNvPr>
          <p:cNvSpPr>
            <a:spLocks noGrp="1"/>
          </p:cNvSpPr>
          <p:nvPr>
            <p:ph type="body" idx="1"/>
          </p:nvPr>
        </p:nvSpPr>
        <p:spPr/>
        <p:txBody>
          <a:bodyPr/>
          <a:lstStyle/>
          <a:p>
            <a:r>
              <a:rPr lang="en-AU" b="1"/>
              <a:t>Why this matters to you</a:t>
            </a:r>
          </a:p>
          <a:p>
            <a:r>
              <a:rPr lang="en-AU"/>
              <a:t>You could also frame the conversation around and discuss why the changes matter to the older person and how the Statement of Rights provides protections and </a:t>
            </a:r>
            <a:r>
              <a:rPr lang="en-AU" sz="1200" b="0" i="0">
                <a:solidFill>
                  <a:srgbClr val="1E1545"/>
                </a:solidFill>
                <a:effectLst/>
                <a:latin typeface="Arial" panose="020B0604020202020204" pitchFamily="34" charset="0"/>
              </a:rPr>
              <a:t>freedom from discrimination</a:t>
            </a:r>
            <a:r>
              <a:rPr lang="en-AU" sz="1200" b="1" i="0">
                <a:solidFill>
                  <a:srgbClr val="1E1545"/>
                </a:solidFill>
                <a:effectLst/>
                <a:latin typeface="Arial" panose="020B0604020202020204" pitchFamily="34" charset="0"/>
              </a:rPr>
              <a:t> </a:t>
            </a:r>
            <a:r>
              <a:rPr lang="en-AU" sz="1200" b="1" i="0">
                <a:solidFill>
                  <a:srgbClr val="1E1545"/>
                </a:solidFill>
                <a:effectLst/>
                <a:latin typeface="Symbol" panose="05050102010706020507" pitchFamily="18" charset="2"/>
              </a:rPr>
              <a:t>-</a:t>
            </a:r>
            <a:r>
              <a:rPr lang="en-AU" sz="1200" b="1" i="0">
                <a:solidFill>
                  <a:srgbClr val="1E1545"/>
                </a:solidFill>
                <a:effectLst/>
                <a:latin typeface="Arial" panose="020B0604020202020204" pitchFamily="34" charset="0"/>
              </a:rPr>
              <a:t> </a:t>
            </a:r>
            <a:r>
              <a:rPr lang="en-AU" sz="1200" b="0" i="0">
                <a:solidFill>
                  <a:srgbClr val="1E1545"/>
                </a:solidFill>
                <a:effectLst/>
                <a:latin typeface="Arial" panose="020B0604020202020204" pitchFamily="34" charset="0"/>
              </a:rPr>
              <a:t>including ageism.</a:t>
            </a:r>
            <a:endParaRPr lang="en-AU"/>
          </a:p>
        </p:txBody>
      </p:sp>
      <p:sp>
        <p:nvSpPr>
          <p:cNvPr id="4" name="Slide Number Placeholder 3">
            <a:extLst>
              <a:ext uri="{FF2B5EF4-FFF2-40B4-BE49-F238E27FC236}">
                <a16:creationId xmlns:a16="http://schemas.microsoft.com/office/drawing/2014/main" id="{6FFCD528-F5C0-44D7-03BF-743FD3725EAE}"/>
              </a:ext>
            </a:extLst>
          </p:cNvPr>
          <p:cNvSpPr>
            <a:spLocks noGrp="1"/>
          </p:cNvSpPr>
          <p:nvPr>
            <p:ph type="sldNum" sz="quarter" idx="5"/>
          </p:nvPr>
        </p:nvSpPr>
        <p:spPr/>
        <p:txBody>
          <a:bodyPr/>
          <a:lstStyle/>
          <a:p>
            <a:fld id="{DD6486D3-54A1-4080-87D9-D8F6A07B0F3F}" type="slidenum">
              <a:rPr lang="en-AU" smtClean="0"/>
              <a:t>8</a:t>
            </a:fld>
            <a:endParaRPr lang="en-AU"/>
          </a:p>
        </p:txBody>
      </p:sp>
    </p:spTree>
    <p:extLst>
      <p:ext uri="{BB962C8B-B14F-4D97-AF65-F5344CB8AC3E}">
        <p14:creationId xmlns:p14="http://schemas.microsoft.com/office/powerpoint/2010/main" val="364450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9045819"/>
          </a:xfrm>
        </p:spPr>
        <p:txBody>
          <a:bodyPr/>
          <a:lstStyle/>
          <a:p>
            <a:pPr algn="l" rtl="0" fontAlgn="base">
              <a:lnSpc>
                <a:spcPts val="1457"/>
              </a:lnSpc>
              <a:spcBef>
                <a:spcPts val="1650"/>
              </a:spcBef>
              <a:buNone/>
            </a:pPr>
            <a:r>
              <a:rPr lang="en-AU" sz="1200" b="1" i="0">
                <a:solidFill>
                  <a:srgbClr val="1E1545"/>
                </a:solidFill>
                <a:effectLst/>
                <a:latin typeface="Aptos" panose="020B0004020202020204" pitchFamily="34" charset="0"/>
              </a:rPr>
              <a:t>Ageism and aged care</a:t>
            </a:r>
          </a:p>
          <a:p>
            <a:pPr algn="l" rtl="0" fontAlgn="base">
              <a:lnSpc>
                <a:spcPts val="1457"/>
              </a:lnSpc>
              <a:spcBef>
                <a:spcPts val="600"/>
              </a:spcBef>
              <a:buNone/>
            </a:pPr>
            <a:r>
              <a:rPr lang="en-AU" sz="1200" b="0" i="0">
                <a:solidFill>
                  <a:srgbClr val="1E1545"/>
                </a:solidFill>
                <a:effectLst/>
                <a:latin typeface="Aptos" panose="020B0004020202020204" pitchFamily="34" charset="0"/>
              </a:rPr>
              <a:t>Ageism is defined as how we think about, feel about, and act towards people based on their age. It includes stereotypes (beliefs), prejudice (feelings), and discrimination (behaviours). Ageism is often unconscious, widely accepted, and deeply embedded in society.  - </a:t>
            </a:r>
            <a:r>
              <a:rPr lang="en-AU" sz="1200" b="0" i="1">
                <a:solidFill>
                  <a:srgbClr val="1E1545"/>
                </a:solidFill>
                <a:effectLst/>
                <a:latin typeface="Aptos" panose="020B0004020202020204" pitchFamily="34" charset="0"/>
              </a:rPr>
              <a:t>Definition (COTA Australia, 2023)</a:t>
            </a:r>
            <a:r>
              <a:rPr lang="en-AU" sz="1200" b="0" i="0">
                <a:solidFill>
                  <a:srgbClr val="1E1545"/>
                </a:solidFill>
                <a:effectLst/>
                <a:latin typeface="Aptos" panose="020B0004020202020204" pitchFamily="34" charset="0"/>
              </a:rPr>
              <a:t> </a:t>
            </a:r>
          </a:p>
          <a:p>
            <a:pPr marL="0" marR="0" lvl="0" indent="0" algn="l" defTabSz="914400" rtl="0" eaLnBrk="1" fontAlgn="base" latinLnBrk="0" hangingPunct="1">
              <a:lnSpc>
                <a:spcPts val="1457"/>
              </a:lnSpc>
              <a:spcBef>
                <a:spcPts val="1650"/>
              </a:spcBef>
              <a:spcAft>
                <a:spcPts val="0"/>
              </a:spcAft>
              <a:buClrTx/>
              <a:buSzTx/>
              <a:buFontTx/>
              <a:buNone/>
              <a:tabLst/>
              <a:defRPr/>
            </a:pPr>
            <a:r>
              <a:rPr lang="en-AU" sz="1200" b="0" i="0">
                <a:solidFill>
                  <a:srgbClr val="1E1545"/>
                </a:solidFill>
                <a:effectLst/>
                <a:latin typeface="Aptos" panose="020B0004020202020204" pitchFamily="34" charset="0"/>
              </a:rPr>
              <a:t>The Aged Care Act 2024 (the Act) includes a Statement of Rights, which outlines that every older person has the right to freedom from discrimination</a:t>
            </a:r>
            <a:r>
              <a:rPr lang="en-AU" sz="1200" b="1" i="0">
                <a:solidFill>
                  <a:srgbClr val="1E1545"/>
                </a:solidFill>
                <a:effectLst/>
                <a:latin typeface="Aptos" panose="020B0004020202020204" pitchFamily="34" charset="0"/>
              </a:rPr>
              <a:t> - </a:t>
            </a:r>
            <a:r>
              <a:rPr lang="en-AU" sz="1200" b="0" i="0">
                <a:solidFill>
                  <a:srgbClr val="1E1545"/>
                </a:solidFill>
                <a:effectLst/>
                <a:latin typeface="Aptos" panose="020B0004020202020204" pitchFamily="34" charset="0"/>
              </a:rPr>
              <a:t>including ageism. </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Ageism matters because it can limit older people’s choices, dignity, and access to quality care. The Aged Care Act 2024 (the Act) addresses ageism by embedding a rights-based approach that upholds respect, inclusion, and autonomy for every older person.</a:t>
            </a:r>
          </a:p>
          <a:p>
            <a:pPr>
              <a:lnSpc>
                <a:spcPct val="115000"/>
              </a:lnSpc>
              <a:spcBef>
                <a:spcPts val="600"/>
              </a:spcBef>
              <a:spcAft>
                <a:spcPts val="600"/>
              </a:spcAft>
              <a:buNone/>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The Statement of Rights, outlines that every older person has the right to:</a:t>
            </a:r>
          </a:p>
          <a:p>
            <a:pPr marL="342900" lvl="0" indent="-342900">
              <a:lnSpc>
                <a:spcPct val="115000"/>
              </a:lnSpc>
              <a:buClr>
                <a:srgbClr val="2AB1BB"/>
              </a:buClr>
              <a:buSzPts val="1050"/>
              <a:buFont typeface="Wingdings"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dignity, respect, and fairness</a:t>
            </a:r>
          </a:p>
          <a:p>
            <a:pPr marL="342900" lvl="0" indent="-342900">
              <a:lnSpc>
                <a:spcPct val="115000"/>
              </a:lnSpc>
              <a:buClr>
                <a:srgbClr val="2AB1BB"/>
              </a:buClr>
              <a:buSzPts val="1050"/>
              <a:buFont typeface="Wingdings"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choice and control over decisions</a:t>
            </a:r>
          </a:p>
          <a:p>
            <a:pPr marL="342900" lvl="0" indent="-342900">
              <a:lnSpc>
                <a:spcPct val="115000"/>
              </a:lnSpc>
              <a:buClr>
                <a:srgbClr val="2AB1BB"/>
              </a:buClr>
              <a:buSzPts val="1050"/>
              <a:buFont typeface="Wingdings"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safe, appropriate, and person-centred care</a:t>
            </a:r>
          </a:p>
          <a:p>
            <a:pPr marL="342900" lvl="0" indent="-342900">
              <a:lnSpc>
                <a:spcPct val="115000"/>
              </a:lnSpc>
              <a:buClr>
                <a:srgbClr val="2AB1BB"/>
              </a:buClr>
              <a:buSzPts val="1050"/>
              <a:buFont typeface="Wingdings" pitchFamily="2" charset="2"/>
              <a:buChar char=""/>
              <a:tabLst>
                <a:tab pos="228600" algn="l"/>
                <a:tab pos="457200" algn="l"/>
              </a:tabLs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freedom from discrimination—including ageism</a:t>
            </a:r>
          </a:p>
          <a:p>
            <a:pPr>
              <a:lnSpc>
                <a:spcPct val="115000"/>
              </a:lnSpc>
              <a:spcBef>
                <a:spcPts val="600"/>
              </a:spcBef>
              <a:spcAft>
                <a:spcPts val="600"/>
              </a:spcAft>
            </a:pPr>
            <a:r>
              <a:rPr lang="en-AU" sz="1200">
                <a:solidFill>
                  <a:srgbClr val="1E1545"/>
                </a:solidFill>
                <a:effectLst/>
                <a:latin typeface="Aptos" panose="020B0004020202020204" pitchFamily="34" charset="0"/>
                <a:ea typeface="Times New Roman" panose="02020603050405020304" pitchFamily="18" charset="0"/>
                <a:cs typeface="Times New Roman" panose="02020603050405020304" pitchFamily="18" charset="0"/>
              </a:rPr>
              <a:t>Everyone has the right to be safe and free from all forms of age-based discrimination. Others making decisions for you based on your age, stereotypes and assumptions, can leave you feeling undervalued, disrespected, and powerless, and have a negative impact on all aspects of your life.</a:t>
            </a:r>
          </a:p>
          <a:p>
            <a:pPr algn="l" rtl="0" fontAlgn="base">
              <a:lnSpc>
                <a:spcPts val="1552"/>
              </a:lnSpc>
              <a:spcBef>
                <a:spcPts val="600"/>
              </a:spcBef>
              <a:spcAft>
                <a:spcPts val="600"/>
              </a:spcAft>
              <a:buNone/>
            </a:pPr>
            <a:r>
              <a:rPr lang="en-AU" sz="1200">
                <a:latin typeface="Aptos" panose="020B0004020202020204" pitchFamily="34" charset="0"/>
              </a:rPr>
              <a:t> </a:t>
            </a:r>
            <a:r>
              <a:rPr lang="en-AU" sz="1200" b="1" i="0">
                <a:solidFill>
                  <a:srgbClr val="1E1545"/>
                </a:solidFill>
                <a:effectLst/>
                <a:latin typeface="Aptos" panose="020B0004020202020204" pitchFamily="34" charset="0"/>
              </a:rPr>
              <a:t>What is the difference between Ageism and Age Discrimination? </a:t>
            </a:r>
          </a:p>
          <a:p>
            <a:pPr algn="l" rtl="0" fontAlgn="base">
              <a:lnSpc>
                <a:spcPts val="1552"/>
              </a:lnSpc>
              <a:buFont typeface="Arial" panose="020B0604020202020204" pitchFamily="34" charset="0"/>
              <a:buChar char="•"/>
            </a:pPr>
            <a:r>
              <a:rPr lang="en-AU" sz="1200" b="0" i="0">
                <a:solidFill>
                  <a:srgbClr val="1E1545"/>
                </a:solidFill>
                <a:effectLst/>
                <a:latin typeface="Aptos" panose="020B0004020202020204" pitchFamily="34" charset="0"/>
              </a:rPr>
              <a:t>Ageism is stereotypes, prejudice and discrimination based on age</a:t>
            </a:r>
          </a:p>
          <a:p>
            <a:pPr algn="l" rtl="0" fontAlgn="base">
              <a:lnSpc>
                <a:spcPts val="1552"/>
              </a:lnSpc>
              <a:buFont typeface="Arial" panose="020B0604020202020204" pitchFamily="34" charset="0"/>
              <a:buChar char="•"/>
            </a:pPr>
            <a:r>
              <a:rPr lang="en-AU" sz="1200" b="0" i="0">
                <a:solidFill>
                  <a:srgbClr val="1E1545"/>
                </a:solidFill>
                <a:effectLst/>
                <a:latin typeface="Aptos" panose="020B0004020202020204" pitchFamily="34" charset="0"/>
              </a:rPr>
              <a:t>Age Discrimination is unlawful unfavourable treatment based on age in specific context. </a:t>
            </a:r>
          </a:p>
          <a:p>
            <a:pPr algn="l" rtl="0" fontAlgn="base">
              <a:lnSpc>
                <a:spcPts val="1552"/>
              </a:lnSpc>
              <a:buFont typeface="Arial" panose="020B0604020202020204" pitchFamily="34" charset="0"/>
              <a:buChar char="•"/>
            </a:pPr>
            <a:endParaRPr lang="en-AU" sz="1200" b="0" i="0">
              <a:solidFill>
                <a:srgbClr val="1E1545"/>
              </a:solidFill>
              <a:effectLst/>
              <a:latin typeface="Aptos" panose="020B0004020202020204" pitchFamily="34" charset="0"/>
            </a:endParaRPr>
          </a:p>
          <a:p>
            <a:pPr algn="l" rtl="0" fontAlgn="base">
              <a:lnSpc>
                <a:spcPts val="1552"/>
              </a:lnSpc>
              <a:buFont typeface="Arial" panose="020B0604020202020204" pitchFamily="34" charset="0"/>
              <a:buNone/>
            </a:pPr>
            <a:r>
              <a:rPr lang="en-AU" sz="1200" b="0" i="0">
                <a:solidFill>
                  <a:srgbClr val="1E1545"/>
                </a:solidFill>
                <a:effectLst/>
                <a:latin typeface="Aptos" panose="020B0004020202020204" pitchFamily="34" charset="0"/>
              </a:rPr>
              <a:t>Under the </a:t>
            </a:r>
            <a:r>
              <a:rPr lang="en-AU" sz="1200" b="0" i="1">
                <a:solidFill>
                  <a:srgbClr val="1E1545"/>
                </a:solidFill>
                <a:effectLst/>
                <a:latin typeface="Aptos" panose="020B0004020202020204" pitchFamily="34" charset="0"/>
              </a:rPr>
              <a:t>Age Discrimination Act 2004 (</a:t>
            </a:r>
            <a:r>
              <a:rPr lang="en-AU" sz="1200" b="0" i="1" err="1">
                <a:solidFill>
                  <a:srgbClr val="1E1545"/>
                </a:solidFill>
                <a:effectLst/>
                <a:latin typeface="Aptos" panose="020B0004020202020204" pitchFamily="34" charset="0"/>
              </a:rPr>
              <a:t>Cth</a:t>
            </a:r>
            <a:r>
              <a:rPr lang="en-AU" sz="1200" b="0" i="1">
                <a:solidFill>
                  <a:srgbClr val="1E1545"/>
                </a:solidFill>
                <a:effectLst/>
                <a:latin typeface="Aptos" panose="020B0004020202020204" pitchFamily="34" charset="0"/>
              </a:rPr>
              <a:t>),</a:t>
            </a:r>
            <a:r>
              <a:rPr lang="en-AU" sz="1200" b="0" i="0">
                <a:solidFill>
                  <a:srgbClr val="1E1545"/>
                </a:solidFill>
                <a:effectLst/>
                <a:latin typeface="Aptos" panose="020B0004020202020204" pitchFamily="34" charset="0"/>
              </a:rPr>
              <a:t> certain exemptions apply that limit how the law addresses age discrimination in aged care. These include provisions allowing age-based treatment decisions in health and aged care when reasonably necessary, such as prioritising older people for particular services. The Act also permits positive discrimination - measures designed to benefit or reduce disadvantage for older people - like senior discounts or targeted care programs</a:t>
            </a:r>
          </a:p>
          <a:p>
            <a:pPr algn="l" rtl="0" fontAlgn="base">
              <a:lnSpc>
                <a:spcPts val="1552"/>
              </a:lnSpc>
              <a:buFont typeface="Arial" panose="020B0604020202020204" pitchFamily="34" charset="0"/>
              <a:buNone/>
            </a:pPr>
            <a:endParaRPr lang="en-AU" sz="1200" b="0" i="0">
              <a:solidFill>
                <a:srgbClr val="1E1545"/>
              </a:solidFill>
              <a:effectLst/>
              <a:latin typeface="Aptos" panose="020B0004020202020204" pitchFamily="34" charset="0"/>
            </a:endParaRPr>
          </a:p>
          <a:p>
            <a:pPr algn="l" rtl="0" fontAlgn="base">
              <a:lnSpc>
                <a:spcPts val="1552"/>
              </a:lnSpc>
              <a:buFont typeface="Arial" panose="020B0604020202020204" pitchFamily="34" charset="0"/>
              <a:buNone/>
            </a:pPr>
            <a:r>
              <a:rPr lang="en-AU" sz="1200" b="0" i="0">
                <a:solidFill>
                  <a:srgbClr val="1E1545"/>
                </a:solidFill>
                <a:effectLst/>
                <a:latin typeface="Aptos" panose="020B0004020202020204" pitchFamily="34" charset="0"/>
              </a:rPr>
              <a:t>Everyone has the right to be safe and free from all forms of age-based discrimination. Others making decisions for you based on your age, stereotypes and assumptions, can leave you feeling undervalued, disrespected, and powerless, and have a negative impact on all aspects of your life. </a:t>
            </a:r>
          </a:p>
          <a:p>
            <a:endParaRPr lang="en-AU"/>
          </a:p>
        </p:txBody>
      </p:sp>
      <p:sp>
        <p:nvSpPr>
          <p:cNvPr id="4" name="Slide Number Placeholder 3"/>
          <p:cNvSpPr>
            <a:spLocks noGrp="1"/>
          </p:cNvSpPr>
          <p:nvPr>
            <p:ph type="sldNum" sz="quarter" idx="5"/>
          </p:nvPr>
        </p:nvSpPr>
        <p:spPr/>
        <p:txBody>
          <a:bodyPr/>
          <a:lstStyle/>
          <a:p>
            <a:fld id="{DD6486D3-54A1-4080-87D9-D8F6A07B0F3F}" type="slidenum">
              <a:rPr lang="en-AU" smtClean="0"/>
              <a:t>9</a:t>
            </a:fld>
            <a:endParaRPr lang="en-AU"/>
          </a:p>
        </p:txBody>
      </p:sp>
    </p:spTree>
    <p:extLst>
      <p:ext uri="{BB962C8B-B14F-4D97-AF65-F5344CB8AC3E}">
        <p14:creationId xmlns:p14="http://schemas.microsoft.com/office/powerpoint/2010/main" val="2142238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7D06B1DF-51EE-B440-BCB9-06C47444FC14}"/>
              </a:ext>
            </a:extLst>
          </p:cNvPr>
          <p:cNvSpPr txBox="1">
            <a:spLocks/>
          </p:cNvSpPr>
          <p:nvPr userDrawn="1"/>
        </p:nvSpPr>
        <p:spPr>
          <a:xfrm>
            <a:off x="10882249" y="6356348"/>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p:txBody>
      </p:sp>
      <p:sp>
        <p:nvSpPr>
          <p:cNvPr id="11" name="TextBox 10">
            <a:extLst>
              <a:ext uri="{FF2B5EF4-FFF2-40B4-BE49-F238E27FC236}">
                <a16:creationId xmlns:a16="http://schemas.microsoft.com/office/drawing/2014/main" id="{29F9E4C1-FACB-4666-BE3E-DF8C411CB2D2}"/>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5" name="Title 4">
            <a:extLst>
              <a:ext uri="{FF2B5EF4-FFF2-40B4-BE49-F238E27FC236}">
                <a16:creationId xmlns:a16="http://schemas.microsoft.com/office/drawing/2014/main" id="{1032C937-3DD4-40A4-AC53-E9659B3CCD2A}"/>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a:t>Header 1</a:t>
            </a:r>
            <a:endParaRPr lang="en-AU"/>
          </a:p>
        </p:txBody>
      </p:sp>
      <p:sp>
        <p:nvSpPr>
          <p:cNvPr id="16" name="Text Placeholder 15">
            <a:extLst>
              <a:ext uri="{FF2B5EF4-FFF2-40B4-BE49-F238E27FC236}">
                <a16:creationId xmlns:a16="http://schemas.microsoft.com/office/drawing/2014/main" id="{9C061B9D-8870-4FCD-BAE8-C73F47FC9A1E}"/>
              </a:ext>
            </a:extLst>
          </p:cNvPr>
          <p:cNvSpPr>
            <a:spLocks noGrp="1"/>
          </p:cNvSpPr>
          <p:nvPr>
            <p:ph type="body" sz="quarter" idx="10" hasCustomPrompt="1"/>
          </p:nvPr>
        </p:nvSpPr>
        <p:spPr>
          <a:xfrm>
            <a:off x="927652" y="3429000"/>
            <a:ext cx="8961438" cy="2106613"/>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Introduction text</a:t>
            </a:r>
          </a:p>
        </p:txBody>
      </p:sp>
      <p:sp>
        <p:nvSpPr>
          <p:cNvPr id="15" name="Date Placeholder 2">
            <a:extLst>
              <a:ext uri="{FF2B5EF4-FFF2-40B4-BE49-F238E27FC236}">
                <a16:creationId xmlns:a16="http://schemas.microsoft.com/office/drawing/2014/main" id="{4D9CD81F-8560-4BC0-A77D-DFF3E8DB3746}"/>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
        <p:nvSpPr>
          <p:cNvPr id="19" name="Date Placeholder 3">
            <a:extLst>
              <a:ext uri="{FF2B5EF4-FFF2-40B4-BE49-F238E27FC236}">
                <a16:creationId xmlns:a16="http://schemas.microsoft.com/office/drawing/2014/main" id="{2E4521DC-AEB5-4B10-8ADF-FFCCCE062077}"/>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pic>
        <p:nvPicPr>
          <p:cNvPr id="17" name="Picture 16" descr="Icon&#10;&#10;Description automatically generated">
            <a:extLst>
              <a:ext uri="{FF2B5EF4-FFF2-40B4-BE49-F238E27FC236}">
                <a16:creationId xmlns:a16="http://schemas.microsoft.com/office/drawing/2014/main" id="{A07D994E-E422-403C-A8FA-4D4DA757B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pic>
        <p:nvPicPr>
          <p:cNvPr id="2" name="Picture 1" descr="Shape, circle&#10;&#10;Description automatically generated">
            <a:extLst>
              <a:ext uri="{FF2B5EF4-FFF2-40B4-BE49-F238E27FC236}">
                <a16:creationId xmlns:a16="http://schemas.microsoft.com/office/drawing/2014/main" id="{DC1B0E1F-62B0-5970-5427-FD94EA5F3BEA}"/>
              </a:ext>
            </a:extLst>
          </p:cNvPr>
          <p:cNvPicPr>
            <a:picLocks noChangeAspect="1"/>
          </p:cNvPicPr>
          <p:nvPr userDrawn="1"/>
        </p:nvPicPr>
        <p:blipFill>
          <a:blip r:embed="rId3"/>
          <a:stretch>
            <a:fillRect/>
          </a:stretch>
        </p:blipFill>
        <p:spPr>
          <a:xfrm>
            <a:off x="10193830" y="0"/>
            <a:ext cx="2018047" cy="2001838"/>
          </a:xfrm>
          <a:prstGeom prst="rect">
            <a:avLst/>
          </a:prstGeom>
        </p:spPr>
      </p:pic>
      <p:pic>
        <p:nvPicPr>
          <p:cNvPr id="3" name="Picture 2" descr="Australian Government Department of Health, Disability and Ageing">
            <a:extLst>
              <a:ext uri="{FF2B5EF4-FFF2-40B4-BE49-F238E27FC236}">
                <a16:creationId xmlns:a16="http://schemas.microsoft.com/office/drawing/2014/main" id="{F9176388-1E1F-1D07-9777-5C35F5D28CC7}"/>
              </a:ext>
            </a:extLst>
          </p:cNvPr>
          <p:cNvPicPr>
            <a:picLocks noChangeAspect="1"/>
          </p:cNvPicPr>
          <p:nvPr userDrawn="1"/>
        </p:nvPicPr>
        <p:blipFill>
          <a:blip r:embed="rId4"/>
          <a:srcRect/>
          <a:stretch/>
        </p:blipFill>
        <p:spPr>
          <a:xfrm>
            <a:off x="0" y="0"/>
            <a:ext cx="4357801" cy="968400"/>
          </a:xfrm>
          <a:prstGeom prst="rect">
            <a:avLst/>
          </a:prstGeom>
        </p:spPr>
      </p:pic>
    </p:spTree>
    <p:extLst>
      <p:ext uri="{BB962C8B-B14F-4D97-AF65-F5344CB8AC3E}">
        <p14:creationId xmlns:p14="http://schemas.microsoft.com/office/powerpoint/2010/main" val="1167845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Box 5">
            <a:extLst>
              <a:ext uri="{FF2B5EF4-FFF2-40B4-BE49-F238E27FC236}">
                <a16:creationId xmlns:a16="http://schemas.microsoft.com/office/drawing/2014/main" id="{F951A82D-2E53-4C23-A07C-89649B0E5CDC}"/>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9" name="Date Placeholder 2">
            <a:extLst>
              <a:ext uri="{FF2B5EF4-FFF2-40B4-BE49-F238E27FC236}">
                <a16:creationId xmlns:a16="http://schemas.microsoft.com/office/drawing/2014/main" id="{8F0605AD-712D-46B8-8016-61EBF86406EA}"/>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1" name="Picture 10" descr="Icon&#10;&#10;Description automatically generated">
            <a:extLst>
              <a:ext uri="{FF2B5EF4-FFF2-40B4-BE49-F238E27FC236}">
                <a16:creationId xmlns:a16="http://schemas.microsoft.com/office/drawing/2014/main" id="{D1F484AA-32D4-4396-9A31-DF4C9A7FFB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79608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328993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8" name="Picture 7" descr="Shape, circle&#10;&#10;Description automatically generated">
            <a:extLst>
              <a:ext uri="{FF2B5EF4-FFF2-40B4-BE49-F238E27FC236}">
                <a16:creationId xmlns:a16="http://schemas.microsoft.com/office/drawing/2014/main" id="{6740E8A8-0238-4BCE-9BE1-ACA1C3B17E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8000" y="0"/>
            <a:ext cx="2018047" cy="2001838"/>
          </a:xfrm>
          <a:prstGeom prst="rect">
            <a:avLst/>
          </a:prstGeom>
        </p:spPr>
      </p:pic>
    </p:spTree>
    <p:extLst>
      <p:ext uri="{BB962C8B-B14F-4D97-AF65-F5344CB8AC3E}">
        <p14:creationId xmlns:p14="http://schemas.microsoft.com/office/powerpoint/2010/main" val="4151564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1E154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CF1BBF-FA03-4411-8A9A-BEA34E4FD20C}"/>
              </a:ext>
            </a:extLst>
          </p:cNvPr>
          <p:cNvSpPr>
            <a:spLocks noGrp="1"/>
          </p:cNvSpPr>
          <p:nvPr>
            <p:ph type="ctrTitle" idx="4294967295" hasCustomPrompt="1"/>
          </p:nvPr>
        </p:nvSpPr>
        <p:spPr>
          <a:xfrm>
            <a:off x="1524000" y="2989262"/>
            <a:ext cx="9144000" cy="879475"/>
          </a:xfrm>
        </p:spPr>
        <p:txBody>
          <a:bodyPr anchor="b"/>
          <a:lstStyle>
            <a:lvl1pPr algn="l">
              <a:defRPr sz="5000" b="1">
                <a:solidFill>
                  <a:schemeClr val="bg1"/>
                </a:solidFill>
                <a:latin typeface="Arial" panose="020B0604020202020204" pitchFamily="34" charset="0"/>
                <a:cs typeface="Arial" panose="020B0604020202020204" pitchFamily="34" charset="0"/>
              </a:defRPr>
            </a:lvl1pPr>
          </a:lstStyle>
          <a:p>
            <a:r>
              <a:rPr lang="en-US"/>
              <a:t>Section break </a:t>
            </a:r>
          </a:p>
        </p:txBody>
      </p:sp>
      <p:sp>
        <p:nvSpPr>
          <p:cNvPr id="4" name="Subtitle 2">
            <a:extLst>
              <a:ext uri="{FF2B5EF4-FFF2-40B4-BE49-F238E27FC236}">
                <a16:creationId xmlns:a16="http://schemas.microsoft.com/office/drawing/2014/main" id="{7F30AD84-8A36-4427-A451-40DE5CB94495}"/>
              </a:ext>
            </a:extLst>
          </p:cNvPr>
          <p:cNvSpPr>
            <a:spLocks noGrp="1"/>
          </p:cNvSpPr>
          <p:nvPr>
            <p:ph type="subTitle" idx="4294967295" hasCustomPrompt="1"/>
          </p:nvPr>
        </p:nvSpPr>
        <p:spPr>
          <a:xfrm>
            <a:off x="1524000" y="4164502"/>
            <a:ext cx="9144000" cy="10922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Overview of what this section outlines, delete if not needed.</a:t>
            </a:r>
          </a:p>
        </p:txBody>
      </p:sp>
      <p:sp>
        <p:nvSpPr>
          <p:cNvPr id="7" name="Text Placeholder 6">
            <a:extLst>
              <a:ext uri="{FF2B5EF4-FFF2-40B4-BE49-F238E27FC236}">
                <a16:creationId xmlns:a16="http://schemas.microsoft.com/office/drawing/2014/main" id="{C305870C-CA28-4E69-8B1F-0F25DE833F01}"/>
              </a:ext>
            </a:extLst>
          </p:cNvPr>
          <p:cNvSpPr>
            <a:spLocks noGrp="1"/>
          </p:cNvSpPr>
          <p:nvPr>
            <p:ph type="body" sz="quarter" idx="10" hasCustomPrompt="1"/>
          </p:nvPr>
        </p:nvSpPr>
        <p:spPr>
          <a:xfrm>
            <a:off x="1524000" y="2182813"/>
            <a:ext cx="9144000" cy="380392"/>
          </a:xfrm>
        </p:spPr>
        <p:txBody>
          <a:bodyPr/>
          <a:lstStyle>
            <a:lvl1pPr marL="0" indent="0">
              <a:buFontTx/>
              <a:buNone/>
              <a:defRPr sz="2200">
                <a:solidFill>
                  <a:schemeClr val="bg2"/>
                </a:solidFill>
              </a:defRPr>
            </a:lvl1pPr>
            <a:lvl2pPr marL="457200" indent="0">
              <a:buNone/>
              <a:defRPr/>
            </a:lvl2pPr>
          </a:lstStyle>
          <a:p>
            <a:pPr lvl="0"/>
            <a:r>
              <a:rPr lang="en-US"/>
              <a:t>Section # </a:t>
            </a:r>
          </a:p>
        </p:txBody>
      </p:sp>
      <p:cxnSp>
        <p:nvCxnSpPr>
          <p:cNvPr id="9" name="Straight Connector 8">
            <a:extLst>
              <a:ext uri="{FF2B5EF4-FFF2-40B4-BE49-F238E27FC236}">
                <a16:creationId xmlns:a16="http://schemas.microsoft.com/office/drawing/2014/main" id="{18ACA08B-C0A7-4174-9956-2D7C82633BA0}"/>
              </a:ext>
            </a:extLst>
          </p:cNvPr>
          <p:cNvCxnSpPr>
            <a:cxnSpLocks/>
          </p:cNvCxnSpPr>
          <p:nvPr userDrawn="1"/>
        </p:nvCxnSpPr>
        <p:spPr>
          <a:xfrm>
            <a:off x="1524000" y="2773017"/>
            <a:ext cx="131233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21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slide with quot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4793411"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a:t>Use this slide when there is a key quote or definition. </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0" name="TextBox 9">
            <a:extLst>
              <a:ext uri="{FF2B5EF4-FFF2-40B4-BE49-F238E27FC236}">
                <a16:creationId xmlns:a16="http://schemas.microsoft.com/office/drawing/2014/main" id="{1CE5A4E9-472D-4B00-B2A5-099073FEAC15}"/>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3" name="Date Placeholder 2">
            <a:extLst>
              <a:ext uri="{FF2B5EF4-FFF2-40B4-BE49-F238E27FC236}">
                <a16:creationId xmlns:a16="http://schemas.microsoft.com/office/drawing/2014/main" id="{A78DB4A3-A2BA-4265-883C-C497165D290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5" name="Picture 14" descr="Icon&#10;&#10;Description automatically generated">
            <a:extLst>
              <a:ext uri="{FF2B5EF4-FFF2-40B4-BE49-F238E27FC236}">
                <a16:creationId xmlns:a16="http://schemas.microsoft.com/office/drawing/2014/main" id="{C675CFB1-1628-4D9E-9B20-6F4EA03FFF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23891"/>
            <a:ext cx="430036" cy="430036"/>
          </a:xfrm>
          <a:prstGeom prst="rect">
            <a:avLst/>
          </a:prstGeom>
        </p:spPr>
      </p:pic>
    </p:spTree>
    <p:extLst>
      <p:ext uri="{BB962C8B-B14F-4D97-AF65-F5344CB8AC3E}">
        <p14:creationId xmlns:p14="http://schemas.microsoft.com/office/powerpoint/2010/main" val="4007684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slide with quot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a:t>Use this slide when there is a key quote or definition. </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F05DAB75-7EC5-4774-8FB8-DB3AF713D43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6852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slid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a:t>Use this slide for when you are comparing two ideas, such as consumers vs providers.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a:t>Where this slide is used, keep sentences short and ideas concise.</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0" name="TextBox 9">
            <a:extLst>
              <a:ext uri="{FF2B5EF4-FFF2-40B4-BE49-F238E27FC236}">
                <a16:creationId xmlns:a16="http://schemas.microsoft.com/office/drawing/2014/main" id="{0C8903B2-12A8-48CC-9D76-8E6B79D53601}"/>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4" name="Date Placeholder 2">
            <a:extLst>
              <a:ext uri="{FF2B5EF4-FFF2-40B4-BE49-F238E27FC236}">
                <a16:creationId xmlns:a16="http://schemas.microsoft.com/office/drawing/2014/main" id="{0F795576-B115-4F08-A18F-8149B9347FA0}"/>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5" name="Picture 14" descr="Icon&#10;&#10;Description automatically generated">
            <a:extLst>
              <a:ext uri="{FF2B5EF4-FFF2-40B4-BE49-F238E27FC236}">
                <a16:creationId xmlns:a16="http://schemas.microsoft.com/office/drawing/2014/main" id="{C077E231-1E88-4135-9871-73E842D00C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4065578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a:t>Use this slide for when you are comparing two ideas, such as consumers vs providers.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a:t>Where this slide is used, keep sentences short and ideas concise.</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72DC9A27-686A-4BCF-8065-F111E89BEEBC}"/>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2456506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slide with image">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4743"/>
            <a:ext cx="5593238" cy="6858000"/>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GB"/>
              <a:t>Click icon to add picture</a:t>
            </a: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Box 10">
            <a:extLst>
              <a:ext uri="{FF2B5EF4-FFF2-40B4-BE49-F238E27FC236}">
                <a16:creationId xmlns:a16="http://schemas.microsoft.com/office/drawing/2014/main" id="{3A24A1B2-692B-4777-8983-26C51B57524C}"/>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8" name="Text Placeholder 10">
            <a:extLst>
              <a:ext uri="{FF2B5EF4-FFF2-40B4-BE49-F238E27FC236}">
                <a16:creationId xmlns:a16="http://schemas.microsoft.com/office/drawing/2014/main" id="{E675052F-D3D2-456E-A36F-CBCE198C7976}"/>
              </a:ext>
            </a:extLst>
          </p:cNvPr>
          <p:cNvSpPr>
            <a:spLocks noGrp="1"/>
          </p:cNvSpPr>
          <p:nvPr>
            <p:ph type="body" sz="quarter" idx="17" hasCustomPrompt="1"/>
          </p:nvPr>
        </p:nvSpPr>
        <p:spPr>
          <a:xfrm>
            <a:off x="829952" y="1500876"/>
            <a:ext cx="4606925" cy="3278188"/>
          </a:xfrm>
        </p:spPr>
        <p:txBody>
          <a:bodyPr/>
          <a:lstStyle>
            <a:lvl1pPr>
              <a:defRPr/>
            </a:lvl1pPr>
          </a:lstStyle>
          <a:p>
            <a:pPr lvl="0"/>
            <a:r>
              <a:rPr lang="en-US"/>
              <a:t>Use this slide for lists with a few ideas and short sentences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12">
            <a:extLst>
              <a:ext uri="{FF2B5EF4-FFF2-40B4-BE49-F238E27FC236}">
                <a16:creationId xmlns:a16="http://schemas.microsoft.com/office/drawing/2014/main" id="{1F193246-1CCA-4C9E-8855-430A0D40A080}"/>
              </a:ext>
            </a:extLst>
          </p:cNvPr>
          <p:cNvSpPr>
            <a:spLocks noGrp="1"/>
          </p:cNvSpPr>
          <p:nvPr>
            <p:ph type="body" sz="quarter" idx="16" hasCustomPrompt="1"/>
          </p:nvPr>
        </p:nvSpPr>
        <p:spPr>
          <a:xfrm>
            <a:off x="836302" y="5007284"/>
            <a:ext cx="4600575" cy="1048460"/>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Don’t overcrowd the slide because your audience will tune out. </a:t>
            </a:r>
          </a:p>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Aim for the image to complement the text. </a:t>
            </a:r>
          </a:p>
        </p:txBody>
      </p:sp>
      <p:sp>
        <p:nvSpPr>
          <p:cNvPr id="12" name="Date Placeholder 3">
            <a:extLst>
              <a:ext uri="{FF2B5EF4-FFF2-40B4-BE49-F238E27FC236}">
                <a16:creationId xmlns:a16="http://schemas.microsoft.com/office/drawing/2014/main" id="{E157BC2A-9E7E-4466-9197-C08FC60310BA}"/>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pic>
        <p:nvPicPr>
          <p:cNvPr id="10" name="Picture 9" descr="Icon&#10;&#10;Description automatically generated">
            <a:extLst>
              <a:ext uri="{FF2B5EF4-FFF2-40B4-BE49-F238E27FC236}">
                <a16:creationId xmlns:a16="http://schemas.microsoft.com/office/drawing/2014/main" id="{16980B2C-2F89-423B-BCFA-3FB3248895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85835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slide with image, no footer">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0"/>
            <a:ext cx="5593238" cy="6871979"/>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GB"/>
              <a:t>Click icon to add picture</a:t>
            </a: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grpSp>
        <p:nvGrpSpPr>
          <p:cNvPr id="5" name="Group 4">
            <a:extLst>
              <a:ext uri="{FF2B5EF4-FFF2-40B4-BE49-F238E27FC236}">
                <a16:creationId xmlns:a16="http://schemas.microsoft.com/office/drawing/2014/main" id="{A2E6BBD5-FD26-42D3-B121-37DDB17456B8}"/>
              </a:ext>
            </a:extLst>
          </p:cNvPr>
          <p:cNvGrpSpPr/>
          <p:nvPr userDrawn="1"/>
        </p:nvGrpSpPr>
        <p:grpSpPr>
          <a:xfrm>
            <a:off x="939263" y="4927148"/>
            <a:ext cx="4608154" cy="1597705"/>
            <a:chOff x="829952" y="3988448"/>
            <a:chExt cx="4608154" cy="1378433"/>
          </a:xfrm>
        </p:grpSpPr>
        <p:cxnSp>
          <p:nvCxnSpPr>
            <p:cNvPr id="6" name="Straight Connector 5">
              <a:extLst>
                <a:ext uri="{FF2B5EF4-FFF2-40B4-BE49-F238E27FC236}">
                  <a16:creationId xmlns:a16="http://schemas.microsoft.com/office/drawing/2014/main" id="{8B4151BE-E9B3-454B-92D5-44BC853B8961}"/>
                </a:ext>
              </a:extLst>
            </p:cNvPr>
            <p:cNvCxnSpPr/>
            <p:nvPr/>
          </p:nvCxnSpPr>
          <p:spPr>
            <a:xfrm>
              <a:off x="829952" y="3988448"/>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F2D5D1-35DF-484E-95CF-B7299AFBBEE5}"/>
                </a:ext>
              </a:extLst>
            </p:cNvPr>
            <p:cNvCxnSpPr/>
            <p:nvPr/>
          </p:nvCxnSpPr>
          <p:spPr>
            <a:xfrm>
              <a:off x="838199" y="5366881"/>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grpSp>
      <p:sp>
        <p:nvSpPr>
          <p:cNvPr id="8" name="Text Placeholder 12">
            <a:extLst>
              <a:ext uri="{FF2B5EF4-FFF2-40B4-BE49-F238E27FC236}">
                <a16:creationId xmlns:a16="http://schemas.microsoft.com/office/drawing/2014/main" id="{DFE72817-F624-4103-8478-F8CF46E2D7A1}"/>
              </a:ext>
            </a:extLst>
          </p:cNvPr>
          <p:cNvSpPr>
            <a:spLocks noGrp="1"/>
          </p:cNvSpPr>
          <p:nvPr>
            <p:ph type="body" sz="quarter" idx="16" hasCustomPrompt="1"/>
          </p:nvPr>
        </p:nvSpPr>
        <p:spPr>
          <a:xfrm>
            <a:off x="990600" y="5083832"/>
            <a:ext cx="4600575" cy="1284335"/>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This box may pull out key quotes, definitions and points. </a:t>
            </a:r>
          </a:p>
          <a:p>
            <a:pPr lvl="0"/>
            <a:endParaRPr lang="en-AU"/>
          </a:p>
        </p:txBody>
      </p:sp>
      <p:sp>
        <p:nvSpPr>
          <p:cNvPr id="11" name="Text Placeholder 10">
            <a:extLst>
              <a:ext uri="{FF2B5EF4-FFF2-40B4-BE49-F238E27FC236}">
                <a16:creationId xmlns:a16="http://schemas.microsoft.com/office/drawing/2014/main" id="{7B9EA6CC-3B3D-4D70-AA2A-3E176A081E67}"/>
              </a:ext>
            </a:extLst>
          </p:cNvPr>
          <p:cNvSpPr>
            <a:spLocks noGrp="1"/>
          </p:cNvSpPr>
          <p:nvPr>
            <p:ph type="body" sz="quarter" idx="17" hasCustomPrompt="1"/>
          </p:nvPr>
        </p:nvSpPr>
        <p:spPr>
          <a:xfrm>
            <a:off x="939800" y="1492250"/>
            <a:ext cx="4606925" cy="3278188"/>
          </a:xfrm>
        </p:spPr>
        <p:txBody>
          <a:bodyPr/>
          <a:lstStyle>
            <a:lvl1pPr>
              <a:defRPr/>
            </a:lvl1pPr>
          </a:lstStyle>
          <a:p>
            <a:pPr lvl="0"/>
            <a:r>
              <a:rPr lang="en-US"/>
              <a:t>Use this slide for lists with a few ideas and short sentences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75F2F84-2684-455F-B1AF-77EF14C207BF}"/>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Tree>
    <p:extLst>
      <p:ext uri="{BB962C8B-B14F-4D97-AF65-F5344CB8AC3E}">
        <p14:creationId xmlns:p14="http://schemas.microsoft.com/office/powerpoint/2010/main" val="366349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ith log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9939"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52AAEC-7CCD-483E-8B1D-C048450A36D5}"/>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20" name="Date Placeholder 2">
            <a:extLst>
              <a:ext uri="{FF2B5EF4-FFF2-40B4-BE49-F238E27FC236}">
                <a16:creationId xmlns:a16="http://schemas.microsoft.com/office/drawing/2014/main" id="{43C7C2C4-9E9C-4B71-9142-9CA1D552FA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grpSp>
        <p:nvGrpSpPr>
          <p:cNvPr id="19" name="Group 18" descr="Header graphics containing department logo lockup and corner arrow device.&#10;&#10;Please do not move.">
            <a:extLst>
              <a:ext uri="{FF2B5EF4-FFF2-40B4-BE49-F238E27FC236}">
                <a16:creationId xmlns:a16="http://schemas.microsoft.com/office/drawing/2014/main" id="{AC711A7B-8A5D-4F8E-8CCB-255A6F982AB0}"/>
              </a:ext>
            </a:extLst>
          </p:cNvPr>
          <p:cNvGrpSpPr/>
          <p:nvPr userDrawn="1"/>
        </p:nvGrpSpPr>
        <p:grpSpPr>
          <a:xfrm>
            <a:off x="-6687" y="0"/>
            <a:ext cx="12201938" cy="2001838"/>
            <a:chOff x="9939" y="0"/>
            <a:chExt cx="12201938" cy="2001838"/>
          </a:xfrm>
        </p:grpSpPr>
        <p:pic>
          <p:nvPicPr>
            <p:cNvPr id="22" name="Picture 21" descr="Department logo lockup.&#10;&#10;This must always be in the top left corner.">
              <a:extLst>
                <a:ext uri="{FF2B5EF4-FFF2-40B4-BE49-F238E27FC236}">
                  <a16:creationId xmlns:a16="http://schemas.microsoft.com/office/drawing/2014/main" id="{F841B64D-AA4C-4065-99BA-ED5B17FB18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9" y="0"/>
              <a:ext cx="3708400" cy="965200"/>
            </a:xfrm>
            <a:prstGeom prst="rect">
              <a:avLst/>
            </a:prstGeom>
          </p:spPr>
        </p:pic>
        <p:pic>
          <p:nvPicPr>
            <p:cNvPr id="23" name="Picture 22" descr="Shape, circle&#10;&#10;Description automatically generated">
              <a:extLst>
                <a:ext uri="{FF2B5EF4-FFF2-40B4-BE49-F238E27FC236}">
                  <a16:creationId xmlns:a16="http://schemas.microsoft.com/office/drawing/2014/main" id="{3DFD8228-6656-4645-ABC3-7F5498914B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3830" y="0"/>
              <a:ext cx="2018047" cy="2001838"/>
            </a:xfrm>
            <a:prstGeom prst="rect">
              <a:avLst/>
            </a:prstGeom>
          </p:spPr>
        </p:pic>
      </p:grpSp>
      <p:pic>
        <p:nvPicPr>
          <p:cNvPr id="15" name="Picture 14" descr="Icon&#10;&#10;Description automatically generated">
            <a:extLst>
              <a:ext uri="{FF2B5EF4-FFF2-40B4-BE49-F238E27FC236}">
                <a16:creationId xmlns:a16="http://schemas.microsoft.com/office/drawing/2014/main" id="{69DE3ABE-0959-4ABE-A347-AF0658EF23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331309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slide with Chart">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246946"/>
            <a:ext cx="4762500" cy="1800285"/>
          </a:xfrm>
        </p:spPr>
        <p:txBody>
          <a:bodyPr>
            <a:normAutofit/>
          </a:bodyPr>
          <a:lstStyle>
            <a:lvl1pPr marL="0" indent="0">
              <a:buFontTx/>
              <a:buNone/>
              <a:defRPr sz="1800"/>
            </a:lvl1pPr>
          </a:lstStyle>
          <a:p>
            <a:pPr marL="0" indent="0">
              <a:lnSpc>
                <a:spcPct val="100000"/>
              </a:lnSpc>
              <a:buNone/>
            </a:pPr>
            <a:r>
              <a:rPr lang="en-AU" sz="1800"/>
              <a:t>The text and chart should complement each other to tell a cohesive message. </a:t>
            </a:r>
          </a:p>
          <a:p>
            <a:pPr marL="0" indent="0">
              <a:lnSpc>
                <a:spcPct val="100000"/>
              </a:lnSpc>
              <a:buNone/>
            </a:pPr>
            <a:r>
              <a:rPr lang="en-AU" sz="180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2602690"/>
          </a:xfrm>
        </p:spPr>
        <p:txBody>
          <a:bodyPr/>
          <a:lstStyle>
            <a:lvl1pPr>
              <a:defRPr/>
            </a:lvl1pPr>
          </a:lstStyle>
          <a:p>
            <a:pPr lvl="0"/>
            <a:r>
              <a:rPr lang="en-US"/>
              <a:t>Use this slide to explain key graphs and charts. </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Date Placeholder 2">
            <a:extLst>
              <a:ext uri="{FF2B5EF4-FFF2-40B4-BE49-F238E27FC236}">
                <a16:creationId xmlns:a16="http://schemas.microsoft.com/office/drawing/2014/main" id="{60161E44-88F8-48D5-9C61-AE284A8CA329}"/>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20" name="Picture 19" descr="Icon&#10;&#10;Description automatically generated">
            <a:extLst>
              <a:ext uri="{FF2B5EF4-FFF2-40B4-BE49-F238E27FC236}">
                <a16:creationId xmlns:a16="http://schemas.microsoft.com/office/drawing/2014/main" id="{C873C919-5023-4A93-AEAA-49DD303D23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99800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slide with Chart,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399049"/>
            <a:ext cx="4762500" cy="1839358"/>
          </a:xfrm>
        </p:spPr>
        <p:txBody>
          <a:bodyPr>
            <a:normAutofit/>
          </a:bodyPr>
          <a:lstStyle>
            <a:lvl1pPr marL="0" indent="0">
              <a:buFontTx/>
              <a:buNone/>
              <a:defRPr sz="1800"/>
            </a:lvl1pPr>
          </a:lstStyle>
          <a:p>
            <a:pPr marL="0" indent="0">
              <a:lnSpc>
                <a:spcPct val="100000"/>
              </a:lnSpc>
              <a:buNone/>
            </a:pPr>
            <a:r>
              <a:rPr lang="en-AU" sz="1800"/>
              <a:t>The text and chart should complement each other to tell a cohesive message. </a:t>
            </a:r>
          </a:p>
          <a:p>
            <a:pPr marL="0" indent="0">
              <a:lnSpc>
                <a:spcPct val="100000"/>
              </a:lnSpc>
              <a:buNone/>
            </a:pPr>
            <a:r>
              <a:rPr lang="en-AU" sz="180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7"/>
            <a:ext cx="4762500" cy="2550441"/>
          </a:xfrm>
        </p:spPr>
        <p:txBody>
          <a:bodyPr/>
          <a:lstStyle>
            <a:lvl1pPr>
              <a:defRPr/>
            </a:lvl1pPr>
          </a:lstStyle>
          <a:p>
            <a:pPr lvl="0"/>
            <a:r>
              <a:rPr lang="en-US"/>
              <a:t>Use this slide to explain key graphs and charts. </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2">
            <a:extLst>
              <a:ext uri="{FF2B5EF4-FFF2-40B4-BE49-F238E27FC236}">
                <a16:creationId xmlns:a16="http://schemas.microsoft.com/office/drawing/2014/main" id="{A1183B8D-62A3-408A-B1DD-2941FB9DAD6D}"/>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3918388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slide with table">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Table heading </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a:t>Use this slide to explain tables of key information. Keep text simple so not to overcrowd. </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GB"/>
              <a:t>Click icon to add table</a:t>
            </a:r>
            <a:endParaRPr lang="en-AU"/>
          </a:p>
        </p:txBody>
      </p:sp>
      <p:sp>
        <p:nvSpPr>
          <p:cNvPr id="15" name="Date Placeholder 2">
            <a:extLst>
              <a:ext uri="{FF2B5EF4-FFF2-40B4-BE49-F238E27FC236}">
                <a16:creationId xmlns:a16="http://schemas.microsoft.com/office/drawing/2014/main" id="{CFD8B1F4-874A-4958-8881-F01FF253C8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9" name="Picture 18" descr="Icon&#10;&#10;Description automatically generated">
            <a:extLst>
              <a:ext uri="{FF2B5EF4-FFF2-40B4-BE49-F238E27FC236}">
                <a16:creationId xmlns:a16="http://schemas.microsoft.com/office/drawing/2014/main" id="{95CED632-F468-4CB1-BECB-EFC07CD015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167681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slide with table,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Table heading </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a:t>Use this slide to explain tables of key information. Keep text simple so not to overcrowd. </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GB"/>
              <a:t>Click icon to add table</a:t>
            </a:r>
            <a:endParaRPr lang="en-AU"/>
          </a:p>
        </p:txBody>
      </p:sp>
      <p:sp>
        <p:nvSpPr>
          <p:cNvPr id="9" name="Date Placeholder 2">
            <a:extLst>
              <a:ext uri="{FF2B5EF4-FFF2-40B4-BE49-F238E27FC236}">
                <a16:creationId xmlns:a16="http://schemas.microsoft.com/office/drawing/2014/main" id="{8F17F431-63C7-412D-BEB7-F5F7DA7393D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591619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 to action slide,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7CF27C-2E6E-4D96-A6CA-B460A6B87413}"/>
              </a:ext>
            </a:extLst>
          </p:cNvPr>
          <p:cNvSpPr/>
          <p:nvPr userDrawn="1"/>
        </p:nvSpPr>
        <p:spPr>
          <a:xfrm>
            <a:off x="-28604" y="-206"/>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CF876B1B-8853-4CA3-B7E6-2F1A7AE6B7B0}"/>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a:t>Heading </a:t>
            </a:r>
            <a:endParaRPr lang="en-AU"/>
          </a:p>
        </p:txBody>
      </p:sp>
      <p:grpSp>
        <p:nvGrpSpPr>
          <p:cNvPr id="3" name="Group 2">
            <a:extLst>
              <a:ext uri="{FF2B5EF4-FFF2-40B4-BE49-F238E27FC236}">
                <a16:creationId xmlns:a16="http://schemas.microsoft.com/office/drawing/2014/main" id="{ED102B6F-076C-4401-8F7F-83B39A9E5BA0}"/>
              </a:ext>
            </a:extLst>
          </p:cNvPr>
          <p:cNvGrpSpPr/>
          <p:nvPr userDrawn="1"/>
        </p:nvGrpSpPr>
        <p:grpSpPr>
          <a:xfrm>
            <a:off x="967686" y="5392750"/>
            <a:ext cx="307776" cy="307776"/>
            <a:chOff x="967686" y="5392750"/>
            <a:chExt cx="307776" cy="307776"/>
          </a:xfrm>
        </p:grpSpPr>
        <p:sp>
          <p:nvSpPr>
            <p:cNvPr id="24" name="Oval 23">
              <a:extLst>
                <a:ext uri="{FF2B5EF4-FFF2-40B4-BE49-F238E27FC236}">
                  <a16:creationId xmlns:a16="http://schemas.microsoft.com/office/drawing/2014/main" id="{B095B3D3-0B27-4026-AEB3-3CA08A8C1861}"/>
                </a:ext>
              </a:extLst>
            </p:cNvPr>
            <p:cNvSpPr/>
            <p:nvPr/>
          </p:nvSpPr>
          <p:spPr>
            <a:xfrm>
              <a:off x="967686" y="5392750"/>
              <a:ext cx="307776" cy="307776"/>
            </a:xfrm>
            <a:prstGeom prst="ellipse">
              <a:avLst/>
            </a:prstGeom>
            <a:solidFill>
              <a:srgbClr val="28B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24" descr="Envelope with solid fill">
              <a:extLst>
                <a:ext uri="{FF2B5EF4-FFF2-40B4-BE49-F238E27FC236}">
                  <a16:creationId xmlns:a16="http://schemas.microsoft.com/office/drawing/2014/main" id="{FC53EBDA-9186-4554-ABE3-AB5962D5CC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885" y="5447922"/>
              <a:ext cx="211378" cy="211378"/>
            </a:xfrm>
            <a:prstGeom prst="rect">
              <a:avLst/>
            </a:prstGeom>
          </p:spPr>
        </p:pic>
      </p:grpSp>
      <p:sp>
        <p:nvSpPr>
          <p:cNvPr id="29" name="Text Placeholder 28">
            <a:extLst>
              <a:ext uri="{FF2B5EF4-FFF2-40B4-BE49-F238E27FC236}">
                <a16:creationId xmlns:a16="http://schemas.microsoft.com/office/drawing/2014/main" id="{DA86C7F4-1E31-4B39-B3D8-5E556A1CF040}"/>
              </a:ext>
            </a:extLst>
          </p:cNvPr>
          <p:cNvSpPr>
            <a:spLocks noGrp="1"/>
          </p:cNvSpPr>
          <p:nvPr userDrawn="1">
            <p:ph type="body" sz="quarter" idx="10"/>
          </p:nvPr>
        </p:nvSpPr>
        <p:spPr>
          <a:xfrm>
            <a:off x="1380151" y="3872578"/>
            <a:ext cx="3175000" cy="276225"/>
          </a:xfrm>
        </p:spPr>
        <p:txBody>
          <a:bodyPr>
            <a:noAutofit/>
          </a:bodyPr>
          <a:lstStyle>
            <a:lvl1pPr marL="0" indent="0">
              <a:buNone/>
              <a:defRPr sz="1600"/>
            </a:lvl1pPr>
          </a:lstStyle>
          <a:p>
            <a:pPr lvl="0"/>
            <a:r>
              <a:rPr lang="en-GB"/>
              <a:t>Click to edit Master text styles</a:t>
            </a:r>
          </a:p>
        </p:txBody>
      </p:sp>
      <p:sp>
        <p:nvSpPr>
          <p:cNvPr id="30" name="Text Placeholder 28">
            <a:extLst>
              <a:ext uri="{FF2B5EF4-FFF2-40B4-BE49-F238E27FC236}">
                <a16:creationId xmlns:a16="http://schemas.microsoft.com/office/drawing/2014/main" id="{032883BF-6B9A-4779-BDEC-DB6391EB38E6}"/>
              </a:ext>
            </a:extLst>
          </p:cNvPr>
          <p:cNvSpPr>
            <a:spLocks noGrp="1"/>
          </p:cNvSpPr>
          <p:nvPr userDrawn="1">
            <p:ph type="body" sz="quarter" idx="11"/>
          </p:nvPr>
        </p:nvSpPr>
        <p:spPr>
          <a:xfrm>
            <a:off x="1380151" y="4656975"/>
            <a:ext cx="3175000" cy="276225"/>
          </a:xfrm>
        </p:spPr>
        <p:txBody>
          <a:bodyPr>
            <a:noAutofit/>
          </a:bodyPr>
          <a:lstStyle>
            <a:lvl1pPr marL="0" indent="0">
              <a:buNone/>
              <a:defRPr sz="1600"/>
            </a:lvl1pPr>
          </a:lstStyle>
          <a:p>
            <a:pPr lvl="0"/>
            <a:r>
              <a:rPr lang="en-GB"/>
              <a:t>Click to edit Master text styles</a:t>
            </a:r>
          </a:p>
        </p:txBody>
      </p:sp>
      <p:sp>
        <p:nvSpPr>
          <p:cNvPr id="31" name="Text Placeholder 28">
            <a:extLst>
              <a:ext uri="{FF2B5EF4-FFF2-40B4-BE49-F238E27FC236}">
                <a16:creationId xmlns:a16="http://schemas.microsoft.com/office/drawing/2014/main" id="{4A1A0E26-7C15-4DDC-88B6-19EF12296600}"/>
              </a:ext>
            </a:extLst>
          </p:cNvPr>
          <p:cNvSpPr>
            <a:spLocks noGrp="1"/>
          </p:cNvSpPr>
          <p:nvPr userDrawn="1">
            <p:ph type="body" sz="quarter" idx="12"/>
          </p:nvPr>
        </p:nvSpPr>
        <p:spPr>
          <a:xfrm>
            <a:off x="1380151" y="5408525"/>
            <a:ext cx="3175000" cy="276225"/>
          </a:xfrm>
        </p:spPr>
        <p:txBody>
          <a:bodyPr>
            <a:noAutofit/>
          </a:bodyPr>
          <a:lstStyle>
            <a:lvl1pPr marL="0" indent="0">
              <a:buNone/>
              <a:defRPr sz="1600"/>
            </a:lvl1pPr>
          </a:lstStyle>
          <a:p>
            <a:pPr lvl="0"/>
            <a:r>
              <a:rPr lang="en-GB"/>
              <a:t>Click to edit Master text styles</a:t>
            </a:r>
          </a:p>
        </p:txBody>
      </p:sp>
      <p:sp>
        <p:nvSpPr>
          <p:cNvPr id="21" name="Date Placeholder 2">
            <a:extLst>
              <a:ext uri="{FF2B5EF4-FFF2-40B4-BE49-F238E27FC236}">
                <a16:creationId xmlns:a16="http://schemas.microsoft.com/office/drawing/2014/main" id="{991223E0-5A47-4731-8D09-E2181F7BA418}"/>
              </a:ext>
            </a:extLst>
          </p:cNvPr>
          <p:cNvSpPr>
            <a:spLocks noGrp="1"/>
          </p:cNvSpPr>
          <p:nvPr>
            <p:ph type="dt" sz="half" idx="13"/>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grpSp>
        <p:nvGrpSpPr>
          <p:cNvPr id="22" name="Group 21" descr="Header graphics containing department logo lockup and corner arrow device.&#10;&#10;Please do not move.">
            <a:extLst>
              <a:ext uri="{FF2B5EF4-FFF2-40B4-BE49-F238E27FC236}">
                <a16:creationId xmlns:a16="http://schemas.microsoft.com/office/drawing/2014/main" id="{2392D29B-CC5B-4ECB-81C1-93F8FD7C3DA7}"/>
              </a:ext>
            </a:extLst>
          </p:cNvPr>
          <p:cNvGrpSpPr/>
          <p:nvPr userDrawn="1"/>
        </p:nvGrpSpPr>
        <p:grpSpPr>
          <a:xfrm>
            <a:off x="9939" y="0"/>
            <a:ext cx="12201938" cy="2001838"/>
            <a:chOff x="9939" y="0"/>
            <a:chExt cx="12201938" cy="2001838"/>
          </a:xfrm>
        </p:grpSpPr>
        <p:pic>
          <p:nvPicPr>
            <p:cNvPr id="23" name="Picture 22" descr="Department logo lockup.&#10;&#10;This must always be in the top left corner.">
              <a:extLst>
                <a:ext uri="{FF2B5EF4-FFF2-40B4-BE49-F238E27FC236}">
                  <a16:creationId xmlns:a16="http://schemas.microsoft.com/office/drawing/2014/main" id="{029AB63B-04C5-4607-8EBB-E4CCD201C8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9" y="0"/>
              <a:ext cx="3708400" cy="965200"/>
            </a:xfrm>
            <a:prstGeom prst="rect">
              <a:avLst/>
            </a:prstGeom>
          </p:spPr>
        </p:pic>
        <p:pic>
          <p:nvPicPr>
            <p:cNvPr id="26" name="Picture 25" descr="Shape, circle&#10;&#10;Description automatically generated">
              <a:extLst>
                <a:ext uri="{FF2B5EF4-FFF2-40B4-BE49-F238E27FC236}">
                  <a16:creationId xmlns:a16="http://schemas.microsoft.com/office/drawing/2014/main" id="{3A50C5A6-1B9E-4B8C-8BFC-E66EC3239B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93830" y="0"/>
              <a:ext cx="2018047" cy="2001838"/>
            </a:xfrm>
            <a:prstGeom prst="rect">
              <a:avLst/>
            </a:prstGeom>
          </p:spPr>
        </p:pic>
      </p:grpSp>
      <p:pic>
        <p:nvPicPr>
          <p:cNvPr id="27" name="Picture 26" descr="Icon&#10;&#10;Description automatically generated">
            <a:extLst>
              <a:ext uri="{FF2B5EF4-FFF2-40B4-BE49-F238E27FC236}">
                <a16:creationId xmlns:a16="http://schemas.microsoft.com/office/drawing/2014/main" id="{C1AA7D4B-525D-4AF3-A0D1-47EDA4D0732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05738" y="3803673"/>
            <a:ext cx="430036" cy="430036"/>
          </a:xfrm>
          <a:prstGeom prst="rect">
            <a:avLst/>
          </a:prstGeom>
        </p:spPr>
      </p:pic>
      <p:pic>
        <p:nvPicPr>
          <p:cNvPr id="28" name="Picture 27">
            <a:extLst>
              <a:ext uri="{FF2B5EF4-FFF2-40B4-BE49-F238E27FC236}">
                <a16:creationId xmlns:a16="http://schemas.microsoft.com/office/drawing/2014/main" id="{68339044-7484-4E79-A51D-1BB8B574CED3}"/>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18996" y="4588228"/>
            <a:ext cx="430036" cy="430036"/>
          </a:xfrm>
          <a:prstGeom prst="rect">
            <a:avLst/>
          </a:prstGeom>
        </p:spPr>
      </p:pic>
    </p:spTree>
    <p:extLst>
      <p:ext uri="{BB962C8B-B14F-4D97-AF65-F5344CB8AC3E}">
        <p14:creationId xmlns:p14="http://schemas.microsoft.com/office/powerpoint/2010/main" val="293559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ank">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BE48909D-204D-4B5E-ACBF-5C90099918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pic>
        <p:nvPicPr>
          <p:cNvPr id="21" name="Picture 20" descr="Call to action housing contact details. &#10;&#10;Please do not move from bottom right corner.">
            <a:extLst>
              <a:ext uri="{FF2B5EF4-FFF2-40B4-BE49-F238E27FC236}">
                <a16:creationId xmlns:a16="http://schemas.microsoft.com/office/drawing/2014/main" id="{57E9B9B2-4B98-FF49-972B-3CE548A09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3600" y="4940300"/>
            <a:ext cx="3708400" cy="1917700"/>
          </a:xfrm>
          <a:prstGeom prst="rect">
            <a:avLst/>
          </a:prstGeom>
        </p:spPr>
      </p:pic>
      <p:grpSp>
        <p:nvGrpSpPr>
          <p:cNvPr id="4" name="Group 3">
            <a:extLst>
              <a:ext uri="{FF2B5EF4-FFF2-40B4-BE49-F238E27FC236}">
                <a16:creationId xmlns:a16="http://schemas.microsoft.com/office/drawing/2014/main" id="{EB1E2728-00BC-44B6-A34D-B7C2CB2EEB9F}"/>
              </a:ext>
            </a:extLst>
          </p:cNvPr>
          <p:cNvGrpSpPr/>
          <p:nvPr userDrawn="1"/>
        </p:nvGrpSpPr>
        <p:grpSpPr>
          <a:xfrm>
            <a:off x="8690602" y="5376781"/>
            <a:ext cx="3294395" cy="1044737"/>
            <a:chOff x="4284279" y="3589940"/>
            <a:chExt cx="3294395" cy="1044737"/>
          </a:xfrm>
        </p:grpSpPr>
        <p:sp>
          <p:nvSpPr>
            <p:cNvPr id="5" name="TextBox 4">
              <a:extLst>
                <a:ext uri="{FF2B5EF4-FFF2-40B4-BE49-F238E27FC236}">
                  <a16:creationId xmlns:a16="http://schemas.microsoft.com/office/drawing/2014/main" id="{C8C3F8F3-E26A-4FE1-9F19-F7300749DF16}"/>
                </a:ext>
              </a:extLst>
            </p:cNvPr>
            <p:cNvSpPr txBox="1"/>
            <p:nvPr userDrawn="1"/>
          </p:nvSpPr>
          <p:spPr>
            <a:xfrm>
              <a:off x="4647971" y="3666458"/>
              <a:ext cx="2767971" cy="276999"/>
            </a:xfrm>
            <a:prstGeom prst="rect">
              <a:avLst/>
            </a:prstGeom>
            <a:noFill/>
          </p:spPr>
          <p:txBody>
            <a:bodyPr wrap="square" rtlCol="0">
              <a:spAutoFit/>
            </a:bodyPr>
            <a:lstStyle/>
            <a:p>
              <a:r>
                <a:rPr lang="en-US" sz="1200" b="1" err="1">
                  <a:solidFill>
                    <a:srgbClr val="1E1545"/>
                  </a:solidFill>
                  <a:latin typeface="Arial" panose="020B0604020202020204" pitchFamily="34" charset="0"/>
                  <a:cs typeface="Arial" panose="020B0604020202020204" pitchFamily="34" charset="0"/>
                </a:rPr>
                <a:t>agedcareengagement.health.gov.au</a:t>
              </a:r>
              <a:endParaRPr lang="en-US" sz="1200" b="1">
                <a:solidFill>
                  <a:srgbClr val="1E1545"/>
                </a:solidFill>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2D2D9E5F-99C2-4D88-8918-93D092F46B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84279" y="3589940"/>
              <a:ext cx="430036" cy="430036"/>
            </a:xfrm>
            <a:prstGeom prst="rect">
              <a:avLst/>
            </a:prstGeom>
          </p:spPr>
        </p:pic>
        <p:sp>
          <p:nvSpPr>
            <p:cNvPr id="7" name="TextBox 6">
              <a:extLst>
                <a:ext uri="{FF2B5EF4-FFF2-40B4-BE49-F238E27FC236}">
                  <a16:creationId xmlns:a16="http://schemas.microsoft.com/office/drawing/2014/main" id="{4E678B4F-FB6F-4860-8FA2-E758D920AB91}"/>
                </a:ext>
              </a:extLst>
            </p:cNvPr>
            <p:cNvSpPr txBox="1"/>
            <p:nvPr userDrawn="1"/>
          </p:nvSpPr>
          <p:spPr>
            <a:xfrm>
              <a:off x="4647972" y="4173012"/>
              <a:ext cx="2930702" cy="461665"/>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Phone </a:t>
              </a:r>
              <a:r>
                <a:rPr lang="en-US" sz="1200" b="1">
                  <a:solidFill>
                    <a:srgbClr val="1E1545"/>
                  </a:solidFill>
                  <a:latin typeface="Arial" panose="020B0604020202020204" pitchFamily="34" charset="0"/>
                  <a:cs typeface="Arial" panose="020B0604020202020204" pitchFamily="34" charset="0"/>
                </a:rPr>
                <a:t>1800 200 422 </a:t>
              </a:r>
            </a:p>
            <a:p>
              <a:r>
                <a:rPr lang="en-US" sz="1200">
                  <a:solidFill>
                    <a:srgbClr val="1E1545"/>
                  </a:solidFill>
                  <a:latin typeface="Arial" panose="020B0604020202020204" pitchFamily="34" charset="0"/>
                  <a:cs typeface="Arial" panose="020B0604020202020204" pitchFamily="34" charset="0"/>
                </a:rPr>
                <a:t>(My Aged Care’s free call phone line)</a:t>
              </a:r>
            </a:p>
          </p:txBody>
        </p:sp>
        <p:pic>
          <p:nvPicPr>
            <p:cNvPr id="8" name="Picture 7">
              <a:extLst>
                <a:ext uri="{FF2B5EF4-FFF2-40B4-BE49-F238E27FC236}">
                  <a16:creationId xmlns:a16="http://schemas.microsoft.com/office/drawing/2014/main" id="{2AE8DEF7-93DB-49EE-8223-B2BDFA71EF7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284279" y="4096494"/>
              <a:ext cx="430036" cy="430036"/>
            </a:xfrm>
            <a:prstGeom prst="rect">
              <a:avLst/>
            </a:prstGeom>
          </p:spPr>
        </p:pic>
      </p:grpSp>
    </p:spTree>
    <p:extLst>
      <p:ext uri="{BB962C8B-B14F-4D97-AF65-F5344CB8AC3E}">
        <p14:creationId xmlns:p14="http://schemas.microsoft.com/office/powerpoint/2010/main" val="334340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251"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userDrawn="1">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grpSp>
        <p:nvGrpSpPr>
          <p:cNvPr id="9" name="Group 8" descr="Header graphics containing department logo lockup and corner arrow device.&#10;&#10;Please do not move.">
            <a:extLst>
              <a:ext uri="{FF2B5EF4-FFF2-40B4-BE49-F238E27FC236}">
                <a16:creationId xmlns:a16="http://schemas.microsoft.com/office/drawing/2014/main" id="{2D3DE5D7-9947-4642-9636-3252991514E9}"/>
              </a:ext>
            </a:extLst>
          </p:cNvPr>
          <p:cNvGrpSpPr/>
          <p:nvPr userDrawn="1"/>
        </p:nvGrpSpPr>
        <p:grpSpPr>
          <a:xfrm>
            <a:off x="1626" y="0"/>
            <a:ext cx="12201938" cy="2001838"/>
            <a:chOff x="9939" y="0"/>
            <a:chExt cx="12201938" cy="2001838"/>
          </a:xfrm>
        </p:grpSpPr>
        <p:pic>
          <p:nvPicPr>
            <p:cNvPr id="10" name="Picture 9" descr="Department logo lockup.&#10;&#10;This must always be in the top left corner.">
              <a:extLst>
                <a:ext uri="{FF2B5EF4-FFF2-40B4-BE49-F238E27FC236}">
                  <a16:creationId xmlns:a16="http://schemas.microsoft.com/office/drawing/2014/main" id="{5AD413DB-460B-4413-9760-22F45BD543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9" y="0"/>
              <a:ext cx="3708400" cy="965200"/>
            </a:xfrm>
            <a:prstGeom prst="rect">
              <a:avLst/>
            </a:prstGeom>
          </p:spPr>
        </p:pic>
        <p:pic>
          <p:nvPicPr>
            <p:cNvPr id="15" name="Picture 14" descr="Shape, circle&#10;&#10;Description automatically generated">
              <a:extLst>
                <a:ext uri="{FF2B5EF4-FFF2-40B4-BE49-F238E27FC236}">
                  <a16:creationId xmlns:a16="http://schemas.microsoft.com/office/drawing/2014/main" id="{7B8167FF-EE6C-4327-A8C0-59FCDF94D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3830" y="0"/>
              <a:ext cx="2018047" cy="2001838"/>
            </a:xfrm>
            <a:prstGeom prst="rect">
              <a:avLst/>
            </a:prstGeom>
          </p:spPr>
        </p:pic>
      </p:grpSp>
    </p:spTree>
    <p:extLst>
      <p:ext uri="{BB962C8B-B14F-4D97-AF65-F5344CB8AC3E}">
        <p14:creationId xmlns:p14="http://schemas.microsoft.com/office/powerpoint/2010/main" val="289328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4"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8" name="Picture 7" descr="Shape, circle&#10;&#10;Description automatically generated">
            <a:extLst>
              <a:ext uri="{FF2B5EF4-FFF2-40B4-BE49-F238E27FC236}">
                <a16:creationId xmlns:a16="http://schemas.microsoft.com/office/drawing/2014/main" id="{A1CC18D8-5AC4-45BE-B389-50E609660A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0151" y="0"/>
            <a:ext cx="2018047" cy="2001838"/>
          </a:xfrm>
          <a:prstGeom prst="rect">
            <a:avLst/>
          </a:prstGeom>
        </p:spPr>
      </p:pic>
    </p:spTree>
    <p:extLst>
      <p:ext uri="{BB962C8B-B14F-4D97-AF65-F5344CB8AC3E}">
        <p14:creationId xmlns:p14="http://schemas.microsoft.com/office/powerpoint/2010/main" val="364173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4"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
        <p:nvSpPr>
          <p:cNvPr id="8" name="Text Placeholder 2">
            <a:extLst>
              <a:ext uri="{FF2B5EF4-FFF2-40B4-BE49-F238E27FC236}">
                <a16:creationId xmlns:a16="http://schemas.microsoft.com/office/drawing/2014/main" id="{7ADECE5E-95F1-4FE3-8EFB-10996B009DBB}"/>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cxnSp>
        <p:nvCxnSpPr>
          <p:cNvPr id="9" name="Straight Connector 8">
            <a:extLst>
              <a:ext uri="{FF2B5EF4-FFF2-40B4-BE49-F238E27FC236}">
                <a16:creationId xmlns:a16="http://schemas.microsoft.com/office/drawing/2014/main" id="{D7A73314-D4D9-4738-AFC6-11DB4325A6F7}"/>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C95CB94-79E0-489A-B6F4-CD7EF802F04E}"/>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pic>
        <p:nvPicPr>
          <p:cNvPr id="11" name="Picture 10" descr="Shape, circle&#10;&#10;Description automatically generated">
            <a:extLst>
              <a:ext uri="{FF2B5EF4-FFF2-40B4-BE49-F238E27FC236}">
                <a16:creationId xmlns:a16="http://schemas.microsoft.com/office/drawing/2014/main" id="{3BD416A6-9934-4B08-A224-FE5D8701B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0151" y="0"/>
            <a:ext cx="2018047" cy="2001838"/>
          </a:xfrm>
          <a:prstGeom prst="rect">
            <a:avLst/>
          </a:prstGeom>
        </p:spPr>
      </p:pic>
    </p:spTree>
    <p:extLst>
      <p:ext uri="{BB962C8B-B14F-4D97-AF65-F5344CB8AC3E}">
        <p14:creationId xmlns:p14="http://schemas.microsoft.com/office/powerpoint/2010/main" val="150025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derline with text">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1" name="Date Placeholder 2">
            <a:extLst>
              <a:ext uri="{FF2B5EF4-FFF2-40B4-BE49-F238E27FC236}">
                <a16:creationId xmlns:a16="http://schemas.microsoft.com/office/drawing/2014/main" id="{3876C9C8-6319-4807-A480-D636160228B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2022</a:t>
            </a:r>
          </a:p>
        </p:txBody>
      </p:sp>
      <p:pic>
        <p:nvPicPr>
          <p:cNvPr id="13" name="Picture 12" descr="Icon&#10;&#10;Description automatically generated">
            <a:extLst>
              <a:ext uri="{FF2B5EF4-FFF2-40B4-BE49-F238E27FC236}">
                <a16:creationId xmlns:a16="http://schemas.microsoft.com/office/drawing/2014/main" id="{21031F4D-7792-4114-A4FE-E7BEA0336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71133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derline with text,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marL="228600" indent="-228600">
              <a:lnSpc>
                <a:spcPct val="120000"/>
              </a:lnSpc>
              <a:buSzPct val="91000"/>
              <a:buFont typeface="Wingdings" pitchFamily="2" charset="2"/>
              <a:buChar char="§"/>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Date Placeholder 2">
            <a:extLst>
              <a:ext uri="{FF2B5EF4-FFF2-40B4-BE49-F238E27FC236}">
                <a16:creationId xmlns:a16="http://schemas.microsoft.com/office/drawing/2014/main" id="{58974869-701F-40FE-974F-EA1B1CC8B3F2}"/>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115270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derline with quote">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13" name="Date Placeholder 2">
            <a:extLst>
              <a:ext uri="{FF2B5EF4-FFF2-40B4-BE49-F238E27FC236}">
                <a16:creationId xmlns:a16="http://schemas.microsoft.com/office/drawing/2014/main" id="{40029E06-E946-48C7-92B0-A3F84C631AF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4" name="Picture 13" descr="Icon&#10;&#10;Description automatically generated">
            <a:extLst>
              <a:ext uri="{FF2B5EF4-FFF2-40B4-BE49-F238E27FC236}">
                <a16:creationId xmlns:a16="http://schemas.microsoft.com/office/drawing/2014/main" id="{39B62370-66EA-4E5F-918A-CF11B68966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62802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derline with quote,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7" name="Date Placeholder 2">
            <a:extLst>
              <a:ext uri="{FF2B5EF4-FFF2-40B4-BE49-F238E27FC236}">
                <a16:creationId xmlns:a16="http://schemas.microsoft.com/office/drawing/2014/main" id="{1E6A883F-D62C-4805-A222-8814A03E51B4}"/>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170356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D1100-3BA1-6B43-B86D-A3BFF9611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F34AAB-AB67-B74C-B438-B39B8D21F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2ED47C06-1C57-4A8B-B402-5386D2A0D1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a:p>
        </p:txBody>
      </p:sp>
      <p:sp>
        <p:nvSpPr>
          <p:cNvPr id="6" name="TextBox 5">
            <a:extLst>
              <a:ext uri="{FF2B5EF4-FFF2-40B4-BE49-F238E27FC236}">
                <a16:creationId xmlns:a16="http://schemas.microsoft.com/office/drawing/2014/main" id="{7B382388-BAB4-CD14-61CC-980FC0432A6E}"/>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98B411DE-8544-4C79-2BCD-7BE67C69FC11}"/>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39076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ftr="0"/>
  <p:txStyles>
    <p:title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https://articulateusercontent.com/rise/courses/NX26Z2cTfr7b2lB_9tmGcuXtzBywToC9/Mdiz60_GITCQIB2o.p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4F1B-06C4-9732-25A5-8B875418AB95}"/>
              </a:ext>
            </a:extLst>
          </p:cNvPr>
          <p:cNvSpPr>
            <a:spLocks noGrp="1"/>
          </p:cNvSpPr>
          <p:nvPr>
            <p:ph type="title"/>
          </p:nvPr>
        </p:nvSpPr>
        <p:spPr/>
        <p:txBody>
          <a:bodyPr>
            <a:normAutofit fontScale="90000"/>
          </a:bodyPr>
          <a:lstStyle/>
          <a:p>
            <a:r>
              <a:rPr lang="en-AU"/>
              <a:t>Your guide to the Aged Care Act 2024</a:t>
            </a:r>
          </a:p>
        </p:txBody>
      </p:sp>
      <p:sp>
        <p:nvSpPr>
          <p:cNvPr id="3" name="Subtitle 2">
            <a:extLst>
              <a:ext uri="{FF2B5EF4-FFF2-40B4-BE49-F238E27FC236}">
                <a16:creationId xmlns:a16="http://schemas.microsoft.com/office/drawing/2014/main" id="{346E59E0-BBA2-1DFC-77FC-E52CE95BECB8}"/>
              </a:ext>
            </a:extLst>
          </p:cNvPr>
          <p:cNvSpPr>
            <a:spLocks noGrp="1"/>
          </p:cNvSpPr>
          <p:nvPr>
            <p:ph type="body" sz="quarter" idx="10"/>
          </p:nvPr>
        </p:nvSpPr>
        <p:spPr>
          <a:xfrm>
            <a:off x="927652" y="3008608"/>
            <a:ext cx="10364462" cy="3435735"/>
          </a:xfrm>
        </p:spPr>
        <p:txBody>
          <a:bodyPr>
            <a:normAutofit/>
          </a:bodyPr>
          <a:lstStyle/>
          <a:p>
            <a:pPr fontAlgn="base">
              <a:lnSpc>
                <a:spcPct val="100000"/>
              </a:lnSpc>
              <a:spcBef>
                <a:spcPts val="1650"/>
              </a:spcBef>
            </a:pPr>
            <a:r>
              <a:rPr lang="en-AU" sz="1800" b="0" i="0">
                <a:solidFill>
                  <a:srgbClr val="1E1545"/>
                </a:solidFill>
                <a:effectLst/>
                <a:latin typeface="Arial" panose="020B0604020202020204" pitchFamily="34" charset="0"/>
              </a:rPr>
              <a:t>The Department of Health, Disability and Ageing has developed this document for aged care </a:t>
            </a:r>
            <a:r>
              <a:rPr lang="en-AU" sz="1800">
                <a:solidFill>
                  <a:srgbClr val="1E1545"/>
                </a:solidFill>
                <a:ea typeface="Times New Roman" panose="02020603050405020304" pitchFamily="18" charset="0"/>
                <a:cs typeface="Times New Roman" panose="02020603050405020304" pitchFamily="18" charset="0"/>
              </a:rPr>
              <a:t>providers, aged care workers, and those who play an important role in supporting or assisting older people who are currently receiving or are seeking government funded aged care services. </a:t>
            </a:r>
            <a:endParaRPr lang="en-AU" sz="1800" b="0" i="0">
              <a:solidFill>
                <a:srgbClr val="1E1545"/>
              </a:solidFill>
              <a:effectLst/>
              <a:latin typeface="Arial" panose="020B0604020202020204" pitchFamily="34" charset="0"/>
            </a:endParaRPr>
          </a:p>
          <a:p>
            <a:pPr fontAlgn="base">
              <a:lnSpc>
                <a:spcPct val="100000"/>
              </a:lnSpc>
              <a:spcBef>
                <a:spcPts val="1650"/>
              </a:spcBef>
            </a:pPr>
            <a:r>
              <a:rPr lang="en-AU" sz="18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This document will support you to have conversations with older people, their families and carers about the </a:t>
            </a:r>
            <a:r>
              <a:rPr lang="en-AU" sz="1800" i="1">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Aged Care Act 2024</a:t>
            </a:r>
            <a:r>
              <a:rPr lang="en-AU" sz="18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 (the Act), which will start on 1 November 2025</a:t>
            </a:r>
            <a:r>
              <a:rPr lang="en-AU" sz="1800">
                <a:solidFill>
                  <a:srgbClr val="1E1545"/>
                </a:solidFill>
                <a:latin typeface="Arial" panose="020B0604020202020204" pitchFamily="34" charset="0"/>
                <a:ea typeface="Times New Roman" panose="02020603050405020304" pitchFamily="18" charset="0"/>
                <a:cs typeface="Times New Roman" panose="02020603050405020304" pitchFamily="18" charset="0"/>
              </a:rPr>
              <a:t>,</a:t>
            </a:r>
            <a:r>
              <a:rPr lang="en-AU" sz="18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 about the changes and what it means for them.</a:t>
            </a:r>
          </a:p>
          <a:p>
            <a:pPr algn="l" rtl="0" fontAlgn="base">
              <a:lnSpc>
                <a:spcPct val="100000"/>
              </a:lnSpc>
              <a:spcBef>
                <a:spcPts val="1650"/>
              </a:spcBef>
              <a:buNone/>
            </a:pPr>
            <a:r>
              <a:rPr lang="en-AU" sz="1800" b="0" i="0">
                <a:solidFill>
                  <a:srgbClr val="1E1545"/>
                </a:solidFill>
                <a:effectLst/>
                <a:latin typeface="Arial" panose="020B0604020202020204" pitchFamily="34" charset="0"/>
              </a:rPr>
              <a:t>The Department of Health, Disability and Aging reserves the right to add or change supplementary information to this document as needed. </a:t>
            </a:r>
            <a:endParaRPr lang="en-AU" sz="1800" b="0" i="0">
              <a:solidFill>
                <a:srgbClr val="1E1545"/>
              </a:solidFill>
              <a:effectLst/>
              <a:latin typeface="Segoe UI" panose="020B0502040204020203" pitchFamily="34" charset="0"/>
            </a:endParaRPr>
          </a:p>
        </p:txBody>
      </p:sp>
    </p:spTree>
    <p:extLst>
      <p:ext uri="{BB962C8B-B14F-4D97-AF65-F5344CB8AC3E}">
        <p14:creationId xmlns:p14="http://schemas.microsoft.com/office/powerpoint/2010/main" val="363920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A7B2-B6D4-A3BC-EFB8-7FF6329F580B}"/>
              </a:ext>
            </a:extLst>
          </p:cNvPr>
          <p:cNvSpPr>
            <a:spLocks noGrp="1"/>
          </p:cNvSpPr>
          <p:nvPr>
            <p:ph type="title"/>
          </p:nvPr>
        </p:nvSpPr>
        <p:spPr/>
        <p:txBody>
          <a:bodyPr/>
          <a:lstStyle/>
          <a:p>
            <a:r>
              <a:rPr lang="en-AU"/>
              <a:t>Ageism</a:t>
            </a:r>
          </a:p>
        </p:txBody>
      </p:sp>
      <p:pic>
        <p:nvPicPr>
          <p:cNvPr id="5126" name="Picture 6" descr="An older woman sitting down at a table. They are in the middle of conversation, Picture">
            <a:extLst>
              <a:ext uri="{FF2B5EF4-FFF2-40B4-BE49-F238E27FC236}">
                <a16:creationId xmlns:a16="http://schemas.microsoft.com/office/drawing/2014/main" id="{6AE67DC4-6B26-4B04-942D-9518AB67D2B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9952" y="1819275"/>
            <a:ext cx="10359158" cy="4240562"/>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523DB26-1DC8-5CAD-A550-7157427EFC4D}"/>
              </a:ext>
            </a:extLst>
          </p:cNvPr>
          <p:cNvSpPr/>
          <p:nvPr/>
        </p:nvSpPr>
        <p:spPr>
          <a:xfrm>
            <a:off x="3254644" y="1666239"/>
            <a:ext cx="7934466" cy="4693920"/>
          </a:xfrm>
          <a:prstGeom prst="rect">
            <a:avLst/>
          </a:prstGeom>
          <a:gradFill flip="none" rotWithShape="1">
            <a:gsLst>
              <a:gs pos="6000">
                <a:srgbClr val="FFFFFF"/>
              </a:gs>
              <a:gs pos="100000">
                <a:srgbClr val="FFFFFF">
                  <a:alpha val="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27881BEA-69D1-EB2A-8EE0-A17B400D3D3A}"/>
              </a:ext>
            </a:extLst>
          </p:cNvPr>
          <p:cNvSpPr txBox="1"/>
          <p:nvPr/>
        </p:nvSpPr>
        <p:spPr>
          <a:xfrm>
            <a:off x="6096000" y="2163828"/>
            <a:ext cx="5093110" cy="3662541"/>
          </a:xfrm>
          <a:prstGeom prst="rect">
            <a:avLst/>
          </a:prstGeom>
          <a:noFill/>
        </p:spPr>
        <p:txBody>
          <a:bodyPr wrap="square">
            <a:spAutoFit/>
          </a:bodyPr>
          <a:lstStyle/>
          <a:p>
            <a:pPr algn="r">
              <a:spcAft>
                <a:spcPts val="2400"/>
              </a:spcAft>
            </a:pPr>
            <a:r>
              <a:rPr lang="en-AU" sz="3200" b="1"/>
              <a:t>What does ageism </a:t>
            </a:r>
            <a:r>
              <a:rPr lang="en-AU" sz="3200" b="1" i="1"/>
              <a:t>look</a:t>
            </a:r>
            <a:r>
              <a:rPr lang="en-AU" sz="3200" b="1"/>
              <a:t> like in aged care?</a:t>
            </a:r>
          </a:p>
          <a:p>
            <a:pPr algn="r">
              <a:spcAft>
                <a:spcPts val="2400"/>
              </a:spcAft>
            </a:pPr>
            <a:r>
              <a:rPr lang="en-AU" sz="3200" b="1"/>
              <a:t>What does ageism </a:t>
            </a:r>
            <a:r>
              <a:rPr lang="en-AU" sz="3200" b="1" i="1"/>
              <a:t>sound</a:t>
            </a:r>
            <a:r>
              <a:rPr lang="en-AU" sz="3200" b="1"/>
              <a:t> like in aged care?</a:t>
            </a:r>
          </a:p>
          <a:p>
            <a:pPr algn="r">
              <a:spcAft>
                <a:spcPts val="2400"/>
              </a:spcAft>
            </a:pPr>
            <a:r>
              <a:rPr lang="en-AU" sz="3200" b="1"/>
              <a:t>What does ageism </a:t>
            </a:r>
            <a:r>
              <a:rPr lang="en-AU" sz="3200" b="1" i="1"/>
              <a:t>feel</a:t>
            </a:r>
            <a:r>
              <a:rPr lang="en-AU" sz="3200" b="1"/>
              <a:t> like in aged care? </a:t>
            </a:r>
          </a:p>
        </p:txBody>
      </p:sp>
    </p:spTree>
    <p:extLst>
      <p:ext uri="{BB962C8B-B14F-4D97-AF65-F5344CB8AC3E}">
        <p14:creationId xmlns:p14="http://schemas.microsoft.com/office/powerpoint/2010/main" val="133978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5686-FB22-F7ED-A851-DF8CEFD46888}"/>
              </a:ext>
            </a:extLst>
          </p:cNvPr>
          <p:cNvSpPr>
            <a:spLocks noGrp="1"/>
          </p:cNvSpPr>
          <p:nvPr>
            <p:ph type="title"/>
          </p:nvPr>
        </p:nvSpPr>
        <p:spPr>
          <a:xfrm>
            <a:off x="829951" y="681037"/>
            <a:ext cx="10302505" cy="549275"/>
          </a:xfrm>
        </p:spPr>
        <p:txBody>
          <a:bodyPr>
            <a:noAutofit/>
          </a:bodyPr>
          <a:lstStyle/>
          <a:p>
            <a:pPr>
              <a:spcBef>
                <a:spcPts val="1800"/>
              </a:spcBef>
              <a:spcAft>
                <a:spcPts val="1200"/>
              </a:spcAft>
            </a:pPr>
            <a:r>
              <a:rPr lang="en-AU"/>
              <a:t>What does ageism look like in aged care?</a:t>
            </a:r>
          </a:p>
        </p:txBody>
      </p:sp>
      <p:graphicFrame>
        <p:nvGraphicFramePr>
          <p:cNvPr id="6" name="Table 5">
            <a:extLst>
              <a:ext uri="{FF2B5EF4-FFF2-40B4-BE49-F238E27FC236}">
                <a16:creationId xmlns:a16="http://schemas.microsoft.com/office/drawing/2014/main" id="{67FD8233-F11D-27F5-5572-A44858C4BB58}"/>
              </a:ext>
            </a:extLst>
          </p:cNvPr>
          <p:cNvGraphicFramePr>
            <a:graphicFrameLocks noGrp="1"/>
          </p:cNvGraphicFramePr>
          <p:nvPr>
            <p:extLst>
              <p:ext uri="{D42A27DB-BD31-4B8C-83A1-F6EECF244321}">
                <p14:modId xmlns:p14="http://schemas.microsoft.com/office/powerpoint/2010/main" val="1534760562"/>
              </p:ext>
            </p:extLst>
          </p:nvPr>
        </p:nvGraphicFramePr>
        <p:xfrm>
          <a:off x="838200" y="2747955"/>
          <a:ext cx="10515600" cy="3781272"/>
        </p:xfrm>
        <a:graphic>
          <a:graphicData uri="http://schemas.openxmlformats.org/drawingml/2006/table">
            <a:tbl>
              <a:tblPr firstRow="1" firstCol="1" bandRow="1">
                <a:tableStyleId>{5C22544A-7EE6-4342-B048-85BDC9FD1C3A}</a:tableStyleId>
              </a:tblPr>
              <a:tblGrid>
                <a:gridCol w="3287177">
                  <a:extLst>
                    <a:ext uri="{9D8B030D-6E8A-4147-A177-3AD203B41FA5}">
                      <a16:colId xmlns:a16="http://schemas.microsoft.com/office/drawing/2014/main" val="3603945722"/>
                    </a:ext>
                  </a:extLst>
                </a:gridCol>
                <a:gridCol w="7228423">
                  <a:extLst>
                    <a:ext uri="{9D8B030D-6E8A-4147-A177-3AD203B41FA5}">
                      <a16:colId xmlns:a16="http://schemas.microsoft.com/office/drawing/2014/main" val="265023123"/>
                    </a:ext>
                  </a:extLst>
                </a:gridCol>
              </a:tblGrid>
              <a:tr h="350275">
                <a:tc>
                  <a:txBody>
                    <a:bodyPr/>
                    <a:lstStyle/>
                    <a:p>
                      <a:pPr algn="ctr">
                        <a:lnSpc>
                          <a:spcPct val="115000"/>
                        </a:lnSpc>
                        <a:spcBef>
                          <a:spcPts val="600"/>
                        </a:spcBef>
                        <a:spcAft>
                          <a:spcPts val="600"/>
                        </a:spcAft>
                        <a:buNone/>
                      </a:pPr>
                      <a:r>
                        <a:rPr lang="en-AU" sz="2200">
                          <a:effectLst/>
                        </a:rPr>
                        <a:t>Behaviour</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buNone/>
                      </a:pPr>
                      <a:r>
                        <a:rPr lang="en-AU" sz="2200">
                          <a:effectLst/>
                        </a:rPr>
                        <a:t>What it looks like</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5162902"/>
                  </a:ext>
                </a:extLst>
              </a:tr>
              <a:tr h="606792">
                <a:tc>
                  <a:txBody>
                    <a:bodyPr/>
                    <a:lstStyle/>
                    <a:p>
                      <a:pPr>
                        <a:lnSpc>
                          <a:spcPct val="115000"/>
                        </a:lnSpc>
                        <a:spcBef>
                          <a:spcPts val="600"/>
                        </a:spcBef>
                        <a:spcAft>
                          <a:spcPts val="600"/>
                        </a:spcAft>
                        <a:buNone/>
                      </a:pPr>
                      <a:r>
                        <a:rPr lang="en-AU" sz="2200">
                          <a:effectLst/>
                        </a:rPr>
                        <a:t>Dismissing concerns</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buNone/>
                      </a:pPr>
                      <a:r>
                        <a:rPr lang="en-AU" sz="2200">
                          <a:effectLst/>
                        </a:rPr>
                        <a:t>“You’re just getting old, that’s normal.”</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1034007"/>
                  </a:ext>
                </a:extLst>
              </a:tr>
              <a:tr h="733074">
                <a:tc>
                  <a:txBody>
                    <a:bodyPr/>
                    <a:lstStyle/>
                    <a:p>
                      <a:pPr>
                        <a:lnSpc>
                          <a:spcPct val="115000"/>
                        </a:lnSpc>
                        <a:spcBef>
                          <a:spcPts val="600"/>
                        </a:spcBef>
                        <a:spcAft>
                          <a:spcPts val="600"/>
                        </a:spcAft>
                        <a:buNone/>
                      </a:pPr>
                      <a:r>
                        <a:rPr lang="en-AU" sz="2200">
                          <a:effectLst/>
                        </a:rPr>
                        <a:t>Patronising language (elderspeak)</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buNone/>
                      </a:pPr>
                      <a:r>
                        <a:rPr lang="en-AU" sz="2200">
                          <a:effectLst/>
                        </a:rPr>
                        <a:t>Using baby talk or oversimplified words</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95776496"/>
                  </a:ext>
                </a:extLst>
              </a:tr>
              <a:tr h="733074">
                <a:tc>
                  <a:txBody>
                    <a:bodyPr/>
                    <a:lstStyle/>
                    <a:p>
                      <a:pPr>
                        <a:lnSpc>
                          <a:spcPct val="115000"/>
                        </a:lnSpc>
                        <a:spcBef>
                          <a:spcPts val="600"/>
                        </a:spcBef>
                        <a:spcAft>
                          <a:spcPts val="600"/>
                        </a:spcAft>
                        <a:buNone/>
                      </a:pPr>
                      <a:r>
                        <a:rPr lang="en-AU" sz="2200">
                          <a:effectLst/>
                        </a:rPr>
                        <a:t>Assuming incapacity</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buNone/>
                      </a:pPr>
                      <a:r>
                        <a:rPr lang="en-AU" sz="2200">
                          <a:effectLst/>
                        </a:rPr>
                        <a:t>Excluding someone from decision-making without checking ability</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9373257"/>
                  </a:ext>
                </a:extLst>
              </a:tr>
              <a:tr h="606792">
                <a:tc>
                  <a:txBody>
                    <a:bodyPr/>
                    <a:lstStyle/>
                    <a:p>
                      <a:pPr>
                        <a:lnSpc>
                          <a:spcPct val="115000"/>
                        </a:lnSpc>
                        <a:spcBef>
                          <a:spcPts val="600"/>
                        </a:spcBef>
                        <a:spcAft>
                          <a:spcPts val="600"/>
                        </a:spcAft>
                        <a:buNone/>
                      </a:pPr>
                      <a:r>
                        <a:rPr lang="en-AU" sz="2200">
                          <a:effectLst/>
                        </a:rPr>
                        <a:t>Benevolent ageism</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buNone/>
                      </a:pPr>
                      <a:r>
                        <a:rPr lang="en-AU" sz="2200">
                          <a:effectLst/>
                        </a:rPr>
                        <a:t>Over-helping or shielding someone “for their own good”</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92148470"/>
                  </a:ext>
                </a:extLst>
              </a:tr>
              <a:tr h="733074">
                <a:tc>
                  <a:txBody>
                    <a:bodyPr/>
                    <a:lstStyle/>
                    <a:p>
                      <a:pPr>
                        <a:lnSpc>
                          <a:spcPct val="115000"/>
                        </a:lnSpc>
                        <a:spcBef>
                          <a:spcPts val="600"/>
                        </a:spcBef>
                        <a:spcAft>
                          <a:spcPts val="600"/>
                        </a:spcAft>
                        <a:buNone/>
                      </a:pPr>
                      <a:r>
                        <a:rPr lang="en-AU" sz="2200">
                          <a:effectLst/>
                        </a:rPr>
                        <a:t>Limiting treatment options</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Bef>
                          <a:spcPts val="600"/>
                        </a:spcBef>
                        <a:spcAft>
                          <a:spcPts val="600"/>
                        </a:spcAft>
                        <a:buNone/>
                      </a:pPr>
                      <a:r>
                        <a:rPr lang="en-AU" sz="2200">
                          <a:effectLst/>
                        </a:rPr>
                        <a:t>Deciding against referrals based solely on age</a:t>
                      </a:r>
                      <a:endParaRPr lang="en-AU" sz="2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1637104"/>
                  </a:ext>
                </a:extLst>
              </a:tr>
            </a:tbl>
          </a:graphicData>
        </a:graphic>
      </p:graphicFrame>
      <p:sp>
        <p:nvSpPr>
          <p:cNvPr id="7" name="Rectangle 2">
            <a:extLst>
              <a:ext uri="{FF2B5EF4-FFF2-40B4-BE49-F238E27FC236}">
                <a16:creationId xmlns:a16="http://schemas.microsoft.com/office/drawing/2014/main" id="{541D224D-04E5-3A5C-E14B-B155572BBCAA}"/>
              </a:ext>
            </a:extLst>
          </p:cNvPr>
          <p:cNvSpPr>
            <a:spLocks noChangeArrowheads="1"/>
          </p:cNvSpPr>
          <p:nvPr/>
        </p:nvSpPr>
        <p:spPr bwMode="auto">
          <a:xfrm>
            <a:off x="829952" y="1547626"/>
            <a:ext cx="10515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a:ln>
                  <a:noFill/>
                </a:ln>
                <a:solidFill>
                  <a:srgbClr val="1E1545"/>
                </a:solidFill>
                <a:effectLst/>
                <a:latin typeface="Arial" panose="020B0604020202020204" pitchFamily="34" charset="0"/>
                <a:ea typeface="Times New Roman" panose="02020603050405020304" pitchFamily="18" charset="0"/>
                <a:cs typeface="Arial" panose="020B0604020202020204" pitchFamily="34" charset="0"/>
              </a:rPr>
              <a:t>Ageism can be direct or indirect and can have an enormous impact on older people. Here are some examples of what ageism can look like in an aged care environment:</a:t>
            </a:r>
            <a:endParaRPr kumimoji="0" lang="en-AU" altLang="en-US" sz="24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151992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F1C1-6385-6D4E-3F49-8F70BF0D3AD7}"/>
              </a:ext>
            </a:extLst>
          </p:cNvPr>
          <p:cNvSpPr>
            <a:spLocks noGrp="1"/>
          </p:cNvSpPr>
          <p:nvPr>
            <p:ph type="title"/>
          </p:nvPr>
        </p:nvSpPr>
        <p:spPr>
          <a:xfrm>
            <a:off x="829951" y="681037"/>
            <a:ext cx="10404106" cy="549275"/>
          </a:xfrm>
        </p:spPr>
        <p:txBody>
          <a:bodyPr>
            <a:noAutofit/>
          </a:bodyPr>
          <a:lstStyle/>
          <a:p>
            <a:r>
              <a:rPr lang="en-AU"/>
              <a:t>Believing older people can’t make decisions for themselves</a:t>
            </a:r>
          </a:p>
        </p:txBody>
      </p:sp>
      <p:sp>
        <p:nvSpPr>
          <p:cNvPr id="3" name="Text Placeholder 2">
            <a:extLst>
              <a:ext uri="{FF2B5EF4-FFF2-40B4-BE49-F238E27FC236}">
                <a16:creationId xmlns:a16="http://schemas.microsoft.com/office/drawing/2014/main" id="{0D238D37-6142-E879-8CFC-08D92CCCBFB9}"/>
              </a:ext>
            </a:extLst>
          </p:cNvPr>
          <p:cNvSpPr>
            <a:spLocks noGrp="1"/>
          </p:cNvSpPr>
          <p:nvPr>
            <p:ph type="body" sz="quarter" idx="13"/>
          </p:nvPr>
        </p:nvSpPr>
        <p:spPr>
          <a:xfrm>
            <a:off x="835819" y="1657004"/>
            <a:ext cx="10520362" cy="4932482"/>
          </a:xfrm>
        </p:spPr>
        <p:txBody>
          <a:bodyPr>
            <a:noAutofit/>
          </a:bodyPr>
          <a:lstStyle/>
          <a:p>
            <a:pPr>
              <a:lnSpc>
                <a:spcPct val="115000"/>
              </a:lnSpc>
              <a:spcBef>
                <a:spcPts val="600"/>
              </a:spcBef>
              <a:spcAft>
                <a:spcPts val="600"/>
              </a:spcAft>
              <a:buNone/>
            </a:pPr>
            <a:r>
              <a:rPr lang="en-AU" b="1">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Scenario</a:t>
            </a:r>
          </a:p>
          <a:p>
            <a:pPr marL="0" indent="0">
              <a:lnSpc>
                <a:spcPct val="115000"/>
              </a:lnSpc>
              <a:spcBef>
                <a:spcPts val="600"/>
              </a:spcBef>
              <a:spcAft>
                <a:spcPts val="600"/>
              </a:spcAft>
              <a:buNone/>
            </a:pPr>
            <a:r>
              <a:rPr lang="en-AU">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Harriet is 84 years old and lives in an aged care facility. She is mentally alert and enjoys joining into group discussions and activities and values making her own choices about her daily routine. Some days, her arthritis limits her ability to join in and move around unassisted or she needs additional support or time to complete daily tasks. </a:t>
            </a:r>
          </a:p>
          <a:p>
            <a:pPr marL="0" indent="0">
              <a:lnSpc>
                <a:spcPct val="115000"/>
              </a:lnSpc>
              <a:spcBef>
                <a:spcPts val="600"/>
              </a:spcBef>
              <a:spcAft>
                <a:spcPts val="600"/>
              </a:spcAft>
              <a:buNone/>
            </a:pPr>
            <a:r>
              <a:rPr lang="en-AU">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Even though she’s capable, staff often make decisions for her without asking - like picking her meals, telling her when to join activities, or helping her get dressed even when she says she can do it herself.</a:t>
            </a:r>
          </a:p>
          <a:p>
            <a:pPr>
              <a:lnSpc>
                <a:spcPct val="115000"/>
              </a:lnSpc>
              <a:spcBef>
                <a:spcPts val="600"/>
              </a:spcBef>
              <a:spcAft>
                <a:spcPts val="600"/>
              </a:spcAft>
            </a:pPr>
            <a:endParaRPr lang="en-AU">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endParaRPr lang="en-AU">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AU"/>
          </a:p>
        </p:txBody>
      </p:sp>
    </p:spTree>
    <p:extLst>
      <p:ext uri="{BB962C8B-B14F-4D97-AF65-F5344CB8AC3E}">
        <p14:creationId xmlns:p14="http://schemas.microsoft.com/office/powerpoint/2010/main" val="143346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D9B9-C8B3-5162-B956-616478D46FD1}"/>
              </a:ext>
            </a:extLst>
          </p:cNvPr>
          <p:cNvSpPr>
            <a:spLocks noGrp="1"/>
          </p:cNvSpPr>
          <p:nvPr>
            <p:ph type="title"/>
          </p:nvPr>
        </p:nvSpPr>
        <p:spPr/>
        <p:txBody>
          <a:bodyPr>
            <a:noAutofit/>
          </a:bodyPr>
          <a:lstStyle/>
          <a:p>
            <a:r>
              <a:rPr lang="en-AU" b="1">
                <a:solidFill>
                  <a:srgbClr val="1E1545"/>
                </a:solidFill>
                <a:effectLst/>
                <a:latin typeface="Arial" panose="020B0604020202020204" pitchFamily="34" charset="0"/>
              </a:rPr>
              <a:t>Dismissing older people's concerns</a:t>
            </a:r>
            <a:endParaRPr lang="en-AU"/>
          </a:p>
        </p:txBody>
      </p:sp>
      <p:sp>
        <p:nvSpPr>
          <p:cNvPr id="3" name="Text Placeholder 2">
            <a:extLst>
              <a:ext uri="{FF2B5EF4-FFF2-40B4-BE49-F238E27FC236}">
                <a16:creationId xmlns:a16="http://schemas.microsoft.com/office/drawing/2014/main" id="{39273B67-EA0F-A1F3-9FB2-A50F051791C0}"/>
              </a:ext>
            </a:extLst>
          </p:cNvPr>
          <p:cNvSpPr>
            <a:spLocks noGrp="1"/>
          </p:cNvSpPr>
          <p:nvPr>
            <p:ph type="body" sz="quarter" idx="13"/>
          </p:nvPr>
        </p:nvSpPr>
        <p:spPr/>
        <p:txBody>
          <a:bodyPr/>
          <a:lstStyle/>
          <a:p>
            <a:pPr marL="0" indent="0">
              <a:lnSpc>
                <a:spcPct val="115000"/>
              </a:lnSpc>
              <a:spcBef>
                <a:spcPts val="600"/>
              </a:spcBef>
              <a:spcAft>
                <a:spcPts val="600"/>
              </a:spcAft>
              <a:buNone/>
            </a:pPr>
            <a:r>
              <a:rPr lang="en-AU">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Vin, a 79-year-old resident in an aged care facility, reports ongoing pain in his lower back. When he tells the nurse on duty, she responds, “That’s just what happens when you get old. Nothing to worry about.”</a:t>
            </a:r>
          </a:p>
          <a:p>
            <a:pPr marL="0" indent="0">
              <a:lnSpc>
                <a:spcPct val="115000"/>
              </a:lnSpc>
              <a:spcBef>
                <a:spcPts val="600"/>
              </a:spcBef>
              <a:spcAft>
                <a:spcPts val="600"/>
              </a:spcAft>
              <a:buNone/>
            </a:pPr>
            <a:r>
              <a:rPr lang="en-AU">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No further assessment was made by the nurse, no referral is made and no follow up is had with Vin.</a:t>
            </a:r>
          </a:p>
          <a:p>
            <a:endParaRPr lang="en-AU"/>
          </a:p>
        </p:txBody>
      </p:sp>
    </p:spTree>
    <p:extLst>
      <p:ext uri="{BB962C8B-B14F-4D97-AF65-F5344CB8AC3E}">
        <p14:creationId xmlns:p14="http://schemas.microsoft.com/office/powerpoint/2010/main" val="168421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7D23F-6562-1A8B-EEF5-2328EC7CB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B9B90-9AEE-6A86-BB0E-5C39FC6E6095}"/>
              </a:ext>
            </a:extLst>
          </p:cNvPr>
          <p:cNvSpPr>
            <a:spLocks noGrp="1"/>
          </p:cNvSpPr>
          <p:nvPr>
            <p:ph type="title"/>
          </p:nvPr>
        </p:nvSpPr>
        <p:spPr/>
        <p:txBody>
          <a:bodyPr/>
          <a:lstStyle/>
          <a:p>
            <a:r>
              <a:rPr lang="en-AU"/>
              <a:t>Cultural safety</a:t>
            </a:r>
          </a:p>
        </p:txBody>
      </p:sp>
      <p:sp>
        <p:nvSpPr>
          <p:cNvPr id="3" name="Text Placeholder 2">
            <a:extLst>
              <a:ext uri="{FF2B5EF4-FFF2-40B4-BE49-F238E27FC236}">
                <a16:creationId xmlns:a16="http://schemas.microsoft.com/office/drawing/2014/main" id="{4FA6D070-31C4-8414-8238-B5731EA4A8B5}"/>
              </a:ext>
            </a:extLst>
          </p:cNvPr>
          <p:cNvSpPr>
            <a:spLocks noGrp="1"/>
          </p:cNvSpPr>
          <p:nvPr>
            <p:ph type="body" sz="quarter" idx="13"/>
          </p:nvPr>
        </p:nvSpPr>
        <p:spPr/>
        <p:txBody>
          <a:bodyPr>
            <a:normAutofit fontScale="92500"/>
          </a:bodyPr>
          <a:lstStyle/>
          <a:p>
            <a:r>
              <a:rPr lang="en-AU"/>
              <a:t>Older people have the right to culturally safe, culturally appropriate, trauma aware, healing-informed aged care services. </a:t>
            </a:r>
          </a:p>
          <a:p>
            <a:r>
              <a:rPr lang="en-AU"/>
              <a:t>The National Aboriginal and Torres Strait Islander Ageing and Aged Care Council (NATSIAAC) defines cultural safety through the following key elements:</a:t>
            </a:r>
          </a:p>
          <a:p>
            <a:pPr marL="538163" lvl="1" indent="-315913"/>
            <a:r>
              <a:rPr lang="en-AU"/>
              <a:t>Self-awareness and reflection</a:t>
            </a:r>
          </a:p>
          <a:p>
            <a:pPr marL="538163" lvl="1" indent="-315913"/>
            <a:r>
              <a:rPr lang="en-AU"/>
              <a:t>Recipient centred</a:t>
            </a:r>
          </a:p>
          <a:p>
            <a:pPr marL="538163" lvl="1" indent="-315913"/>
            <a:r>
              <a:rPr lang="en-AU"/>
              <a:t>Building trust and relationships</a:t>
            </a:r>
          </a:p>
          <a:p>
            <a:pPr marL="538163" lvl="1" indent="-315913"/>
            <a:r>
              <a:rPr lang="en-AU"/>
              <a:t>Centred on living experience and cultural needs</a:t>
            </a:r>
          </a:p>
          <a:p>
            <a:pPr marL="538163" lvl="1" indent="-315913"/>
            <a:r>
              <a:rPr lang="en-AU"/>
              <a:t>Trauma-aware, healing-informed practice</a:t>
            </a:r>
          </a:p>
          <a:p>
            <a:pPr marL="538163" lvl="1" indent="-315913"/>
            <a:r>
              <a:rPr lang="en-AU"/>
              <a:t>Continuous improvement and accountability</a:t>
            </a:r>
          </a:p>
        </p:txBody>
      </p:sp>
    </p:spTree>
    <p:extLst>
      <p:ext uri="{BB962C8B-B14F-4D97-AF65-F5344CB8AC3E}">
        <p14:creationId xmlns:p14="http://schemas.microsoft.com/office/powerpoint/2010/main" val="11229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CEFFC853-713A-5799-A143-763C59711883}"/>
              </a:ext>
            </a:extLst>
          </p:cNvPr>
          <p:cNvSpPr txBox="1">
            <a:spLocks/>
          </p:cNvSpPr>
          <p:nvPr/>
        </p:nvSpPr>
        <p:spPr>
          <a:xfrm>
            <a:off x="1524000" y="2989263"/>
            <a:ext cx="9144000" cy="879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en-AU" sz="5000">
                <a:solidFill>
                  <a:schemeClr val="bg1"/>
                </a:solidFill>
              </a:rPr>
              <a:t>Services &amp; fees</a:t>
            </a:r>
          </a:p>
        </p:txBody>
      </p:sp>
    </p:spTree>
    <p:extLst>
      <p:ext uri="{BB962C8B-B14F-4D97-AF65-F5344CB8AC3E}">
        <p14:creationId xmlns:p14="http://schemas.microsoft.com/office/powerpoint/2010/main" val="425003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9E96-B430-A6F8-B8EA-343475196833}"/>
              </a:ext>
            </a:extLst>
          </p:cNvPr>
          <p:cNvSpPr>
            <a:spLocks noGrp="1"/>
          </p:cNvSpPr>
          <p:nvPr>
            <p:ph type="title"/>
          </p:nvPr>
        </p:nvSpPr>
        <p:spPr/>
        <p:txBody>
          <a:bodyPr/>
          <a:lstStyle/>
          <a:p>
            <a:r>
              <a:rPr lang="en-AU"/>
              <a:t>What services will look like</a:t>
            </a:r>
          </a:p>
        </p:txBody>
      </p:sp>
      <p:sp>
        <p:nvSpPr>
          <p:cNvPr id="3" name="Text Placeholder 2">
            <a:extLst>
              <a:ext uri="{FF2B5EF4-FFF2-40B4-BE49-F238E27FC236}">
                <a16:creationId xmlns:a16="http://schemas.microsoft.com/office/drawing/2014/main" id="{7604AFD2-D50A-B56D-8F6C-B57C967540DB}"/>
              </a:ext>
            </a:extLst>
          </p:cNvPr>
          <p:cNvSpPr>
            <a:spLocks noGrp="1"/>
          </p:cNvSpPr>
          <p:nvPr>
            <p:ph type="body" sz="quarter" idx="13"/>
          </p:nvPr>
        </p:nvSpPr>
        <p:spPr>
          <a:xfrm>
            <a:off x="830263" y="1819275"/>
            <a:ext cx="5265737" cy="549275"/>
          </a:xfrm>
        </p:spPr>
        <p:txBody>
          <a:bodyPr/>
          <a:lstStyle/>
          <a:p>
            <a:pPr marL="0" indent="0">
              <a:buNone/>
            </a:pPr>
            <a:r>
              <a:rPr lang="en-AU"/>
              <a:t>The new model changes how:</a:t>
            </a:r>
          </a:p>
        </p:txBody>
      </p:sp>
      <p:sp>
        <p:nvSpPr>
          <p:cNvPr id="5" name="Text Placeholder 2">
            <a:extLst>
              <a:ext uri="{FF2B5EF4-FFF2-40B4-BE49-F238E27FC236}">
                <a16:creationId xmlns:a16="http://schemas.microsoft.com/office/drawing/2014/main" id="{6B0EFD88-C01C-C520-DC1F-BEDC180CEE0A}"/>
              </a:ext>
            </a:extLst>
          </p:cNvPr>
          <p:cNvSpPr txBox="1">
            <a:spLocks/>
          </p:cNvSpPr>
          <p:nvPr/>
        </p:nvSpPr>
        <p:spPr>
          <a:xfrm>
            <a:off x="1376661" y="4346344"/>
            <a:ext cx="2478203" cy="125643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AU" sz="2000" b="1"/>
              <a:t>complaints and feedback are managed</a:t>
            </a:r>
          </a:p>
        </p:txBody>
      </p:sp>
      <p:sp>
        <p:nvSpPr>
          <p:cNvPr id="8" name="Text Placeholder 2">
            <a:extLst>
              <a:ext uri="{FF2B5EF4-FFF2-40B4-BE49-F238E27FC236}">
                <a16:creationId xmlns:a16="http://schemas.microsoft.com/office/drawing/2014/main" id="{7257CD17-CBD9-F86A-485B-2EED9C2B7BFE}"/>
              </a:ext>
            </a:extLst>
          </p:cNvPr>
          <p:cNvSpPr txBox="1">
            <a:spLocks/>
          </p:cNvSpPr>
          <p:nvPr/>
        </p:nvSpPr>
        <p:spPr>
          <a:xfrm>
            <a:off x="4851187" y="4346344"/>
            <a:ext cx="2478203" cy="125643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AU" sz="2000" b="1"/>
              <a:t>information is available to older people</a:t>
            </a:r>
          </a:p>
        </p:txBody>
      </p:sp>
      <p:sp>
        <p:nvSpPr>
          <p:cNvPr id="10" name="Text Placeholder 2">
            <a:extLst>
              <a:ext uri="{FF2B5EF4-FFF2-40B4-BE49-F238E27FC236}">
                <a16:creationId xmlns:a16="http://schemas.microsoft.com/office/drawing/2014/main" id="{01E12A94-C2B7-3D73-D2A4-3599AA32A09F}"/>
              </a:ext>
            </a:extLst>
          </p:cNvPr>
          <p:cNvSpPr txBox="1">
            <a:spLocks/>
          </p:cNvSpPr>
          <p:nvPr/>
        </p:nvSpPr>
        <p:spPr>
          <a:xfrm>
            <a:off x="8340456" y="4346344"/>
            <a:ext cx="2478203" cy="125643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AU" sz="2000" b="1"/>
              <a:t>existing support programs are regulated</a:t>
            </a:r>
          </a:p>
        </p:txBody>
      </p:sp>
      <p:pic>
        <p:nvPicPr>
          <p:cNvPr id="2051" name="Picture 9">
            <a:extLst>
              <a:ext uri="{FF2B5EF4-FFF2-40B4-BE49-F238E27FC236}">
                <a16:creationId xmlns:a16="http://schemas.microsoft.com/office/drawing/2014/main" id="{21BCA143-143F-7B3C-C65F-12B998CAF2F3}"/>
              </a:ext>
            </a:extLst>
          </p:cNvPr>
          <p:cNvPicPr>
            <a:picLocks noChangeAspect="1" noChangeArrowheads="1"/>
          </p:cNvPicPr>
          <p:nvPr/>
        </p:nvPicPr>
        <p:blipFill>
          <a:blip r:embed="rId3" r:link="rId4" cstate="screen">
            <a:extLst>
              <a:ext uri="{28A0092B-C50C-407E-A947-70E740481C1C}">
                <a14:useLocalDpi xmlns:a14="http://schemas.microsoft.com/office/drawing/2010/main"/>
              </a:ext>
            </a:extLst>
          </a:blip>
          <a:srcRect l="16051" t="16643" r="15408" b="14816"/>
          <a:stretch>
            <a:fillRect/>
          </a:stretch>
        </p:blipFill>
        <p:spPr bwMode="auto">
          <a:xfrm>
            <a:off x="1841762" y="2810914"/>
            <a:ext cx="1548000" cy="154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233FB47-6C97-631B-5E39-5FD6CBE38385}"/>
              </a:ext>
            </a:extLst>
          </p:cNvPr>
          <p:cNvPicPr>
            <a:picLocks noChangeAspect="1"/>
          </p:cNvPicPr>
          <p:nvPr/>
        </p:nvPicPr>
        <p:blipFill>
          <a:blip r:embed="rId5" cstate="screen">
            <a:extLst>
              <a:ext uri="{28A0092B-C50C-407E-A947-70E740481C1C}">
                <a14:useLocalDpi xmlns:a14="http://schemas.microsoft.com/office/drawing/2010/main"/>
              </a:ext>
            </a:extLst>
          </a:blip>
          <a:srcRect l="12283" t="12862" r="12862" b="12283"/>
          <a:stretch/>
        </p:blipFill>
        <p:spPr>
          <a:xfrm>
            <a:off x="5322000" y="2818876"/>
            <a:ext cx="1548000" cy="1548000"/>
          </a:xfrm>
          <a:prstGeom prst="rect">
            <a:avLst/>
          </a:prstGeom>
        </p:spPr>
      </p:pic>
      <p:pic>
        <p:nvPicPr>
          <p:cNvPr id="2060" name="Picture 12">
            <a:extLst>
              <a:ext uri="{FF2B5EF4-FFF2-40B4-BE49-F238E27FC236}">
                <a16:creationId xmlns:a16="http://schemas.microsoft.com/office/drawing/2014/main" id="{ECA5ACB1-E22F-D225-8019-E6257343587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085" t="16122" r="16122" b="16085"/>
          <a:stretch/>
        </p:blipFill>
        <p:spPr bwMode="auto">
          <a:xfrm>
            <a:off x="8796526" y="2800815"/>
            <a:ext cx="1566062" cy="156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6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2060"/>
                                        </p:tgtEl>
                                        <p:attrNameLst>
                                          <p:attrName>style.visibility</p:attrName>
                                        </p:attrNameLst>
                                      </p:cBhvr>
                                      <p:to>
                                        <p:strVal val="visible"/>
                                      </p:to>
                                    </p:set>
                                    <p:animEffect transition="in" filter="fade">
                                      <p:cBhvr>
                                        <p:cTn id="31"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DF7C-D0F4-78FB-2C4B-33B1A698BF0F}"/>
              </a:ext>
            </a:extLst>
          </p:cNvPr>
          <p:cNvSpPr>
            <a:spLocks noGrp="1"/>
          </p:cNvSpPr>
          <p:nvPr>
            <p:ph type="title"/>
          </p:nvPr>
        </p:nvSpPr>
        <p:spPr>
          <a:xfrm>
            <a:off x="829952" y="681037"/>
            <a:ext cx="7446782" cy="549275"/>
          </a:xfrm>
        </p:spPr>
        <p:txBody>
          <a:bodyPr/>
          <a:lstStyle/>
          <a:p>
            <a:r>
              <a:rPr lang="en-AU"/>
              <a:t>Support at Home Program</a:t>
            </a:r>
          </a:p>
        </p:txBody>
      </p:sp>
      <p:sp>
        <p:nvSpPr>
          <p:cNvPr id="3" name="Content Placeholder 2">
            <a:extLst>
              <a:ext uri="{FF2B5EF4-FFF2-40B4-BE49-F238E27FC236}">
                <a16:creationId xmlns:a16="http://schemas.microsoft.com/office/drawing/2014/main" id="{A2D87E36-F49B-A004-23C5-2CAF3659EB89}"/>
              </a:ext>
            </a:extLst>
          </p:cNvPr>
          <p:cNvSpPr>
            <a:spLocks noGrp="1"/>
          </p:cNvSpPr>
          <p:nvPr>
            <p:ph type="body" sz="quarter" idx="13"/>
          </p:nvPr>
        </p:nvSpPr>
        <p:spPr>
          <a:xfrm>
            <a:off x="830263" y="1819275"/>
            <a:ext cx="10173017" cy="4332288"/>
          </a:xfrm>
        </p:spPr>
        <p:txBody>
          <a:bodyPr>
            <a:normAutofit/>
          </a:bodyPr>
          <a:lstStyle/>
          <a:p>
            <a:r>
              <a:rPr lang="en-AU"/>
              <a:t>Better support for you to remain independent at home</a:t>
            </a:r>
          </a:p>
          <a:p>
            <a:r>
              <a:rPr lang="en-AU"/>
              <a:t>Bring together current in-home aged care programs over time </a:t>
            </a:r>
          </a:p>
          <a:p>
            <a:r>
              <a:rPr lang="en-AU"/>
              <a:t>New assessment and classification arrangements</a:t>
            </a:r>
          </a:p>
          <a:p>
            <a:r>
              <a:rPr lang="en-AU"/>
              <a:t>Increase focus on early interventions</a:t>
            </a:r>
          </a:p>
          <a:p>
            <a:r>
              <a:rPr lang="en-AU"/>
              <a:t>Ensure higher levels of care for those with complex needs</a:t>
            </a:r>
          </a:p>
        </p:txBody>
      </p:sp>
    </p:spTree>
    <p:extLst>
      <p:ext uri="{BB962C8B-B14F-4D97-AF65-F5344CB8AC3E}">
        <p14:creationId xmlns:p14="http://schemas.microsoft.com/office/powerpoint/2010/main" val="11724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15BA-8835-EB40-E718-4B9D9989531D}"/>
              </a:ext>
            </a:extLst>
          </p:cNvPr>
          <p:cNvSpPr>
            <a:spLocks noGrp="1"/>
          </p:cNvSpPr>
          <p:nvPr>
            <p:ph type="title"/>
          </p:nvPr>
        </p:nvSpPr>
        <p:spPr/>
        <p:txBody>
          <a:bodyPr/>
          <a:lstStyle/>
          <a:p>
            <a:r>
              <a:rPr lang="en-AU"/>
              <a:t>Other services</a:t>
            </a:r>
          </a:p>
        </p:txBody>
      </p:sp>
      <p:sp>
        <p:nvSpPr>
          <p:cNvPr id="3" name="Text Placeholder 2">
            <a:extLst>
              <a:ext uri="{FF2B5EF4-FFF2-40B4-BE49-F238E27FC236}">
                <a16:creationId xmlns:a16="http://schemas.microsoft.com/office/drawing/2014/main" id="{A8BC00B9-ABC1-3EAB-F587-8E0355A58AB3}"/>
              </a:ext>
            </a:extLst>
          </p:cNvPr>
          <p:cNvSpPr>
            <a:spLocks noGrp="1"/>
          </p:cNvSpPr>
          <p:nvPr>
            <p:ph type="body" sz="quarter" idx="13"/>
          </p:nvPr>
        </p:nvSpPr>
        <p:spPr>
          <a:xfrm>
            <a:off x="882875" y="4439024"/>
            <a:ext cx="2448000" cy="400110"/>
          </a:xfrm>
        </p:spPr>
        <p:txBody>
          <a:bodyPr lIns="0" rIns="0">
            <a:noAutofit/>
          </a:bodyPr>
          <a:lstStyle/>
          <a:p>
            <a:pPr marL="0" indent="0">
              <a:lnSpc>
                <a:spcPct val="100000"/>
              </a:lnSpc>
              <a:buNone/>
            </a:pPr>
            <a:r>
              <a:rPr lang="en-AU" sz="2000" b="1"/>
              <a:t>Residential Care</a:t>
            </a:r>
          </a:p>
        </p:txBody>
      </p:sp>
      <p:sp>
        <p:nvSpPr>
          <p:cNvPr id="4" name="Date Placeholder 3">
            <a:extLst>
              <a:ext uri="{FF2B5EF4-FFF2-40B4-BE49-F238E27FC236}">
                <a16:creationId xmlns:a16="http://schemas.microsoft.com/office/drawing/2014/main" id="{57242B61-BAFD-F4BC-F17C-FCF8C46D807E}"/>
              </a:ext>
            </a:extLst>
          </p:cNvPr>
          <p:cNvSpPr>
            <a:spLocks noGrp="1"/>
          </p:cNvSpPr>
          <p:nvPr>
            <p:ph type="dt" sz="half" idx="11"/>
          </p:nvPr>
        </p:nvSpPr>
        <p:spPr/>
        <p:txBody>
          <a:bodyPr/>
          <a:lstStyle/>
          <a:p>
            <a:r>
              <a:rPr lang="en-US"/>
              <a:t>Day Month 2023</a:t>
            </a:r>
          </a:p>
        </p:txBody>
      </p:sp>
      <p:sp>
        <p:nvSpPr>
          <p:cNvPr id="5" name="Text Placeholder 2">
            <a:extLst>
              <a:ext uri="{FF2B5EF4-FFF2-40B4-BE49-F238E27FC236}">
                <a16:creationId xmlns:a16="http://schemas.microsoft.com/office/drawing/2014/main" id="{093FBD4E-CDBE-FA51-6FE0-0D1DCC9D9E12}"/>
              </a:ext>
            </a:extLst>
          </p:cNvPr>
          <p:cNvSpPr txBox="1">
            <a:spLocks/>
          </p:cNvSpPr>
          <p:nvPr/>
        </p:nvSpPr>
        <p:spPr>
          <a:xfrm>
            <a:off x="3577366" y="4439024"/>
            <a:ext cx="2448000" cy="707886"/>
          </a:xfrm>
          <a:prstGeom prst="rect">
            <a:avLst/>
          </a:prstGeom>
        </p:spPr>
        <p:txBody>
          <a:bodyPr vert="horz" lIns="0" tIns="45720" rIns="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itchFamily="2" charset="2"/>
              <a:buNone/>
            </a:pPr>
            <a:r>
              <a:rPr lang="en-AU" sz="2000" b="1"/>
              <a:t>Transition Care Program</a:t>
            </a:r>
          </a:p>
        </p:txBody>
      </p:sp>
      <p:sp>
        <p:nvSpPr>
          <p:cNvPr id="6" name="Text Placeholder 2">
            <a:extLst>
              <a:ext uri="{FF2B5EF4-FFF2-40B4-BE49-F238E27FC236}">
                <a16:creationId xmlns:a16="http://schemas.microsoft.com/office/drawing/2014/main" id="{69EE4F6C-EC59-A3AA-2F66-1532868912D9}"/>
              </a:ext>
            </a:extLst>
          </p:cNvPr>
          <p:cNvSpPr txBox="1">
            <a:spLocks/>
          </p:cNvSpPr>
          <p:nvPr/>
        </p:nvSpPr>
        <p:spPr>
          <a:xfrm>
            <a:off x="6271856" y="4439024"/>
            <a:ext cx="2448000" cy="707886"/>
          </a:xfrm>
          <a:prstGeom prst="rect">
            <a:avLst/>
          </a:prstGeom>
        </p:spPr>
        <p:txBody>
          <a:bodyPr vert="horz" lIns="0" tIns="45720" rIns="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itchFamily="2" charset="2"/>
              <a:buNone/>
            </a:pPr>
            <a:r>
              <a:rPr lang="en-AU" sz="2000" b="1"/>
              <a:t>Multi-Purpose Service Program</a:t>
            </a:r>
          </a:p>
        </p:txBody>
      </p:sp>
      <p:sp>
        <p:nvSpPr>
          <p:cNvPr id="7" name="Text Placeholder 2">
            <a:extLst>
              <a:ext uri="{FF2B5EF4-FFF2-40B4-BE49-F238E27FC236}">
                <a16:creationId xmlns:a16="http://schemas.microsoft.com/office/drawing/2014/main" id="{C2E6CE63-79FC-FA28-2A8D-EC650E4DCB45}"/>
              </a:ext>
            </a:extLst>
          </p:cNvPr>
          <p:cNvSpPr txBox="1">
            <a:spLocks/>
          </p:cNvSpPr>
          <p:nvPr/>
        </p:nvSpPr>
        <p:spPr>
          <a:xfrm>
            <a:off x="8966349" y="4439024"/>
            <a:ext cx="2448000" cy="1323439"/>
          </a:xfrm>
          <a:prstGeom prst="rect">
            <a:avLst/>
          </a:prstGeom>
        </p:spPr>
        <p:txBody>
          <a:bodyPr vert="horz" lIns="0" tIns="45720" rIns="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itchFamily="2" charset="2"/>
              <a:buNone/>
            </a:pPr>
            <a:r>
              <a:rPr lang="en-AU" sz="2000" b="1"/>
              <a:t>National Aboriginal and Torres Strait Islander Flexible Aged Care Program </a:t>
            </a:r>
          </a:p>
        </p:txBody>
      </p:sp>
      <p:pic>
        <p:nvPicPr>
          <p:cNvPr id="12" name="Picture 2">
            <a:extLst>
              <a:ext uri="{FF2B5EF4-FFF2-40B4-BE49-F238E27FC236}">
                <a16:creationId xmlns:a16="http://schemas.microsoft.com/office/drawing/2014/main" id="{3DF67501-6E61-A3AC-3DB5-B5A1EAFD3E2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66349" y="1975767"/>
            <a:ext cx="2342776" cy="2342776"/>
          </a:xfrm>
          <a:prstGeom prst="rect">
            <a:avLst/>
          </a:prstGeom>
          <a:noFill/>
          <a:effectLst>
            <a:outerShdw blurRad="165002" dist="381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3078" name="Picture 6" descr="Female Staff &amp; female resident in a cafe setting">
            <a:extLst>
              <a:ext uri="{FF2B5EF4-FFF2-40B4-BE49-F238E27FC236}">
                <a16:creationId xmlns:a16="http://schemas.microsoft.com/office/drawing/2014/main" id="{3F26CB49-82EF-BBE6-7126-4D38EE8AE82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82875" y="1975767"/>
            <a:ext cx="2342776" cy="2342776"/>
          </a:xfrm>
          <a:prstGeom prst="rect">
            <a:avLst/>
          </a:prstGeom>
          <a:noFill/>
          <a:effectLst>
            <a:outerShdw blurRad="165002" dist="381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3080" name="Picture 8" descr="An older man sitting down. They are speaking with a care worker, and appear to be in a healthcare setting">
            <a:extLst>
              <a:ext uri="{FF2B5EF4-FFF2-40B4-BE49-F238E27FC236}">
                <a16:creationId xmlns:a16="http://schemas.microsoft.com/office/drawing/2014/main" id="{1AB8D500-E730-7DED-AB59-66D3956B242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577366" y="1975767"/>
            <a:ext cx="2342776" cy="2342776"/>
          </a:xfrm>
          <a:prstGeom prst="rect">
            <a:avLst/>
          </a:prstGeom>
          <a:noFill/>
          <a:effectLst>
            <a:outerShdw blurRad="165002" dist="381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3082" name="Picture 10" descr="An older woman standing in bright room. They are watering a plant.">
            <a:extLst>
              <a:ext uri="{FF2B5EF4-FFF2-40B4-BE49-F238E27FC236}">
                <a16:creationId xmlns:a16="http://schemas.microsoft.com/office/drawing/2014/main" id="{70D7BCFF-0DBA-74E7-08B3-E274603EBBA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271856" y="1975765"/>
            <a:ext cx="2342777" cy="2342777"/>
          </a:xfrm>
          <a:prstGeom prst="rect">
            <a:avLst/>
          </a:prstGeom>
          <a:noFill/>
          <a:effectLst>
            <a:outerShdw blurRad="165002" dist="381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fade">
                                      <p:cBhvr>
                                        <p:cTn id="18" dur="500"/>
                                        <p:tgtEl>
                                          <p:spTgt spid="30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3082"/>
                                        </p:tgtEl>
                                        <p:attrNameLst>
                                          <p:attrName>style.visibility</p:attrName>
                                        </p:attrNameLst>
                                      </p:cBhvr>
                                      <p:to>
                                        <p:strVal val="visible"/>
                                      </p:to>
                                    </p:set>
                                    <p:animEffect transition="in" filter="fade">
                                      <p:cBhvr>
                                        <p:cTn id="26" dur="500"/>
                                        <p:tgtEl>
                                          <p:spTgt spid="308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DDBF-8EF0-2B3D-3BA9-9F7679E1EA52}"/>
              </a:ext>
            </a:extLst>
          </p:cNvPr>
          <p:cNvSpPr>
            <a:spLocks noGrp="1"/>
          </p:cNvSpPr>
          <p:nvPr>
            <p:ph type="title"/>
          </p:nvPr>
        </p:nvSpPr>
        <p:spPr/>
        <p:txBody>
          <a:bodyPr/>
          <a:lstStyle/>
          <a:p>
            <a:r>
              <a:rPr lang="en-AU"/>
              <a:t>Accessing Services </a:t>
            </a:r>
          </a:p>
        </p:txBody>
      </p:sp>
      <p:sp>
        <p:nvSpPr>
          <p:cNvPr id="6" name="TextBox 5">
            <a:extLst>
              <a:ext uri="{FF2B5EF4-FFF2-40B4-BE49-F238E27FC236}">
                <a16:creationId xmlns:a16="http://schemas.microsoft.com/office/drawing/2014/main" id="{FB00184E-CD96-BBFE-76FD-227CA4149E26}"/>
              </a:ext>
            </a:extLst>
          </p:cNvPr>
          <p:cNvSpPr txBox="1"/>
          <p:nvPr/>
        </p:nvSpPr>
        <p:spPr>
          <a:xfrm>
            <a:off x="1257300" y="3197003"/>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a:solidFill>
                  <a:srgbClr val="1E1545"/>
                </a:solidFill>
                <a:effectLst/>
                <a:latin typeface="Arial" panose="020B0604020202020204" pitchFamily="34" charset="0"/>
              </a:rPr>
              <a:t>Register and apply for aged care</a:t>
            </a:r>
            <a:endParaRPr lang="en-AU" sz="1200" b="0" i="0">
              <a:solidFill>
                <a:srgbClr val="1E1545"/>
              </a:solidFill>
              <a:effectLst/>
              <a:latin typeface="Segoe UI" panose="020B0502040204020203" pitchFamily="34" charset="0"/>
            </a:endParaRPr>
          </a:p>
        </p:txBody>
      </p:sp>
      <p:sp>
        <p:nvSpPr>
          <p:cNvPr id="7" name="TextBox 6">
            <a:extLst>
              <a:ext uri="{FF2B5EF4-FFF2-40B4-BE49-F238E27FC236}">
                <a16:creationId xmlns:a16="http://schemas.microsoft.com/office/drawing/2014/main" id="{541BB9D9-348C-FA81-D516-3A80E90EEEA8}"/>
              </a:ext>
            </a:extLst>
          </p:cNvPr>
          <p:cNvSpPr txBox="1"/>
          <p:nvPr/>
        </p:nvSpPr>
        <p:spPr>
          <a:xfrm>
            <a:off x="4962000" y="3197003"/>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a:solidFill>
                  <a:srgbClr val="1E1545"/>
                </a:solidFill>
                <a:effectLst/>
                <a:latin typeface="Arial" panose="020B0604020202020204" pitchFamily="34" charset="0"/>
              </a:rPr>
              <a:t>Eligibility test</a:t>
            </a:r>
            <a:endParaRPr lang="en-AU" sz="1200" b="0" i="0">
              <a:solidFill>
                <a:srgbClr val="1E1545"/>
              </a:solidFill>
              <a:effectLst/>
              <a:latin typeface="Segoe UI" panose="020B0502040204020203" pitchFamily="34" charset="0"/>
            </a:endParaRPr>
          </a:p>
        </p:txBody>
      </p:sp>
      <p:sp>
        <p:nvSpPr>
          <p:cNvPr id="8" name="TextBox 7">
            <a:extLst>
              <a:ext uri="{FF2B5EF4-FFF2-40B4-BE49-F238E27FC236}">
                <a16:creationId xmlns:a16="http://schemas.microsoft.com/office/drawing/2014/main" id="{AAFE77FD-54D1-D467-81A6-B397DD62A3A6}"/>
              </a:ext>
            </a:extLst>
          </p:cNvPr>
          <p:cNvSpPr txBox="1"/>
          <p:nvPr/>
        </p:nvSpPr>
        <p:spPr>
          <a:xfrm>
            <a:off x="8676510" y="3197003"/>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a:solidFill>
                  <a:srgbClr val="1E1545"/>
                </a:solidFill>
                <a:effectLst/>
                <a:latin typeface="Arial" panose="020B0604020202020204" pitchFamily="34" charset="0"/>
              </a:rPr>
              <a:t>Aged care needs assessment</a:t>
            </a:r>
          </a:p>
        </p:txBody>
      </p:sp>
      <p:sp>
        <p:nvSpPr>
          <p:cNvPr id="9" name="TextBox 8">
            <a:extLst>
              <a:ext uri="{FF2B5EF4-FFF2-40B4-BE49-F238E27FC236}">
                <a16:creationId xmlns:a16="http://schemas.microsoft.com/office/drawing/2014/main" id="{ABACA1C6-8083-9812-1545-CAEEB6A9BE26}"/>
              </a:ext>
            </a:extLst>
          </p:cNvPr>
          <p:cNvSpPr txBox="1"/>
          <p:nvPr/>
        </p:nvSpPr>
        <p:spPr>
          <a:xfrm>
            <a:off x="8676510" y="5521741"/>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a:solidFill>
                  <a:srgbClr val="1E1545"/>
                </a:solidFill>
                <a:effectLst/>
                <a:latin typeface="Arial" panose="020B0604020202020204" pitchFamily="34" charset="0"/>
              </a:rPr>
              <a:t>Placement and access</a:t>
            </a:r>
            <a:endParaRPr lang="en-AU" b="0" i="0">
              <a:solidFill>
                <a:srgbClr val="1E1545"/>
              </a:solidFill>
              <a:effectLst/>
              <a:latin typeface="Segoe UI" panose="020B0502040204020203" pitchFamily="34" charset="0"/>
            </a:endParaRPr>
          </a:p>
        </p:txBody>
      </p:sp>
      <p:sp>
        <p:nvSpPr>
          <p:cNvPr id="10" name="TextBox 9">
            <a:extLst>
              <a:ext uri="{FF2B5EF4-FFF2-40B4-BE49-F238E27FC236}">
                <a16:creationId xmlns:a16="http://schemas.microsoft.com/office/drawing/2014/main" id="{DD052B93-14BF-67AD-E71E-74F8B488AF3D}"/>
              </a:ext>
            </a:extLst>
          </p:cNvPr>
          <p:cNvSpPr txBox="1"/>
          <p:nvPr/>
        </p:nvSpPr>
        <p:spPr>
          <a:xfrm>
            <a:off x="1257300" y="5521741"/>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a:solidFill>
                  <a:srgbClr val="1E1545"/>
                </a:solidFill>
                <a:effectLst/>
                <a:latin typeface="Arial" panose="020B0604020202020204" pitchFamily="34" charset="0"/>
              </a:rPr>
              <a:t>Classification</a:t>
            </a:r>
            <a:endParaRPr lang="en-AU" b="1">
              <a:solidFill>
                <a:srgbClr val="1E1545"/>
              </a:solidFill>
              <a:latin typeface="WordVisiCarriageReturn_MSFontService"/>
            </a:endParaRPr>
          </a:p>
        </p:txBody>
      </p:sp>
      <p:sp>
        <p:nvSpPr>
          <p:cNvPr id="11" name="TextBox 10">
            <a:extLst>
              <a:ext uri="{FF2B5EF4-FFF2-40B4-BE49-F238E27FC236}">
                <a16:creationId xmlns:a16="http://schemas.microsoft.com/office/drawing/2014/main" id="{C783473E-122D-6ACA-CE29-9C5A0FC43CFB}"/>
              </a:ext>
            </a:extLst>
          </p:cNvPr>
          <p:cNvSpPr txBox="1"/>
          <p:nvPr/>
        </p:nvSpPr>
        <p:spPr>
          <a:xfrm>
            <a:off x="4962000" y="5521741"/>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a:solidFill>
                  <a:srgbClr val="1E1545"/>
                </a:solidFill>
                <a:effectLst/>
                <a:latin typeface="Arial" panose="020B0604020202020204" pitchFamily="34" charset="0"/>
              </a:rPr>
              <a:t>Prioritisation</a:t>
            </a:r>
            <a:endParaRPr lang="en-AU" sz="1800" b="0" i="0">
              <a:solidFill>
                <a:srgbClr val="1E1545"/>
              </a:solidFill>
              <a:effectLst/>
              <a:latin typeface="Arial" panose="020B0604020202020204" pitchFamily="34" charset="0"/>
            </a:endParaRPr>
          </a:p>
        </p:txBody>
      </p:sp>
      <p:sp>
        <p:nvSpPr>
          <p:cNvPr id="13" name="Rectangle 4">
            <a:extLst>
              <a:ext uri="{FF2B5EF4-FFF2-40B4-BE49-F238E27FC236}">
                <a16:creationId xmlns:a16="http://schemas.microsoft.com/office/drawing/2014/main" id="{E457252D-C85E-9CB2-9A06-36BD9C7E1226}"/>
              </a:ext>
            </a:extLst>
          </p:cNvPr>
          <p:cNvSpPr>
            <a:spLocks noChangeArrowheads="1"/>
          </p:cNvSpPr>
          <p:nvPr/>
        </p:nvSpPr>
        <p:spPr bwMode="auto">
          <a:xfrm>
            <a:off x="1257300" y="-774622"/>
            <a:ext cx="2047335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58" name="Picture 34">
            <a:extLst>
              <a:ext uri="{FF2B5EF4-FFF2-40B4-BE49-F238E27FC236}">
                <a16:creationId xmlns:a16="http://schemas.microsoft.com/office/drawing/2014/main" id="{BDC3D102-3BB2-3F69-DA6A-AC3103D4D7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7300" y="1613199"/>
            <a:ext cx="1931513" cy="193151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3EDA2569-C1FF-2ECD-0552-44CA5A129C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2240" y="1667806"/>
            <a:ext cx="1747520" cy="174752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7749B0BA-3812-A397-F3E2-2990B9A661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36750" y="1662609"/>
            <a:ext cx="1747520" cy="174752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F7D0738E-3E95-3116-BAF7-7C6817C7978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07730" y="4065566"/>
            <a:ext cx="1756302" cy="174752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1671CA4C-B6BD-9DDB-3768-B7487FA66BA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22240" y="4061175"/>
            <a:ext cx="1756302" cy="175630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CAA15079-5004-2FD1-8AC9-05F82A875DD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946560" y="4077374"/>
            <a:ext cx="1766391" cy="176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7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8"/>
                                        </p:tgtEl>
                                        <p:attrNameLst>
                                          <p:attrName>style.visibility</p:attrName>
                                        </p:attrNameLst>
                                      </p:cBhvr>
                                      <p:to>
                                        <p:strVal val="visible"/>
                                      </p:to>
                                    </p:set>
                                    <p:animEffect transition="in" filter="fade">
                                      <p:cBhvr>
                                        <p:cTn id="7" dur="500"/>
                                        <p:tgtEl>
                                          <p:spTgt spid="10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60"/>
                                        </p:tgtEl>
                                        <p:attrNameLst>
                                          <p:attrName>style.visibility</p:attrName>
                                        </p:attrNameLst>
                                      </p:cBhvr>
                                      <p:to>
                                        <p:strVal val="visible"/>
                                      </p:to>
                                    </p:set>
                                    <p:animEffect transition="in" filter="fade">
                                      <p:cBhvr>
                                        <p:cTn id="18" dur="500"/>
                                        <p:tgtEl>
                                          <p:spTgt spid="10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62"/>
                                        </p:tgtEl>
                                        <p:attrNameLst>
                                          <p:attrName>style.visibility</p:attrName>
                                        </p:attrNameLst>
                                      </p:cBhvr>
                                      <p:to>
                                        <p:strVal val="visible"/>
                                      </p:to>
                                    </p:set>
                                    <p:animEffect transition="in" filter="fade">
                                      <p:cBhvr>
                                        <p:cTn id="26" dur="500"/>
                                        <p:tgtEl>
                                          <p:spTgt spid="10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064"/>
                                        </p:tgtEl>
                                        <p:attrNameLst>
                                          <p:attrName>style.visibility</p:attrName>
                                        </p:attrNameLst>
                                      </p:cBhvr>
                                      <p:to>
                                        <p:strVal val="visible"/>
                                      </p:to>
                                    </p:set>
                                    <p:animEffect transition="in" filter="fade">
                                      <p:cBhvr>
                                        <p:cTn id="34" dur="500"/>
                                        <p:tgtEl>
                                          <p:spTgt spid="106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66"/>
                                        </p:tgtEl>
                                        <p:attrNameLst>
                                          <p:attrName>style.visibility</p:attrName>
                                        </p:attrNameLst>
                                      </p:cBhvr>
                                      <p:to>
                                        <p:strVal val="visible"/>
                                      </p:to>
                                    </p:set>
                                    <p:animEffect transition="in" filter="fade">
                                      <p:cBhvr>
                                        <p:cTn id="39" dur="500"/>
                                        <p:tgtEl>
                                          <p:spTgt spid="106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68"/>
                                        </p:tgtEl>
                                        <p:attrNameLst>
                                          <p:attrName>style.visibility</p:attrName>
                                        </p:attrNameLst>
                                      </p:cBhvr>
                                      <p:to>
                                        <p:strVal val="visible"/>
                                      </p:to>
                                    </p:set>
                                    <p:animEffect transition="in" filter="fade">
                                      <p:cBhvr>
                                        <p:cTn id="47" dur="500"/>
                                        <p:tgtEl>
                                          <p:spTgt spid="106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8CF1985-7AAF-C1B3-B574-82629F2E78EE}"/>
              </a:ext>
            </a:extLst>
          </p:cNvPr>
          <p:cNvGrpSpPr/>
          <p:nvPr/>
        </p:nvGrpSpPr>
        <p:grpSpPr>
          <a:xfrm>
            <a:off x="8270175" y="2470161"/>
            <a:ext cx="3025083" cy="3024000"/>
            <a:chOff x="8270175" y="2731417"/>
            <a:chExt cx="3025083" cy="3024000"/>
          </a:xfrm>
        </p:grpSpPr>
        <p:pic>
          <p:nvPicPr>
            <p:cNvPr id="13" name="Picture 6">
              <a:extLst>
                <a:ext uri="{FF2B5EF4-FFF2-40B4-BE49-F238E27FC236}">
                  <a16:creationId xmlns:a16="http://schemas.microsoft.com/office/drawing/2014/main" id="{C1459954-3D89-C1B1-BD0D-DF365BE0CE3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71258" y="2731417"/>
              <a:ext cx="3024000" cy="3024000"/>
            </a:xfrm>
            <a:prstGeom prst="rect">
              <a:avLst/>
            </a:prstGeom>
            <a:noFill/>
            <a:effectLst>
              <a:outerShdw blurRad="162572" dist="38100" dir="2700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BBA8C9D-2F66-CD51-3A39-286858FCF3B7}"/>
                </a:ext>
              </a:extLst>
            </p:cNvPr>
            <p:cNvSpPr/>
            <p:nvPr/>
          </p:nvSpPr>
          <p:spPr>
            <a:xfrm rot="5400000">
              <a:off x="9079628" y="3540870"/>
              <a:ext cx="1405093" cy="3024000"/>
            </a:xfrm>
            <a:prstGeom prst="rect">
              <a:avLst/>
            </a:prstGeom>
            <a:gradFill>
              <a:gsLst>
                <a:gs pos="0">
                  <a:schemeClr val="bg1">
                    <a:lumMod val="10000"/>
                    <a:alpha val="88931"/>
                  </a:schemeClr>
                </a:gs>
                <a:gs pos="84000">
                  <a:schemeClr val="bg1">
                    <a:lumMod val="10000"/>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 name="Group 3">
            <a:extLst>
              <a:ext uri="{FF2B5EF4-FFF2-40B4-BE49-F238E27FC236}">
                <a16:creationId xmlns:a16="http://schemas.microsoft.com/office/drawing/2014/main" id="{DBEF03A6-09E8-F724-D88C-2F0FB26F5F82}"/>
              </a:ext>
            </a:extLst>
          </p:cNvPr>
          <p:cNvGrpSpPr/>
          <p:nvPr/>
        </p:nvGrpSpPr>
        <p:grpSpPr>
          <a:xfrm>
            <a:off x="896743" y="2470161"/>
            <a:ext cx="3024000" cy="3024001"/>
            <a:chOff x="896743" y="2731417"/>
            <a:chExt cx="3024000" cy="3024001"/>
          </a:xfrm>
        </p:grpSpPr>
        <p:pic>
          <p:nvPicPr>
            <p:cNvPr id="1030" name="Picture 6" descr="An older man is sitting with a younger woman. He is showing her a photo album. They are both smiling">
              <a:extLst>
                <a:ext uri="{FF2B5EF4-FFF2-40B4-BE49-F238E27FC236}">
                  <a16:creationId xmlns:a16="http://schemas.microsoft.com/office/drawing/2014/main" id="{F7895A3A-0352-17A0-73C3-ADFD52E38A5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6743" y="2731417"/>
              <a:ext cx="3024000" cy="3024000"/>
            </a:xfrm>
            <a:prstGeom prst="rect">
              <a:avLst/>
            </a:prstGeom>
            <a:noFill/>
            <a:effectLst>
              <a:outerShdw blurRad="152400" dist="38100" dir="2700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94FC858-0413-5AE9-7D8D-638A4D8004EC}"/>
                </a:ext>
              </a:extLst>
            </p:cNvPr>
            <p:cNvSpPr/>
            <p:nvPr/>
          </p:nvSpPr>
          <p:spPr>
            <a:xfrm rot="5400000">
              <a:off x="1582420" y="3417095"/>
              <a:ext cx="1652646" cy="3024000"/>
            </a:xfrm>
            <a:prstGeom prst="rect">
              <a:avLst/>
            </a:prstGeom>
            <a:gradFill>
              <a:gsLst>
                <a:gs pos="0">
                  <a:schemeClr val="bg1">
                    <a:lumMod val="10000"/>
                    <a:alpha val="88931"/>
                  </a:schemeClr>
                </a:gs>
                <a:gs pos="84000">
                  <a:schemeClr val="bg1">
                    <a:lumMod val="10000"/>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a:extLst>
              <a:ext uri="{FF2B5EF4-FFF2-40B4-BE49-F238E27FC236}">
                <a16:creationId xmlns:a16="http://schemas.microsoft.com/office/drawing/2014/main" id="{A638B6F1-D9E1-1C3D-509B-8F43519D78BF}"/>
              </a:ext>
            </a:extLst>
          </p:cNvPr>
          <p:cNvGrpSpPr/>
          <p:nvPr/>
        </p:nvGrpSpPr>
        <p:grpSpPr>
          <a:xfrm>
            <a:off x="4584000" y="2470161"/>
            <a:ext cx="3024000" cy="3024000"/>
            <a:chOff x="4584000" y="2731417"/>
            <a:chExt cx="3024000" cy="3024000"/>
          </a:xfrm>
        </p:grpSpPr>
        <p:pic>
          <p:nvPicPr>
            <p:cNvPr id="12" name="Picture 6">
              <a:extLst>
                <a:ext uri="{FF2B5EF4-FFF2-40B4-BE49-F238E27FC236}">
                  <a16:creationId xmlns:a16="http://schemas.microsoft.com/office/drawing/2014/main" id="{7A74641B-DBFE-7CF8-A0DE-53B1ADBBEB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584000" y="2731417"/>
              <a:ext cx="3024000" cy="3024000"/>
            </a:xfrm>
            <a:prstGeom prst="rect">
              <a:avLst/>
            </a:prstGeom>
            <a:noFill/>
            <a:effectLst>
              <a:outerShdw blurRad="152400" dist="38100" dir="2700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EB14B39-9465-C583-91F2-B87C74001B24}"/>
                </a:ext>
              </a:extLst>
            </p:cNvPr>
            <p:cNvSpPr/>
            <p:nvPr/>
          </p:nvSpPr>
          <p:spPr>
            <a:xfrm rot="5400000">
              <a:off x="5393453" y="3540870"/>
              <a:ext cx="1405093" cy="3024000"/>
            </a:xfrm>
            <a:prstGeom prst="rect">
              <a:avLst/>
            </a:prstGeom>
            <a:gradFill>
              <a:gsLst>
                <a:gs pos="0">
                  <a:schemeClr val="bg1">
                    <a:lumMod val="10000"/>
                    <a:alpha val="88931"/>
                  </a:schemeClr>
                </a:gs>
                <a:gs pos="84000">
                  <a:schemeClr val="bg1">
                    <a:lumMod val="10000"/>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Content Placeholder 2">
            <a:extLst>
              <a:ext uri="{FF2B5EF4-FFF2-40B4-BE49-F238E27FC236}">
                <a16:creationId xmlns:a16="http://schemas.microsoft.com/office/drawing/2014/main" id="{546E4C4B-335B-3909-C934-E5EBE6249A0B}"/>
              </a:ext>
            </a:extLst>
          </p:cNvPr>
          <p:cNvSpPr txBox="1">
            <a:spLocks/>
          </p:cNvSpPr>
          <p:nvPr/>
        </p:nvSpPr>
        <p:spPr>
          <a:xfrm>
            <a:off x="4584000" y="4683683"/>
            <a:ext cx="3024000" cy="810478"/>
          </a:xfrm>
          <a:prstGeom prst="rect">
            <a:avLst/>
          </a:prstGeom>
          <a:effectLst/>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AU" sz="2800" b="1">
                <a:solidFill>
                  <a:srgbClr val="FFFFFF"/>
                </a:solidFill>
              </a:rPr>
              <a:t>Services</a:t>
            </a:r>
            <a:br>
              <a:rPr lang="en-AU" sz="2800" b="1">
                <a:solidFill>
                  <a:srgbClr val="FFFFFF"/>
                </a:solidFill>
              </a:rPr>
            </a:br>
            <a:r>
              <a:rPr lang="en-AU" sz="2800" b="1">
                <a:solidFill>
                  <a:srgbClr val="FFFFFF"/>
                </a:solidFill>
              </a:rPr>
              <a:t>&amp; Fees </a:t>
            </a:r>
          </a:p>
        </p:txBody>
      </p:sp>
      <p:sp>
        <p:nvSpPr>
          <p:cNvPr id="7" name="Content Placeholder 2">
            <a:extLst>
              <a:ext uri="{FF2B5EF4-FFF2-40B4-BE49-F238E27FC236}">
                <a16:creationId xmlns:a16="http://schemas.microsoft.com/office/drawing/2014/main" id="{23EBF342-75DE-263F-02C6-8F78E290C45E}"/>
              </a:ext>
            </a:extLst>
          </p:cNvPr>
          <p:cNvSpPr txBox="1">
            <a:spLocks/>
          </p:cNvSpPr>
          <p:nvPr/>
        </p:nvSpPr>
        <p:spPr>
          <a:xfrm>
            <a:off x="8271257" y="4683683"/>
            <a:ext cx="3024000" cy="810478"/>
          </a:xfrm>
          <a:prstGeom prst="rect">
            <a:avLst/>
          </a:prstGeom>
          <a:effectLst/>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AU" sz="2800" b="1">
                <a:solidFill>
                  <a:srgbClr val="FFFFFF"/>
                </a:solidFill>
              </a:rPr>
              <a:t>Safety</a:t>
            </a:r>
            <a:br>
              <a:rPr lang="en-AU" sz="2800" b="1">
                <a:solidFill>
                  <a:srgbClr val="FFFFFF"/>
                </a:solidFill>
              </a:rPr>
            </a:br>
            <a:r>
              <a:rPr lang="en-AU" sz="2800" b="1">
                <a:solidFill>
                  <a:srgbClr val="FFFFFF"/>
                </a:solidFill>
              </a:rPr>
              <a:t>&amp; Empowerment </a:t>
            </a:r>
          </a:p>
        </p:txBody>
      </p:sp>
      <p:sp>
        <p:nvSpPr>
          <p:cNvPr id="19" name="TextBox 18">
            <a:extLst>
              <a:ext uri="{FF2B5EF4-FFF2-40B4-BE49-F238E27FC236}">
                <a16:creationId xmlns:a16="http://schemas.microsoft.com/office/drawing/2014/main" id="{EDD7461F-F717-E405-01E9-6E98ACE683FB}"/>
              </a:ext>
            </a:extLst>
          </p:cNvPr>
          <p:cNvSpPr txBox="1"/>
          <p:nvPr/>
        </p:nvSpPr>
        <p:spPr>
          <a:xfrm>
            <a:off x="896742" y="1548547"/>
            <a:ext cx="10397433" cy="416204"/>
          </a:xfrm>
          <a:prstGeom prst="rect">
            <a:avLst/>
          </a:prstGeom>
          <a:noFill/>
        </p:spPr>
        <p:txBody>
          <a:bodyPr wrap="square">
            <a:spAutoFit/>
          </a:bodyPr>
          <a:lstStyle/>
          <a:p>
            <a:pPr>
              <a:lnSpc>
                <a:spcPct val="115000"/>
              </a:lnSpc>
              <a:spcBef>
                <a:spcPts val="600"/>
              </a:spcBef>
              <a:spcAft>
                <a:spcPts val="600"/>
              </a:spcAft>
            </a:pPr>
            <a:r>
              <a:rPr lang="en-AU" sz="20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To support your conversations, this document will cover the following topics:</a:t>
            </a:r>
          </a:p>
        </p:txBody>
      </p:sp>
      <p:sp>
        <p:nvSpPr>
          <p:cNvPr id="3" name="Content Placeholder 2">
            <a:extLst>
              <a:ext uri="{FF2B5EF4-FFF2-40B4-BE49-F238E27FC236}">
                <a16:creationId xmlns:a16="http://schemas.microsoft.com/office/drawing/2014/main" id="{F3E27F02-0B96-D36B-7CAF-2365A6265375}"/>
              </a:ext>
            </a:extLst>
          </p:cNvPr>
          <p:cNvSpPr>
            <a:spLocks noGrp="1"/>
          </p:cNvSpPr>
          <p:nvPr>
            <p:ph type="body" sz="quarter" idx="15"/>
          </p:nvPr>
        </p:nvSpPr>
        <p:spPr>
          <a:xfrm>
            <a:off x="896743" y="4324610"/>
            <a:ext cx="3024000" cy="1169551"/>
          </a:xfrm>
          <a:effectLst/>
        </p:spPr>
        <p:txBody>
          <a:bodyPr wrap="square">
            <a:spAutoFit/>
          </a:bodyPr>
          <a:lstStyle/>
          <a:p>
            <a:pPr marL="0" indent="0">
              <a:lnSpc>
                <a:spcPts val="2800"/>
              </a:lnSpc>
              <a:buNone/>
            </a:pPr>
            <a:r>
              <a:rPr lang="en-AU" sz="2800" b="1">
                <a:solidFill>
                  <a:srgbClr val="FFFFFF"/>
                </a:solidFill>
              </a:rPr>
              <a:t>Understanding the Aged Care Act 2024</a:t>
            </a:r>
          </a:p>
        </p:txBody>
      </p:sp>
      <p:sp>
        <p:nvSpPr>
          <p:cNvPr id="2" name="Title 1">
            <a:extLst>
              <a:ext uri="{FF2B5EF4-FFF2-40B4-BE49-F238E27FC236}">
                <a16:creationId xmlns:a16="http://schemas.microsoft.com/office/drawing/2014/main" id="{38337AF4-8F6E-342E-6EC5-8BD793E9CBFA}"/>
              </a:ext>
            </a:extLst>
          </p:cNvPr>
          <p:cNvSpPr>
            <a:spLocks noGrp="1"/>
          </p:cNvSpPr>
          <p:nvPr>
            <p:ph type="title"/>
          </p:nvPr>
        </p:nvSpPr>
        <p:spPr>
          <a:xfrm>
            <a:off x="829952" y="681037"/>
            <a:ext cx="7446782" cy="549275"/>
          </a:xfrm>
        </p:spPr>
        <p:txBody>
          <a:bodyPr/>
          <a:lstStyle/>
          <a:p>
            <a:r>
              <a:rPr lang="en-AU"/>
              <a:t>What the presentation covers</a:t>
            </a:r>
          </a:p>
        </p:txBody>
      </p:sp>
    </p:spTree>
    <p:extLst>
      <p:ext uri="{BB962C8B-B14F-4D97-AF65-F5344CB8AC3E}">
        <p14:creationId xmlns:p14="http://schemas.microsoft.com/office/powerpoint/2010/main" val="37383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2CA5-F7AA-2D63-2B88-41A7A0F2A879}"/>
              </a:ext>
            </a:extLst>
          </p:cNvPr>
          <p:cNvSpPr>
            <a:spLocks noGrp="1"/>
          </p:cNvSpPr>
          <p:nvPr>
            <p:ph type="title"/>
          </p:nvPr>
        </p:nvSpPr>
        <p:spPr/>
        <p:txBody>
          <a:bodyPr/>
          <a:lstStyle/>
          <a:p>
            <a:r>
              <a:rPr lang="en-AU"/>
              <a:t>Fees and contributions </a:t>
            </a:r>
          </a:p>
        </p:txBody>
      </p:sp>
      <p:sp>
        <p:nvSpPr>
          <p:cNvPr id="3" name="Content Placeholder 2">
            <a:extLst>
              <a:ext uri="{FF2B5EF4-FFF2-40B4-BE49-F238E27FC236}">
                <a16:creationId xmlns:a16="http://schemas.microsoft.com/office/drawing/2014/main" id="{706B2138-5588-F6C2-2001-6DD07591F015}"/>
              </a:ext>
            </a:extLst>
          </p:cNvPr>
          <p:cNvSpPr>
            <a:spLocks noGrp="1"/>
          </p:cNvSpPr>
          <p:nvPr>
            <p:ph type="body" sz="quarter" idx="13"/>
          </p:nvPr>
        </p:nvSpPr>
        <p:spPr/>
        <p:txBody>
          <a:bodyPr/>
          <a:lstStyle/>
          <a:p>
            <a:r>
              <a:rPr lang="en-AU"/>
              <a:t>‘No Worse Off Principle’ applies for all existing recipients</a:t>
            </a:r>
          </a:p>
          <a:p>
            <a:r>
              <a:rPr lang="en-AU"/>
              <a:t>The new Aged Care Act 2024 sets out the individual fees and contributions</a:t>
            </a:r>
          </a:p>
          <a:p>
            <a:r>
              <a:rPr lang="en-AU"/>
              <a:t>Individual testing to determine what your contribution will be </a:t>
            </a:r>
          </a:p>
          <a:p>
            <a:r>
              <a:rPr lang="en-AU"/>
              <a:t>Means testing is different between Support at Home and Residential Care.</a:t>
            </a:r>
          </a:p>
        </p:txBody>
      </p:sp>
    </p:spTree>
    <p:extLst>
      <p:ext uri="{BB962C8B-B14F-4D97-AF65-F5344CB8AC3E}">
        <p14:creationId xmlns:p14="http://schemas.microsoft.com/office/powerpoint/2010/main" val="334444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BCC111-4F9F-7387-ABC8-A2A35A08E29C}"/>
              </a:ext>
            </a:extLst>
          </p:cNvPr>
          <p:cNvSpPr>
            <a:spLocks noGrp="1"/>
          </p:cNvSpPr>
          <p:nvPr>
            <p:ph type="dt" sz="half" idx="11"/>
          </p:nvPr>
        </p:nvSpPr>
        <p:spPr/>
        <p:txBody>
          <a:bodyPr/>
          <a:lstStyle/>
          <a:p>
            <a:r>
              <a:rPr lang="en-US"/>
              <a:t>Day Month 2023</a:t>
            </a:r>
          </a:p>
        </p:txBody>
      </p:sp>
      <p:pic>
        <p:nvPicPr>
          <p:cNvPr id="10" name="Picture 9" descr="A person talking to a person&#10;&#10;AI-generated content may be incorrect.">
            <a:extLst>
              <a:ext uri="{FF2B5EF4-FFF2-40B4-BE49-F238E27FC236}">
                <a16:creationId xmlns:a16="http://schemas.microsoft.com/office/drawing/2014/main" id="{0EB8A383-52AF-259A-2428-321E494FB5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BFDC925-3811-C03E-5ECC-FFB0CDB5752A}"/>
              </a:ext>
            </a:extLst>
          </p:cNvPr>
          <p:cNvSpPr/>
          <p:nvPr/>
        </p:nvSpPr>
        <p:spPr>
          <a:xfrm>
            <a:off x="0" y="0"/>
            <a:ext cx="12192000" cy="6858000"/>
          </a:xfrm>
          <a:prstGeom prst="rect">
            <a:avLst/>
          </a:prstGeom>
          <a:gradFill flip="none" rotWithShape="1">
            <a:gsLst>
              <a:gs pos="25000">
                <a:schemeClr val="bg1">
                  <a:lumMod val="10000"/>
                  <a:alpha val="88931"/>
                </a:schemeClr>
              </a:gs>
              <a:gs pos="94000">
                <a:schemeClr val="bg1">
                  <a:lumMod val="1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
            <a:extLst>
              <a:ext uri="{FF2B5EF4-FFF2-40B4-BE49-F238E27FC236}">
                <a16:creationId xmlns:a16="http://schemas.microsoft.com/office/drawing/2014/main" id="{AEE36ABE-8106-2459-C49B-D34A8A811E67}"/>
              </a:ext>
            </a:extLst>
          </p:cNvPr>
          <p:cNvSpPr>
            <a:spLocks noGrp="1"/>
          </p:cNvSpPr>
          <p:nvPr>
            <p:ph type="title"/>
          </p:nvPr>
        </p:nvSpPr>
        <p:spPr>
          <a:xfrm>
            <a:off x="628070" y="3905188"/>
            <a:ext cx="11332872" cy="2952812"/>
          </a:xfrm>
        </p:spPr>
        <p:txBody>
          <a:bodyPr>
            <a:noAutofit/>
          </a:bodyPr>
          <a:lstStyle/>
          <a:p>
            <a:r>
              <a:rPr lang="en-AU" sz="3200" dirty="0">
                <a:solidFill>
                  <a:schemeClr val="bg1"/>
                </a:solidFill>
              </a:rPr>
              <a:t>If you are currently on a Home Care Package you will move to the Support at Home program in November 2025.</a:t>
            </a:r>
            <a:br>
              <a:rPr lang="en-AU" sz="3200" dirty="0">
                <a:solidFill>
                  <a:schemeClr val="bg1"/>
                </a:solidFill>
              </a:rPr>
            </a:br>
            <a:br>
              <a:rPr lang="en-AU" sz="3200" dirty="0">
                <a:solidFill>
                  <a:schemeClr val="bg1"/>
                </a:solidFill>
              </a:rPr>
            </a:br>
            <a:r>
              <a:rPr lang="en-AU" sz="3200" dirty="0">
                <a:solidFill>
                  <a:schemeClr val="bg1"/>
                </a:solidFill>
              </a:rPr>
              <a:t>You will be allocated Support at Home funding that is equivalent to your existing Home Care Package level</a:t>
            </a:r>
            <a:br>
              <a:rPr lang="en-AU" sz="3200" dirty="0">
                <a:solidFill>
                  <a:schemeClr val="bg1"/>
                </a:solidFill>
              </a:rPr>
            </a:br>
            <a:r>
              <a:rPr lang="en-AU" sz="3200" dirty="0">
                <a:solidFill>
                  <a:schemeClr val="bg1"/>
                </a:solidFill>
              </a:rPr>
              <a:t>and aligned to the new program rules.</a:t>
            </a:r>
            <a:br>
              <a:rPr lang="en-AU" sz="3200" dirty="0">
                <a:solidFill>
                  <a:schemeClr val="bg1"/>
                </a:solidFill>
              </a:rPr>
            </a:br>
            <a:endParaRPr lang="en-AU" sz="3200" dirty="0">
              <a:solidFill>
                <a:schemeClr val="bg1"/>
              </a:solidFill>
            </a:endParaRPr>
          </a:p>
        </p:txBody>
      </p:sp>
    </p:spTree>
    <p:extLst>
      <p:ext uri="{BB962C8B-B14F-4D97-AF65-F5344CB8AC3E}">
        <p14:creationId xmlns:p14="http://schemas.microsoft.com/office/powerpoint/2010/main" val="9922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5000" fill="hold"/>
                                        <p:tgtEl>
                                          <p:spTgt spid="10"/>
                                        </p:tgtEl>
                                      </p:cBhvr>
                                      <p:by x="115000" y="115000"/>
                                    </p:animScale>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6452-023C-A202-BF6C-ED381580E506}"/>
              </a:ext>
            </a:extLst>
          </p:cNvPr>
          <p:cNvSpPr>
            <a:spLocks noGrp="1"/>
          </p:cNvSpPr>
          <p:nvPr>
            <p:ph type="title"/>
          </p:nvPr>
        </p:nvSpPr>
        <p:spPr>
          <a:xfrm>
            <a:off x="829952" y="681037"/>
            <a:ext cx="7446782" cy="549275"/>
          </a:xfrm>
        </p:spPr>
        <p:txBody>
          <a:bodyPr/>
          <a:lstStyle/>
          <a:p>
            <a:r>
              <a:rPr lang="en-AU"/>
              <a:t>Residential Care Means Testing </a:t>
            </a:r>
          </a:p>
        </p:txBody>
      </p:sp>
      <p:sp>
        <p:nvSpPr>
          <p:cNvPr id="3" name="Content Placeholder 2">
            <a:extLst>
              <a:ext uri="{FF2B5EF4-FFF2-40B4-BE49-F238E27FC236}">
                <a16:creationId xmlns:a16="http://schemas.microsoft.com/office/drawing/2014/main" id="{A57B6EAA-628C-897E-9DEC-6795084E8BCE}"/>
              </a:ext>
            </a:extLst>
          </p:cNvPr>
          <p:cNvSpPr>
            <a:spLocks noGrp="1"/>
          </p:cNvSpPr>
          <p:nvPr>
            <p:ph type="body" sz="quarter" idx="13"/>
          </p:nvPr>
        </p:nvSpPr>
        <p:spPr>
          <a:xfrm>
            <a:off x="830263" y="1819275"/>
            <a:ext cx="10520362" cy="4332288"/>
          </a:xfrm>
        </p:spPr>
        <p:txBody>
          <a:bodyPr/>
          <a:lstStyle/>
          <a:p>
            <a:r>
              <a:rPr lang="en-AU"/>
              <a:t>A resident’s means tested amount is based on your assessable income and assets. </a:t>
            </a:r>
          </a:p>
          <a:p>
            <a:r>
              <a:rPr lang="en-AU"/>
              <a:t>It will continue to be the sum of your income tested amount and asset tested amount. </a:t>
            </a:r>
          </a:p>
          <a:p>
            <a:r>
              <a:rPr lang="en-AU"/>
              <a:t>Income and asset taper rates are changing. </a:t>
            </a:r>
          </a:p>
          <a:p>
            <a:r>
              <a:rPr lang="en-AU"/>
              <a:t>Current means tested care fee will be abolished. </a:t>
            </a:r>
          </a:p>
          <a:p>
            <a:r>
              <a:rPr lang="en-AU"/>
              <a:t>Introduction to Hotelling Supplement</a:t>
            </a:r>
          </a:p>
          <a:p>
            <a:r>
              <a:rPr lang="en-AU"/>
              <a:t>Government will fund all clinical care costs in residential aged care.</a:t>
            </a:r>
          </a:p>
          <a:p>
            <a:endParaRPr lang="en-AU"/>
          </a:p>
        </p:txBody>
      </p:sp>
    </p:spTree>
    <p:extLst>
      <p:ext uri="{BB962C8B-B14F-4D97-AF65-F5344CB8AC3E}">
        <p14:creationId xmlns:p14="http://schemas.microsoft.com/office/powerpoint/2010/main" val="23902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178AF3-C1E8-442B-6C32-D466EC5AC52D}"/>
              </a:ext>
            </a:extLst>
          </p:cNvPr>
          <p:cNvSpPr txBox="1"/>
          <p:nvPr/>
        </p:nvSpPr>
        <p:spPr>
          <a:xfrm>
            <a:off x="1523999" y="3083908"/>
            <a:ext cx="7952509" cy="784830"/>
          </a:xfrm>
          <a:prstGeom prst="rect">
            <a:avLst/>
          </a:prstGeom>
          <a:noFill/>
        </p:spPr>
        <p:txBody>
          <a:bodyPr wrap="square">
            <a:spAutoFit/>
          </a:bodyPr>
          <a:lstStyle/>
          <a:p>
            <a:pPr>
              <a:lnSpc>
                <a:spcPct val="90000"/>
              </a:lnSpc>
              <a:spcBef>
                <a:spcPct val="0"/>
              </a:spcBef>
            </a:pPr>
            <a:r>
              <a:rPr lang="en-AU" sz="5000" b="1">
                <a:solidFill>
                  <a:schemeClr val="bg1"/>
                </a:solidFill>
                <a:latin typeface="Arial" panose="020B0604020202020204" pitchFamily="34" charset="0"/>
                <a:ea typeface="+mj-ea"/>
                <a:cs typeface="Arial" panose="020B0604020202020204" pitchFamily="34" charset="0"/>
              </a:rPr>
              <a:t>Safety &amp; Empowerment </a:t>
            </a:r>
          </a:p>
        </p:txBody>
      </p:sp>
    </p:spTree>
    <p:extLst>
      <p:ext uri="{BB962C8B-B14F-4D97-AF65-F5344CB8AC3E}">
        <p14:creationId xmlns:p14="http://schemas.microsoft.com/office/powerpoint/2010/main" val="271654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CAE-0513-7FA9-E6A9-8F1EF58A1319}"/>
              </a:ext>
            </a:extLst>
          </p:cNvPr>
          <p:cNvSpPr>
            <a:spLocks noGrp="1"/>
          </p:cNvSpPr>
          <p:nvPr>
            <p:ph type="title"/>
          </p:nvPr>
        </p:nvSpPr>
        <p:spPr/>
        <p:txBody>
          <a:bodyPr>
            <a:normAutofit fontScale="90000"/>
          </a:bodyPr>
          <a:lstStyle/>
          <a:p>
            <a:r>
              <a:rPr lang="en-AU"/>
              <a:t>Strengthened Aged Care Quality Standards</a:t>
            </a:r>
          </a:p>
        </p:txBody>
      </p:sp>
      <p:pic>
        <p:nvPicPr>
          <p:cNvPr id="1026" name="Picture 2" descr="A circular diagram of a community&#10;&#10;AI-generated content may be incorrect., Picture">
            <a:extLst>
              <a:ext uri="{FF2B5EF4-FFF2-40B4-BE49-F238E27FC236}">
                <a16:creationId xmlns:a16="http://schemas.microsoft.com/office/drawing/2014/main" id="{7B36AF0E-BB69-003D-29B6-F0ABFF1151FC}"/>
              </a:ext>
            </a:extLst>
          </p:cNvPr>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1429880" y="1819275"/>
            <a:ext cx="4666120" cy="4664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55A0219-F100-4B20-22E3-1955AB24D0AD}"/>
              </a:ext>
            </a:extLst>
          </p:cNvPr>
          <p:cNvSpPr>
            <a:spLocks noGrp="1"/>
          </p:cNvSpPr>
          <p:nvPr>
            <p:ph type="body" sz="quarter" idx="13"/>
          </p:nvPr>
        </p:nvSpPr>
        <p:spPr>
          <a:xfrm>
            <a:off x="6966065" y="1819275"/>
            <a:ext cx="4384560" cy="4332288"/>
          </a:xfrm>
        </p:spPr>
        <p:txBody>
          <a:bodyPr>
            <a:normAutofit fontScale="77500" lnSpcReduction="20000"/>
          </a:bodyPr>
          <a:lstStyle/>
          <a:p>
            <a:pPr marL="0" indent="0">
              <a:buNone/>
            </a:pPr>
            <a:r>
              <a:rPr lang="en-AU"/>
              <a:t>The strengthened Quality Standards:</a:t>
            </a:r>
          </a:p>
          <a:p>
            <a:r>
              <a:rPr lang="en-AU"/>
              <a:t>place older people at the centre of their care</a:t>
            </a:r>
          </a:p>
          <a:p>
            <a:r>
              <a:rPr lang="en-AU"/>
              <a:t>support older people living with dementia</a:t>
            </a:r>
          </a:p>
          <a:p>
            <a:r>
              <a:rPr lang="en-AU"/>
              <a:t>better include older people from diverse backgrounds</a:t>
            </a:r>
          </a:p>
          <a:p>
            <a:r>
              <a:rPr lang="en-AU"/>
              <a:t>provide stronger requirements for clinical care and food and nutrition</a:t>
            </a:r>
          </a:p>
          <a:p>
            <a:r>
              <a:rPr lang="en-AU"/>
              <a:t>use clear language and minimise duplication</a:t>
            </a:r>
          </a:p>
          <a:p>
            <a:r>
              <a:rPr lang="en-AU"/>
              <a:t>reflect the new Statement of Rights.</a:t>
            </a:r>
          </a:p>
          <a:p>
            <a:endParaRPr lang="en-AU"/>
          </a:p>
          <a:p>
            <a:endParaRPr lang="en-AU"/>
          </a:p>
        </p:txBody>
      </p:sp>
    </p:spTree>
    <p:extLst>
      <p:ext uri="{BB962C8B-B14F-4D97-AF65-F5344CB8AC3E}">
        <p14:creationId xmlns:p14="http://schemas.microsoft.com/office/powerpoint/2010/main" val="350550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1F3BF6-C04F-1DDE-7A44-9898DA1500E8}"/>
              </a:ext>
            </a:extLst>
          </p:cNvPr>
          <p:cNvSpPr/>
          <p:nvPr/>
        </p:nvSpPr>
        <p:spPr>
          <a:xfrm rot="10800000">
            <a:off x="1852827" y="4904672"/>
            <a:ext cx="1276450" cy="1452697"/>
          </a:xfrm>
          <a:prstGeom prst="rect">
            <a:avLst/>
          </a:prstGeom>
          <a:gradFill flip="none" rotWithShape="1">
            <a:gsLst>
              <a:gs pos="0">
                <a:schemeClr val="accent1">
                  <a:lumMod val="40000"/>
                  <a:lumOff val="60000"/>
                </a:schemeClr>
              </a:gs>
              <a:gs pos="100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B2E3CDCF-5128-EBAA-63C7-E9665266AE29}"/>
              </a:ext>
            </a:extLst>
          </p:cNvPr>
          <p:cNvSpPr/>
          <p:nvPr/>
        </p:nvSpPr>
        <p:spPr>
          <a:xfrm>
            <a:off x="3129279" y="4904676"/>
            <a:ext cx="3748599" cy="1452697"/>
          </a:xfrm>
          <a:prstGeom prst="rect">
            <a:avLst/>
          </a:prstGeom>
          <a:gradFill flip="none" rotWithShape="1">
            <a:gsLst>
              <a:gs pos="0">
                <a:schemeClr val="accent1">
                  <a:lumMod val="20000"/>
                  <a:lumOff val="80000"/>
                </a:schemeClr>
              </a:gs>
              <a:gs pos="39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81B994D-6E55-A34C-5083-1195EB706ECD}"/>
              </a:ext>
            </a:extLst>
          </p:cNvPr>
          <p:cNvSpPr/>
          <p:nvPr/>
        </p:nvSpPr>
        <p:spPr>
          <a:xfrm rot="10800000">
            <a:off x="1852827" y="3301159"/>
            <a:ext cx="1276450" cy="1452697"/>
          </a:xfrm>
          <a:prstGeom prst="rect">
            <a:avLst/>
          </a:prstGeom>
          <a:gradFill flip="none" rotWithShape="1">
            <a:gsLst>
              <a:gs pos="0">
                <a:schemeClr val="accent1">
                  <a:lumMod val="40000"/>
                  <a:lumOff val="60000"/>
                </a:schemeClr>
              </a:gs>
              <a:gs pos="100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234649FF-6E3A-6F12-749E-9000B19402D3}"/>
              </a:ext>
            </a:extLst>
          </p:cNvPr>
          <p:cNvSpPr/>
          <p:nvPr/>
        </p:nvSpPr>
        <p:spPr>
          <a:xfrm>
            <a:off x="3129279" y="3301163"/>
            <a:ext cx="3748599" cy="1452697"/>
          </a:xfrm>
          <a:prstGeom prst="rect">
            <a:avLst/>
          </a:prstGeom>
          <a:gradFill flip="none" rotWithShape="1">
            <a:gsLst>
              <a:gs pos="0">
                <a:schemeClr val="accent1">
                  <a:lumMod val="20000"/>
                  <a:lumOff val="80000"/>
                </a:schemeClr>
              </a:gs>
              <a:gs pos="39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EB501D30-0A26-31DB-25DF-DE99ACFAD1A3}"/>
              </a:ext>
            </a:extLst>
          </p:cNvPr>
          <p:cNvSpPr/>
          <p:nvPr/>
        </p:nvSpPr>
        <p:spPr>
          <a:xfrm rot="10800000">
            <a:off x="1852827" y="1684394"/>
            <a:ext cx="1276450" cy="1452697"/>
          </a:xfrm>
          <a:prstGeom prst="rect">
            <a:avLst/>
          </a:prstGeom>
          <a:gradFill flip="none" rotWithShape="1">
            <a:gsLst>
              <a:gs pos="0">
                <a:schemeClr val="accent1">
                  <a:lumMod val="40000"/>
                  <a:lumOff val="60000"/>
                </a:schemeClr>
              </a:gs>
              <a:gs pos="100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6F82B25D-0E53-9F96-B888-CE828B8CF495}"/>
              </a:ext>
            </a:extLst>
          </p:cNvPr>
          <p:cNvSpPr/>
          <p:nvPr/>
        </p:nvSpPr>
        <p:spPr>
          <a:xfrm>
            <a:off x="3129279" y="1684398"/>
            <a:ext cx="3748599" cy="1452697"/>
          </a:xfrm>
          <a:prstGeom prst="rect">
            <a:avLst/>
          </a:prstGeom>
          <a:gradFill flip="none" rotWithShape="1">
            <a:gsLst>
              <a:gs pos="0">
                <a:schemeClr val="accent1">
                  <a:lumMod val="20000"/>
                  <a:lumOff val="80000"/>
                </a:schemeClr>
              </a:gs>
              <a:gs pos="39000">
                <a:srgbClr val="FFFFFF"/>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4FD152F-0677-8844-758B-028DBA1CFCEC}"/>
              </a:ext>
            </a:extLst>
          </p:cNvPr>
          <p:cNvSpPr>
            <a:spLocks noGrp="1"/>
          </p:cNvSpPr>
          <p:nvPr>
            <p:ph type="title"/>
          </p:nvPr>
        </p:nvSpPr>
        <p:spPr>
          <a:xfrm>
            <a:off x="829952" y="681037"/>
            <a:ext cx="8862688" cy="549275"/>
          </a:xfrm>
        </p:spPr>
        <p:txBody>
          <a:bodyPr>
            <a:normAutofit/>
          </a:bodyPr>
          <a:lstStyle/>
          <a:p>
            <a:r>
              <a:rPr lang="en-AU"/>
              <a:t>How do providers comply with the Standards?</a:t>
            </a:r>
          </a:p>
        </p:txBody>
      </p:sp>
      <p:pic>
        <p:nvPicPr>
          <p:cNvPr id="2053" name="Picture 5">
            <a:extLst>
              <a:ext uri="{FF2B5EF4-FFF2-40B4-BE49-F238E27FC236}">
                <a16:creationId xmlns:a16="http://schemas.microsoft.com/office/drawing/2014/main" id="{B0A0FD6B-AB3A-41D0-1128-9614317F813D}"/>
              </a:ext>
            </a:extLst>
          </p:cNvPr>
          <p:cNvPicPr>
            <a:picLocks noGrp="1" noChangeAspect="1" noChangeArrowheads="1"/>
          </p:cNvPicPr>
          <p:nvPr>
            <p:ph idx="4294967295"/>
          </p:nvPr>
        </p:nvPicPr>
        <p:blipFill rotWithShape="1">
          <a:blip r:embed="rId3" cstate="screen">
            <a:extLst>
              <a:ext uri="{28A0092B-C50C-407E-A947-70E740481C1C}">
                <a14:useLocalDpi xmlns:a14="http://schemas.microsoft.com/office/drawing/2010/main"/>
              </a:ext>
            </a:extLst>
          </a:blip>
          <a:srcRect l="12638" t="12619" r="12619" b="12638"/>
          <a:stretch/>
        </p:blipFill>
        <p:spPr bwMode="auto">
          <a:xfrm>
            <a:off x="1437410" y="1827403"/>
            <a:ext cx="1107670" cy="110767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0C524D9F-80D8-F57B-ECDB-F85DCA7A675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901" t="14393" r="14393" b="15901"/>
          <a:stretch/>
        </p:blipFill>
        <p:spPr bwMode="auto">
          <a:xfrm>
            <a:off x="1437410" y="3474773"/>
            <a:ext cx="1107670" cy="110767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C105ADDC-F78E-34A1-664D-74F9E050BDB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6796" t="8691" r="8691" b="6796"/>
          <a:stretch/>
        </p:blipFill>
        <p:spPr bwMode="auto">
          <a:xfrm>
            <a:off x="1370266" y="5088792"/>
            <a:ext cx="1172675" cy="1172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D7DF89-A961-B763-C1FF-2D2E803C03CD}"/>
              </a:ext>
            </a:extLst>
          </p:cNvPr>
          <p:cNvSpPr txBox="1"/>
          <p:nvPr/>
        </p:nvSpPr>
        <p:spPr>
          <a:xfrm>
            <a:off x="3129280" y="1874952"/>
            <a:ext cx="8102599" cy="1038746"/>
          </a:xfrm>
          <a:prstGeom prst="rect">
            <a:avLst/>
          </a:prstGeom>
          <a:noFill/>
        </p:spPr>
        <p:txBody>
          <a:bodyPr wrap="square">
            <a:spAutoFit/>
          </a:bodyPr>
          <a:lstStyle/>
          <a:p>
            <a:pPr rtl="0" fontAlgn="base">
              <a:spcBef>
                <a:spcPts val="1200"/>
              </a:spcBef>
              <a:spcAft>
                <a:spcPts val="300"/>
              </a:spcAft>
              <a:buNone/>
            </a:pPr>
            <a:r>
              <a:rPr lang="en-AU" sz="1800" b="1" i="0">
                <a:solidFill>
                  <a:srgbClr val="1E1545"/>
                </a:solidFill>
                <a:effectLst/>
                <a:latin typeface="Arial" panose="020B0604020202020204" pitchFamily="34" charset="0"/>
              </a:rPr>
              <a:t>Safe and quality services </a:t>
            </a:r>
            <a:endParaRPr lang="en-AU" b="1" i="0">
              <a:solidFill>
                <a:srgbClr val="1E1545"/>
              </a:solidFill>
              <a:effectLst/>
              <a:latin typeface="Segoe UI" panose="020B0502040204020203" pitchFamily="34" charset="0"/>
            </a:endParaRPr>
          </a:p>
          <a:p>
            <a:pPr rtl="0" fontAlgn="base">
              <a:spcBef>
                <a:spcPts val="600"/>
              </a:spcBef>
              <a:spcAft>
                <a:spcPts val="600"/>
              </a:spcAft>
            </a:pPr>
            <a:r>
              <a:rPr lang="en-AU" sz="1800" b="0" i="0">
                <a:solidFill>
                  <a:srgbClr val="1E1545"/>
                </a:solidFill>
                <a:effectLst/>
                <a:latin typeface="Arial" panose="020B0604020202020204" pitchFamily="34" charset="0"/>
              </a:rPr>
              <a:t>Providers must deliver services that are safe and of quality, ensuring they meet the needs and rights of older people. </a:t>
            </a:r>
            <a:endParaRPr lang="en-AU" b="0" i="0">
              <a:solidFill>
                <a:srgbClr val="1E1545"/>
              </a:solidFill>
              <a:effectLst/>
              <a:latin typeface="Segoe UI" panose="020B0502040204020203" pitchFamily="34" charset="0"/>
            </a:endParaRPr>
          </a:p>
        </p:txBody>
      </p:sp>
      <p:sp>
        <p:nvSpPr>
          <p:cNvPr id="8" name="TextBox 7">
            <a:extLst>
              <a:ext uri="{FF2B5EF4-FFF2-40B4-BE49-F238E27FC236}">
                <a16:creationId xmlns:a16="http://schemas.microsoft.com/office/drawing/2014/main" id="{C0706761-DD88-E3B8-EE2B-6342D0001BB5}"/>
              </a:ext>
            </a:extLst>
          </p:cNvPr>
          <p:cNvSpPr txBox="1"/>
          <p:nvPr/>
        </p:nvSpPr>
        <p:spPr>
          <a:xfrm>
            <a:off x="3129280" y="3456529"/>
            <a:ext cx="8285479" cy="1038746"/>
          </a:xfrm>
          <a:prstGeom prst="rect">
            <a:avLst/>
          </a:prstGeom>
          <a:noFill/>
        </p:spPr>
        <p:txBody>
          <a:bodyPr wrap="square">
            <a:spAutoFit/>
          </a:bodyPr>
          <a:lstStyle/>
          <a:p>
            <a:pPr rtl="0" fontAlgn="base">
              <a:spcBef>
                <a:spcPts val="1200"/>
              </a:spcBef>
              <a:spcAft>
                <a:spcPts val="300"/>
              </a:spcAft>
              <a:buNone/>
            </a:pPr>
            <a:r>
              <a:rPr lang="en-AU" sz="1800" b="1" i="0">
                <a:solidFill>
                  <a:srgbClr val="1E1545"/>
                </a:solidFill>
                <a:effectLst/>
                <a:latin typeface="Arial" panose="020B0604020202020204" pitchFamily="34" charset="0"/>
              </a:rPr>
              <a:t>Accountability </a:t>
            </a:r>
            <a:endParaRPr lang="en-AU" b="1" i="0">
              <a:solidFill>
                <a:srgbClr val="1E1545"/>
              </a:solidFill>
              <a:effectLst/>
              <a:latin typeface="Segoe UI" panose="020B0502040204020203" pitchFamily="34" charset="0"/>
            </a:endParaRPr>
          </a:p>
          <a:p>
            <a:pPr rtl="0" fontAlgn="base">
              <a:spcBef>
                <a:spcPts val="600"/>
              </a:spcBef>
              <a:spcAft>
                <a:spcPts val="600"/>
              </a:spcAft>
            </a:pPr>
            <a:r>
              <a:rPr lang="en-AU" sz="1800" b="0" i="0">
                <a:solidFill>
                  <a:srgbClr val="1E1545"/>
                </a:solidFill>
                <a:effectLst/>
                <a:latin typeface="Arial" panose="020B0604020202020204" pitchFamily="34" charset="0"/>
              </a:rPr>
              <a:t>Providers are held accountable for their actions and must regularly demonstrate their compliance with the Quality Standards. </a:t>
            </a:r>
            <a:endParaRPr lang="en-AU" b="0" i="0">
              <a:solidFill>
                <a:srgbClr val="1E1545"/>
              </a:solidFill>
              <a:effectLst/>
              <a:latin typeface="Segoe UI" panose="020B0502040204020203" pitchFamily="34" charset="0"/>
            </a:endParaRPr>
          </a:p>
        </p:txBody>
      </p:sp>
      <p:sp>
        <p:nvSpPr>
          <p:cNvPr id="10" name="TextBox 9">
            <a:extLst>
              <a:ext uri="{FF2B5EF4-FFF2-40B4-BE49-F238E27FC236}">
                <a16:creationId xmlns:a16="http://schemas.microsoft.com/office/drawing/2014/main" id="{F6D18BA0-0948-9A7F-85B4-EFB5CF89C485}"/>
              </a:ext>
            </a:extLst>
          </p:cNvPr>
          <p:cNvSpPr txBox="1"/>
          <p:nvPr/>
        </p:nvSpPr>
        <p:spPr>
          <a:xfrm>
            <a:off x="3129281" y="5092712"/>
            <a:ext cx="8102598" cy="1038746"/>
          </a:xfrm>
          <a:prstGeom prst="rect">
            <a:avLst/>
          </a:prstGeom>
          <a:noFill/>
        </p:spPr>
        <p:txBody>
          <a:bodyPr wrap="square">
            <a:spAutoFit/>
          </a:bodyPr>
          <a:lstStyle/>
          <a:p>
            <a:pPr rtl="0" fontAlgn="base">
              <a:spcBef>
                <a:spcPts val="1200"/>
              </a:spcBef>
              <a:spcAft>
                <a:spcPts val="300"/>
              </a:spcAft>
              <a:buNone/>
            </a:pPr>
            <a:r>
              <a:rPr lang="en-AU" sz="1800" b="1" i="0">
                <a:solidFill>
                  <a:srgbClr val="1E1545"/>
                </a:solidFill>
                <a:effectLst/>
                <a:latin typeface="Arial" panose="020B0604020202020204" pitchFamily="34" charset="0"/>
              </a:rPr>
              <a:t>Continuous improvement </a:t>
            </a:r>
            <a:endParaRPr lang="en-AU" b="1" i="0">
              <a:solidFill>
                <a:srgbClr val="1E1545"/>
              </a:solidFill>
              <a:effectLst/>
              <a:latin typeface="Segoe UI" panose="020B0502040204020203" pitchFamily="34" charset="0"/>
            </a:endParaRPr>
          </a:p>
          <a:p>
            <a:pPr rtl="0" fontAlgn="base">
              <a:spcBef>
                <a:spcPts val="600"/>
              </a:spcBef>
              <a:spcAft>
                <a:spcPts val="600"/>
              </a:spcAft>
            </a:pPr>
            <a:r>
              <a:rPr lang="en-AU" sz="1800" b="0" i="0">
                <a:solidFill>
                  <a:srgbClr val="1E1545"/>
                </a:solidFill>
                <a:effectLst/>
                <a:latin typeface="Arial" panose="020B0604020202020204" pitchFamily="34" charset="0"/>
              </a:rPr>
              <a:t>Providers must commit to continuous improvement towards the delivery of</a:t>
            </a:r>
            <a:r>
              <a:rPr lang="en-AU" sz="1800" b="0" i="0">
                <a:solidFill>
                  <a:srgbClr val="1E1545"/>
                </a:solidFill>
                <a:effectLst/>
                <a:latin typeface="WordVisiCarriageReturn_MSFontService"/>
              </a:rPr>
              <a:t> </a:t>
            </a:r>
            <a:r>
              <a:rPr lang="en-AU" sz="1800" b="0" i="0">
                <a:solidFill>
                  <a:srgbClr val="1E1545"/>
                </a:solidFill>
                <a:effectLst/>
                <a:latin typeface="Arial" panose="020B0604020202020204" pitchFamily="34" charset="0"/>
              </a:rPr>
              <a:t>high-quality care. </a:t>
            </a:r>
            <a:endParaRPr lang="en-AU" b="0" i="0">
              <a:solidFill>
                <a:srgbClr val="1E1545"/>
              </a:solidFill>
              <a:effectLst/>
              <a:latin typeface="Segoe UI" panose="020B0502040204020203" pitchFamily="34" charset="0"/>
            </a:endParaRPr>
          </a:p>
        </p:txBody>
      </p:sp>
    </p:spTree>
    <p:extLst>
      <p:ext uri="{BB962C8B-B14F-4D97-AF65-F5344CB8AC3E}">
        <p14:creationId xmlns:p14="http://schemas.microsoft.com/office/powerpoint/2010/main" val="168351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500"/>
                                        <p:tgtEl>
                                          <p:spTgt spid="20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fade">
                                      <p:cBhvr>
                                        <p:cTn id="27" dur="500"/>
                                        <p:tgtEl>
                                          <p:spTgt spid="20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2057"/>
                                        </p:tgtEl>
                                        <p:attrNameLst>
                                          <p:attrName>style.visibility</p:attrName>
                                        </p:attrNameLst>
                                      </p:cBhvr>
                                      <p:to>
                                        <p:strVal val="visible"/>
                                      </p:to>
                                    </p:set>
                                    <p:animEffect transition="in" filter="fade">
                                      <p:cBhvr>
                                        <p:cTn id="41" dur="500"/>
                                        <p:tgtEl>
                                          <p:spTgt spid="205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P spid="13" grpId="0" animBg="1"/>
      <p:bldP spid="4" grpId="0" animBg="1"/>
      <p:bldP spid="3" grpId="0" animBg="1"/>
      <p:bldP spid="6"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D4D1-BF53-2C91-8D89-919724455187}"/>
              </a:ext>
            </a:extLst>
          </p:cNvPr>
          <p:cNvSpPr>
            <a:spLocks noGrp="1"/>
          </p:cNvSpPr>
          <p:nvPr>
            <p:ph type="title"/>
          </p:nvPr>
        </p:nvSpPr>
        <p:spPr>
          <a:xfrm>
            <a:off x="829951" y="681037"/>
            <a:ext cx="10389591" cy="549275"/>
          </a:xfrm>
        </p:spPr>
        <p:txBody>
          <a:bodyPr>
            <a:normAutofit/>
          </a:bodyPr>
          <a:lstStyle/>
          <a:p>
            <a:r>
              <a:rPr lang="en-AU"/>
              <a:t>What safe, respectful, high-quality care should feel like </a:t>
            </a:r>
          </a:p>
        </p:txBody>
      </p:sp>
      <p:pic>
        <p:nvPicPr>
          <p:cNvPr id="3074" name="Picture 2">
            <a:extLst>
              <a:ext uri="{FF2B5EF4-FFF2-40B4-BE49-F238E27FC236}">
                <a16:creationId xmlns:a16="http://schemas.microsoft.com/office/drawing/2014/main" id="{C62D7A24-7B18-CA75-FC77-5174F5A3227C}"/>
              </a:ext>
            </a:extLst>
          </p:cNvPr>
          <p:cNvPicPr>
            <a:picLocks noGrp="1" noChangeAspect="1" noChangeArrowheads="1"/>
          </p:cNvPicPr>
          <p:nvPr>
            <p:ph idx="4294967295"/>
          </p:nvPr>
        </p:nvPicPr>
        <p:blipFill rotWithShape="1">
          <a:blip r:embed="rId3" cstate="screen">
            <a:extLst>
              <a:ext uri="{28A0092B-C50C-407E-A947-70E740481C1C}">
                <a14:useLocalDpi xmlns:a14="http://schemas.microsoft.com/office/drawing/2010/main"/>
              </a:ext>
            </a:extLst>
          </a:blip>
          <a:srcRect/>
          <a:stretch/>
        </p:blipFill>
        <p:spPr bwMode="auto">
          <a:xfrm>
            <a:off x="829953" y="1827849"/>
            <a:ext cx="5160432" cy="4345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CCFFDF7-9E90-A6A0-F9D3-4C9264F607B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02679" y="1827849"/>
            <a:ext cx="5160433" cy="434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0C7F-4A3A-5343-C258-1046B5069543}"/>
              </a:ext>
            </a:extLst>
          </p:cNvPr>
          <p:cNvSpPr>
            <a:spLocks noGrp="1"/>
          </p:cNvSpPr>
          <p:nvPr>
            <p:ph type="title"/>
          </p:nvPr>
        </p:nvSpPr>
        <p:spPr/>
        <p:txBody>
          <a:bodyPr>
            <a:normAutofit fontScale="90000"/>
          </a:bodyPr>
          <a:lstStyle/>
          <a:p>
            <a:r>
              <a:rPr lang="en-AU"/>
              <a:t>Provider responsibilities and duties of care</a:t>
            </a:r>
          </a:p>
        </p:txBody>
      </p:sp>
      <p:sp>
        <p:nvSpPr>
          <p:cNvPr id="3" name="Text Placeholder 2">
            <a:extLst>
              <a:ext uri="{FF2B5EF4-FFF2-40B4-BE49-F238E27FC236}">
                <a16:creationId xmlns:a16="http://schemas.microsoft.com/office/drawing/2014/main" id="{2435414E-8F94-FB82-A9F4-5F9BC7661C79}"/>
              </a:ext>
            </a:extLst>
          </p:cNvPr>
          <p:cNvSpPr>
            <a:spLocks noGrp="1"/>
          </p:cNvSpPr>
          <p:nvPr>
            <p:ph type="body" sz="quarter" idx="13"/>
          </p:nvPr>
        </p:nvSpPr>
        <p:spPr/>
        <p:txBody>
          <a:bodyPr/>
          <a:lstStyle/>
          <a:p>
            <a:r>
              <a:rPr lang="en-AU" b="1"/>
              <a:t>Safe and quality services: </a:t>
            </a:r>
            <a:r>
              <a:rPr lang="en-AU"/>
              <a:t>Providers must deliver services that align with the rights of older people, ensuring safety and quality.</a:t>
            </a:r>
          </a:p>
          <a:p>
            <a:r>
              <a:rPr lang="en-AU" b="1"/>
              <a:t>Accountability: </a:t>
            </a:r>
            <a:r>
              <a:rPr lang="en-AU"/>
              <a:t>Providers are held accountable for their actions and must report incidents to regulatory agencies.</a:t>
            </a:r>
          </a:p>
          <a:p>
            <a:r>
              <a:rPr lang="en-AU" b="1">
                <a:solidFill>
                  <a:srgbClr val="1E1545"/>
                </a:solidFill>
                <a:ea typeface="Calibri" panose="020F0502020204030204" pitchFamily="34" charset="0"/>
                <a:cs typeface="Times New Roman" panose="02020603050405020304" pitchFamily="18" charset="0"/>
              </a:rPr>
              <a:t>Failure to meet these conditions could result in the providers registration being revoked, and/or fines being imposed.</a:t>
            </a:r>
          </a:p>
          <a:p>
            <a:endParaRPr lang="en-AU"/>
          </a:p>
          <a:p>
            <a:endParaRPr lang="en-AU"/>
          </a:p>
          <a:p>
            <a:endParaRPr lang="en-AU"/>
          </a:p>
        </p:txBody>
      </p:sp>
      <p:sp>
        <p:nvSpPr>
          <p:cNvPr id="4" name="Date Placeholder 3">
            <a:extLst>
              <a:ext uri="{FF2B5EF4-FFF2-40B4-BE49-F238E27FC236}">
                <a16:creationId xmlns:a16="http://schemas.microsoft.com/office/drawing/2014/main" id="{4BCE7C6B-C444-5E65-C808-B970DF63C27D}"/>
              </a:ext>
            </a:extLst>
          </p:cNvPr>
          <p:cNvSpPr>
            <a:spLocks noGrp="1"/>
          </p:cNvSpPr>
          <p:nvPr>
            <p:ph type="dt" sz="half" idx="11"/>
          </p:nvPr>
        </p:nvSpPr>
        <p:spPr/>
        <p:txBody>
          <a:bodyPr/>
          <a:lstStyle/>
          <a:p>
            <a:r>
              <a:rPr lang="en-US"/>
              <a:t>Day Month 2023</a:t>
            </a:r>
          </a:p>
        </p:txBody>
      </p:sp>
    </p:spTree>
    <p:extLst>
      <p:ext uri="{BB962C8B-B14F-4D97-AF65-F5344CB8AC3E}">
        <p14:creationId xmlns:p14="http://schemas.microsoft.com/office/powerpoint/2010/main" val="21141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461A-1634-D4A5-7D0B-BDCF610F4A3C}"/>
              </a:ext>
            </a:extLst>
          </p:cNvPr>
          <p:cNvSpPr>
            <a:spLocks noGrp="1"/>
          </p:cNvSpPr>
          <p:nvPr>
            <p:ph type="title"/>
          </p:nvPr>
        </p:nvSpPr>
        <p:spPr>
          <a:xfrm>
            <a:off x="829952" y="681037"/>
            <a:ext cx="7446782" cy="549275"/>
          </a:xfrm>
        </p:spPr>
        <p:txBody>
          <a:bodyPr/>
          <a:lstStyle/>
          <a:p>
            <a:r>
              <a:rPr lang="en-AU"/>
              <a:t>Decision making and empowerment </a:t>
            </a:r>
          </a:p>
        </p:txBody>
      </p:sp>
      <p:sp>
        <p:nvSpPr>
          <p:cNvPr id="3" name="Content Placeholder 2">
            <a:extLst>
              <a:ext uri="{FF2B5EF4-FFF2-40B4-BE49-F238E27FC236}">
                <a16:creationId xmlns:a16="http://schemas.microsoft.com/office/drawing/2014/main" id="{21CD44B8-B446-95C5-9159-48711ED6F449}"/>
              </a:ext>
            </a:extLst>
          </p:cNvPr>
          <p:cNvSpPr>
            <a:spLocks noGrp="1"/>
          </p:cNvSpPr>
          <p:nvPr>
            <p:ph type="body" sz="quarter" idx="13"/>
          </p:nvPr>
        </p:nvSpPr>
        <p:spPr>
          <a:xfrm>
            <a:off x="830263" y="1819275"/>
            <a:ext cx="10520362" cy="4332288"/>
          </a:xfrm>
        </p:spPr>
        <p:txBody>
          <a:bodyPr>
            <a:normAutofit/>
          </a:bodyPr>
          <a:lstStyle/>
          <a:p>
            <a:r>
              <a:rPr lang="en-AU"/>
              <a:t>Independence and choice </a:t>
            </a:r>
          </a:p>
          <a:p>
            <a:r>
              <a:rPr lang="en-AU"/>
              <a:t>Access to care </a:t>
            </a:r>
          </a:p>
          <a:p>
            <a:r>
              <a:rPr lang="en-AU"/>
              <a:t>Quality and safety </a:t>
            </a:r>
          </a:p>
          <a:p>
            <a:r>
              <a:rPr lang="en-AU"/>
              <a:t>Privacy </a:t>
            </a:r>
          </a:p>
          <a:p>
            <a:r>
              <a:rPr lang="en-AU"/>
              <a:t>Communication and feedback</a:t>
            </a:r>
          </a:p>
          <a:p>
            <a:r>
              <a:rPr lang="en-AU"/>
              <a:t>Support and advocacy </a:t>
            </a:r>
          </a:p>
        </p:txBody>
      </p:sp>
    </p:spTree>
    <p:extLst>
      <p:ext uri="{BB962C8B-B14F-4D97-AF65-F5344CB8AC3E}">
        <p14:creationId xmlns:p14="http://schemas.microsoft.com/office/powerpoint/2010/main" val="380715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group of people sitting on a bench&#10;&#10;AI-generated content may be incorrect.">
            <a:extLst>
              <a:ext uri="{FF2B5EF4-FFF2-40B4-BE49-F238E27FC236}">
                <a16:creationId xmlns:a16="http://schemas.microsoft.com/office/drawing/2014/main" id="{F5F6EA33-E929-A23B-E4BD-25F83B5F337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757D26D-B82E-BBE2-FBCE-ADC9EC84942A}"/>
              </a:ext>
            </a:extLst>
          </p:cNvPr>
          <p:cNvSpPr/>
          <p:nvPr/>
        </p:nvSpPr>
        <p:spPr>
          <a:xfrm>
            <a:off x="0" y="0"/>
            <a:ext cx="12192000" cy="6858000"/>
          </a:xfrm>
          <a:prstGeom prst="rect">
            <a:avLst/>
          </a:prstGeom>
          <a:gradFill flip="none" rotWithShape="1">
            <a:gsLst>
              <a:gs pos="0">
                <a:schemeClr val="bg1">
                  <a:lumMod val="10000"/>
                  <a:alpha val="88931"/>
                </a:schemeClr>
              </a:gs>
              <a:gs pos="84000">
                <a:schemeClr val="bg1">
                  <a:lumMod val="1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829CE46-EDCC-988C-2F09-E4F8CBDACFE0}"/>
              </a:ext>
            </a:extLst>
          </p:cNvPr>
          <p:cNvSpPr>
            <a:spLocks noGrp="1"/>
          </p:cNvSpPr>
          <p:nvPr>
            <p:ph type="title"/>
          </p:nvPr>
        </p:nvSpPr>
        <p:spPr>
          <a:xfrm>
            <a:off x="628070" y="3905188"/>
            <a:ext cx="8682183" cy="2952812"/>
          </a:xfrm>
        </p:spPr>
        <p:txBody>
          <a:bodyPr>
            <a:normAutofit/>
          </a:bodyPr>
          <a:lstStyle/>
          <a:p>
            <a:r>
              <a:rPr lang="en-AU" sz="6000" b="1">
                <a:solidFill>
                  <a:schemeClr val="bg1"/>
                </a:solidFill>
              </a:rPr>
              <a:t>You are in control of your care decisions</a:t>
            </a:r>
            <a:endParaRPr lang="en-AU" sz="6000">
              <a:solidFill>
                <a:schemeClr val="bg1"/>
              </a:solidFill>
            </a:endParaRPr>
          </a:p>
        </p:txBody>
      </p:sp>
    </p:spTree>
    <p:extLst>
      <p:ext uri="{BB962C8B-B14F-4D97-AF65-F5344CB8AC3E}">
        <p14:creationId xmlns:p14="http://schemas.microsoft.com/office/powerpoint/2010/main" val="15862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5000" fill="hold"/>
                                        <p:tgtEl>
                                          <p:spTgt spid="4"/>
                                        </p:tgtEl>
                                      </p:cBhvr>
                                      <p:by x="115000" y="115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F54451-2AE0-71F5-1CE9-28E877CD7AD8}"/>
              </a:ext>
            </a:extLst>
          </p:cNvPr>
          <p:cNvSpPr txBox="1"/>
          <p:nvPr/>
        </p:nvSpPr>
        <p:spPr>
          <a:xfrm>
            <a:off x="1524000" y="3087699"/>
            <a:ext cx="6097978" cy="1338828"/>
          </a:xfrm>
          <a:prstGeom prst="rect">
            <a:avLst/>
          </a:prstGeom>
          <a:noFill/>
        </p:spPr>
        <p:txBody>
          <a:bodyPr wrap="square">
            <a:spAutoFit/>
          </a:bodyPr>
          <a:lstStyle/>
          <a:p>
            <a:pPr>
              <a:lnSpc>
                <a:spcPct val="90000"/>
              </a:lnSpc>
              <a:spcBef>
                <a:spcPct val="0"/>
              </a:spcBef>
            </a:pPr>
            <a:r>
              <a:rPr lang="en-AU" sz="4500" b="1">
                <a:solidFill>
                  <a:schemeClr val="bg1"/>
                </a:solidFill>
                <a:latin typeface="Arial" panose="020B0604020202020204" pitchFamily="34" charset="0"/>
                <a:ea typeface="+mj-ea"/>
                <a:cs typeface="Arial" panose="020B0604020202020204" pitchFamily="34" charset="0"/>
              </a:rPr>
              <a:t>Understanding the</a:t>
            </a:r>
            <a:br>
              <a:rPr lang="en-AU" sz="4500" b="1">
                <a:solidFill>
                  <a:schemeClr val="bg1"/>
                </a:solidFill>
                <a:latin typeface="Arial" panose="020B0604020202020204" pitchFamily="34" charset="0"/>
                <a:ea typeface="+mj-ea"/>
                <a:cs typeface="Arial" panose="020B0604020202020204" pitchFamily="34" charset="0"/>
              </a:rPr>
            </a:br>
            <a:r>
              <a:rPr lang="en-AU" sz="4500" b="1">
                <a:solidFill>
                  <a:schemeClr val="bg1"/>
                </a:solidFill>
                <a:latin typeface="Arial" panose="020B0604020202020204" pitchFamily="34" charset="0"/>
                <a:ea typeface="+mj-ea"/>
                <a:cs typeface="Arial" panose="020B0604020202020204" pitchFamily="34" charset="0"/>
              </a:rPr>
              <a:t>Aged Care Act 2024</a:t>
            </a:r>
          </a:p>
        </p:txBody>
      </p:sp>
    </p:spTree>
    <p:extLst>
      <p:ext uri="{BB962C8B-B14F-4D97-AF65-F5344CB8AC3E}">
        <p14:creationId xmlns:p14="http://schemas.microsoft.com/office/powerpoint/2010/main" val="3258659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CD8C-DDF9-60E2-4446-6392634FDAF8}"/>
              </a:ext>
            </a:extLst>
          </p:cNvPr>
          <p:cNvSpPr>
            <a:spLocks noGrp="1"/>
          </p:cNvSpPr>
          <p:nvPr>
            <p:ph type="title"/>
          </p:nvPr>
        </p:nvSpPr>
        <p:spPr>
          <a:xfrm>
            <a:off x="829952" y="681037"/>
            <a:ext cx="10346048" cy="549275"/>
          </a:xfrm>
        </p:spPr>
        <p:txBody>
          <a:bodyPr>
            <a:normAutofit/>
          </a:bodyPr>
          <a:lstStyle/>
          <a:p>
            <a:r>
              <a:rPr lang="en-AU"/>
              <a:t>Speaking up and staying safe - raising concerns</a:t>
            </a:r>
          </a:p>
        </p:txBody>
      </p:sp>
      <p:sp>
        <p:nvSpPr>
          <p:cNvPr id="3" name="Content Placeholder 2">
            <a:extLst>
              <a:ext uri="{FF2B5EF4-FFF2-40B4-BE49-F238E27FC236}">
                <a16:creationId xmlns:a16="http://schemas.microsoft.com/office/drawing/2014/main" id="{E0BF5CC9-C90C-2817-0F6D-8EE086807BB1}"/>
              </a:ext>
            </a:extLst>
          </p:cNvPr>
          <p:cNvSpPr>
            <a:spLocks noGrp="1"/>
          </p:cNvSpPr>
          <p:nvPr>
            <p:ph type="body" sz="quarter" idx="13"/>
          </p:nvPr>
        </p:nvSpPr>
        <p:spPr/>
        <p:txBody>
          <a:bodyPr>
            <a:normAutofit/>
          </a:bodyPr>
          <a:lstStyle/>
          <a:p>
            <a:r>
              <a:rPr lang="en-AU"/>
              <a:t>Speak up safely</a:t>
            </a:r>
          </a:p>
          <a:p>
            <a:r>
              <a:rPr lang="en-AU"/>
              <a:t>Whistleblower protections</a:t>
            </a:r>
          </a:p>
          <a:p>
            <a:r>
              <a:rPr lang="en-AU"/>
              <a:t>Multiple reporting channels</a:t>
            </a:r>
          </a:p>
          <a:p>
            <a:r>
              <a:rPr lang="en-AU"/>
              <a:t>Anonymous complaints allowed</a:t>
            </a:r>
          </a:p>
          <a:p>
            <a:r>
              <a:rPr lang="en-AU"/>
              <a:t>Independent advocacy support</a:t>
            </a:r>
          </a:p>
          <a:p>
            <a:r>
              <a:rPr lang="en-AU"/>
              <a:t>Free and confidential help</a:t>
            </a:r>
          </a:p>
        </p:txBody>
      </p:sp>
    </p:spTree>
    <p:extLst>
      <p:ext uri="{BB962C8B-B14F-4D97-AF65-F5344CB8AC3E}">
        <p14:creationId xmlns:p14="http://schemas.microsoft.com/office/powerpoint/2010/main" val="13717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5E39-9B82-30D5-D972-DF344EFD7792}"/>
              </a:ext>
            </a:extLst>
          </p:cNvPr>
          <p:cNvSpPr>
            <a:spLocks noGrp="1"/>
          </p:cNvSpPr>
          <p:nvPr>
            <p:ph type="title"/>
          </p:nvPr>
        </p:nvSpPr>
        <p:spPr>
          <a:xfrm>
            <a:off x="829952" y="681037"/>
            <a:ext cx="7446782" cy="549275"/>
          </a:xfrm>
        </p:spPr>
        <p:txBody>
          <a:bodyPr/>
          <a:lstStyle/>
          <a:p>
            <a:r>
              <a:rPr lang="en-AU"/>
              <a:t>Key changes</a:t>
            </a:r>
          </a:p>
        </p:txBody>
      </p:sp>
      <p:sp>
        <p:nvSpPr>
          <p:cNvPr id="3" name="Content Placeholder 2">
            <a:extLst>
              <a:ext uri="{FF2B5EF4-FFF2-40B4-BE49-F238E27FC236}">
                <a16:creationId xmlns:a16="http://schemas.microsoft.com/office/drawing/2014/main" id="{954B432F-EB3C-2BC4-9E78-99193A0206E4}"/>
              </a:ext>
            </a:extLst>
          </p:cNvPr>
          <p:cNvSpPr>
            <a:spLocks noGrp="1"/>
          </p:cNvSpPr>
          <p:nvPr>
            <p:ph type="body" sz="quarter" idx="13"/>
          </p:nvPr>
        </p:nvSpPr>
        <p:spPr>
          <a:xfrm>
            <a:off x="830263" y="1819275"/>
            <a:ext cx="10520362" cy="4332288"/>
          </a:xfrm>
        </p:spPr>
        <p:txBody>
          <a:bodyPr/>
          <a:lstStyle/>
          <a:p>
            <a:r>
              <a:rPr lang="en-AU"/>
              <a:t>A rights-based focus</a:t>
            </a:r>
          </a:p>
          <a:p>
            <a:r>
              <a:rPr lang="en-AU"/>
              <a:t>Enhanced quality standards</a:t>
            </a:r>
          </a:p>
          <a:p>
            <a:r>
              <a:rPr lang="en-AU"/>
              <a:t>Greater protections when you speak up</a:t>
            </a:r>
          </a:p>
          <a:p>
            <a:r>
              <a:rPr lang="en-AU"/>
              <a:t>Safeguards around decision-making</a:t>
            </a:r>
          </a:p>
          <a:p>
            <a:r>
              <a:rPr lang="en-AU"/>
              <a:t>An independent complaints process</a:t>
            </a:r>
          </a:p>
          <a:p>
            <a:r>
              <a:rPr lang="en-AU"/>
              <a:t>New funding arrangements</a:t>
            </a:r>
          </a:p>
          <a:p>
            <a:r>
              <a:rPr lang="en-AU"/>
              <a:t>New Support at Home Program</a:t>
            </a:r>
          </a:p>
          <a:p>
            <a:endParaRPr lang="en-AU"/>
          </a:p>
        </p:txBody>
      </p:sp>
    </p:spTree>
    <p:extLst>
      <p:ext uri="{BB962C8B-B14F-4D97-AF65-F5344CB8AC3E}">
        <p14:creationId xmlns:p14="http://schemas.microsoft.com/office/powerpoint/2010/main" val="80736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DA43-9210-D266-1A24-5B238E8E0C7F}"/>
              </a:ext>
            </a:extLst>
          </p:cNvPr>
          <p:cNvSpPr>
            <a:spLocks noGrp="1"/>
          </p:cNvSpPr>
          <p:nvPr>
            <p:ph type="title"/>
          </p:nvPr>
        </p:nvSpPr>
        <p:spPr/>
        <p:txBody>
          <a:bodyPr/>
          <a:lstStyle/>
          <a:p>
            <a:r>
              <a:rPr lang="en-AU"/>
              <a:t>What is staying the same</a:t>
            </a:r>
          </a:p>
        </p:txBody>
      </p:sp>
      <p:sp>
        <p:nvSpPr>
          <p:cNvPr id="3" name="Content Placeholder 2">
            <a:extLst>
              <a:ext uri="{FF2B5EF4-FFF2-40B4-BE49-F238E27FC236}">
                <a16:creationId xmlns:a16="http://schemas.microsoft.com/office/drawing/2014/main" id="{3CB92BFC-5C4D-8634-55BB-188D7DD85C29}"/>
              </a:ext>
            </a:extLst>
          </p:cNvPr>
          <p:cNvSpPr>
            <a:spLocks noGrp="1"/>
          </p:cNvSpPr>
          <p:nvPr>
            <p:ph type="body" sz="quarter" idx="13"/>
          </p:nvPr>
        </p:nvSpPr>
        <p:spPr/>
        <p:txBody>
          <a:bodyPr/>
          <a:lstStyle/>
          <a:p>
            <a:r>
              <a:rPr lang="en-AU"/>
              <a:t>No Worse Off Principle (NWOP) for people receiving services on or before 12 September 2024</a:t>
            </a:r>
          </a:p>
          <a:p>
            <a:r>
              <a:rPr lang="en-AU"/>
              <a:t>Single assessment system (commenced in 2024)</a:t>
            </a:r>
          </a:p>
          <a:p>
            <a:r>
              <a:rPr lang="en-AU"/>
              <a:t>No need for reassessment if you are in the system </a:t>
            </a:r>
          </a:p>
          <a:p>
            <a:r>
              <a:rPr lang="en-AU"/>
              <a:t>MPSP and NATSIFACP providers can still offer immediate services</a:t>
            </a:r>
          </a:p>
          <a:p>
            <a:r>
              <a:rPr lang="en-AU"/>
              <a:t>Request of a re-assessment or a support plan review </a:t>
            </a:r>
          </a:p>
        </p:txBody>
      </p:sp>
    </p:spTree>
    <p:extLst>
      <p:ext uri="{BB962C8B-B14F-4D97-AF65-F5344CB8AC3E}">
        <p14:creationId xmlns:p14="http://schemas.microsoft.com/office/powerpoint/2010/main" val="1683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9247-026C-F7C3-DD73-9756B8DA7A04}"/>
              </a:ext>
            </a:extLst>
          </p:cNvPr>
          <p:cNvSpPr>
            <a:spLocks noGrp="1"/>
          </p:cNvSpPr>
          <p:nvPr>
            <p:ph type="title"/>
          </p:nvPr>
        </p:nvSpPr>
        <p:spPr/>
        <p:txBody>
          <a:bodyPr/>
          <a:lstStyle/>
          <a:p>
            <a:r>
              <a:rPr lang="en-AU"/>
              <a:t>More detail on what is changing </a:t>
            </a:r>
          </a:p>
        </p:txBody>
      </p:sp>
      <p:sp>
        <p:nvSpPr>
          <p:cNvPr id="3" name="Content Placeholder 2">
            <a:extLst>
              <a:ext uri="{FF2B5EF4-FFF2-40B4-BE49-F238E27FC236}">
                <a16:creationId xmlns:a16="http://schemas.microsoft.com/office/drawing/2014/main" id="{D1D3CEC0-2F44-789B-EECB-42BDBF3E3D1E}"/>
              </a:ext>
            </a:extLst>
          </p:cNvPr>
          <p:cNvSpPr>
            <a:spLocks noGrp="1"/>
          </p:cNvSpPr>
          <p:nvPr>
            <p:ph type="body" sz="quarter" idx="13"/>
          </p:nvPr>
        </p:nvSpPr>
        <p:spPr/>
        <p:txBody>
          <a:bodyPr/>
          <a:lstStyle/>
          <a:p>
            <a:r>
              <a:rPr lang="en-AU"/>
              <a:t>New Statement of Rights for Older People</a:t>
            </a:r>
          </a:p>
          <a:p>
            <a:r>
              <a:rPr lang="en-AU"/>
              <a:t>Clearer eligibility requirements and arrangements </a:t>
            </a:r>
          </a:p>
          <a:p>
            <a:r>
              <a:rPr lang="en-AU"/>
              <a:t>More help to stay at home</a:t>
            </a:r>
          </a:p>
          <a:p>
            <a:r>
              <a:rPr lang="en-AU"/>
              <a:t>Rights to choice and control care</a:t>
            </a:r>
          </a:p>
          <a:p>
            <a:r>
              <a:rPr lang="en-AU"/>
              <a:t>Enhanced culturally safe and inclusive care</a:t>
            </a:r>
          </a:p>
          <a:p>
            <a:r>
              <a:rPr lang="en-AU"/>
              <a:t>Increased provider obligations </a:t>
            </a:r>
          </a:p>
          <a:p>
            <a:r>
              <a:rPr lang="en-AU"/>
              <a:t>Enhanced protections and complaints mechanisms</a:t>
            </a:r>
          </a:p>
        </p:txBody>
      </p:sp>
    </p:spTree>
    <p:extLst>
      <p:ext uri="{BB962C8B-B14F-4D97-AF65-F5344CB8AC3E}">
        <p14:creationId xmlns:p14="http://schemas.microsoft.com/office/powerpoint/2010/main" val="33795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F550-EB42-7B2C-77A2-AA3B30CFB275}"/>
              </a:ext>
            </a:extLst>
          </p:cNvPr>
          <p:cNvSpPr>
            <a:spLocks noGrp="1"/>
          </p:cNvSpPr>
          <p:nvPr>
            <p:ph type="title"/>
          </p:nvPr>
        </p:nvSpPr>
        <p:spPr>
          <a:xfrm>
            <a:off x="829951" y="681037"/>
            <a:ext cx="10099305" cy="549275"/>
          </a:xfrm>
        </p:spPr>
        <p:txBody>
          <a:bodyPr>
            <a:normAutofit/>
          </a:bodyPr>
          <a:lstStyle/>
          <a:p>
            <a:r>
              <a:rPr lang="en-AU"/>
              <a:t>Statement of Rights - What does this mean for you?</a:t>
            </a:r>
          </a:p>
        </p:txBody>
      </p:sp>
      <p:sp>
        <p:nvSpPr>
          <p:cNvPr id="3" name="Content Placeholder 2">
            <a:extLst>
              <a:ext uri="{FF2B5EF4-FFF2-40B4-BE49-F238E27FC236}">
                <a16:creationId xmlns:a16="http://schemas.microsoft.com/office/drawing/2014/main" id="{5E71EADD-C878-309E-818F-C1B4147E1A3D}"/>
              </a:ext>
            </a:extLst>
          </p:cNvPr>
          <p:cNvSpPr>
            <a:spLocks noGrp="1"/>
          </p:cNvSpPr>
          <p:nvPr>
            <p:ph type="body" sz="quarter" idx="13"/>
          </p:nvPr>
        </p:nvSpPr>
        <p:spPr>
          <a:xfrm>
            <a:off x="830263" y="1819275"/>
            <a:ext cx="10520362" cy="4332288"/>
          </a:xfrm>
        </p:spPr>
        <p:txBody>
          <a:bodyPr>
            <a:noAutofit/>
          </a:bodyPr>
          <a:lstStyle/>
          <a:p>
            <a:pPr lvl="0"/>
            <a:r>
              <a:rPr lang="en-AU"/>
              <a:t>Make your own decisions about your own life</a:t>
            </a:r>
          </a:p>
          <a:p>
            <a:pPr lvl="0"/>
            <a:r>
              <a:rPr lang="en-AU"/>
              <a:t>Have your decisions not just accepted, but respected</a:t>
            </a:r>
          </a:p>
          <a:p>
            <a:pPr lvl="0"/>
            <a:r>
              <a:rPr lang="en-AU"/>
              <a:t>Get information and support to help you make decisions</a:t>
            </a:r>
          </a:p>
          <a:p>
            <a:pPr lvl="0"/>
            <a:r>
              <a:rPr lang="en-AU"/>
              <a:t>Communicate your wishes, needs and preferences</a:t>
            </a:r>
          </a:p>
          <a:p>
            <a:pPr lvl="0"/>
            <a:r>
              <a:rPr lang="en-AU"/>
              <a:t>Feel safe and respected</a:t>
            </a:r>
          </a:p>
          <a:p>
            <a:pPr lvl="0"/>
            <a:r>
              <a:rPr lang="en-AU"/>
              <a:t>Have your culture and identity respected</a:t>
            </a:r>
          </a:p>
          <a:p>
            <a:pPr lvl="0"/>
            <a:r>
              <a:rPr lang="en-AU"/>
              <a:t>Stay connected with your community.</a:t>
            </a:r>
          </a:p>
        </p:txBody>
      </p:sp>
    </p:spTree>
    <p:extLst>
      <p:ext uri="{BB962C8B-B14F-4D97-AF65-F5344CB8AC3E}">
        <p14:creationId xmlns:p14="http://schemas.microsoft.com/office/powerpoint/2010/main" val="27049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70AD4-D823-D1F4-3EFB-80BB5EAB2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99F6A-7834-C20E-A59B-425D47D5D133}"/>
              </a:ext>
            </a:extLst>
          </p:cNvPr>
          <p:cNvSpPr>
            <a:spLocks noGrp="1"/>
          </p:cNvSpPr>
          <p:nvPr>
            <p:ph type="title"/>
          </p:nvPr>
        </p:nvSpPr>
        <p:spPr>
          <a:xfrm>
            <a:off x="829952" y="681037"/>
            <a:ext cx="7446782" cy="549275"/>
          </a:xfrm>
        </p:spPr>
        <p:txBody>
          <a:bodyPr/>
          <a:lstStyle/>
          <a:p>
            <a:r>
              <a:rPr lang="en-AU"/>
              <a:t>Why this matters to you</a:t>
            </a:r>
          </a:p>
        </p:txBody>
      </p:sp>
      <p:graphicFrame>
        <p:nvGraphicFramePr>
          <p:cNvPr id="7" name="Table 6">
            <a:extLst>
              <a:ext uri="{FF2B5EF4-FFF2-40B4-BE49-F238E27FC236}">
                <a16:creationId xmlns:a16="http://schemas.microsoft.com/office/drawing/2014/main" id="{DF4F38E3-BD5A-6AAD-545C-CEE759331A69}"/>
              </a:ext>
            </a:extLst>
          </p:cNvPr>
          <p:cNvGraphicFramePr>
            <a:graphicFrameLocks noGrp="1"/>
          </p:cNvGraphicFramePr>
          <p:nvPr>
            <p:extLst>
              <p:ext uri="{D42A27DB-BD31-4B8C-83A1-F6EECF244321}">
                <p14:modId xmlns:p14="http://schemas.microsoft.com/office/powerpoint/2010/main" val="3347484133"/>
              </p:ext>
            </p:extLst>
          </p:nvPr>
        </p:nvGraphicFramePr>
        <p:xfrm>
          <a:off x="838200" y="1636295"/>
          <a:ext cx="5257801" cy="4794986"/>
        </p:xfrm>
        <a:graphic>
          <a:graphicData uri="http://schemas.openxmlformats.org/drawingml/2006/table">
            <a:tbl>
              <a:tblPr firstCol="1" bandRow="1">
                <a:tableStyleId>{5C22544A-7EE6-4342-B048-85BDC9FD1C3A}</a:tableStyleId>
              </a:tblPr>
              <a:tblGrid>
                <a:gridCol w="493182">
                  <a:extLst>
                    <a:ext uri="{9D8B030D-6E8A-4147-A177-3AD203B41FA5}">
                      <a16:colId xmlns:a16="http://schemas.microsoft.com/office/drawing/2014/main" val="880118397"/>
                    </a:ext>
                  </a:extLst>
                </a:gridCol>
                <a:gridCol w="4764619">
                  <a:extLst>
                    <a:ext uri="{9D8B030D-6E8A-4147-A177-3AD203B41FA5}">
                      <a16:colId xmlns:a16="http://schemas.microsoft.com/office/drawing/2014/main" val="1547814860"/>
                    </a:ext>
                  </a:extLst>
                </a:gridCol>
              </a:tblGrid>
              <a:tr h="684998">
                <a:tc>
                  <a:txBody>
                    <a:bodyPr/>
                    <a:lstStyle/>
                    <a:p>
                      <a:pPr marL="180340" indent="-180340" algn="ctr">
                        <a:lnSpc>
                          <a:spcPct val="90000"/>
                        </a:lnSpc>
                        <a:spcBef>
                          <a:spcPts val="600"/>
                        </a:spcBef>
                        <a:spcAft>
                          <a:spcPts val="600"/>
                        </a:spcAft>
                        <a:buNone/>
                        <a:tabLst>
                          <a:tab pos="228600" algn="l"/>
                          <a:tab pos="457200" algn="l"/>
                        </a:tabLst>
                      </a:pPr>
                      <a:r>
                        <a:rPr lang="en-AU" sz="1400">
                          <a:effectLst/>
                        </a:rPr>
                        <a:t>✓</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340" indent="-180340">
                        <a:lnSpc>
                          <a:spcPct val="90000"/>
                        </a:lnSpc>
                        <a:spcBef>
                          <a:spcPts val="600"/>
                        </a:spcBef>
                        <a:spcAft>
                          <a:spcPts val="600"/>
                        </a:spcAft>
                        <a:buNone/>
                        <a:tabLst>
                          <a:tab pos="228600" algn="l"/>
                          <a:tab pos="457200" algn="l"/>
                        </a:tabLst>
                      </a:pPr>
                      <a:r>
                        <a:rPr lang="en-AU" sz="1400">
                          <a:effectLst/>
                        </a:rPr>
                        <a:t>safe and high-quality care and services</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07813"/>
                  </a:ext>
                </a:extLst>
              </a:tr>
              <a:tr h="684998">
                <a:tc>
                  <a:txBody>
                    <a:bodyPr/>
                    <a:lstStyle/>
                    <a:p>
                      <a:pPr algn="ctr">
                        <a:lnSpc>
                          <a:spcPct val="90000"/>
                        </a:lnSpc>
                        <a:spcBef>
                          <a:spcPts val="600"/>
                        </a:spcBef>
                        <a:spcAft>
                          <a:spcPts val="600"/>
                        </a:spcAft>
                        <a:buNone/>
                      </a:pPr>
                      <a:r>
                        <a:rPr lang="en-AU" sz="1400">
                          <a:effectLst/>
                        </a:rPr>
                        <a:t>✓</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be treated with dignity and respect</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0451789"/>
                  </a:ext>
                </a:extLst>
              </a:tr>
              <a:tr h="684998">
                <a:tc>
                  <a:txBody>
                    <a:bodyPr/>
                    <a:lstStyle/>
                    <a:p>
                      <a:pPr marL="180340" indent="-180340" algn="ctr">
                        <a:lnSpc>
                          <a:spcPct val="90000"/>
                        </a:lnSpc>
                        <a:spcBef>
                          <a:spcPts val="600"/>
                        </a:spcBef>
                        <a:spcAft>
                          <a:spcPts val="600"/>
                        </a:spcAft>
                        <a:buNone/>
                        <a:tabLst>
                          <a:tab pos="228600" algn="l"/>
                          <a:tab pos="457200" algn="l"/>
                        </a:tabLst>
                      </a:pPr>
                      <a:r>
                        <a:rPr lang="en-AU" sz="1400">
                          <a:effectLst/>
                        </a:rPr>
                        <a:t>✓</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113" indent="-11113">
                        <a:lnSpc>
                          <a:spcPct val="90000"/>
                        </a:lnSpc>
                        <a:spcBef>
                          <a:spcPts val="600"/>
                        </a:spcBef>
                        <a:spcAft>
                          <a:spcPts val="600"/>
                        </a:spcAft>
                        <a:buNone/>
                        <a:tabLst/>
                      </a:pPr>
                      <a:r>
                        <a:rPr lang="en-AU" sz="1400">
                          <a:effectLst/>
                        </a:rPr>
                        <a:t>have your identity, culture and diversity valued and supported</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748021"/>
                  </a:ext>
                </a:extLst>
              </a:tr>
              <a:tr h="684998">
                <a:tc>
                  <a:txBody>
                    <a:bodyPr/>
                    <a:lstStyle/>
                    <a:p>
                      <a:pPr algn="ctr">
                        <a:lnSpc>
                          <a:spcPct val="90000"/>
                        </a:lnSpc>
                        <a:spcBef>
                          <a:spcPts val="600"/>
                        </a:spcBef>
                        <a:spcAft>
                          <a:spcPts val="600"/>
                        </a:spcAft>
                        <a:buNone/>
                      </a:pPr>
                      <a:r>
                        <a:rPr lang="en-AU" sz="1400">
                          <a:effectLst/>
                        </a:rPr>
                        <a:t>✓</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live without abuse and neglect</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627615"/>
                  </a:ext>
                </a:extLst>
              </a:tr>
              <a:tr h="684998">
                <a:tc>
                  <a:txBody>
                    <a:bodyPr/>
                    <a:lstStyle/>
                    <a:p>
                      <a:pPr algn="ctr">
                        <a:lnSpc>
                          <a:spcPct val="90000"/>
                        </a:lnSpc>
                        <a:spcBef>
                          <a:spcPts val="600"/>
                        </a:spcBef>
                        <a:spcAft>
                          <a:spcPts val="600"/>
                        </a:spcAft>
                        <a:buNone/>
                      </a:pPr>
                      <a:r>
                        <a:rPr lang="en-AU" sz="1400">
                          <a:effectLst/>
                        </a:rPr>
                        <a:t>✓</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be informed about your care and services in a way you understand</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480032"/>
                  </a:ext>
                </a:extLst>
              </a:tr>
              <a:tr h="684998">
                <a:tc>
                  <a:txBody>
                    <a:bodyPr/>
                    <a:lstStyle/>
                    <a:p>
                      <a:pPr algn="ctr">
                        <a:lnSpc>
                          <a:spcPct val="90000"/>
                        </a:lnSpc>
                        <a:spcBef>
                          <a:spcPts val="600"/>
                        </a:spcBef>
                        <a:spcAft>
                          <a:spcPts val="600"/>
                        </a:spcAft>
                        <a:buNone/>
                      </a:pPr>
                      <a:r>
                        <a:rPr lang="en-AU" sz="1400">
                          <a:effectLst/>
                        </a:rPr>
                        <a:t>✓</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access all information about you, including information about your rights, care and services</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154237"/>
                  </a:ext>
                </a:extLst>
              </a:tr>
              <a:tr h="684998">
                <a:tc>
                  <a:txBody>
                    <a:bodyPr/>
                    <a:lstStyle/>
                    <a:p>
                      <a:pPr algn="ctr">
                        <a:lnSpc>
                          <a:spcPct val="90000"/>
                        </a:lnSpc>
                        <a:spcBef>
                          <a:spcPts val="600"/>
                        </a:spcBef>
                        <a:spcAft>
                          <a:spcPts val="600"/>
                        </a:spcAft>
                        <a:buNone/>
                      </a:pPr>
                      <a:r>
                        <a:rPr lang="en-AU" sz="1400">
                          <a:effectLst/>
                        </a:rPr>
                        <a:t>✓</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have control over and make choices about your care and personal and social life, including where the choices involve personal risk</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7108616"/>
                  </a:ext>
                </a:extLst>
              </a:tr>
            </a:tbl>
          </a:graphicData>
        </a:graphic>
      </p:graphicFrame>
      <p:graphicFrame>
        <p:nvGraphicFramePr>
          <p:cNvPr id="8" name="Table 7">
            <a:extLst>
              <a:ext uri="{FF2B5EF4-FFF2-40B4-BE49-F238E27FC236}">
                <a16:creationId xmlns:a16="http://schemas.microsoft.com/office/drawing/2014/main" id="{BA9041B0-AAC1-3211-22E4-E0C68D0A4DF0}"/>
              </a:ext>
            </a:extLst>
          </p:cNvPr>
          <p:cNvGraphicFramePr>
            <a:graphicFrameLocks noGrp="1"/>
          </p:cNvGraphicFramePr>
          <p:nvPr>
            <p:extLst>
              <p:ext uri="{D42A27DB-BD31-4B8C-83A1-F6EECF244321}">
                <p14:modId xmlns:p14="http://schemas.microsoft.com/office/powerpoint/2010/main" val="2240331843"/>
              </p:ext>
            </p:extLst>
          </p:nvPr>
        </p:nvGraphicFramePr>
        <p:xfrm>
          <a:off x="6095999" y="1636296"/>
          <a:ext cx="5257801" cy="4794986"/>
        </p:xfrm>
        <a:graphic>
          <a:graphicData uri="http://schemas.openxmlformats.org/drawingml/2006/table">
            <a:tbl>
              <a:tblPr firstCol="1" bandRow="1">
                <a:tableStyleId>{5C22544A-7EE6-4342-B048-85BDC9FD1C3A}</a:tableStyleId>
              </a:tblPr>
              <a:tblGrid>
                <a:gridCol w="493180">
                  <a:extLst>
                    <a:ext uri="{9D8B030D-6E8A-4147-A177-3AD203B41FA5}">
                      <a16:colId xmlns:a16="http://schemas.microsoft.com/office/drawing/2014/main" val="1619607832"/>
                    </a:ext>
                  </a:extLst>
                </a:gridCol>
                <a:gridCol w="4764621">
                  <a:extLst>
                    <a:ext uri="{9D8B030D-6E8A-4147-A177-3AD203B41FA5}">
                      <a16:colId xmlns:a16="http://schemas.microsoft.com/office/drawing/2014/main" val="3440264054"/>
                    </a:ext>
                  </a:extLst>
                </a:gridCol>
              </a:tblGrid>
              <a:tr h="684998">
                <a:tc>
                  <a:txBody>
                    <a:bodyPr/>
                    <a:lstStyle/>
                    <a:p>
                      <a:pPr algn="ctr">
                        <a:lnSpc>
                          <a:spcPct val="115000"/>
                        </a:lnSpc>
                        <a:spcBef>
                          <a:spcPts val="600"/>
                        </a:spcBef>
                        <a:spcAft>
                          <a:spcPts val="600"/>
                        </a:spcAft>
                        <a:buNone/>
                      </a:pPr>
                      <a:r>
                        <a:rPr lang="en-AU" sz="1800">
                          <a:effectLst/>
                        </a:rPr>
                        <a:t>✓</a:t>
                      </a:r>
                      <a:endPar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have control over, and make decisions about, the personal aspects of your daily life, financial affairs and possessions</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149833"/>
                  </a:ext>
                </a:extLst>
              </a:tr>
              <a:tr h="684998">
                <a:tc>
                  <a:txBody>
                    <a:bodyPr/>
                    <a:lstStyle/>
                    <a:p>
                      <a:pPr algn="ctr">
                        <a:lnSpc>
                          <a:spcPct val="115000"/>
                        </a:lnSpc>
                        <a:spcBef>
                          <a:spcPts val="600"/>
                        </a:spcBef>
                        <a:spcAft>
                          <a:spcPts val="600"/>
                        </a:spcAft>
                        <a:buNone/>
                      </a:pPr>
                      <a:r>
                        <a:rPr lang="en-AU" sz="1800">
                          <a:effectLst/>
                        </a:rPr>
                        <a:t>✓</a:t>
                      </a:r>
                      <a:endPar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your independence</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952047"/>
                  </a:ext>
                </a:extLst>
              </a:tr>
              <a:tr h="684998">
                <a:tc>
                  <a:txBody>
                    <a:bodyPr/>
                    <a:lstStyle/>
                    <a:p>
                      <a:pPr algn="ctr">
                        <a:lnSpc>
                          <a:spcPct val="115000"/>
                        </a:lnSpc>
                        <a:spcBef>
                          <a:spcPts val="600"/>
                        </a:spcBef>
                        <a:spcAft>
                          <a:spcPts val="600"/>
                        </a:spcAft>
                        <a:buNone/>
                      </a:pPr>
                      <a:r>
                        <a:rPr lang="en-AU" sz="1800">
                          <a:effectLst/>
                        </a:rPr>
                        <a:t>✓</a:t>
                      </a:r>
                      <a:endPar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be listened to and understood</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264774"/>
                  </a:ext>
                </a:extLst>
              </a:tr>
              <a:tr h="684998">
                <a:tc>
                  <a:txBody>
                    <a:bodyPr/>
                    <a:lstStyle/>
                    <a:p>
                      <a:pPr algn="ctr">
                        <a:lnSpc>
                          <a:spcPct val="115000"/>
                        </a:lnSpc>
                        <a:spcBef>
                          <a:spcPts val="600"/>
                        </a:spcBef>
                        <a:spcAft>
                          <a:spcPts val="600"/>
                        </a:spcAft>
                        <a:buNone/>
                      </a:pPr>
                      <a:r>
                        <a:rPr lang="en-AU" sz="1800">
                          <a:effectLst/>
                        </a:rPr>
                        <a:t>✓</a:t>
                      </a:r>
                      <a:endPar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have a person of your choice, including an aged care advocate, support you or speak on your behalf</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53309"/>
                  </a:ext>
                </a:extLst>
              </a:tr>
              <a:tr h="684998">
                <a:tc>
                  <a:txBody>
                    <a:bodyPr/>
                    <a:lstStyle/>
                    <a:p>
                      <a:pPr algn="ctr">
                        <a:lnSpc>
                          <a:spcPct val="115000"/>
                        </a:lnSpc>
                        <a:spcBef>
                          <a:spcPts val="600"/>
                        </a:spcBef>
                        <a:spcAft>
                          <a:spcPts val="600"/>
                        </a:spcAft>
                        <a:buNone/>
                      </a:pPr>
                      <a:r>
                        <a:rPr lang="en-AU" sz="1800">
                          <a:effectLst/>
                        </a:rPr>
                        <a:t>✓</a:t>
                      </a:r>
                      <a:endPar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complain free from reprisal and have your complaints dealt with fairly and promptly</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435796"/>
                  </a:ext>
                </a:extLst>
              </a:tr>
              <a:tr h="684998">
                <a:tc>
                  <a:txBody>
                    <a:bodyPr/>
                    <a:lstStyle/>
                    <a:p>
                      <a:pPr algn="ctr">
                        <a:lnSpc>
                          <a:spcPct val="115000"/>
                        </a:lnSpc>
                        <a:spcBef>
                          <a:spcPts val="600"/>
                        </a:spcBef>
                        <a:spcAft>
                          <a:spcPts val="600"/>
                        </a:spcAft>
                        <a:buNone/>
                      </a:pPr>
                      <a:r>
                        <a:rPr lang="en-AU" sz="1800">
                          <a:effectLst/>
                        </a:rPr>
                        <a:t>✓</a:t>
                      </a:r>
                      <a:endPar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personal privacy and to have your personal information protected</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164834"/>
                  </a:ext>
                </a:extLst>
              </a:tr>
              <a:tr h="684998">
                <a:tc>
                  <a:txBody>
                    <a:bodyPr/>
                    <a:lstStyle/>
                    <a:p>
                      <a:pPr algn="ctr">
                        <a:lnSpc>
                          <a:spcPct val="115000"/>
                        </a:lnSpc>
                        <a:spcBef>
                          <a:spcPts val="600"/>
                        </a:spcBef>
                        <a:spcAft>
                          <a:spcPts val="600"/>
                        </a:spcAft>
                        <a:buNone/>
                      </a:pPr>
                      <a:r>
                        <a:rPr lang="en-AU" sz="1800">
                          <a:effectLst/>
                        </a:rPr>
                        <a:t>✓</a:t>
                      </a:r>
                      <a:endParaRPr lang="en-AU" sz="12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spcBef>
                          <a:spcPts val="600"/>
                        </a:spcBef>
                        <a:spcAft>
                          <a:spcPts val="600"/>
                        </a:spcAft>
                        <a:buNone/>
                      </a:pPr>
                      <a:r>
                        <a:rPr lang="en-AU" sz="1400">
                          <a:effectLst/>
                        </a:rPr>
                        <a:t>exercise your rights without it adversely affecting the way you are treated</a:t>
                      </a:r>
                      <a:endParaRPr lang="en-AU" sz="140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8303224"/>
                  </a:ext>
                </a:extLst>
              </a:tr>
            </a:tbl>
          </a:graphicData>
        </a:graphic>
      </p:graphicFrame>
    </p:spTree>
    <p:extLst>
      <p:ext uri="{BB962C8B-B14F-4D97-AF65-F5344CB8AC3E}">
        <p14:creationId xmlns:p14="http://schemas.microsoft.com/office/powerpoint/2010/main" val="4406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83B3-E87E-5D85-ECB9-E797E1711B96}"/>
              </a:ext>
            </a:extLst>
          </p:cNvPr>
          <p:cNvSpPr>
            <a:spLocks noGrp="1"/>
          </p:cNvSpPr>
          <p:nvPr>
            <p:ph type="title"/>
          </p:nvPr>
        </p:nvSpPr>
        <p:spPr>
          <a:xfrm>
            <a:off x="829952" y="681037"/>
            <a:ext cx="7446782" cy="549275"/>
          </a:xfrm>
        </p:spPr>
        <p:txBody>
          <a:bodyPr/>
          <a:lstStyle/>
          <a:p>
            <a:r>
              <a:rPr lang="en-AU"/>
              <a:t>Ageism and aged care</a:t>
            </a:r>
          </a:p>
        </p:txBody>
      </p:sp>
      <p:sp>
        <p:nvSpPr>
          <p:cNvPr id="3" name="Content Placeholder 2">
            <a:extLst>
              <a:ext uri="{FF2B5EF4-FFF2-40B4-BE49-F238E27FC236}">
                <a16:creationId xmlns:a16="http://schemas.microsoft.com/office/drawing/2014/main" id="{4BE8F864-D33E-2B2E-2072-BD31C2109CDD}"/>
              </a:ext>
            </a:extLst>
          </p:cNvPr>
          <p:cNvSpPr>
            <a:spLocks noGrp="1"/>
          </p:cNvSpPr>
          <p:nvPr>
            <p:ph type="body" sz="quarter" idx="13"/>
          </p:nvPr>
        </p:nvSpPr>
        <p:spPr>
          <a:xfrm>
            <a:off x="830263" y="1819275"/>
            <a:ext cx="10520362" cy="2211304"/>
          </a:xfrm>
        </p:spPr>
        <p:txBody>
          <a:bodyPr>
            <a:normAutofit/>
          </a:bodyPr>
          <a:lstStyle/>
          <a:p>
            <a:r>
              <a:rPr lang="en-AU"/>
              <a:t>Ageism matters because it can limit older people’s choices, dignity, and access to quality care.</a:t>
            </a:r>
          </a:p>
          <a:p>
            <a:r>
              <a:rPr lang="en-AU">
                <a:effectLst/>
              </a:rPr>
              <a:t>Everyone has the right to be safe and free from all forms of age-based discrimination.</a:t>
            </a:r>
            <a:endParaRPr lang="en-AU"/>
          </a:p>
        </p:txBody>
      </p:sp>
      <p:graphicFrame>
        <p:nvGraphicFramePr>
          <p:cNvPr id="4" name="Table 3">
            <a:extLst>
              <a:ext uri="{FF2B5EF4-FFF2-40B4-BE49-F238E27FC236}">
                <a16:creationId xmlns:a16="http://schemas.microsoft.com/office/drawing/2014/main" id="{87ED3D46-5945-75E7-DC4A-8062BBA1F7F0}"/>
              </a:ext>
            </a:extLst>
          </p:cNvPr>
          <p:cNvGraphicFramePr>
            <a:graphicFrameLocks noGrp="1"/>
          </p:cNvGraphicFramePr>
          <p:nvPr>
            <p:extLst>
              <p:ext uri="{D42A27DB-BD31-4B8C-83A1-F6EECF244321}">
                <p14:modId xmlns:p14="http://schemas.microsoft.com/office/powerpoint/2010/main" val="1211470107"/>
              </p:ext>
            </p:extLst>
          </p:nvPr>
        </p:nvGraphicFramePr>
        <p:xfrm>
          <a:off x="829952" y="4187477"/>
          <a:ext cx="10520362" cy="2011680"/>
        </p:xfrm>
        <a:graphic>
          <a:graphicData uri="http://schemas.openxmlformats.org/drawingml/2006/table">
            <a:tbl>
              <a:tblPr firstRow="1" bandRow="1"/>
              <a:tblGrid>
                <a:gridCol w="3609044">
                  <a:extLst>
                    <a:ext uri="{9D8B030D-6E8A-4147-A177-3AD203B41FA5}">
                      <a16:colId xmlns:a16="http://schemas.microsoft.com/office/drawing/2014/main" val="1701016852"/>
                    </a:ext>
                  </a:extLst>
                </a:gridCol>
                <a:gridCol w="6911318">
                  <a:extLst>
                    <a:ext uri="{9D8B030D-6E8A-4147-A177-3AD203B41FA5}">
                      <a16:colId xmlns:a16="http://schemas.microsoft.com/office/drawing/2014/main" val="386613049"/>
                    </a:ext>
                  </a:extLst>
                </a:gridCol>
              </a:tblGrid>
              <a:tr h="994743">
                <a:tc>
                  <a:txBody>
                    <a:bodyPr/>
                    <a:lstStyle/>
                    <a:p>
                      <a:r>
                        <a:rPr lang="en-AU" sz="2400" b="1"/>
                        <a:t>Ageism</a:t>
                      </a:r>
                    </a:p>
                  </a:txBody>
                  <a:tcPr marL="137160" marR="137160" marT="137160" marB="1371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r>
                        <a:rPr lang="en-AU" sz="2400"/>
                        <a:t>Stereotypes, prejudice and discrimination based on age</a:t>
                      </a:r>
                    </a:p>
                  </a:txBody>
                  <a:tcPr marL="137160" marR="137160" marT="137160" marB="1371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0186972"/>
                  </a:ext>
                </a:extLst>
              </a:tr>
              <a:tr h="994743">
                <a:tc>
                  <a:txBody>
                    <a:bodyPr/>
                    <a:lstStyle/>
                    <a:p>
                      <a:r>
                        <a:rPr lang="en-AU" sz="2400" b="1"/>
                        <a:t>Age Discrimination</a:t>
                      </a:r>
                    </a:p>
                  </a:txBody>
                  <a:tcPr marL="137160" marR="137160" marT="137160" marB="1371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r>
                        <a:rPr lang="en-AU" sz="2400"/>
                        <a:t>Unlawful unfavourable treatment based on age in specific contexts</a:t>
                      </a:r>
                    </a:p>
                  </a:txBody>
                  <a:tcPr marL="137160" marR="137160" marT="137160" marB="1371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52081144"/>
                  </a:ext>
                </a:extLst>
              </a:tr>
            </a:tbl>
          </a:graphicData>
        </a:graphic>
      </p:graphicFrame>
    </p:spTree>
    <p:extLst>
      <p:ext uri="{BB962C8B-B14F-4D97-AF65-F5344CB8AC3E}">
        <p14:creationId xmlns:p14="http://schemas.microsoft.com/office/powerpoint/2010/main" val="27595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ged Care Lime Theme">
  <a:themeElements>
    <a:clrScheme name="Custom 1">
      <a:dk1>
        <a:srgbClr val="1E1544"/>
      </a:dk1>
      <a:lt1>
        <a:srgbClr val="F2F1F2"/>
      </a:lt1>
      <a:dk2>
        <a:srgbClr val="1E1544"/>
      </a:dk2>
      <a:lt2>
        <a:srgbClr val="F2F1F2"/>
      </a:lt2>
      <a:accent1>
        <a:srgbClr val="65BDC5"/>
      </a:accent1>
      <a:accent2>
        <a:srgbClr val="8ECAD2"/>
      </a:accent2>
      <a:accent3>
        <a:srgbClr val="65E2E5"/>
      </a:accent3>
      <a:accent4>
        <a:srgbClr val="3F365B"/>
      </a:accent4>
      <a:accent5>
        <a:srgbClr val="615877"/>
      </a:accent5>
      <a:accent6>
        <a:srgbClr val="A099AD"/>
      </a:accent6>
      <a:hlink>
        <a:srgbClr val="28B2BB"/>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C616E4-E0A1-410E-ABFB-C192FD03663F}" vid="{4926D4F8-922B-4C71-BF0C-86238CF40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a466a5-717a-405b-b423-19a5a40db057" xsi:nil="true"/>
    <lcf76f155ced4ddcb4097134ff3c332f xmlns="f6a9ef87-d8af-44ae-9cec-12903b7d44b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6FE5B7DA2DB847AF67914BBD466BBF" ma:contentTypeVersion="14" ma:contentTypeDescription="Create a new document." ma:contentTypeScope="" ma:versionID="d300ca163d1d17a05850dc2d7b1cadce">
  <xsd:schema xmlns:xsd="http://www.w3.org/2001/XMLSchema" xmlns:xs="http://www.w3.org/2001/XMLSchema" xmlns:p="http://schemas.microsoft.com/office/2006/metadata/properties" xmlns:ns2="f6a9ef87-d8af-44ae-9cec-12903b7d44be" xmlns:ns3="ada466a5-717a-405b-b423-19a5a40db057" targetNamespace="http://schemas.microsoft.com/office/2006/metadata/properties" ma:root="true" ma:fieldsID="b36c0144b391142a460afc0abe307fe0" ns2:_="" ns3:_="">
    <xsd:import namespace="f6a9ef87-d8af-44ae-9cec-12903b7d44be"/>
    <xsd:import namespace="ada466a5-717a-405b-b423-19a5a40db05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9ef87-d8af-44ae-9cec-12903b7d44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a466a5-717a-405b-b423-19a5a40db05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55818c5-848c-47e9-b604-82cce7e5c028}" ma:internalName="TaxCatchAll" ma:showField="CatchAllData" ma:web="ada466a5-717a-405b-b423-19a5a40db0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40F766-0CE8-4623-8CEC-16CE9A97C897}">
  <ds:schemaRefs>
    <ds:schemaRef ds:uri="http://schemas.microsoft.com/sharepoint/v3/contenttype/forms"/>
  </ds:schemaRefs>
</ds:datastoreItem>
</file>

<file path=customXml/itemProps2.xml><?xml version="1.0" encoding="utf-8"?>
<ds:datastoreItem xmlns:ds="http://schemas.openxmlformats.org/officeDocument/2006/customXml" ds:itemID="{04133647-22A3-4356-BDAB-2037DC96EABA}">
  <ds:schemaRefs>
    <ds:schemaRef ds:uri="http://purl.org/dc/terms/"/>
    <ds:schemaRef ds:uri="http://schemas.openxmlformats.org/package/2006/metadata/core-properties"/>
    <ds:schemaRef ds:uri="http://schemas.microsoft.com/office/2006/documentManagement/types"/>
    <ds:schemaRef ds:uri="ada466a5-717a-405b-b423-19a5a40db057"/>
    <ds:schemaRef ds:uri="http://purl.org/dc/elements/1.1/"/>
    <ds:schemaRef ds:uri="http://schemas.microsoft.com/office/2006/metadata/properties"/>
    <ds:schemaRef ds:uri="http://schemas.microsoft.com/office/infopath/2007/PartnerControls"/>
    <ds:schemaRef ds:uri="f6a9ef87-d8af-44ae-9cec-12903b7d44be"/>
    <ds:schemaRef ds:uri="http://www.w3.org/XML/1998/namespace"/>
    <ds:schemaRef ds:uri="http://purl.org/dc/dcmitype/"/>
  </ds:schemaRefs>
</ds:datastoreItem>
</file>

<file path=customXml/itemProps3.xml><?xml version="1.0" encoding="utf-8"?>
<ds:datastoreItem xmlns:ds="http://schemas.openxmlformats.org/officeDocument/2006/customXml" ds:itemID="{6C88FC0B-9634-46A2-8363-6CC9D239A4DC}">
  <ds:schemaRefs>
    <ds:schemaRef ds:uri="ada466a5-717a-405b-b423-19a5a40db057"/>
    <ds:schemaRef ds:uri="f6a9ef87-d8af-44ae-9cec-12903b7d44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10126</Words>
  <Application>Microsoft Office PowerPoint</Application>
  <PresentationFormat>Widescreen</PresentationFormat>
  <Paragraphs>701</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Calibri</vt:lpstr>
      <vt:lpstr>Segoe UI</vt:lpstr>
      <vt:lpstr>Symbol</vt:lpstr>
      <vt:lpstr>Times New Roman</vt:lpstr>
      <vt:lpstr>Wingdings</vt:lpstr>
      <vt:lpstr>WordVisiCarriageReturn_MSFontService</vt:lpstr>
      <vt:lpstr>Aged Care Lime Theme</vt:lpstr>
      <vt:lpstr>Your guide to the Aged Care Act 2024</vt:lpstr>
      <vt:lpstr>What the presentation covers</vt:lpstr>
      <vt:lpstr>PowerPoint Presentation</vt:lpstr>
      <vt:lpstr>Key changes</vt:lpstr>
      <vt:lpstr>What is staying the same</vt:lpstr>
      <vt:lpstr>More detail on what is changing </vt:lpstr>
      <vt:lpstr>Statement of Rights - What does this mean for you?</vt:lpstr>
      <vt:lpstr>Why this matters to you</vt:lpstr>
      <vt:lpstr>Ageism and aged care</vt:lpstr>
      <vt:lpstr>Ageism</vt:lpstr>
      <vt:lpstr>What does ageism look like in aged care?</vt:lpstr>
      <vt:lpstr>Believing older people can’t make decisions for themselves</vt:lpstr>
      <vt:lpstr>Dismissing older people's concerns</vt:lpstr>
      <vt:lpstr>Cultural safety</vt:lpstr>
      <vt:lpstr>PowerPoint Presentation</vt:lpstr>
      <vt:lpstr>What services will look like</vt:lpstr>
      <vt:lpstr>Support at Home Program</vt:lpstr>
      <vt:lpstr>Other services</vt:lpstr>
      <vt:lpstr>Accessing Services </vt:lpstr>
      <vt:lpstr>Fees and contributions </vt:lpstr>
      <vt:lpstr>If you are currently on a Home Care Package you will move to the Support at Home program in November 2025.  You will be allocated Support at Home funding that is equivalent to your existing Home Care Package level and aligned to the new program rules. </vt:lpstr>
      <vt:lpstr>Residential Care Means Testing </vt:lpstr>
      <vt:lpstr>PowerPoint Presentation</vt:lpstr>
      <vt:lpstr>Strengthened Aged Care Quality Standards</vt:lpstr>
      <vt:lpstr>How do providers comply with the Standards?</vt:lpstr>
      <vt:lpstr>What safe, respectful, high-quality care should feel like </vt:lpstr>
      <vt:lpstr>Provider responsibilities and duties of care</vt:lpstr>
      <vt:lpstr>Decision making and empowerment </vt:lpstr>
      <vt:lpstr>You are in control of your care decisions</vt:lpstr>
      <vt:lpstr>Speaking up and staying safe - raising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Your Guide to the Act: Understanding and Adapting – Facilitator Learning Package</dc:subject>
  <dc:creator>Australian Government Department of Health, Disability and Ageing</dc:creator>
  <cp:revision>2</cp:revision>
  <dcterms:created xsi:type="dcterms:W3CDTF">2025-05-06T02:18:30Z</dcterms:created>
  <dcterms:modified xsi:type="dcterms:W3CDTF">2025-06-30T05:59:55Z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0x0101005B6FE5B7DA2DB847AF67914BBD466BBF</vt:lpwstr>
  </property>
  <property fmtid="{D5CDD505-2E9C-101B-9397-08002B2CF9AE}" pid="3" name="MediaServiceImageTags">
    <vt:lpwstr/>
  </property>
  <property fmtid="{D5CDD505-2E9C-101B-9397-08002B2CF9AE}" pid="4" name="MSIP_Label_7cd3e8b9-ffed-43a8-b7f4-cc2fa0382d36_Enabled">
    <vt:lpwstr>true</vt:lpwstr>
  </property>
  <property fmtid="{D5CDD505-2E9C-101B-9397-08002B2CF9AE}" pid="5" name="MSIP_Label_7cd3e8b9-ffed-43a8-b7f4-cc2fa0382d36_SetDate">
    <vt:lpwstr>2025-06-23T01:17:18Z</vt:lpwstr>
  </property>
  <property fmtid="{D5CDD505-2E9C-101B-9397-08002B2CF9AE}" pid="6" name="MSIP_Label_7cd3e8b9-ffed-43a8-b7f4-cc2fa0382d36_Method">
    <vt:lpwstr>Privileged</vt:lpwstr>
  </property>
  <property fmtid="{D5CDD505-2E9C-101B-9397-08002B2CF9AE}" pid="7" name="MSIP_Label_7cd3e8b9-ffed-43a8-b7f4-cc2fa0382d36_Name">
    <vt:lpwstr>O</vt:lpwstr>
  </property>
  <property fmtid="{D5CDD505-2E9C-101B-9397-08002B2CF9AE}" pid="8" name="MSIP_Label_7cd3e8b9-ffed-43a8-b7f4-cc2fa0382d36_SiteId">
    <vt:lpwstr>34a3929c-73cf-4954-abfe-147dc3517892</vt:lpwstr>
  </property>
  <property fmtid="{D5CDD505-2E9C-101B-9397-08002B2CF9AE}" pid="9" name="MSIP_Label_7cd3e8b9-ffed-43a8-b7f4-cc2fa0382d36_ActionId">
    <vt:lpwstr>96fc7512-5a54-4c25-a98b-86a8dbc83351</vt:lpwstr>
  </property>
  <property fmtid="{D5CDD505-2E9C-101B-9397-08002B2CF9AE}" pid="10" name="MSIP_Label_7cd3e8b9-ffed-43a8-b7f4-cc2fa0382d36_ContentBits">
    <vt:lpwstr>3</vt:lpwstr>
  </property>
  <property fmtid="{D5CDD505-2E9C-101B-9397-08002B2CF9AE}" pid="11" name="MSIP_Label_7cd3e8b9-ffed-43a8-b7f4-cc2fa0382d36_Tag">
    <vt:lpwstr>10, 0, 1, 1</vt:lpwstr>
  </property>
  <property fmtid="{D5CDD505-2E9C-101B-9397-08002B2CF9AE}" pid="12" name="ClassificationContentMarkingFooterLocations">
    <vt:lpwstr>Aged Care Lime Theme:8</vt:lpwstr>
  </property>
  <property fmtid="{D5CDD505-2E9C-101B-9397-08002B2CF9AE}" pid="13" name="ClassificationContentMarkingFooterText">
    <vt:lpwstr>OFFICIAL</vt:lpwstr>
  </property>
  <property fmtid="{D5CDD505-2E9C-101B-9397-08002B2CF9AE}" pid="14" name="ClassificationContentMarkingHeaderLocations">
    <vt:lpwstr>Aged Care Lime Theme:6</vt:lpwstr>
  </property>
  <property fmtid="{D5CDD505-2E9C-101B-9397-08002B2CF9AE}" pid="15" name="ClassificationContentMarkingHeaderText">
    <vt:lpwstr>OFFICIAL</vt:lpwstr>
  </property>
</Properties>
</file>