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21"/>
  </p:notesMasterIdLst>
  <p:handoutMasterIdLst>
    <p:handoutMasterId r:id="rId22"/>
  </p:handoutMasterIdLst>
  <p:sldIdLst>
    <p:sldId id="297" r:id="rId5"/>
    <p:sldId id="303" r:id="rId6"/>
    <p:sldId id="302" r:id="rId7"/>
    <p:sldId id="304" r:id="rId8"/>
    <p:sldId id="300" r:id="rId9"/>
    <p:sldId id="301" r:id="rId10"/>
    <p:sldId id="287" r:id="rId11"/>
    <p:sldId id="288" r:id="rId12"/>
    <p:sldId id="289" r:id="rId13"/>
    <p:sldId id="290" r:id="rId14"/>
    <p:sldId id="291" r:id="rId15"/>
    <p:sldId id="292" r:id="rId16"/>
    <p:sldId id="294" r:id="rId17"/>
    <p:sldId id="298" r:id="rId18"/>
    <p:sldId id="299" r:id="rId19"/>
    <p:sldId id="305" r:id="rId20"/>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E6A09CC-E70F-4709-8358-F67E8AA2CBF8}">
          <p14:sldIdLst>
            <p14:sldId id="297"/>
            <p14:sldId id="303"/>
            <p14:sldId id="302"/>
            <p14:sldId id="304"/>
            <p14:sldId id="300"/>
            <p14:sldId id="301"/>
            <p14:sldId id="287"/>
            <p14:sldId id="288"/>
            <p14:sldId id="289"/>
            <p14:sldId id="290"/>
            <p14:sldId id="291"/>
            <p14:sldId id="292"/>
            <p14:sldId id="294"/>
            <p14:sldId id="298"/>
            <p14:sldId id="299"/>
            <p14:sldId id="30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84B656-86AE-712A-93FE-B63DA1C4656F}" name="CLAY, Mike" initials="MC" userId="S::Mike.CLAY@Health.gov.au::93ec7f6b-7a20-430d-8f57-e4ff89273b02" providerId="AD"/>
  <p188:author id="{A994AD91-C032-6266-E594-E44B2BF1F06A}" name="GRIEVE, Jodie" initials="JG" userId="S::Jodie.GRIEVE@Health.gov.au::82cc9761-0143-4965-97c2-73378011e094" providerId="AD"/>
  <p188:author id="{4F7465C2-1363-B263-9D2E-EAEBEC0495E4}" name="WARNER, Mary" initials="MW" userId="S::Mary.Warner@health.gov.au::ce27ef28-71a9-4c01-bc06-7dcd6d532e4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HALLORAN, Stephanie" initials="OS" lastIdx="4" clrIdx="0">
    <p:extLst>
      <p:ext uri="{19B8F6BF-5375-455C-9EA6-DF929625EA0E}">
        <p15:presenceInfo xmlns:p15="http://schemas.microsoft.com/office/powerpoint/2012/main" userId="S::Stephanie.OHALLORAN@health.gov.au::db7af32e-5795-41e1-abcb-ebb80001fd3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C33C"/>
    <a:srgbClr val="048E6A"/>
    <a:srgbClr val="94D6B0"/>
    <a:srgbClr val="FFFFFF"/>
    <a:srgbClr val="17954A"/>
    <a:srgbClr val="1C974D"/>
    <a:srgbClr val="71B59F"/>
    <a:srgbClr val="054B25"/>
    <a:srgbClr val="319474"/>
    <a:srgbClr val="66BF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p:cViewPr varScale="1">
        <p:scale>
          <a:sx n="58" d="100"/>
          <a:sy n="58" d="100"/>
        </p:scale>
        <p:origin x="80" y="62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3246" y="9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1C19E06-FAD2-214E-A9BB-B46689AFE720}"/>
              </a:ext>
            </a:extLst>
          </p:cNvPr>
          <p:cNvSpPr>
            <a:spLocks noGrp="1"/>
          </p:cNvSpPr>
          <p:nvPr>
            <p:ph type="hdr" sz="quarter"/>
          </p:nvPr>
        </p:nvSpPr>
        <p:spPr>
          <a:xfrm>
            <a:off x="1" y="0"/>
            <a:ext cx="3076363" cy="513508"/>
          </a:xfrm>
          <a:prstGeom prst="rect">
            <a:avLst/>
          </a:prstGeom>
        </p:spPr>
        <p:txBody>
          <a:bodyPr vert="horz" lIns="94768" tIns="47384" rIns="94768" bIns="47384" rtlCol="0"/>
          <a:lstStyle>
            <a:lvl1pPr algn="l">
              <a:defRPr sz="1200"/>
            </a:lvl1pPr>
          </a:lstStyle>
          <a:p>
            <a:endParaRPr lang="en-US" dirty="0"/>
          </a:p>
        </p:txBody>
      </p:sp>
      <p:sp>
        <p:nvSpPr>
          <p:cNvPr id="3" name="Date Placeholder 2">
            <a:extLst>
              <a:ext uri="{FF2B5EF4-FFF2-40B4-BE49-F238E27FC236}">
                <a16:creationId xmlns:a16="http://schemas.microsoft.com/office/drawing/2014/main" id="{157B42D5-BF9D-014C-9BC7-8BAA67C75B82}"/>
              </a:ext>
            </a:extLst>
          </p:cNvPr>
          <p:cNvSpPr>
            <a:spLocks noGrp="1"/>
          </p:cNvSpPr>
          <p:nvPr>
            <p:ph type="dt" sz="quarter" idx="1"/>
          </p:nvPr>
        </p:nvSpPr>
        <p:spPr>
          <a:xfrm>
            <a:off x="4021295" y="0"/>
            <a:ext cx="3076363" cy="513508"/>
          </a:xfrm>
          <a:prstGeom prst="rect">
            <a:avLst/>
          </a:prstGeom>
        </p:spPr>
        <p:txBody>
          <a:bodyPr vert="horz" lIns="94768" tIns="47384" rIns="94768" bIns="47384" rtlCol="0"/>
          <a:lstStyle>
            <a:lvl1pPr algn="r">
              <a:defRPr sz="1200"/>
            </a:lvl1pPr>
          </a:lstStyle>
          <a:p>
            <a:fld id="{36B797A5-636D-F44E-9CED-36ADEF021419}" type="datetimeFigureOut">
              <a:rPr lang="en-US" smtClean="0"/>
              <a:t>3/26/2025</a:t>
            </a:fld>
            <a:endParaRPr lang="en-US"/>
          </a:p>
        </p:txBody>
      </p:sp>
      <p:sp>
        <p:nvSpPr>
          <p:cNvPr id="4" name="Footer Placeholder 3">
            <a:extLst>
              <a:ext uri="{FF2B5EF4-FFF2-40B4-BE49-F238E27FC236}">
                <a16:creationId xmlns:a16="http://schemas.microsoft.com/office/drawing/2014/main" id="{87435403-8D29-A740-A794-881E58DFF9BC}"/>
              </a:ext>
            </a:extLst>
          </p:cNvPr>
          <p:cNvSpPr>
            <a:spLocks noGrp="1"/>
          </p:cNvSpPr>
          <p:nvPr>
            <p:ph type="ftr" sz="quarter" idx="2"/>
          </p:nvPr>
        </p:nvSpPr>
        <p:spPr>
          <a:xfrm>
            <a:off x="1" y="9721107"/>
            <a:ext cx="3076363" cy="513507"/>
          </a:xfrm>
          <a:prstGeom prst="rect">
            <a:avLst/>
          </a:prstGeom>
        </p:spPr>
        <p:txBody>
          <a:bodyPr vert="horz" lIns="94768" tIns="47384" rIns="94768" bIns="47384"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12363AC-1D5C-5141-B34C-739F9F74E0A4}"/>
              </a:ext>
            </a:extLst>
          </p:cNvPr>
          <p:cNvSpPr>
            <a:spLocks noGrp="1"/>
          </p:cNvSpPr>
          <p:nvPr>
            <p:ph type="sldNum" sz="quarter" idx="3"/>
          </p:nvPr>
        </p:nvSpPr>
        <p:spPr>
          <a:xfrm>
            <a:off x="4021295" y="9721107"/>
            <a:ext cx="3076363" cy="513507"/>
          </a:xfrm>
          <a:prstGeom prst="rect">
            <a:avLst/>
          </a:prstGeom>
        </p:spPr>
        <p:txBody>
          <a:bodyPr vert="horz" lIns="94768" tIns="47384" rIns="94768" bIns="47384" rtlCol="0" anchor="b"/>
          <a:lstStyle>
            <a:lvl1pPr algn="r">
              <a:defRPr sz="1200"/>
            </a:lvl1pPr>
          </a:lstStyle>
          <a:p>
            <a:fld id="{F660A590-05C9-A94D-9CA8-61FC89B6F8ED}" type="slidenum">
              <a:rPr lang="en-US" smtClean="0"/>
              <a:t>‹#›</a:t>
            </a:fld>
            <a:endParaRPr lang="en-US"/>
          </a:p>
        </p:txBody>
      </p:sp>
    </p:spTree>
    <p:extLst>
      <p:ext uri="{BB962C8B-B14F-4D97-AF65-F5344CB8AC3E}">
        <p14:creationId xmlns:p14="http://schemas.microsoft.com/office/powerpoint/2010/main" val="3149347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363" cy="513508"/>
          </a:xfrm>
          <a:prstGeom prst="rect">
            <a:avLst/>
          </a:prstGeom>
        </p:spPr>
        <p:txBody>
          <a:bodyPr vert="horz" lIns="94768" tIns="47384" rIns="94768" bIns="47384" rtlCol="0"/>
          <a:lstStyle>
            <a:lvl1pPr algn="l">
              <a:defRPr sz="1200"/>
            </a:lvl1pPr>
          </a:lstStyle>
          <a:p>
            <a:endParaRPr lang="en-US"/>
          </a:p>
        </p:txBody>
      </p:sp>
      <p:sp>
        <p:nvSpPr>
          <p:cNvPr id="3" name="Date Placeholder 2"/>
          <p:cNvSpPr>
            <a:spLocks noGrp="1"/>
          </p:cNvSpPr>
          <p:nvPr>
            <p:ph type="dt" idx="1"/>
          </p:nvPr>
        </p:nvSpPr>
        <p:spPr>
          <a:xfrm>
            <a:off x="4021295" y="0"/>
            <a:ext cx="3076363" cy="513508"/>
          </a:xfrm>
          <a:prstGeom prst="rect">
            <a:avLst/>
          </a:prstGeom>
        </p:spPr>
        <p:txBody>
          <a:bodyPr vert="horz" lIns="94768" tIns="47384" rIns="94768" bIns="47384" rtlCol="0"/>
          <a:lstStyle>
            <a:lvl1pPr algn="r">
              <a:defRPr sz="1200"/>
            </a:lvl1pPr>
          </a:lstStyle>
          <a:p>
            <a:fld id="{C4A9CE1B-1D62-394B-8825-3A811B838BBA}" type="datetimeFigureOut">
              <a:rPr lang="en-US" smtClean="0"/>
              <a:t>3/26/2025</a:t>
            </a:fld>
            <a:endParaRPr lang="en-US"/>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4768" tIns="47384" rIns="94768" bIns="47384" rtlCol="0" anchor="ctr"/>
          <a:lstStyle/>
          <a:p>
            <a:endParaRPr lang="en-US"/>
          </a:p>
        </p:txBody>
      </p:sp>
      <p:sp>
        <p:nvSpPr>
          <p:cNvPr id="5" name="Notes Placeholder 4"/>
          <p:cNvSpPr>
            <a:spLocks noGrp="1"/>
          </p:cNvSpPr>
          <p:nvPr>
            <p:ph type="body" sz="quarter" idx="3"/>
          </p:nvPr>
        </p:nvSpPr>
        <p:spPr>
          <a:xfrm>
            <a:off x="709931" y="4925407"/>
            <a:ext cx="5679440" cy="4029879"/>
          </a:xfrm>
          <a:prstGeom prst="rect">
            <a:avLst/>
          </a:prstGeom>
        </p:spPr>
        <p:txBody>
          <a:bodyPr vert="horz" lIns="94768" tIns="47384" rIns="94768" bIns="47384"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1" y="9721107"/>
            <a:ext cx="3076363" cy="513507"/>
          </a:xfrm>
          <a:prstGeom prst="rect">
            <a:avLst/>
          </a:prstGeom>
        </p:spPr>
        <p:txBody>
          <a:bodyPr vert="horz" lIns="94768" tIns="47384" rIns="94768" bIns="47384" rtlCol="0" anchor="b"/>
          <a:lstStyle>
            <a:lvl1pPr algn="l">
              <a:defRPr sz="1200"/>
            </a:lvl1pPr>
          </a:lstStyle>
          <a:p>
            <a:endParaRPr lang="en-US"/>
          </a:p>
        </p:txBody>
      </p:sp>
      <p:sp>
        <p:nvSpPr>
          <p:cNvPr id="7" name="Slide Number Placeholder 6"/>
          <p:cNvSpPr>
            <a:spLocks noGrp="1"/>
          </p:cNvSpPr>
          <p:nvPr>
            <p:ph type="sldNum" sz="quarter" idx="5"/>
          </p:nvPr>
        </p:nvSpPr>
        <p:spPr>
          <a:xfrm>
            <a:off x="4021295" y="9721107"/>
            <a:ext cx="3076363" cy="513507"/>
          </a:xfrm>
          <a:prstGeom prst="rect">
            <a:avLst/>
          </a:prstGeom>
        </p:spPr>
        <p:txBody>
          <a:bodyPr vert="horz" lIns="94768" tIns="47384" rIns="94768" bIns="47384" rtlCol="0" anchor="b"/>
          <a:lstStyle>
            <a:lvl1pPr algn="r">
              <a:defRPr sz="1200"/>
            </a:lvl1pPr>
          </a:lstStyle>
          <a:p>
            <a:fld id="{7B34BA30-3FF5-9B47-9919-D1B429C856F8}" type="slidenum">
              <a:rPr lang="en-US" smtClean="0"/>
              <a:t>‹#›</a:t>
            </a:fld>
            <a:endParaRPr lang="en-US"/>
          </a:p>
        </p:txBody>
      </p:sp>
    </p:spTree>
    <p:extLst>
      <p:ext uri="{BB962C8B-B14F-4D97-AF65-F5344CB8AC3E}">
        <p14:creationId xmlns:p14="http://schemas.microsoft.com/office/powerpoint/2010/main" val="1213397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A9A74"/>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4E633E0-3BAB-4FA6-BAA9-C2D03C7D24A9}"/>
              </a:ext>
            </a:extLst>
          </p:cNvPr>
          <p:cNvSpPr/>
          <p:nvPr userDrawn="1"/>
        </p:nvSpPr>
        <p:spPr>
          <a:xfrm>
            <a:off x="0" y="0"/>
            <a:ext cx="12211877"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5">
            <a:extLst>
              <a:ext uri="{FF2B5EF4-FFF2-40B4-BE49-F238E27FC236}">
                <a16:creationId xmlns:a16="http://schemas.microsoft.com/office/drawing/2014/main" id="{9C061B9D-8870-4FCD-BAE8-C73F47FC9A1E}"/>
              </a:ext>
            </a:extLst>
          </p:cNvPr>
          <p:cNvSpPr>
            <a:spLocks noGrp="1"/>
          </p:cNvSpPr>
          <p:nvPr>
            <p:ph type="body" sz="quarter" idx="10" hasCustomPrompt="1"/>
          </p:nvPr>
        </p:nvSpPr>
        <p:spPr>
          <a:xfrm>
            <a:off x="945876" y="2698351"/>
            <a:ext cx="8961438" cy="2106613"/>
          </a:xfrm>
        </p:spPr>
        <p:txBody>
          <a:bodyPr>
            <a:normAutofit/>
          </a:bodyPr>
          <a:lstStyle>
            <a:lvl1pPr marL="0" indent="0">
              <a:buFontTx/>
              <a:buNone/>
              <a:defRPr lang="en-US" sz="1600" b="1" kern="1200" dirty="0">
                <a:gradFill flip="none" rotWithShape="1">
                  <a:gsLst>
                    <a:gs pos="0">
                      <a:schemeClr val="accent1"/>
                    </a:gs>
                    <a:gs pos="38000">
                      <a:srgbClr val="2AD183"/>
                    </a:gs>
                    <a:gs pos="80000">
                      <a:schemeClr val="accent2"/>
                    </a:gs>
                  </a:gsLst>
                  <a:lin ang="5400000" scaled="1"/>
                  <a:tileRect/>
                </a:gradFill>
                <a:latin typeface="+mn-lt"/>
                <a:ea typeface="+mn-ea"/>
                <a:cs typeface="+mn-cs"/>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Introduction text</a:t>
            </a:r>
          </a:p>
        </p:txBody>
      </p:sp>
      <p:sp>
        <p:nvSpPr>
          <p:cNvPr id="5" name="Title 4">
            <a:extLst>
              <a:ext uri="{FF2B5EF4-FFF2-40B4-BE49-F238E27FC236}">
                <a16:creationId xmlns:a16="http://schemas.microsoft.com/office/drawing/2014/main" id="{1032C937-3DD4-40A4-AC53-E9659B3CCD2A}"/>
              </a:ext>
            </a:extLst>
          </p:cNvPr>
          <p:cNvSpPr>
            <a:spLocks noGrp="1"/>
          </p:cNvSpPr>
          <p:nvPr>
            <p:ph type="title" hasCustomPrompt="1"/>
          </p:nvPr>
        </p:nvSpPr>
        <p:spPr>
          <a:xfrm>
            <a:off x="927652" y="2893724"/>
            <a:ext cx="10515600" cy="1325563"/>
          </a:xfrm>
        </p:spPr>
        <p:txBody>
          <a:bodyPr>
            <a:normAutofit/>
          </a:bodyPr>
          <a:lstStyle>
            <a:lvl1pPr marL="0" algn="l" defTabSz="914400" rtl="0" eaLnBrk="1" latinLnBrk="0" hangingPunct="1">
              <a:defRPr lang="en-AU" sz="8000" b="1" kern="1200" dirty="0">
                <a:solidFill>
                  <a:schemeClr val="bg2"/>
                </a:solidFill>
                <a:latin typeface="+mj-lt"/>
                <a:ea typeface="+mn-ea"/>
                <a:cs typeface="+mn-cs"/>
              </a:defRPr>
            </a:lvl1pPr>
          </a:lstStyle>
          <a:p>
            <a:r>
              <a:rPr lang="en-US"/>
              <a:t>Header 1</a:t>
            </a:r>
            <a:endParaRPr lang="en-AU"/>
          </a:p>
        </p:txBody>
      </p:sp>
      <p:sp>
        <p:nvSpPr>
          <p:cNvPr id="12" name="Date Placeholder 3">
            <a:extLst>
              <a:ext uri="{FF2B5EF4-FFF2-40B4-BE49-F238E27FC236}">
                <a16:creationId xmlns:a16="http://schemas.microsoft.com/office/drawing/2014/main" id="{7D06B1DF-51EE-B440-BCB9-06C47444FC14}"/>
              </a:ext>
            </a:extLst>
          </p:cNvPr>
          <p:cNvSpPr txBox="1">
            <a:spLocks/>
          </p:cNvSpPr>
          <p:nvPr userDrawn="1"/>
        </p:nvSpPr>
        <p:spPr>
          <a:xfrm>
            <a:off x="10882249" y="6356348"/>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US"/>
          </a:p>
        </p:txBody>
      </p:sp>
      <p:sp>
        <p:nvSpPr>
          <p:cNvPr id="15" name="Date Placeholder 2">
            <a:extLst>
              <a:ext uri="{FF2B5EF4-FFF2-40B4-BE49-F238E27FC236}">
                <a16:creationId xmlns:a16="http://schemas.microsoft.com/office/drawing/2014/main" id="{4D9CD81F-8560-4BC0-A77D-DFF3E8DB3746}"/>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accent2"/>
                </a:solidFill>
              </a:defRPr>
            </a:lvl1pPr>
          </a:lstStyle>
          <a:p>
            <a:r>
              <a:rPr lang="en-US"/>
              <a:t>Day Month 2023</a:t>
            </a:r>
          </a:p>
        </p:txBody>
      </p:sp>
      <p:sp>
        <p:nvSpPr>
          <p:cNvPr id="19" name="Date Placeholder 3">
            <a:extLst>
              <a:ext uri="{FF2B5EF4-FFF2-40B4-BE49-F238E27FC236}">
                <a16:creationId xmlns:a16="http://schemas.microsoft.com/office/drawing/2014/main" id="{2E4521DC-AEB5-4B10-8ADF-FFCCCE062077}"/>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solidFill>
                  <a:schemeClr val="accent2"/>
                </a:solidFill>
              </a:rPr>
              <a:t>‹#›</a:t>
            </a:fld>
            <a:endParaRPr lang="en-US" b="1">
              <a:solidFill>
                <a:schemeClr val="accent2"/>
              </a:solidFill>
            </a:endParaRPr>
          </a:p>
        </p:txBody>
      </p:sp>
      <p:sp>
        <p:nvSpPr>
          <p:cNvPr id="20" name="Freeform: Shape 19">
            <a:extLst>
              <a:ext uri="{FF2B5EF4-FFF2-40B4-BE49-F238E27FC236}">
                <a16:creationId xmlns:a16="http://schemas.microsoft.com/office/drawing/2014/main" id="{4E018174-7DF8-97CD-9784-F0E70D74C94E}"/>
              </a:ext>
            </a:extLst>
          </p:cNvPr>
          <p:cNvSpPr/>
          <p:nvPr userDrawn="1"/>
        </p:nvSpPr>
        <p:spPr>
          <a:xfrm flipV="1">
            <a:off x="0" y="4297510"/>
            <a:ext cx="1955800" cy="2560490"/>
          </a:xfrm>
          <a:custGeom>
            <a:avLst/>
            <a:gdLst>
              <a:gd name="connsiteX0" fmla="*/ 0 w 1393863"/>
              <a:gd name="connsiteY0" fmla="*/ 0 h 2137562"/>
              <a:gd name="connsiteX1" fmla="*/ 1393863 w 1393863"/>
              <a:gd name="connsiteY1" fmla="*/ 0 h 2137562"/>
              <a:gd name="connsiteX2" fmla="*/ 1328609 w 1393863"/>
              <a:gd name="connsiteY2" fmla="*/ 102110 h 2137562"/>
              <a:gd name="connsiteX3" fmla="*/ 1153210 w 1393863"/>
              <a:gd name="connsiteY3" fmla="*/ 779044 h 2137562"/>
              <a:gd name="connsiteX4" fmla="*/ 1056054 w 1393863"/>
              <a:gd name="connsiteY4" fmla="*/ 1813459 h 2137562"/>
              <a:gd name="connsiteX5" fmla="*/ 211187 w 1393863"/>
              <a:gd name="connsiteY5" fmla="*/ 2121117 h 2137562"/>
              <a:gd name="connsiteX6" fmla="*/ 89226 w 1393863"/>
              <a:gd name="connsiteY6" fmla="*/ 2092735 h 2137562"/>
              <a:gd name="connsiteX7" fmla="*/ 0 w 1393863"/>
              <a:gd name="connsiteY7" fmla="*/ 2063347 h 2137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3863" h="2137562">
                <a:moveTo>
                  <a:pt x="0" y="0"/>
                </a:moveTo>
                <a:lnTo>
                  <a:pt x="1393863" y="0"/>
                </a:lnTo>
                <a:lnTo>
                  <a:pt x="1328609" y="102110"/>
                </a:lnTo>
                <a:cubicBezTo>
                  <a:pt x="1188526" y="334926"/>
                  <a:pt x="1151542" y="504843"/>
                  <a:pt x="1153210" y="779044"/>
                </a:cubicBezTo>
                <a:cubicBezTo>
                  <a:pt x="1156067" y="1093369"/>
                  <a:pt x="1209407" y="1541996"/>
                  <a:pt x="1056054" y="1813459"/>
                </a:cubicBezTo>
                <a:cubicBezTo>
                  <a:pt x="901750" y="2084922"/>
                  <a:pt x="539800" y="2179219"/>
                  <a:pt x="211187" y="2121117"/>
                </a:cubicBezTo>
                <a:cubicBezTo>
                  <a:pt x="170111" y="2113854"/>
                  <a:pt x="129555" y="2104240"/>
                  <a:pt x="89226" y="2092735"/>
                </a:cubicBezTo>
                <a:lnTo>
                  <a:pt x="0" y="2063347"/>
                </a:lnTo>
                <a:close/>
              </a:path>
            </a:pathLst>
          </a:custGeom>
          <a:gradFill flip="none" rotWithShape="1">
            <a:gsLst>
              <a:gs pos="0">
                <a:srgbClr val="20BA88">
                  <a:alpha val="40000"/>
                </a:srgbClr>
              </a:gs>
              <a:gs pos="39000">
                <a:srgbClr val="2BD383">
                  <a:alpha val="31000"/>
                </a:srgbClr>
              </a:gs>
              <a:gs pos="92000">
                <a:schemeClr val="accent2">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Shape 1">
            <a:extLst>
              <a:ext uri="{FF2B5EF4-FFF2-40B4-BE49-F238E27FC236}">
                <a16:creationId xmlns:a16="http://schemas.microsoft.com/office/drawing/2014/main" id="{2A6A936B-B60C-F571-D94D-D9CE728D06A8}"/>
              </a:ext>
            </a:extLst>
          </p:cNvPr>
          <p:cNvSpPr/>
          <p:nvPr userDrawn="1"/>
        </p:nvSpPr>
        <p:spPr>
          <a:xfrm>
            <a:off x="8782050" y="0"/>
            <a:ext cx="3409950" cy="6858000"/>
          </a:xfrm>
          <a:custGeom>
            <a:avLst/>
            <a:gdLst>
              <a:gd name="connsiteX0" fmla="*/ 2495122 w 7225759"/>
              <a:gd name="connsiteY0" fmla="*/ 0 h 6858000"/>
              <a:gd name="connsiteX1" fmla="*/ 7225759 w 7225759"/>
              <a:gd name="connsiteY1" fmla="*/ 0 h 6858000"/>
              <a:gd name="connsiteX2" fmla="*/ 7225759 w 7225759"/>
              <a:gd name="connsiteY2" fmla="*/ 6858000 h 6858000"/>
              <a:gd name="connsiteX3" fmla="*/ 2963032 w 7225759"/>
              <a:gd name="connsiteY3" fmla="*/ 6858000 h 6858000"/>
              <a:gd name="connsiteX4" fmla="*/ 2889935 w 7225759"/>
              <a:gd name="connsiteY4" fmla="*/ 6770457 h 6858000"/>
              <a:gd name="connsiteX5" fmla="*/ 2096312 w 7225759"/>
              <a:gd name="connsiteY5" fmla="*/ 5914536 h 6858000"/>
              <a:gd name="connsiteX6" fmla="*/ 7435 w 7225759"/>
              <a:gd name="connsiteY6" fmla="*/ 3970372 h 6858000"/>
              <a:gd name="connsiteX7" fmla="*/ 1497630 w 7225759"/>
              <a:gd name="connsiteY7" fmla="*/ 1597760 h 6858000"/>
              <a:gd name="connsiteX8" fmla="*/ 2423241 w 7225759"/>
              <a:gd name="connsiteY8" fmla="*/ 10268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5759" h="6858000">
                <a:moveTo>
                  <a:pt x="2495122" y="0"/>
                </a:moveTo>
                <a:lnTo>
                  <a:pt x="7225759" y="0"/>
                </a:lnTo>
                <a:lnTo>
                  <a:pt x="7225759" y="6858000"/>
                </a:lnTo>
                <a:lnTo>
                  <a:pt x="2963032" y="6858000"/>
                </a:lnTo>
                <a:lnTo>
                  <a:pt x="2889935" y="6770457"/>
                </a:lnTo>
                <a:cubicBezTo>
                  <a:pt x="2655440" y="6488177"/>
                  <a:pt x="2401346" y="6187430"/>
                  <a:pt x="2096312" y="5914536"/>
                </a:cubicBezTo>
                <a:cubicBezTo>
                  <a:pt x="1282886" y="5184668"/>
                  <a:pt x="109385" y="4655028"/>
                  <a:pt x="7435" y="3970372"/>
                </a:cubicBezTo>
                <a:cubicBezTo>
                  <a:pt x="-94514" y="3285715"/>
                  <a:pt x="875089" y="2446043"/>
                  <a:pt x="1497630" y="1597760"/>
                </a:cubicBezTo>
                <a:cubicBezTo>
                  <a:pt x="1888075" y="1067582"/>
                  <a:pt x="2142948" y="534882"/>
                  <a:pt x="2423241" y="102682"/>
                </a:cubicBezTo>
                <a:close/>
              </a:path>
            </a:pathLst>
          </a:custGeom>
          <a:gradFill flip="none" rotWithShape="1">
            <a:gsLst>
              <a:gs pos="4000">
                <a:schemeClr val="accent1">
                  <a:alpha val="26000"/>
                </a:schemeClr>
              </a:gs>
              <a:gs pos="100000">
                <a:schemeClr val="accent2">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pic>
        <p:nvPicPr>
          <p:cNvPr id="3" name="Picture 2">
            <a:extLst>
              <a:ext uri="{FF2B5EF4-FFF2-40B4-BE49-F238E27FC236}">
                <a16:creationId xmlns:a16="http://schemas.microsoft.com/office/drawing/2014/main" id="{A6A7D3CE-EC33-9FBB-5B2A-C0239802086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38" y="59348"/>
            <a:ext cx="12192000" cy="143956"/>
          </a:xfrm>
          <a:prstGeom prst="rect">
            <a:avLst/>
          </a:prstGeom>
        </p:spPr>
      </p:pic>
      <p:pic>
        <p:nvPicPr>
          <p:cNvPr id="4" name="Picture 3">
            <a:extLst>
              <a:ext uri="{FF2B5EF4-FFF2-40B4-BE49-F238E27FC236}">
                <a16:creationId xmlns:a16="http://schemas.microsoft.com/office/drawing/2014/main" id="{6DA3555B-B0E0-2A50-AD86-104D087813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645945"/>
            <a:ext cx="12192000" cy="143956"/>
          </a:xfrm>
          <a:prstGeom prst="rect">
            <a:avLst/>
          </a:prstGeom>
        </p:spPr>
      </p:pic>
    </p:spTree>
    <p:extLst>
      <p:ext uri="{BB962C8B-B14F-4D97-AF65-F5344CB8AC3E}">
        <p14:creationId xmlns:p14="http://schemas.microsoft.com/office/powerpoint/2010/main" val="12291593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rgbClr val="FFFFFF"/>
        </a:solidFill>
        <a:effectLst/>
      </p:bgPr>
    </p:bg>
    <p:spTree>
      <p:nvGrpSpPr>
        <p:cNvPr id="1" name=""/>
        <p:cNvGrpSpPr/>
        <p:nvPr/>
      </p:nvGrpSpPr>
      <p:grpSpPr>
        <a:xfrm>
          <a:off x="0" y="0"/>
          <a:ext cx="0" cy="0"/>
          <a:chOff x="0" y="0"/>
          <a:chExt cx="0" cy="0"/>
        </a:xfrm>
      </p:grpSpPr>
      <p:sp>
        <p:nvSpPr>
          <p:cNvPr id="28" name="Subtitle 2">
            <a:extLst>
              <a:ext uri="{FF2B5EF4-FFF2-40B4-BE49-F238E27FC236}">
                <a16:creationId xmlns:a16="http://schemas.microsoft.com/office/drawing/2014/main" id="{BE654A3F-D980-744D-B595-C326570B61E5}"/>
              </a:ext>
            </a:extLst>
          </p:cNvPr>
          <p:cNvSpPr txBox="1">
            <a:spLocks/>
          </p:cNvSpPr>
          <p:nvPr userDrawn="1"/>
        </p:nvSpPr>
        <p:spPr>
          <a:xfrm>
            <a:off x="828989" y="2235462"/>
            <a:ext cx="9144000" cy="16557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buFont typeface="Arial" panose="020B0604020202020204" pitchFamily="34" charset="0"/>
              <a:buChar char="•"/>
            </a:pPr>
            <a:endParaRPr lang="en-US" sz="1600">
              <a:solidFill>
                <a:srgbClr val="1E1545"/>
              </a:solidFill>
            </a:endParaRPr>
          </a:p>
        </p:txBody>
      </p:sp>
      <p:sp>
        <p:nvSpPr>
          <p:cNvPr id="3" name="Title 1">
            <a:extLst>
              <a:ext uri="{FF2B5EF4-FFF2-40B4-BE49-F238E27FC236}">
                <a16:creationId xmlns:a16="http://schemas.microsoft.com/office/drawing/2014/main" id="{B73D6B53-3319-4661-AAEF-DAC379C4F7AA}"/>
              </a:ext>
            </a:extLst>
          </p:cNvPr>
          <p:cNvSpPr>
            <a:spLocks noGrp="1"/>
          </p:cNvSpPr>
          <p:nvPr>
            <p:ph type="title" hasCustomPrompt="1"/>
          </p:nvPr>
        </p:nvSpPr>
        <p:spPr>
          <a:xfrm>
            <a:off x="829952" y="681037"/>
            <a:ext cx="7446782"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a:t>Header </a:t>
            </a:r>
            <a:endParaRPr lang="en-US"/>
          </a:p>
        </p:txBody>
      </p:sp>
      <p:sp>
        <p:nvSpPr>
          <p:cNvPr id="4" name="Text Placeholder 3">
            <a:extLst>
              <a:ext uri="{FF2B5EF4-FFF2-40B4-BE49-F238E27FC236}">
                <a16:creationId xmlns:a16="http://schemas.microsoft.com/office/drawing/2014/main" id="{7F5F7220-7BAF-414E-96DD-A13BA2384A43}"/>
              </a:ext>
            </a:extLst>
          </p:cNvPr>
          <p:cNvSpPr>
            <a:spLocks noGrp="1"/>
          </p:cNvSpPr>
          <p:nvPr>
            <p:ph type="body" sz="quarter" idx="15" hasCustomPrompt="1"/>
          </p:nvPr>
        </p:nvSpPr>
        <p:spPr>
          <a:xfrm>
            <a:off x="830262" y="1670051"/>
            <a:ext cx="10261808" cy="437294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Use this slide where there may be a range of information, such as dot points, images and graphs. Be careful not to overcrowd.</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Date Placeholder 3">
            <a:extLst>
              <a:ext uri="{FF2B5EF4-FFF2-40B4-BE49-F238E27FC236}">
                <a16:creationId xmlns:a16="http://schemas.microsoft.com/office/drawing/2014/main" id="{9AA4921C-F597-45A9-8756-20FC3B2A9032}"/>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
        <p:nvSpPr>
          <p:cNvPr id="9" name="Date Placeholder 2">
            <a:extLst>
              <a:ext uri="{FF2B5EF4-FFF2-40B4-BE49-F238E27FC236}">
                <a16:creationId xmlns:a16="http://schemas.microsoft.com/office/drawing/2014/main" id="{8F0605AD-712D-46B8-8016-61EBF86406EA}"/>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February 2025</a:t>
            </a:r>
          </a:p>
        </p:txBody>
      </p:sp>
      <p:pic>
        <p:nvPicPr>
          <p:cNvPr id="5" name="Picture 4">
            <a:extLst>
              <a:ext uri="{FF2B5EF4-FFF2-40B4-BE49-F238E27FC236}">
                <a16:creationId xmlns:a16="http://schemas.microsoft.com/office/drawing/2014/main" id="{52842C75-FE11-FF7D-961B-B8861081CE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143956"/>
          </a:xfrm>
          <a:prstGeom prst="rect">
            <a:avLst/>
          </a:prstGeom>
        </p:spPr>
      </p:pic>
    </p:spTree>
    <p:extLst>
      <p:ext uri="{BB962C8B-B14F-4D97-AF65-F5344CB8AC3E}">
        <p14:creationId xmlns:p14="http://schemas.microsoft.com/office/powerpoint/2010/main" val="84483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ameo layout">
    <p:bg>
      <p:bgPr>
        <a:solidFill>
          <a:srgbClr val="FFFFFF"/>
        </a:solidFill>
        <a:effectLst/>
      </p:bgPr>
    </p:bg>
    <p:spTree>
      <p:nvGrpSpPr>
        <p:cNvPr id="1" name=""/>
        <p:cNvGrpSpPr/>
        <p:nvPr/>
      </p:nvGrpSpPr>
      <p:grpSpPr>
        <a:xfrm>
          <a:off x="0" y="0"/>
          <a:ext cx="0" cy="0"/>
          <a:chOff x="0" y="0"/>
          <a:chExt cx="0" cy="0"/>
        </a:xfrm>
      </p:grpSpPr>
      <p:sp>
        <p:nvSpPr>
          <p:cNvPr id="28" name="Subtitle 2">
            <a:extLst>
              <a:ext uri="{FF2B5EF4-FFF2-40B4-BE49-F238E27FC236}">
                <a16:creationId xmlns:a16="http://schemas.microsoft.com/office/drawing/2014/main" id="{BE654A3F-D980-744D-B595-C326570B61E5}"/>
              </a:ext>
            </a:extLst>
          </p:cNvPr>
          <p:cNvSpPr txBox="1">
            <a:spLocks/>
          </p:cNvSpPr>
          <p:nvPr userDrawn="1"/>
        </p:nvSpPr>
        <p:spPr>
          <a:xfrm>
            <a:off x="828989" y="2235462"/>
            <a:ext cx="9144000" cy="16557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buFont typeface="Arial" panose="020B0604020202020204" pitchFamily="34" charset="0"/>
              <a:buChar char="•"/>
            </a:pPr>
            <a:endParaRPr lang="en-US" sz="1600">
              <a:solidFill>
                <a:srgbClr val="1E1545"/>
              </a:solidFill>
            </a:endParaRPr>
          </a:p>
        </p:txBody>
      </p:sp>
      <p:sp>
        <p:nvSpPr>
          <p:cNvPr id="10" name="Date Placeholder 3">
            <a:extLst>
              <a:ext uri="{FF2B5EF4-FFF2-40B4-BE49-F238E27FC236}">
                <a16:creationId xmlns:a16="http://schemas.microsoft.com/office/drawing/2014/main" id="{9AA4921C-F597-45A9-8756-20FC3B2A9032}"/>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
        <p:nvSpPr>
          <p:cNvPr id="9" name="Date Placeholder 2" hidden="1">
            <a:extLst>
              <a:ext uri="{FF2B5EF4-FFF2-40B4-BE49-F238E27FC236}">
                <a16:creationId xmlns:a16="http://schemas.microsoft.com/office/drawing/2014/main" id="{8F0605AD-712D-46B8-8016-61EBF86406EA}"/>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endParaRPr lang="en-US" dirty="0"/>
          </a:p>
        </p:txBody>
      </p:sp>
      <p:sp>
        <p:nvSpPr>
          <p:cNvPr id="2" name="Title 1">
            <a:extLst>
              <a:ext uri="{FF2B5EF4-FFF2-40B4-BE49-F238E27FC236}">
                <a16:creationId xmlns:a16="http://schemas.microsoft.com/office/drawing/2014/main" id="{F45C0108-5A2D-6E27-2B19-F5EB05CE5657}"/>
              </a:ext>
            </a:extLst>
          </p:cNvPr>
          <p:cNvSpPr>
            <a:spLocks noGrp="1"/>
          </p:cNvSpPr>
          <p:nvPr>
            <p:ph type="title" hasCustomPrompt="1"/>
          </p:nvPr>
        </p:nvSpPr>
        <p:spPr>
          <a:xfrm>
            <a:off x="4485504" y="681037"/>
            <a:ext cx="7446782"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a:t>Header </a:t>
            </a:r>
            <a:endParaRPr lang="en-US"/>
          </a:p>
        </p:txBody>
      </p:sp>
      <p:sp>
        <p:nvSpPr>
          <p:cNvPr id="6" name="Rectangle 5">
            <a:extLst>
              <a:ext uri="{FF2B5EF4-FFF2-40B4-BE49-F238E27FC236}">
                <a16:creationId xmlns:a16="http://schemas.microsoft.com/office/drawing/2014/main" id="{84979FC1-F40C-0B84-C685-66506FBC8FAF}"/>
              </a:ext>
            </a:extLst>
          </p:cNvPr>
          <p:cNvSpPr/>
          <p:nvPr userDrawn="1"/>
        </p:nvSpPr>
        <p:spPr>
          <a:xfrm>
            <a:off x="-1657" y="0"/>
            <a:ext cx="3925957" cy="6858000"/>
          </a:xfrm>
          <a:prstGeom prst="rect">
            <a:avLst/>
          </a:prstGeom>
          <a:solidFill>
            <a:srgbClr val="05473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0A9AC9C4-75C1-A7B6-7727-C11ABEC2B3DC}"/>
              </a:ext>
            </a:extLst>
          </p:cNvPr>
          <p:cNvSpPr/>
          <p:nvPr userDrawn="1"/>
        </p:nvSpPr>
        <p:spPr>
          <a:xfrm>
            <a:off x="0" y="0"/>
            <a:ext cx="3925957" cy="6858000"/>
          </a:xfrm>
          <a:prstGeom prst="rect">
            <a:avLst/>
          </a:prstGeom>
          <a:gradFill>
            <a:gsLst>
              <a:gs pos="0">
                <a:srgbClr val="054B25">
                  <a:alpha val="19000"/>
                </a:srgbClr>
              </a:gs>
              <a:gs pos="83000">
                <a:srgbClr val="098843">
                  <a:alpha val="19000"/>
                </a:srgbClr>
              </a:gs>
              <a:gs pos="97000">
                <a:schemeClr val="accent2">
                  <a:alpha val="13000"/>
                </a:schemeClr>
              </a:gs>
            </a:gsLst>
            <a:lin ang="54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7401032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Slide, no footer">
    <p:bg>
      <p:bgPr>
        <a:solidFill>
          <a:srgbClr val="FFFFFF"/>
        </a:solidFill>
        <a:effectLst/>
      </p:bgPr>
    </p:bg>
    <p:spTree>
      <p:nvGrpSpPr>
        <p:cNvPr id="1" name=""/>
        <p:cNvGrpSpPr/>
        <p:nvPr/>
      </p:nvGrpSpPr>
      <p:grpSpPr>
        <a:xfrm>
          <a:off x="0" y="0"/>
          <a:ext cx="0" cy="0"/>
          <a:chOff x="0" y="0"/>
          <a:chExt cx="0" cy="0"/>
        </a:xfrm>
      </p:grpSpPr>
      <p:sp>
        <p:nvSpPr>
          <p:cNvPr id="28" name="Subtitle 2">
            <a:extLst>
              <a:ext uri="{FF2B5EF4-FFF2-40B4-BE49-F238E27FC236}">
                <a16:creationId xmlns:a16="http://schemas.microsoft.com/office/drawing/2014/main" id="{BE654A3F-D980-744D-B595-C326570B61E5}"/>
              </a:ext>
            </a:extLst>
          </p:cNvPr>
          <p:cNvSpPr txBox="1">
            <a:spLocks/>
          </p:cNvSpPr>
          <p:nvPr userDrawn="1"/>
        </p:nvSpPr>
        <p:spPr>
          <a:xfrm>
            <a:off x="828989" y="2235462"/>
            <a:ext cx="9144000" cy="16557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buFont typeface="Arial" panose="020B0604020202020204" pitchFamily="34" charset="0"/>
              <a:buChar char="•"/>
            </a:pPr>
            <a:endParaRPr lang="en-US" sz="1600">
              <a:solidFill>
                <a:srgbClr val="1E1545"/>
              </a:solidFill>
            </a:endParaRPr>
          </a:p>
        </p:txBody>
      </p:sp>
      <p:sp>
        <p:nvSpPr>
          <p:cNvPr id="3" name="Title 1">
            <a:extLst>
              <a:ext uri="{FF2B5EF4-FFF2-40B4-BE49-F238E27FC236}">
                <a16:creationId xmlns:a16="http://schemas.microsoft.com/office/drawing/2014/main" id="{B73D6B53-3319-4661-AAEF-DAC379C4F7AA}"/>
              </a:ext>
            </a:extLst>
          </p:cNvPr>
          <p:cNvSpPr>
            <a:spLocks noGrp="1"/>
          </p:cNvSpPr>
          <p:nvPr>
            <p:ph type="title" hasCustomPrompt="1"/>
          </p:nvPr>
        </p:nvSpPr>
        <p:spPr>
          <a:xfrm>
            <a:off x="829952" y="681037"/>
            <a:ext cx="7446782"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a:t>Header </a:t>
            </a:r>
            <a:endParaRPr lang="en-US"/>
          </a:p>
        </p:txBody>
      </p:sp>
      <p:sp>
        <p:nvSpPr>
          <p:cNvPr id="4" name="Text Placeholder 3">
            <a:extLst>
              <a:ext uri="{FF2B5EF4-FFF2-40B4-BE49-F238E27FC236}">
                <a16:creationId xmlns:a16="http://schemas.microsoft.com/office/drawing/2014/main" id="{7F5F7220-7BAF-414E-96DD-A13BA2384A43}"/>
              </a:ext>
            </a:extLst>
          </p:cNvPr>
          <p:cNvSpPr>
            <a:spLocks noGrp="1"/>
          </p:cNvSpPr>
          <p:nvPr>
            <p:ph type="body" sz="quarter" idx="15" hasCustomPrompt="1"/>
          </p:nvPr>
        </p:nvSpPr>
        <p:spPr>
          <a:xfrm>
            <a:off x="830262" y="1670051"/>
            <a:ext cx="10261808" cy="437294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Use this slide where there may be a range of information, such as dot points, images and graphs. Be careful not to overcrowd.</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Date Placeholder 3">
            <a:extLst>
              <a:ext uri="{FF2B5EF4-FFF2-40B4-BE49-F238E27FC236}">
                <a16:creationId xmlns:a16="http://schemas.microsoft.com/office/drawing/2014/main" id="{9AA4921C-F597-45A9-8756-20FC3B2A9032}"/>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
        <p:nvSpPr>
          <p:cNvPr id="6" name="Date Placeholder 2">
            <a:extLst>
              <a:ext uri="{FF2B5EF4-FFF2-40B4-BE49-F238E27FC236}">
                <a16:creationId xmlns:a16="http://schemas.microsoft.com/office/drawing/2014/main" id="{30657CBF-5C25-4608-A2AD-63A235A28858}"/>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February 2025</a:t>
            </a:r>
          </a:p>
        </p:txBody>
      </p:sp>
      <p:pic>
        <p:nvPicPr>
          <p:cNvPr id="2" name="Picture 1">
            <a:extLst>
              <a:ext uri="{FF2B5EF4-FFF2-40B4-BE49-F238E27FC236}">
                <a16:creationId xmlns:a16="http://schemas.microsoft.com/office/drawing/2014/main" id="{087A1C9E-0DEC-8233-F074-A778F0A3E3B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143956"/>
          </a:xfrm>
          <a:prstGeom prst="rect">
            <a:avLst/>
          </a:prstGeom>
        </p:spPr>
      </p:pic>
    </p:spTree>
    <p:extLst>
      <p:ext uri="{BB962C8B-B14F-4D97-AF65-F5344CB8AC3E}">
        <p14:creationId xmlns:p14="http://schemas.microsoft.com/office/powerpoint/2010/main" val="2926191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Slide, no footer">
    <p:bg>
      <p:bgPr>
        <a:solidFill>
          <a:srgbClr val="FFFFFF"/>
        </a:solidFill>
        <a:effectLst/>
      </p:bgPr>
    </p:bg>
    <p:spTree>
      <p:nvGrpSpPr>
        <p:cNvPr id="1" name=""/>
        <p:cNvGrpSpPr/>
        <p:nvPr/>
      </p:nvGrpSpPr>
      <p:grpSpPr>
        <a:xfrm>
          <a:off x="0" y="0"/>
          <a:ext cx="0" cy="0"/>
          <a:chOff x="0" y="0"/>
          <a:chExt cx="0" cy="0"/>
        </a:xfrm>
      </p:grpSpPr>
      <p:sp>
        <p:nvSpPr>
          <p:cNvPr id="28" name="Subtitle 2">
            <a:extLst>
              <a:ext uri="{FF2B5EF4-FFF2-40B4-BE49-F238E27FC236}">
                <a16:creationId xmlns:a16="http://schemas.microsoft.com/office/drawing/2014/main" id="{BE654A3F-D980-744D-B595-C326570B61E5}"/>
              </a:ext>
            </a:extLst>
          </p:cNvPr>
          <p:cNvSpPr txBox="1">
            <a:spLocks/>
          </p:cNvSpPr>
          <p:nvPr userDrawn="1"/>
        </p:nvSpPr>
        <p:spPr>
          <a:xfrm>
            <a:off x="828989" y="2235462"/>
            <a:ext cx="9144000" cy="16557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buFont typeface="Arial" panose="020B0604020202020204" pitchFamily="34" charset="0"/>
              <a:buChar char="•"/>
            </a:pPr>
            <a:endParaRPr lang="en-US" sz="1600">
              <a:solidFill>
                <a:srgbClr val="1E1545"/>
              </a:solidFill>
            </a:endParaRPr>
          </a:p>
        </p:txBody>
      </p:sp>
      <p:sp>
        <p:nvSpPr>
          <p:cNvPr id="3" name="Title 1">
            <a:extLst>
              <a:ext uri="{FF2B5EF4-FFF2-40B4-BE49-F238E27FC236}">
                <a16:creationId xmlns:a16="http://schemas.microsoft.com/office/drawing/2014/main" id="{B73D6B53-3319-4661-AAEF-DAC379C4F7AA}"/>
              </a:ext>
            </a:extLst>
          </p:cNvPr>
          <p:cNvSpPr>
            <a:spLocks noGrp="1"/>
          </p:cNvSpPr>
          <p:nvPr>
            <p:ph type="title" hasCustomPrompt="1"/>
          </p:nvPr>
        </p:nvSpPr>
        <p:spPr>
          <a:xfrm>
            <a:off x="829952" y="681037"/>
            <a:ext cx="7446782"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a:t>Header </a:t>
            </a:r>
            <a:endParaRPr lang="en-US"/>
          </a:p>
        </p:txBody>
      </p:sp>
      <p:sp>
        <p:nvSpPr>
          <p:cNvPr id="4" name="Text Placeholder 3">
            <a:extLst>
              <a:ext uri="{FF2B5EF4-FFF2-40B4-BE49-F238E27FC236}">
                <a16:creationId xmlns:a16="http://schemas.microsoft.com/office/drawing/2014/main" id="{7F5F7220-7BAF-414E-96DD-A13BA2384A43}"/>
              </a:ext>
            </a:extLst>
          </p:cNvPr>
          <p:cNvSpPr>
            <a:spLocks noGrp="1"/>
          </p:cNvSpPr>
          <p:nvPr>
            <p:ph type="body" sz="quarter" idx="15" hasCustomPrompt="1"/>
          </p:nvPr>
        </p:nvSpPr>
        <p:spPr>
          <a:xfrm>
            <a:off x="830262" y="1670051"/>
            <a:ext cx="10261808" cy="437294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Use this slide where there may be a range of information, such as dot points, images and graphs. Be careful not to overcrowd.</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Date Placeholder 3">
            <a:extLst>
              <a:ext uri="{FF2B5EF4-FFF2-40B4-BE49-F238E27FC236}">
                <a16:creationId xmlns:a16="http://schemas.microsoft.com/office/drawing/2014/main" id="{9AA4921C-F597-45A9-8756-20FC3B2A9032}"/>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
        <p:nvSpPr>
          <p:cNvPr id="6" name="Date Placeholder 2">
            <a:extLst>
              <a:ext uri="{FF2B5EF4-FFF2-40B4-BE49-F238E27FC236}">
                <a16:creationId xmlns:a16="http://schemas.microsoft.com/office/drawing/2014/main" id="{30657CBF-5C25-4608-A2AD-63A235A28858}"/>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February 2025</a:t>
            </a:r>
          </a:p>
        </p:txBody>
      </p:sp>
      <p:pic>
        <p:nvPicPr>
          <p:cNvPr id="7" name="Picture 6">
            <a:extLst>
              <a:ext uri="{FF2B5EF4-FFF2-40B4-BE49-F238E27FC236}">
                <a16:creationId xmlns:a16="http://schemas.microsoft.com/office/drawing/2014/main" id="{7D3B9926-8EFD-FFCE-61B4-C621323EBAE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143956"/>
          </a:xfrm>
          <a:prstGeom prst="rect">
            <a:avLst/>
          </a:prstGeom>
        </p:spPr>
      </p:pic>
    </p:spTree>
    <p:extLst>
      <p:ext uri="{BB962C8B-B14F-4D97-AF65-F5344CB8AC3E}">
        <p14:creationId xmlns:p14="http://schemas.microsoft.com/office/powerpoint/2010/main" val="3647288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lit slide with quote">
    <p:bg>
      <p:bgPr>
        <a:solidFill>
          <a:srgbClr val="FFFFFF"/>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27086A-BCD3-4602-8414-EC0C7A7BBEF9}"/>
              </a:ext>
            </a:extLst>
          </p:cNvPr>
          <p:cNvSpPr/>
          <p:nvPr userDrawn="1"/>
        </p:nvSpPr>
        <p:spPr>
          <a:xfrm>
            <a:off x="7398589" y="0"/>
            <a:ext cx="4793411"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30A588F7-601A-4B8E-BC80-481EA2369CF8}"/>
              </a:ext>
            </a:extLst>
          </p:cNvPr>
          <p:cNvSpPr>
            <a:spLocks noGrp="1"/>
          </p:cNvSpPr>
          <p:nvPr>
            <p:ph type="title" hasCustomPrompt="1"/>
          </p:nvPr>
        </p:nvSpPr>
        <p:spPr>
          <a:xfrm>
            <a:off x="829952" y="681037"/>
            <a:ext cx="4761847"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a:t>Header </a:t>
            </a:r>
            <a:endParaRPr lang="en-US"/>
          </a:p>
        </p:txBody>
      </p:sp>
      <p:sp>
        <p:nvSpPr>
          <p:cNvPr id="8" name="Text Placeholder 7">
            <a:extLst>
              <a:ext uri="{FF2B5EF4-FFF2-40B4-BE49-F238E27FC236}">
                <a16:creationId xmlns:a16="http://schemas.microsoft.com/office/drawing/2014/main" id="{8D9FF166-44FE-4064-B8BE-93485F2FD3FD}"/>
              </a:ext>
            </a:extLst>
          </p:cNvPr>
          <p:cNvSpPr>
            <a:spLocks noGrp="1"/>
          </p:cNvSpPr>
          <p:nvPr>
            <p:ph type="body" sz="quarter" idx="12" hasCustomPrompt="1"/>
          </p:nvPr>
        </p:nvSpPr>
        <p:spPr>
          <a:xfrm>
            <a:off x="830262" y="1612900"/>
            <a:ext cx="6018945" cy="4305300"/>
          </a:xfrm>
        </p:spPr>
        <p:txBody>
          <a:bodyPr/>
          <a:lstStyle>
            <a:lvl1pPr>
              <a:defRPr/>
            </a:lvl1pPr>
          </a:lstStyle>
          <a:p>
            <a:pPr lvl="0"/>
            <a:r>
              <a:rPr lang="en-US"/>
              <a:t>Use this slide when there is a key quote or definition. </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Text Placeholder 4">
            <a:extLst>
              <a:ext uri="{FF2B5EF4-FFF2-40B4-BE49-F238E27FC236}">
                <a16:creationId xmlns:a16="http://schemas.microsoft.com/office/drawing/2014/main" id="{D76809DA-C6DF-436C-9EA1-4AD1DB02DED0}"/>
              </a:ext>
            </a:extLst>
          </p:cNvPr>
          <p:cNvSpPr>
            <a:spLocks noGrp="1"/>
          </p:cNvSpPr>
          <p:nvPr>
            <p:ph type="body" sz="quarter" idx="14" hasCustomPrompt="1"/>
          </p:nvPr>
        </p:nvSpPr>
        <p:spPr>
          <a:xfrm>
            <a:off x="7913637" y="1681570"/>
            <a:ext cx="3448100" cy="4367538"/>
          </a:xfrm>
        </p:spPr>
        <p:txBody>
          <a:bodyPr>
            <a:normAutofit/>
          </a:bodyPr>
          <a:lstStyle>
            <a:lvl1pPr marL="0" indent="0">
              <a:lnSpc>
                <a:spcPct val="150000"/>
              </a:lnSpc>
              <a:buNone/>
              <a:defRPr sz="2000" b="1"/>
            </a:lvl1pPr>
            <a:lvl2pPr marL="457200" indent="0">
              <a:buNone/>
              <a:defRPr/>
            </a:lvl2pPr>
          </a:lstStyle>
          <a:p>
            <a:pPr lvl="0"/>
            <a:r>
              <a:rPr lang="en-US"/>
              <a:t>“Use this to pull out a quote, key finding, definition etc.”</a:t>
            </a:r>
          </a:p>
        </p:txBody>
      </p:sp>
      <p:sp>
        <p:nvSpPr>
          <p:cNvPr id="9" name="Date Placeholder 3">
            <a:extLst>
              <a:ext uri="{FF2B5EF4-FFF2-40B4-BE49-F238E27FC236}">
                <a16:creationId xmlns:a16="http://schemas.microsoft.com/office/drawing/2014/main" id="{22F1D74B-0071-484F-A88E-C7EE0242DB83}"/>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
        <p:nvSpPr>
          <p:cNvPr id="13" name="Date Placeholder 2">
            <a:extLst>
              <a:ext uri="{FF2B5EF4-FFF2-40B4-BE49-F238E27FC236}">
                <a16:creationId xmlns:a16="http://schemas.microsoft.com/office/drawing/2014/main" id="{A78DB4A3-A2BA-4265-883C-C497165D2903}"/>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February 2025</a:t>
            </a:r>
          </a:p>
        </p:txBody>
      </p:sp>
    </p:spTree>
    <p:extLst>
      <p:ext uri="{BB962C8B-B14F-4D97-AF65-F5344CB8AC3E}">
        <p14:creationId xmlns:p14="http://schemas.microsoft.com/office/powerpoint/2010/main" val="2778079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reak">
    <p:bg>
      <p:bgPr>
        <a:gradFill rotWithShape="1">
          <a:gsLst>
            <a:gs pos="31000">
              <a:srgbClr val="0A9A74"/>
            </a:gs>
            <a:gs pos="100000">
              <a:srgbClr val="FAC414"/>
            </a:gs>
            <a:gs pos="97000">
              <a:schemeClr val="accent2"/>
            </a:gs>
          </a:gsLst>
          <a:lin ang="5400000" scaled="0"/>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0342DA8-8C5A-1725-ABF2-CB10AF6B4D1D}"/>
              </a:ext>
            </a:extLst>
          </p:cNvPr>
          <p:cNvSpPr/>
          <p:nvPr userDrawn="1"/>
        </p:nvSpPr>
        <p:spPr>
          <a:xfrm>
            <a:off x="0" y="0"/>
            <a:ext cx="12211877" cy="655027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Shape 1">
            <a:extLst>
              <a:ext uri="{FF2B5EF4-FFF2-40B4-BE49-F238E27FC236}">
                <a16:creationId xmlns:a16="http://schemas.microsoft.com/office/drawing/2014/main" id="{FBF172A0-5E2C-641E-B6C0-E323FA92E883}"/>
              </a:ext>
            </a:extLst>
          </p:cNvPr>
          <p:cNvSpPr/>
          <p:nvPr userDrawn="1"/>
        </p:nvSpPr>
        <p:spPr>
          <a:xfrm>
            <a:off x="0" y="0"/>
            <a:ext cx="12191999" cy="6858000"/>
          </a:xfrm>
          <a:custGeom>
            <a:avLst/>
            <a:gdLst>
              <a:gd name="connsiteX0" fmla="*/ 0 w 8191499"/>
              <a:gd name="connsiteY0" fmla="*/ 0 h 6858000"/>
              <a:gd name="connsiteX1" fmla="*/ 7113255 w 8191499"/>
              <a:gd name="connsiteY1" fmla="*/ 0 h 6858000"/>
              <a:gd name="connsiteX2" fmla="*/ 7262394 w 8191499"/>
              <a:gd name="connsiteY2" fmla="*/ 396190 h 6858000"/>
              <a:gd name="connsiteX3" fmla="*/ 7950845 w 8191499"/>
              <a:gd name="connsiteY3" fmla="*/ 4970632 h 6858000"/>
              <a:gd name="connsiteX4" fmla="*/ 4311336 w 8191499"/>
              <a:gd name="connsiteY4" fmla="*/ 6782742 h 6858000"/>
              <a:gd name="connsiteX5" fmla="*/ 4201239 w 8191499"/>
              <a:gd name="connsiteY5" fmla="*/ 6858000 h 6858000"/>
              <a:gd name="connsiteX6" fmla="*/ 0 w 819149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1499" h="6858000">
                <a:moveTo>
                  <a:pt x="0" y="0"/>
                </a:moveTo>
                <a:lnTo>
                  <a:pt x="7113255" y="0"/>
                </a:lnTo>
                <a:lnTo>
                  <a:pt x="7262394" y="396190"/>
                </a:lnTo>
                <a:cubicBezTo>
                  <a:pt x="7932383" y="2192124"/>
                  <a:pt x="8545240" y="4047304"/>
                  <a:pt x="7950845" y="4970632"/>
                </a:cubicBezTo>
                <a:cubicBezTo>
                  <a:pt x="7377679" y="5860983"/>
                  <a:pt x="5682686" y="5886989"/>
                  <a:pt x="4311336" y="6782742"/>
                </a:cubicBezTo>
                <a:lnTo>
                  <a:pt x="4201239" y="6858000"/>
                </a:lnTo>
                <a:lnTo>
                  <a:pt x="0" y="6858000"/>
                </a:lnTo>
                <a:close/>
              </a:path>
            </a:pathLst>
          </a:custGeom>
          <a:gradFill flip="none" rotWithShape="1">
            <a:gsLst>
              <a:gs pos="41000">
                <a:srgbClr val="0A9A74">
                  <a:alpha val="67000"/>
                </a:srgbClr>
              </a:gs>
              <a:gs pos="17000">
                <a:schemeClr val="accent1">
                  <a:alpha val="0"/>
                </a:schemeClr>
              </a:gs>
              <a:gs pos="79000">
                <a:schemeClr val="accent2">
                  <a:alpha val="3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 name="Title 1">
            <a:extLst>
              <a:ext uri="{FF2B5EF4-FFF2-40B4-BE49-F238E27FC236}">
                <a16:creationId xmlns:a16="http://schemas.microsoft.com/office/drawing/2014/main" id="{7BCF1BBF-FA03-4411-8A9A-BEA34E4FD20C}"/>
              </a:ext>
            </a:extLst>
          </p:cNvPr>
          <p:cNvSpPr>
            <a:spLocks noGrp="1"/>
          </p:cNvSpPr>
          <p:nvPr>
            <p:ph type="ctrTitle" idx="4294967295" hasCustomPrompt="1"/>
          </p:nvPr>
        </p:nvSpPr>
        <p:spPr>
          <a:xfrm>
            <a:off x="1524000" y="2989262"/>
            <a:ext cx="9144000" cy="879475"/>
          </a:xfrm>
        </p:spPr>
        <p:txBody>
          <a:bodyPr anchor="b"/>
          <a:lstStyle>
            <a:lvl1pPr algn="l">
              <a:defRPr sz="5000" b="1">
                <a:solidFill>
                  <a:schemeClr val="bg1"/>
                </a:solidFill>
                <a:latin typeface="Arial" panose="020B0604020202020204" pitchFamily="34" charset="0"/>
                <a:cs typeface="Arial" panose="020B0604020202020204" pitchFamily="34" charset="0"/>
              </a:defRPr>
            </a:lvl1pPr>
          </a:lstStyle>
          <a:p>
            <a:r>
              <a:rPr lang="en-US"/>
              <a:t>Section break </a:t>
            </a:r>
          </a:p>
        </p:txBody>
      </p:sp>
      <p:sp>
        <p:nvSpPr>
          <p:cNvPr id="4" name="Subtitle 2">
            <a:extLst>
              <a:ext uri="{FF2B5EF4-FFF2-40B4-BE49-F238E27FC236}">
                <a16:creationId xmlns:a16="http://schemas.microsoft.com/office/drawing/2014/main" id="{7F30AD84-8A36-4427-A451-40DE5CB94495}"/>
              </a:ext>
            </a:extLst>
          </p:cNvPr>
          <p:cNvSpPr>
            <a:spLocks noGrp="1"/>
          </p:cNvSpPr>
          <p:nvPr>
            <p:ph type="subTitle" idx="4294967295" hasCustomPrompt="1"/>
          </p:nvPr>
        </p:nvSpPr>
        <p:spPr>
          <a:xfrm>
            <a:off x="1524000" y="4164502"/>
            <a:ext cx="9144000" cy="10922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Overview of what this section outlines, delete if not needed.</a:t>
            </a:r>
          </a:p>
        </p:txBody>
      </p:sp>
      <p:sp>
        <p:nvSpPr>
          <p:cNvPr id="7" name="Text Placeholder 6">
            <a:extLst>
              <a:ext uri="{FF2B5EF4-FFF2-40B4-BE49-F238E27FC236}">
                <a16:creationId xmlns:a16="http://schemas.microsoft.com/office/drawing/2014/main" id="{C305870C-CA28-4E69-8B1F-0F25DE833F01}"/>
              </a:ext>
            </a:extLst>
          </p:cNvPr>
          <p:cNvSpPr>
            <a:spLocks noGrp="1"/>
          </p:cNvSpPr>
          <p:nvPr>
            <p:ph type="body" sz="quarter" idx="10" hasCustomPrompt="1"/>
          </p:nvPr>
        </p:nvSpPr>
        <p:spPr>
          <a:xfrm>
            <a:off x="1524000" y="2182813"/>
            <a:ext cx="9144000" cy="380392"/>
          </a:xfrm>
        </p:spPr>
        <p:txBody>
          <a:bodyPr/>
          <a:lstStyle>
            <a:lvl1pPr marL="0" indent="0">
              <a:buFontTx/>
              <a:buNone/>
              <a:defRPr sz="2200">
                <a:solidFill>
                  <a:schemeClr val="bg2"/>
                </a:solidFill>
              </a:defRPr>
            </a:lvl1pPr>
            <a:lvl2pPr marL="457200" indent="0">
              <a:buNone/>
              <a:defRPr/>
            </a:lvl2pPr>
          </a:lstStyle>
          <a:p>
            <a:pPr lvl="0"/>
            <a:r>
              <a:rPr lang="en-US"/>
              <a:t>Section # </a:t>
            </a:r>
          </a:p>
        </p:txBody>
      </p:sp>
      <p:cxnSp>
        <p:nvCxnSpPr>
          <p:cNvPr id="9" name="Straight Connector 8">
            <a:extLst>
              <a:ext uri="{FF2B5EF4-FFF2-40B4-BE49-F238E27FC236}">
                <a16:creationId xmlns:a16="http://schemas.microsoft.com/office/drawing/2014/main" id="{18ACA08B-C0A7-4174-9956-2D7C82633BA0}"/>
              </a:ext>
            </a:extLst>
          </p:cNvPr>
          <p:cNvCxnSpPr>
            <a:cxnSpLocks/>
          </p:cNvCxnSpPr>
          <p:nvPr userDrawn="1"/>
        </p:nvCxnSpPr>
        <p:spPr>
          <a:xfrm>
            <a:off x="1524000" y="2773017"/>
            <a:ext cx="1312333"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9112350"/>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plit slide with quote, no footer">
    <p:bg>
      <p:bgPr>
        <a:solidFill>
          <a:srgbClr val="FFFFFF"/>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27086A-BCD3-4602-8414-EC0C7A7BBEF9}"/>
              </a:ext>
            </a:extLst>
          </p:cNvPr>
          <p:cNvSpPr/>
          <p:nvPr userDrawn="1"/>
        </p:nvSpPr>
        <p:spPr>
          <a:xfrm>
            <a:off x="7398589" y="0"/>
            <a:ext cx="6089190"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30A588F7-601A-4B8E-BC80-481EA2369CF8}"/>
              </a:ext>
            </a:extLst>
          </p:cNvPr>
          <p:cNvSpPr>
            <a:spLocks noGrp="1"/>
          </p:cNvSpPr>
          <p:nvPr>
            <p:ph type="title" hasCustomPrompt="1"/>
          </p:nvPr>
        </p:nvSpPr>
        <p:spPr>
          <a:xfrm>
            <a:off x="829952" y="681037"/>
            <a:ext cx="4761847"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a:t>Header </a:t>
            </a:r>
            <a:endParaRPr lang="en-US"/>
          </a:p>
        </p:txBody>
      </p:sp>
      <p:sp>
        <p:nvSpPr>
          <p:cNvPr id="8" name="Text Placeholder 7">
            <a:extLst>
              <a:ext uri="{FF2B5EF4-FFF2-40B4-BE49-F238E27FC236}">
                <a16:creationId xmlns:a16="http://schemas.microsoft.com/office/drawing/2014/main" id="{8D9FF166-44FE-4064-B8BE-93485F2FD3FD}"/>
              </a:ext>
            </a:extLst>
          </p:cNvPr>
          <p:cNvSpPr>
            <a:spLocks noGrp="1"/>
          </p:cNvSpPr>
          <p:nvPr>
            <p:ph type="body" sz="quarter" idx="12" hasCustomPrompt="1"/>
          </p:nvPr>
        </p:nvSpPr>
        <p:spPr>
          <a:xfrm>
            <a:off x="830262" y="1612900"/>
            <a:ext cx="6018945" cy="4305300"/>
          </a:xfrm>
        </p:spPr>
        <p:txBody>
          <a:bodyPr/>
          <a:lstStyle>
            <a:lvl1pPr>
              <a:defRPr/>
            </a:lvl1pPr>
          </a:lstStyle>
          <a:p>
            <a:pPr lvl="0"/>
            <a:r>
              <a:rPr lang="en-US"/>
              <a:t>Use this slide when there is a key quote or definition. </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Text Placeholder 4">
            <a:extLst>
              <a:ext uri="{FF2B5EF4-FFF2-40B4-BE49-F238E27FC236}">
                <a16:creationId xmlns:a16="http://schemas.microsoft.com/office/drawing/2014/main" id="{D76809DA-C6DF-436C-9EA1-4AD1DB02DED0}"/>
              </a:ext>
            </a:extLst>
          </p:cNvPr>
          <p:cNvSpPr>
            <a:spLocks noGrp="1"/>
          </p:cNvSpPr>
          <p:nvPr>
            <p:ph type="body" sz="quarter" idx="14" hasCustomPrompt="1"/>
          </p:nvPr>
        </p:nvSpPr>
        <p:spPr>
          <a:xfrm>
            <a:off x="7913637" y="1681570"/>
            <a:ext cx="3448100" cy="4367538"/>
          </a:xfrm>
        </p:spPr>
        <p:txBody>
          <a:bodyPr>
            <a:normAutofit/>
          </a:bodyPr>
          <a:lstStyle>
            <a:lvl1pPr marL="0" indent="0">
              <a:lnSpc>
                <a:spcPct val="150000"/>
              </a:lnSpc>
              <a:buNone/>
              <a:defRPr sz="2000" b="1"/>
            </a:lvl1pPr>
            <a:lvl2pPr marL="457200" indent="0">
              <a:buNone/>
              <a:defRPr/>
            </a:lvl2pPr>
          </a:lstStyle>
          <a:p>
            <a:pPr lvl="0"/>
            <a:r>
              <a:rPr lang="en-US"/>
              <a:t>“Use this to pull out a quote, key finding, definition etc.”</a:t>
            </a:r>
          </a:p>
        </p:txBody>
      </p:sp>
      <p:sp>
        <p:nvSpPr>
          <p:cNvPr id="9" name="Date Placeholder 3">
            <a:extLst>
              <a:ext uri="{FF2B5EF4-FFF2-40B4-BE49-F238E27FC236}">
                <a16:creationId xmlns:a16="http://schemas.microsoft.com/office/drawing/2014/main" id="{22F1D74B-0071-484F-A88E-C7EE0242DB83}"/>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
        <p:nvSpPr>
          <p:cNvPr id="7" name="Date Placeholder 2">
            <a:extLst>
              <a:ext uri="{FF2B5EF4-FFF2-40B4-BE49-F238E27FC236}">
                <a16:creationId xmlns:a16="http://schemas.microsoft.com/office/drawing/2014/main" id="{F05DAB75-7EC5-4774-8FB8-DB3AF713D433}"/>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dirty="0"/>
              <a:t>February 2025</a:t>
            </a:r>
          </a:p>
        </p:txBody>
      </p:sp>
      <p:pic>
        <p:nvPicPr>
          <p:cNvPr id="3" name="Picture 2">
            <a:extLst>
              <a:ext uri="{FF2B5EF4-FFF2-40B4-BE49-F238E27FC236}">
                <a16:creationId xmlns:a16="http://schemas.microsoft.com/office/drawing/2014/main" id="{ED45D531-4FE4-DC74-9C9B-1AC62B5D74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143956"/>
          </a:xfrm>
          <a:prstGeom prst="rect">
            <a:avLst/>
          </a:prstGeom>
        </p:spPr>
      </p:pic>
    </p:spTree>
    <p:extLst>
      <p:ext uri="{BB962C8B-B14F-4D97-AF65-F5344CB8AC3E}">
        <p14:creationId xmlns:p14="http://schemas.microsoft.com/office/powerpoint/2010/main" val="522369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slide">
    <p:bg>
      <p:bgPr>
        <a:solidFill>
          <a:srgbClr val="FFFFFF"/>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27086A-BCD3-4602-8414-EC0C7A7BBEF9}"/>
              </a:ext>
            </a:extLst>
          </p:cNvPr>
          <p:cNvSpPr/>
          <p:nvPr userDrawn="1"/>
        </p:nvSpPr>
        <p:spPr>
          <a:xfrm>
            <a:off x="6096000" y="0"/>
            <a:ext cx="6089190"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30A588F7-601A-4B8E-BC80-481EA2369CF8}"/>
              </a:ext>
            </a:extLst>
          </p:cNvPr>
          <p:cNvSpPr>
            <a:spLocks noGrp="1"/>
          </p:cNvSpPr>
          <p:nvPr>
            <p:ph type="title" hasCustomPrompt="1"/>
          </p:nvPr>
        </p:nvSpPr>
        <p:spPr>
          <a:xfrm>
            <a:off x="829952" y="681037"/>
            <a:ext cx="4761847"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a:t>Header </a:t>
            </a:r>
            <a:endParaRPr lang="en-US"/>
          </a:p>
        </p:txBody>
      </p:sp>
      <p:sp>
        <p:nvSpPr>
          <p:cNvPr id="8" name="Text Placeholder 7">
            <a:extLst>
              <a:ext uri="{FF2B5EF4-FFF2-40B4-BE49-F238E27FC236}">
                <a16:creationId xmlns:a16="http://schemas.microsoft.com/office/drawing/2014/main" id="{8D9FF166-44FE-4064-B8BE-93485F2FD3FD}"/>
              </a:ext>
            </a:extLst>
          </p:cNvPr>
          <p:cNvSpPr>
            <a:spLocks noGrp="1"/>
          </p:cNvSpPr>
          <p:nvPr>
            <p:ph type="body" sz="quarter" idx="12" hasCustomPrompt="1"/>
          </p:nvPr>
        </p:nvSpPr>
        <p:spPr>
          <a:xfrm>
            <a:off x="830263" y="1612900"/>
            <a:ext cx="4760912" cy="4305300"/>
          </a:xfrm>
        </p:spPr>
        <p:txBody>
          <a:bodyPr/>
          <a:lstStyle>
            <a:lvl1pPr>
              <a:defRPr/>
            </a:lvl1pPr>
          </a:lstStyle>
          <a:p>
            <a:pPr lvl="0"/>
            <a:r>
              <a:rPr lang="en-US"/>
              <a:t>Use this slide for when you are comparing two ideas, such as consumers vs providers.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12">
            <a:extLst>
              <a:ext uri="{FF2B5EF4-FFF2-40B4-BE49-F238E27FC236}">
                <a16:creationId xmlns:a16="http://schemas.microsoft.com/office/drawing/2014/main" id="{E0C6616E-6C97-4F4C-9BE8-F2CC3C4E884F}"/>
              </a:ext>
            </a:extLst>
          </p:cNvPr>
          <p:cNvSpPr>
            <a:spLocks noGrp="1"/>
          </p:cNvSpPr>
          <p:nvPr>
            <p:ph type="body" sz="quarter" idx="13" hasCustomPrompt="1"/>
          </p:nvPr>
        </p:nvSpPr>
        <p:spPr>
          <a:xfrm>
            <a:off x="6651625" y="1612900"/>
            <a:ext cx="4710113" cy="4305300"/>
          </a:xfrm>
        </p:spPr>
        <p:txBody>
          <a:bodyPr/>
          <a:lstStyle>
            <a:lvl1pPr>
              <a:defRPr/>
            </a:lvl1pPr>
          </a:lstStyle>
          <a:p>
            <a:pPr lvl="0"/>
            <a:r>
              <a:rPr lang="en-US"/>
              <a:t>Where this slide is used, keep sentences short and ideas concise.</a:t>
            </a:r>
          </a:p>
          <a:p>
            <a:pPr lvl="1"/>
            <a:r>
              <a:rPr lang="en-US"/>
              <a:t>Second level</a:t>
            </a:r>
          </a:p>
          <a:p>
            <a:pPr lvl="2"/>
            <a:r>
              <a:rPr lang="en-US"/>
              <a:t>Third level</a:t>
            </a:r>
          </a:p>
          <a:p>
            <a:pPr lvl="3"/>
            <a:r>
              <a:rPr lang="en-US"/>
              <a:t>Fourth level</a:t>
            </a:r>
          </a:p>
          <a:p>
            <a:pPr lvl="4"/>
            <a:r>
              <a:rPr lang="en-US"/>
              <a:t>Fifth level</a:t>
            </a:r>
            <a:endParaRPr lang="en-AU"/>
          </a:p>
        </p:txBody>
      </p:sp>
      <p:sp>
        <p:nvSpPr>
          <p:cNvPr id="9" name="Date Placeholder 3">
            <a:extLst>
              <a:ext uri="{FF2B5EF4-FFF2-40B4-BE49-F238E27FC236}">
                <a16:creationId xmlns:a16="http://schemas.microsoft.com/office/drawing/2014/main" id="{AF45527B-4240-4328-A162-018A4D75C793}"/>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
        <p:nvSpPr>
          <p:cNvPr id="14" name="Date Placeholder 2">
            <a:extLst>
              <a:ext uri="{FF2B5EF4-FFF2-40B4-BE49-F238E27FC236}">
                <a16:creationId xmlns:a16="http://schemas.microsoft.com/office/drawing/2014/main" id="{0F795576-B115-4F08-A18F-8149B9347FA0}"/>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February 2025</a:t>
            </a:r>
          </a:p>
        </p:txBody>
      </p:sp>
    </p:spTree>
    <p:extLst>
      <p:ext uri="{BB962C8B-B14F-4D97-AF65-F5344CB8AC3E}">
        <p14:creationId xmlns:p14="http://schemas.microsoft.com/office/powerpoint/2010/main" val="16289745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slide, no footer">
    <p:bg>
      <p:bgPr>
        <a:solidFill>
          <a:srgbClr val="FFFFFF"/>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27086A-BCD3-4602-8414-EC0C7A7BBEF9}"/>
              </a:ext>
            </a:extLst>
          </p:cNvPr>
          <p:cNvSpPr/>
          <p:nvPr userDrawn="1"/>
        </p:nvSpPr>
        <p:spPr>
          <a:xfrm>
            <a:off x="6096000" y="0"/>
            <a:ext cx="6089190"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30A588F7-601A-4B8E-BC80-481EA2369CF8}"/>
              </a:ext>
            </a:extLst>
          </p:cNvPr>
          <p:cNvSpPr>
            <a:spLocks noGrp="1"/>
          </p:cNvSpPr>
          <p:nvPr>
            <p:ph type="title" hasCustomPrompt="1"/>
          </p:nvPr>
        </p:nvSpPr>
        <p:spPr>
          <a:xfrm>
            <a:off x="829952" y="681037"/>
            <a:ext cx="4761847"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a:t>Header </a:t>
            </a:r>
            <a:endParaRPr lang="en-US"/>
          </a:p>
        </p:txBody>
      </p:sp>
      <p:sp>
        <p:nvSpPr>
          <p:cNvPr id="8" name="Text Placeholder 7">
            <a:extLst>
              <a:ext uri="{FF2B5EF4-FFF2-40B4-BE49-F238E27FC236}">
                <a16:creationId xmlns:a16="http://schemas.microsoft.com/office/drawing/2014/main" id="{8D9FF166-44FE-4064-B8BE-93485F2FD3FD}"/>
              </a:ext>
            </a:extLst>
          </p:cNvPr>
          <p:cNvSpPr>
            <a:spLocks noGrp="1"/>
          </p:cNvSpPr>
          <p:nvPr>
            <p:ph type="body" sz="quarter" idx="12" hasCustomPrompt="1"/>
          </p:nvPr>
        </p:nvSpPr>
        <p:spPr>
          <a:xfrm>
            <a:off x="830263" y="1612900"/>
            <a:ext cx="4760912" cy="4305300"/>
          </a:xfrm>
        </p:spPr>
        <p:txBody>
          <a:bodyPr/>
          <a:lstStyle>
            <a:lvl1pPr>
              <a:defRPr/>
            </a:lvl1pPr>
          </a:lstStyle>
          <a:p>
            <a:pPr lvl="0"/>
            <a:r>
              <a:rPr lang="en-US"/>
              <a:t>Use this slide for when you are comparing two ideas, such as consumers vs providers.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12">
            <a:extLst>
              <a:ext uri="{FF2B5EF4-FFF2-40B4-BE49-F238E27FC236}">
                <a16:creationId xmlns:a16="http://schemas.microsoft.com/office/drawing/2014/main" id="{E0C6616E-6C97-4F4C-9BE8-F2CC3C4E884F}"/>
              </a:ext>
            </a:extLst>
          </p:cNvPr>
          <p:cNvSpPr>
            <a:spLocks noGrp="1"/>
          </p:cNvSpPr>
          <p:nvPr>
            <p:ph type="body" sz="quarter" idx="13" hasCustomPrompt="1"/>
          </p:nvPr>
        </p:nvSpPr>
        <p:spPr>
          <a:xfrm>
            <a:off x="6651625" y="1612900"/>
            <a:ext cx="4710113" cy="4305300"/>
          </a:xfrm>
        </p:spPr>
        <p:txBody>
          <a:bodyPr/>
          <a:lstStyle>
            <a:lvl1pPr>
              <a:defRPr/>
            </a:lvl1pPr>
          </a:lstStyle>
          <a:p>
            <a:pPr lvl="0"/>
            <a:r>
              <a:rPr lang="en-US"/>
              <a:t>Where this slide is used, keep sentences short and ideas concise.</a:t>
            </a:r>
          </a:p>
          <a:p>
            <a:pPr lvl="1"/>
            <a:r>
              <a:rPr lang="en-US"/>
              <a:t>Second level</a:t>
            </a:r>
          </a:p>
          <a:p>
            <a:pPr lvl="2"/>
            <a:r>
              <a:rPr lang="en-US"/>
              <a:t>Third level</a:t>
            </a:r>
          </a:p>
          <a:p>
            <a:pPr lvl="3"/>
            <a:r>
              <a:rPr lang="en-US"/>
              <a:t>Fourth level</a:t>
            </a:r>
          </a:p>
          <a:p>
            <a:pPr lvl="4"/>
            <a:r>
              <a:rPr lang="en-US"/>
              <a:t>Fifth level</a:t>
            </a:r>
            <a:endParaRPr lang="en-AU"/>
          </a:p>
        </p:txBody>
      </p:sp>
      <p:sp>
        <p:nvSpPr>
          <p:cNvPr id="9" name="Date Placeholder 3">
            <a:extLst>
              <a:ext uri="{FF2B5EF4-FFF2-40B4-BE49-F238E27FC236}">
                <a16:creationId xmlns:a16="http://schemas.microsoft.com/office/drawing/2014/main" id="{AF45527B-4240-4328-A162-018A4D75C793}"/>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
        <p:nvSpPr>
          <p:cNvPr id="7" name="Date Placeholder 2">
            <a:extLst>
              <a:ext uri="{FF2B5EF4-FFF2-40B4-BE49-F238E27FC236}">
                <a16:creationId xmlns:a16="http://schemas.microsoft.com/office/drawing/2014/main" id="{72DC9A27-686A-4BCF-8065-F111E89BEEBC}"/>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February 2025</a:t>
            </a:r>
          </a:p>
        </p:txBody>
      </p:sp>
      <p:pic>
        <p:nvPicPr>
          <p:cNvPr id="2" name="Picture 1">
            <a:extLst>
              <a:ext uri="{FF2B5EF4-FFF2-40B4-BE49-F238E27FC236}">
                <a16:creationId xmlns:a16="http://schemas.microsoft.com/office/drawing/2014/main" id="{332669F5-FF5D-1D20-2A55-AEC4248D9F9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143956"/>
          </a:xfrm>
          <a:prstGeom prst="rect">
            <a:avLst/>
          </a:prstGeom>
        </p:spPr>
      </p:pic>
    </p:spTree>
    <p:extLst>
      <p:ext uri="{BB962C8B-B14F-4D97-AF65-F5344CB8AC3E}">
        <p14:creationId xmlns:p14="http://schemas.microsoft.com/office/powerpoint/2010/main" val="18707399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plit slide with image">
    <p:bg>
      <p:bgPr>
        <a:solidFill>
          <a:srgbClr val="FFFFFF"/>
        </a:solidFill>
        <a:effectLst/>
      </p:bgPr>
    </p:bg>
    <p:spTree>
      <p:nvGrpSpPr>
        <p:cNvPr id="1" name=""/>
        <p:cNvGrpSpPr/>
        <p:nvPr/>
      </p:nvGrpSpPr>
      <p:grpSpPr>
        <a:xfrm>
          <a:off x="0" y="0"/>
          <a:ext cx="0" cy="0"/>
          <a:chOff x="0" y="0"/>
          <a:chExt cx="0" cy="0"/>
        </a:xfrm>
      </p:grpSpPr>
      <p:sp>
        <p:nvSpPr>
          <p:cNvPr id="18" name="Picture Placeholder 7">
            <a:extLst>
              <a:ext uri="{FF2B5EF4-FFF2-40B4-BE49-F238E27FC236}">
                <a16:creationId xmlns:a16="http://schemas.microsoft.com/office/drawing/2014/main" id="{04A17C04-EF14-9144-AAC4-EAE069F45EE1}"/>
              </a:ext>
            </a:extLst>
          </p:cNvPr>
          <p:cNvSpPr>
            <a:spLocks noGrp="1"/>
          </p:cNvSpPr>
          <p:nvPr>
            <p:ph type="pic" sz="quarter" idx="14"/>
          </p:nvPr>
        </p:nvSpPr>
        <p:spPr>
          <a:xfrm>
            <a:off x="6598763" y="4743"/>
            <a:ext cx="5593238" cy="6858000"/>
          </a:xfrm>
          <a:solidFill>
            <a:srgbClr val="000000">
              <a:alpha val="10000"/>
            </a:srgbClr>
          </a:solidFill>
        </p:spPr>
        <p:txBody>
          <a:bodyPr/>
          <a:lstStyle>
            <a:lvl1pPr algn="ctr">
              <a:buNone/>
              <a:defRPr>
                <a:latin typeface="Arial" panose="020B0604020202020204" pitchFamily="34" charset="0"/>
                <a:cs typeface="Arial" panose="020B0604020202020204" pitchFamily="34" charset="0"/>
              </a:defRPr>
            </a:lvl1pPr>
          </a:lstStyle>
          <a:p>
            <a:r>
              <a:rPr lang="en-US"/>
              <a:t>Click icon to add picture</a:t>
            </a:r>
          </a:p>
        </p:txBody>
      </p:sp>
      <p:sp>
        <p:nvSpPr>
          <p:cNvPr id="2" name="Title 1">
            <a:extLst>
              <a:ext uri="{FF2B5EF4-FFF2-40B4-BE49-F238E27FC236}">
                <a16:creationId xmlns:a16="http://schemas.microsoft.com/office/drawing/2014/main" id="{9F1DD9C4-3FB6-CB40-A8CF-EA9F871C8A97}"/>
              </a:ext>
            </a:extLst>
          </p:cNvPr>
          <p:cNvSpPr>
            <a:spLocks noGrp="1"/>
          </p:cNvSpPr>
          <p:nvPr>
            <p:ph type="title" hasCustomPrompt="1"/>
          </p:nvPr>
        </p:nvSpPr>
        <p:spPr>
          <a:xfrm>
            <a:off x="829952" y="681037"/>
            <a:ext cx="4761847"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a:t>Header </a:t>
            </a:r>
            <a:endParaRPr lang="en-US"/>
          </a:p>
        </p:txBody>
      </p:sp>
      <p:sp>
        <p:nvSpPr>
          <p:cNvPr id="8" name="Text Placeholder 10">
            <a:extLst>
              <a:ext uri="{FF2B5EF4-FFF2-40B4-BE49-F238E27FC236}">
                <a16:creationId xmlns:a16="http://schemas.microsoft.com/office/drawing/2014/main" id="{E675052F-D3D2-456E-A36F-CBCE198C7976}"/>
              </a:ext>
            </a:extLst>
          </p:cNvPr>
          <p:cNvSpPr>
            <a:spLocks noGrp="1"/>
          </p:cNvSpPr>
          <p:nvPr>
            <p:ph type="body" sz="quarter" idx="17" hasCustomPrompt="1"/>
          </p:nvPr>
        </p:nvSpPr>
        <p:spPr>
          <a:xfrm>
            <a:off x="829952" y="1500876"/>
            <a:ext cx="4606925" cy="3278188"/>
          </a:xfrm>
        </p:spPr>
        <p:txBody>
          <a:bodyPr/>
          <a:lstStyle>
            <a:lvl1pPr>
              <a:defRPr/>
            </a:lvl1pPr>
          </a:lstStyle>
          <a:p>
            <a:pPr lvl="0"/>
            <a:r>
              <a:rPr lang="en-US"/>
              <a:t>Use this slide for lists with a few ideas and short sentences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Text Placeholder 12">
            <a:extLst>
              <a:ext uri="{FF2B5EF4-FFF2-40B4-BE49-F238E27FC236}">
                <a16:creationId xmlns:a16="http://schemas.microsoft.com/office/drawing/2014/main" id="{1F193246-1CCA-4C9E-8855-430A0D40A080}"/>
              </a:ext>
            </a:extLst>
          </p:cNvPr>
          <p:cNvSpPr>
            <a:spLocks noGrp="1"/>
          </p:cNvSpPr>
          <p:nvPr>
            <p:ph type="body" sz="quarter" idx="16" hasCustomPrompt="1"/>
          </p:nvPr>
        </p:nvSpPr>
        <p:spPr>
          <a:xfrm>
            <a:off x="836302" y="5007284"/>
            <a:ext cx="4600575" cy="1048460"/>
          </a:xfrm>
        </p:spPr>
        <p:txBody>
          <a:bodyPr/>
          <a:lstStyle>
            <a:lvl1pPr marL="0" marR="0" indent="0" algn="l" defTabSz="914400" rtl="0" eaLnBrk="1" fontAlgn="auto" latinLnBrk="0" hangingPunct="1">
              <a:lnSpc>
                <a:spcPct val="90000"/>
              </a:lnSpc>
              <a:spcBef>
                <a:spcPts val="1000"/>
              </a:spcBef>
              <a:spcAft>
                <a:spcPts val="0"/>
              </a:spcAft>
              <a:buClr>
                <a:srgbClr val="78BE42"/>
              </a:buClr>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
                <a:srgbClr val="78BE42"/>
              </a:buClr>
              <a:buSzTx/>
              <a:buFont typeface="Arial" panose="020B0604020202020204" pitchFamily="34" charset="0"/>
              <a:buNone/>
              <a:tabLst/>
              <a:defRPr/>
            </a:pPr>
            <a:r>
              <a:rPr lang="en-US">
                <a:solidFill>
                  <a:srgbClr val="1E1545"/>
                </a:solidFill>
                <a:latin typeface="Arial" panose="020B0604020202020204" pitchFamily="34" charset="0"/>
                <a:cs typeface="Arial" panose="020B0604020202020204" pitchFamily="34" charset="0"/>
              </a:rPr>
              <a:t>Don’t overcrowd the slide because your audience will tune out. </a:t>
            </a:r>
          </a:p>
          <a:p>
            <a:pPr marL="0" marR="0" lvl="0" indent="0" algn="l" defTabSz="914400" rtl="0" eaLnBrk="1" fontAlgn="auto" latinLnBrk="0" hangingPunct="1">
              <a:lnSpc>
                <a:spcPct val="90000"/>
              </a:lnSpc>
              <a:spcBef>
                <a:spcPts val="1000"/>
              </a:spcBef>
              <a:spcAft>
                <a:spcPts val="0"/>
              </a:spcAft>
              <a:buClr>
                <a:srgbClr val="78BE42"/>
              </a:buClr>
              <a:buSzTx/>
              <a:buFont typeface="Arial" panose="020B0604020202020204" pitchFamily="34" charset="0"/>
              <a:buNone/>
              <a:tabLst/>
              <a:defRPr/>
            </a:pPr>
            <a:r>
              <a:rPr lang="en-US">
                <a:solidFill>
                  <a:srgbClr val="1E1545"/>
                </a:solidFill>
                <a:latin typeface="Arial" panose="020B0604020202020204" pitchFamily="34" charset="0"/>
                <a:cs typeface="Arial" panose="020B0604020202020204" pitchFamily="34" charset="0"/>
              </a:rPr>
              <a:t>Aim for the image to complement the text. </a:t>
            </a:r>
          </a:p>
        </p:txBody>
      </p:sp>
      <p:sp>
        <p:nvSpPr>
          <p:cNvPr id="12" name="Date Placeholder 3">
            <a:extLst>
              <a:ext uri="{FF2B5EF4-FFF2-40B4-BE49-F238E27FC236}">
                <a16:creationId xmlns:a16="http://schemas.microsoft.com/office/drawing/2014/main" id="{E157BC2A-9E7E-4466-9197-C08FC60310BA}"/>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Tree>
    <p:extLst>
      <p:ext uri="{BB962C8B-B14F-4D97-AF65-F5344CB8AC3E}">
        <p14:creationId xmlns:p14="http://schemas.microsoft.com/office/powerpoint/2010/main" val="1046256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with logo">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B4E3DF2-FBB4-42AF-8785-F70675AA81D0}"/>
              </a:ext>
            </a:extLst>
          </p:cNvPr>
          <p:cNvSpPr/>
          <p:nvPr userDrawn="1"/>
        </p:nvSpPr>
        <p:spPr>
          <a:xfrm>
            <a:off x="9939" y="0"/>
            <a:ext cx="12211877"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5">
            <a:extLst>
              <a:ext uri="{FF2B5EF4-FFF2-40B4-BE49-F238E27FC236}">
                <a16:creationId xmlns:a16="http://schemas.microsoft.com/office/drawing/2014/main" id="{8259A6C5-EAF3-4ABD-B497-22251FA0E167}"/>
              </a:ext>
            </a:extLst>
          </p:cNvPr>
          <p:cNvSpPr>
            <a:spLocks noGrp="1"/>
          </p:cNvSpPr>
          <p:nvPr>
            <p:ph type="body" sz="quarter" idx="13" hasCustomPrompt="1"/>
          </p:nvPr>
        </p:nvSpPr>
        <p:spPr>
          <a:xfrm>
            <a:off x="1025525" y="3009900"/>
            <a:ext cx="7891463" cy="1491663"/>
          </a:xfrm>
        </p:spPr>
        <p:txBody>
          <a:bodyPr/>
          <a:lstStyle>
            <a:lvl1pPr marL="285750" indent="-285750">
              <a:buFont typeface="Arial" panose="020B0604020202020204" pitchFamily="34" charset="0"/>
              <a:buChar char="•"/>
              <a:defRPr sz="1600"/>
            </a:lvl1pPr>
          </a:lstStyle>
          <a:p>
            <a:pPr lvl="0"/>
            <a:r>
              <a:rPr lang="en-US"/>
              <a:t>Section title</a:t>
            </a:r>
          </a:p>
          <a:p>
            <a:pPr lvl="0"/>
            <a:endParaRPr lang="en-US"/>
          </a:p>
        </p:txBody>
      </p:sp>
      <p:sp>
        <p:nvSpPr>
          <p:cNvPr id="17" name="Title 16">
            <a:extLst>
              <a:ext uri="{FF2B5EF4-FFF2-40B4-BE49-F238E27FC236}">
                <a16:creationId xmlns:a16="http://schemas.microsoft.com/office/drawing/2014/main" id="{4A580AB2-5416-4F53-B6F9-748A43392799}"/>
              </a:ext>
            </a:extLst>
          </p:cNvPr>
          <p:cNvSpPr>
            <a:spLocks noGrp="1"/>
          </p:cNvSpPr>
          <p:nvPr>
            <p:ph type="title" hasCustomPrompt="1"/>
          </p:nvPr>
        </p:nvSpPr>
        <p:spPr>
          <a:xfrm>
            <a:off x="1012825" y="1494630"/>
            <a:ext cx="10515600" cy="1325563"/>
          </a:xfrm>
        </p:spPr>
        <p:txBody>
          <a:bodyPr>
            <a:normAutofit/>
          </a:bodyPr>
          <a:lstStyle>
            <a:lvl1pPr>
              <a:defRPr sz="5000" b="1"/>
            </a:lvl1pPr>
          </a:lstStyle>
          <a:p>
            <a:r>
              <a:rPr lang="en-US"/>
              <a:t>Header</a:t>
            </a:r>
            <a:endParaRPr lang="en-AU"/>
          </a:p>
        </p:txBody>
      </p:sp>
      <p:sp>
        <p:nvSpPr>
          <p:cNvPr id="12" name="Date Placeholder 3">
            <a:extLst>
              <a:ext uri="{FF2B5EF4-FFF2-40B4-BE49-F238E27FC236}">
                <a16:creationId xmlns:a16="http://schemas.microsoft.com/office/drawing/2014/main" id="{E58EA406-6B32-4066-9E16-E3CBE1347BB1}"/>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
        <p:nvSpPr>
          <p:cNvPr id="20" name="Date Placeholder 2">
            <a:extLst>
              <a:ext uri="{FF2B5EF4-FFF2-40B4-BE49-F238E27FC236}">
                <a16:creationId xmlns:a16="http://schemas.microsoft.com/office/drawing/2014/main" id="{43C7C2C4-9E9C-4B71-9142-9CA1D552FA5E}"/>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February 2025</a:t>
            </a:r>
          </a:p>
        </p:txBody>
      </p:sp>
    </p:spTree>
    <p:extLst>
      <p:ext uri="{BB962C8B-B14F-4D97-AF65-F5344CB8AC3E}">
        <p14:creationId xmlns:p14="http://schemas.microsoft.com/office/powerpoint/2010/main" val="22973146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plit slide with image, no footer">
    <p:bg>
      <p:bgPr>
        <a:solidFill>
          <a:srgbClr val="FFFFFF"/>
        </a:solidFill>
        <a:effectLst/>
      </p:bgPr>
    </p:bg>
    <p:spTree>
      <p:nvGrpSpPr>
        <p:cNvPr id="1" name=""/>
        <p:cNvGrpSpPr/>
        <p:nvPr/>
      </p:nvGrpSpPr>
      <p:grpSpPr>
        <a:xfrm>
          <a:off x="0" y="0"/>
          <a:ext cx="0" cy="0"/>
          <a:chOff x="0" y="0"/>
          <a:chExt cx="0" cy="0"/>
        </a:xfrm>
      </p:grpSpPr>
      <p:sp>
        <p:nvSpPr>
          <p:cNvPr id="18" name="Picture Placeholder 7">
            <a:extLst>
              <a:ext uri="{FF2B5EF4-FFF2-40B4-BE49-F238E27FC236}">
                <a16:creationId xmlns:a16="http://schemas.microsoft.com/office/drawing/2014/main" id="{04A17C04-EF14-9144-AAC4-EAE069F45EE1}"/>
              </a:ext>
            </a:extLst>
          </p:cNvPr>
          <p:cNvSpPr>
            <a:spLocks noGrp="1"/>
          </p:cNvSpPr>
          <p:nvPr>
            <p:ph type="pic" sz="quarter" idx="14"/>
          </p:nvPr>
        </p:nvSpPr>
        <p:spPr>
          <a:xfrm>
            <a:off x="6598763" y="0"/>
            <a:ext cx="5593238" cy="6871979"/>
          </a:xfrm>
          <a:solidFill>
            <a:srgbClr val="000000">
              <a:alpha val="10000"/>
            </a:srgbClr>
          </a:solidFill>
        </p:spPr>
        <p:txBody>
          <a:bodyPr/>
          <a:lstStyle>
            <a:lvl1pPr algn="ctr">
              <a:buNone/>
              <a:defRPr>
                <a:latin typeface="Arial" panose="020B0604020202020204" pitchFamily="34" charset="0"/>
                <a:cs typeface="Arial" panose="020B0604020202020204" pitchFamily="34" charset="0"/>
              </a:defRPr>
            </a:lvl1pPr>
          </a:lstStyle>
          <a:p>
            <a:r>
              <a:rPr lang="en-US"/>
              <a:t>Click icon to add picture</a:t>
            </a:r>
          </a:p>
        </p:txBody>
      </p:sp>
      <p:sp>
        <p:nvSpPr>
          <p:cNvPr id="2" name="Title 1">
            <a:extLst>
              <a:ext uri="{FF2B5EF4-FFF2-40B4-BE49-F238E27FC236}">
                <a16:creationId xmlns:a16="http://schemas.microsoft.com/office/drawing/2014/main" id="{9F1DD9C4-3FB6-CB40-A8CF-EA9F871C8A97}"/>
              </a:ext>
            </a:extLst>
          </p:cNvPr>
          <p:cNvSpPr>
            <a:spLocks noGrp="1"/>
          </p:cNvSpPr>
          <p:nvPr>
            <p:ph type="title" hasCustomPrompt="1"/>
          </p:nvPr>
        </p:nvSpPr>
        <p:spPr>
          <a:xfrm>
            <a:off x="829952" y="681037"/>
            <a:ext cx="4761847"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a:t>Header </a:t>
            </a:r>
            <a:endParaRPr lang="en-US"/>
          </a:p>
        </p:txBody>
      </p:sp>
      <p:grpSp>
        <p:nvGrpSpPr>
          <p:cNvPr id="5" name="Group 4">
            <a:extLst>
              <a:ext uri="{FF2B5EF4-FFF2-40B4-BE49-F238E27FC236}">
                <a16:creationId xmlns:a16="http://schemas.microsoft.com/office/drawing/2014/main" id="{A2E6BBD5-FD26-42D3-B121-37DDB17456B8}"/>
              </a:ext>
            </a:extLst>
          </p:cNvPr>
          <p:cNvGrpSpPr/>
          <p:nvPr userDrawn="1"/>
        </p:nvGrpSpPr>
        <p:grpSpPr>
          <a:xfrm>
            <a:off x="939263" y="4927148"/>
            <a:ext cx="4608154" cy="1597705"/>
            <a:chOff x="829952" y="3988448"/>
            <a:chExt cx="4608154" cy="1378433"/>
          </a:xfrm>
        </p:grpSpPr>
        <p:cxnSp>
          <p:nvCxnSpPr>
            <p:cNvPr id="6" name="Straight Connector 5">
              <a:extLst>
                <a:ext uri="{FF2B5EF4-FFF2-40B4-BE49-F238E27FC236}">
                  <a16:creationId xmlns:a16="http://schemas.microsoft.com/office/drawing/2014/main" id="{8B4151BE-E9B3-454B-92D5-44BC853B8961}"/>
                </a:ext>
              </a:extLst>
            </p:cNvPr>
            <p:cNvCxnSpPr/>
            <p:nvPr/>
          </p:nvCxnSpPr>
          <p:spPr>
            <a:xfrm>
              <a:off x="829952" y="3988448"/>
              <a:ext cx="4599907" cy="0"/>
            </a:xfrm>
            <a:prstGeom prst="line">
              <a:avLst/>
            </a:prstGeom>
            <a:ln w="12700">
              <a:solidFill>
                <a:srgbClr val="28B2BB"/>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CF2D5D1-35DF-484E-95CF-B7299AFBBEE5}"/>
                </a:ext>
              </a:extLst>
            </p:cNvPr>
            <p:cNvCxnSpPr/>
            <p:nvPr/>
          </p:nvCxnSpPr>
          <p:spPr>
            <a:xfrm>
              <a:off x="838199" y="5366881"/>
              <a:ext cx="4599907" cy="0"/>
            </a:xfrm>
            <a:prstGeom prst="line">
              <a:avLst/>
            </a:prstGeom>
            <a:ln w="12700">
              <a:solidFill>
                <a:srgbClr val="28B2BB"/>
              </a:solidFill>
            </a:ln>
          </p:spPr>
          <p:style>
            <a:lnRef idx="1">
              <a:schemeClr val="accent1"/>
            </a:lnRef>
            <a:fillRef idx="0">
              <a:schemeClr val="accent1"/>
            </a:fillRef>
            <a:effectRef idx="0">
              <a:schemeClr val="accent1"/>
            </a:effectRef>
            <a:fontRef idx="minor">
              <a:schemeClr val="tx1"/>
            </a:fontRef>
          </p:style>
        </p:cxnSp>
      </p:grpSp>
      <p:sp>
        <p:nvSpPr>
          <p:cNvPr id="8" name="Text Placeholder 12">
            <a:extLst>
              <a:ext uri="{FF2B5EF4-FFF2-40B4-BE49-F238E27FC236}">
                <a16:creationId xmlns:a16="http://schemas.microsoft.com/office/drawing/2014/main" id="{DFE72817-F624-4103-8478-F8CF46E2D7A1}"/>
              </a:ext>
            </a:extLst>
          </p:cNvPr>
          <p:cNvSpPr>
            <a:spLocks noGrp="1"/>
          </p:cNvSpPr>
          <p:nvPr>
            <p:ph type="body" sz="quarter" idx="16" hasCustomPrompt="1"/>
          </p:nvPr>
        </p:nvSpPr>
        <p:spPr>
          <a:xfrm>
            <a:off x="990600" y="5083832"/>
            <a:ext cx="4600575" cy="1284335"/>
          </a:xfrm>
        </p:spPr>
        <p:txBody>
          <a:bodyPr/>
          <a:lstStyle>
            <a:lvl1pPr marL="0" marR="0" indent="0" algn="l" defTabSz="914400" rtl="0" eaLnBrk="1" fontAlgn="auto" latinLnBrk="0" hangingPunct="1">
              <a:lnSpc>
                <a:spcPct val="90000"/>
              </a:lnSpc>
              <a:spcBef>
                <a:spcPts val="1000"/>
              </a:spcBef>
              <a:spcAft>
                <a:spcPts val="0"/>
              </a:spcAft>
              <a:buClr>
                <a:srgbClr val="78BE42"/>
              </a:buClr>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
                <a:srgbClr val="78BE42"/>
              </a:buClr>
              <a:buSzTx/>
              <a:buFont typeface="Arial" panose="020B0604020202020204" pitchFamily="34" charset="0"/>
              <a:buNone/>
              <a:tabLst/>
              <a:defRPr/>
            </a:pPr>
            <a:r>
              <a:rPr lang="en-US">
                <a:solidFill>
                  <a:srgbClr val="1E1545"/>
                </a:solidFill>
                <a:latin typeface="Arial" panose="020B0604020202020204" pitchFamily="34" charset="0"/>
                <a:cs typeface="Arial" panose="020B0604020202020204" pitchFamily="34" charset="0"/>
              </a:rPr>
              <a:t>This box may pull out key quotes, definitions and points. </a:t>
            </a:r>
          </a:p>
          <a:p>
            <a:pPr lvl="0"/>
            <a:endParaRPr lang="en-AU"/>
          </a:p>
        </p:txBody>
      </p:sp>
      <p:sp>
        <p:nvSpPr>
          <p:cNvPr id="11" name="Text Placeholder 10">
            <a:extLst>
              <a:ext uri="{FF2B5EF4-FFF2-40B4-BE49-F238E27FC236}">
                <a16:creationId xmlns:a16="http://schemas.microsoft.com/office/drawing/2014/main" id="{7B9EA6CC-3B3D-4D70-AA2A-3E176A081E67}"/>
              </a:ext>
            </a:extLst>
          </p:cNvPr>
          <p:cNvSpPr>
            <a:spLocks noGrp="1"/>
          </p:cNvSpPr>
          <p:nvPr>
            <p:ph type="body" sz="quarter" idx="17" hasCustomPrompt="1"/>
          </p:nvPr>
        </p:nvSpPr>
        <p:spPr>
          <a:xfrm>
            <a:off x="939800" y="1492250"/>
            <a:ext cx="4606925" cy="3278188"/>
          </a:xfrm>
        </p:spPr>
        <p:txBody>
          <a:bodyPr/>
          <a:lstStyle>
            <a:lvl1pPr>
              <a:defRPr/>
            </a:lvl1pPr>
          </a:lstStyle>
          <a:p>
            <a:pPr lvl="0"/>
            <a:r>
              <a:rPr lang="en-US"/>
              <a:t>Use this slide for lists with a few ideas and short sentences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Date Placeholder 3">
            <a:extLst>
              <a:ext uri="{FF2B5EF4-FFF2-40B4-BE49-F238E27FC236}">
                <a16:creationId xmlns:a16="http://schemas.microsoft.com/office/drawing/2014/main" id="{975F2F84-2684-455F-B1AF-77EF14C207BF}"/>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Tree>
    <p:extLst>
      <p:ext uri="{BB962C8B-B14F-4D97-AF65-F5344CB8AC3E}">
        <p14:creationId xmlns:p14="http://schemas.microsoft.com/office/powerpoint/2010/main" val="11019924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plit slide with Chart">
    <p:bg>
      <p:bgPr>
        <a:solidFill>
          <a:srgbClr val="FFFFFF"/>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22E134F-6055-7E48-83C1-E3C5B9C572BC}"/>
              </a:ext>
            </a:extLst>
          </p:cNvPr>
          <p:cNvSpPr/>
          <p:nvPr userDrawn="1"/>
        </p:nvSpPr>
        <p:spPr>
          <a:xfrm>
            <a:off x="6598763" y="0"/>
            <a:ext cx="5593237"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1DD9C4-3FB6-CB40-A8CF-EA9F871C8A97}"/>
              </a:ext>
            </a:extLst>
          </p:cNvPr>
          <p:cNvSpPr>
            <a:spLocks noGrp="1"/>
          </p:cNvSpPr>
          <p:nvPr>
            <p:ph type="title" hasCustomPrompt="1"/>
          </p:nvPr>
        </p:nvSpPr>
        <p:spPr>
          <a:xfrm>
            <a:off x="829952" y="681037"/>
            <a:ext cx="4761847"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a:t>Header </a:t>
            </a:r>
            <a:endParaRPr lang="en-US"/>
          </a:p>
        </p:txBody>
      </p:sp>
      <p:sp>
        <p:nvSpPr>
          <p:cNvPr id="11" name="Text Placeholder 7">
            <a:extLst>
              <a:ext uri="{FF2B5EF4-FFF2-40B4-BE49-F238E27FC236}">
                <a16:creationId xmlns:a16="http://schemas.microsoft.com/office/drawing/2014/main" id="{A87E8F4D-149A-474D-AC59-F78EB6A03F66}"/>
              </a:ext>
            </a:extLst>
          </p:cNvPr>
          <p:cNvSpPr>
            <a:spLocks noGrp="1"/>
          </p:cNvSpPr>
          <p:nvPr>
            <p:ph type="body" sz="quarter" idx="14"/>
          </p:nvPr>
        </p:nvSpPr>
        <p:spPr>
          <a:xfrm>
            <a:off x="7173212" y="5437270"/>
            <a:ext cx="4573588" cy="216982"/>
          </a:xfrm>
        </p:spPr>
        <p:txBody>
          <a:bodyPr anchor="b" anchorCtr="0">
            <a:spAutoFit/>
          </a:bodyPr>
          <a:lstStyle>
            <a:lvl1pPr>
              <a:buNone/>
              <a:defRPr sz="900" b="0" i="0">
                <a:solidFill>
                  <a:srgbClr val="1E1545"/>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3" name="Text Placeholder 9">
            <a:extLst>
              <a:ext uri="{FF2B5EF4-FFF2-40B4-BE49-F238E27FC236}">
                <a16:creationId xmlns:a16="http://schemas.microsoft.com/office/drawing/2014/main" id="{76C1EF40-F67A-444C-918F-11607FB55DCF}"/>
              </a:ext>
            </a:extLst>
          </p:cNvPr>
          <p:cNvSpPr>
            <a:spLocks noGrp="1"/>
          </p:cNvSpPr>
          <p:nvPr>
            <p:ph type="body" sz="quarter" idx="16" hasCustomPrompt="1"/>
          </p:nvPr>
        </p:nvSpPr>
        <p:spPr>
          <a:xfrm>
            <a:off x="7174800" y="1070906"/>
            <a:ext cx="4573588" cy="258532"/>
          </a:xfrm>
        </p:spPr>
        <p:txBody>
          <a:bodyPr>
            <a:spAutoFit/>
          </a:bodyPr>
          <a:lstStyle>
            <a:lvl1pPr>
              <a:buNone/>
              <a:defRPr sz="1200" b="1">
                <a:solidFill>
                  <a:srgbClr val="1E1545"/>
                </a:solidFill>
                <a:latin typeface="Arial" panose="020B0604020202020204" pitchFamily="34" charset="0"/>
                <a:cs typeface="Arial" panose="020B0604020202020204" pitchFamily="34" charset="0"/>
              </a:defRPr>
            </a:lvl1pPr>
          </a:lstStyle>
          <a:p>
            <a:pPr lvl="0"/>
            <a:r>
              <a:rPr lang="en-US"/>
              <a:t>Chart heading </a:t>
            </a:r>
          </a:p>
        </p:txBody>
      </p:sp>
      <p:sp>
        <p:nvSpPr>
          <p:cNvPr id="14" name="Content Placeholder 13">
            <a:extLst>
              <a:ext uri="{FF2B5EF4-FFF2-40B4-BE49-F238E27FC236}">
                <a16:creationId xmlns:a16="http://schemas.microsoft.com/office/drawing/2014/main" id="{D27F1EA6-2FF2-EF4B-A11B-525F9E883DFA}"/>
              </a:ext>
            </a:extLst>
          </p:cNvPr>
          <p:cNvSpPr>
            <a:spLocks noGrp="1"/>
          </p:cNvSpPr>
          <p:nvPr>
            <p:ph sz="quarter" idx="17" hasCustomPrompt="1"/>
          </p:nvPr>
        </p:nvSpPr>
        <p:spPr>
          <a:xfrm>
            <a:off x="7174800" y="1610728"/>
            <a:ext cx="4572000" cy="3708000"/>
          </a:xfrm>
        </p:spPr>
        <p:txBody>
          <a:bodyPr anchor="ctr" anchorCtr="1"/>
          <a:lstStyle>
            <a:lvl1pPr>
              <a:defRPr sz="1200" b="0" i="0">
                <a:solidFill>
                  <a:srgbClr val="1E1545"/>
                </a:solidFill>
                <a:latin typeface="Arial" panose="020B0604020202020204" pitchFamily="34" charset="0"/>
                <a:cs typeface="Arial" panose="020B0604020202020204" pitchFamily="34" charset="0"/>
              </a:defRPr>
            </a:lvl1pPr>
          </a:lstStyle>
          <a:p>
            <a:pPr lvl="0"/>
            <a:r>
              <a:rPr lang="en-AU"/>
              <a:t>Click to insert object</a:t>
            </a:r>
          </a:p>
        </p:txBody>
      </p:sp>
      <p:sp>
        <p:nvSpPr>
          <p:cNvPr id="16" name="Date Placeholder 3">
            <a:extLst>
              <a:ext uri="{FF2B5EF4-FFF2-40B4-BE49-F238E27FC236}">
                <a16:creationId xmlns:a16="http://schemas.microsoft.com/office/drawing/2014/main" id="{9000FAB7-B4B4-4DC0-A71E-FDD0A39DCFB2}"/>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
        <p:nvSpPr>
          <p:cNvPr id="7" name="Text Placeholder 6">
            <a:extLst>
              <a:ext uri="{FF2B5EF4-FFF2-40B4-BE49-F238E27FC236}">
                <a16:creationId xmlns:a16="http://schemas.microsoft.com/office/drawing/2014/main" id="{298DB031-DF12-487A-ACB4-5CC79165D835}"/>
              </a:ext>
            </a:extLst>
          </p:cNvPr>
          <p:cNvSpPr>
            <a:spLocks noGrp="1"/>
          </p:cNvSpPr>
          <p:nvPr>
            <p:ph type="body" sz="quarter" idx="19" hasCustomPrompt="1"/>
          </p:nvPr>
        </p:nvSpPr>
        <p:spPr>
          <a:xfrm>
            <a:off x="828675" y="4246946"/>
            <a:ext cx="4762500" cy="1800285"/>
          </a:xfrm>
        </p:spPr>
        <p:txBody>
          <a:bodyPr>
            <a:normAutofit/>
          </a:bodyPr>
          <a:lstStyle>
            <a:lvl1pPr marL="0" indent="0">
              <a:buFontTx/>
              <a:buNone/>
              <a:defRPr sz="1800"/>
            </a:lvl1pPr>
          </a:lstStyle>
          <a:p>
            <a:pPr marL="0" indent="0">
              <a:lnSpc>
                <a:spcPct val="100000"/>
              </a:lnSpc>
              <a:buNone/>
            </a:pPr>
            <a:r>
              <a:rPr lang="en-AU" sz="1800"/>
              <a:t>The text and chart should complement each other to tell a cohesive message. </a:t>
            </a:r>
          </a:p>
          <a:p>
            <a:pPr marL="0" indent="0">
              <a:lnSpc>
                <a:spcPct val="100000"/>
              </a:lnSpc>
              <a:buNone/>
            </a:pPr>
            <a:r>
              <a:rPr lang="en-AU" sz="1800"/>
              <a:t>For example, text can highlight key findings or explain how to understand the chart. </a:t>
            </a:r>
          </a:p>
        </p:txBody>
      </p:sp>
      <p:sp>
        <p:nvSpPr>
          <p:cNvPr id="18" name="Text Placeholder 17">
            <a:extLst>
              <a:ext uri="{FF2B5EF4-FFF2-40B4-BE49-F238E27FC236}">
                <a16:creationId xmlns:a16="http://schemas.microsoft.com/office/drawing/2014/main" id="{88A98483-003A-4EF8-B478-28EDDE7346E0}"/>
              </a:ext>
            </a:extLst>
          </p:cNvPr>
          <p:cNvSpPr>
            <a:spLocks noGrp="1"/>
          </p:cNvSpPr>
          <p:nvPr>
            <p:ph type="body" sz="quarter" idx="20" hasCustomPrompt="1"/>
          </p:nvPr>
        </p:nvSpPr>
        <p:spPr>
          <a:xfrm>
            <a:off x="828675" y="1474788"/>
            <a:ext cx="4762500" cy="2602690"/>
          </a:xfrm>
        </p:spPr>
        <p:txBody>
          <a:bodyPr/>
          <a:lstStyle>
            <a:lvl1pPr>
              <a:defRPr/>
            </a:lvl1pPr>
          </a:lstStyle>
          <a:p>
            <a:pPr lvl="0"/>
            <a:r>
              <a:rPr lang="en-US"/>
              <a:t>Use this slide to explain key graphs and charts. </a:t>
            </a:r>
          </a:p>
          <a:p>
            <a:pPr lvl="1"/>
            <a:r>
              <a:rPr lang="en-US"/>
              <a:t>Second level</a:t>
            </a:r>
          </a:p>
          <a:p>
            <a:pPr lvl="2"/>
            <a:r>
              <a:rPr lang="en-US"/>
              <a:t>Third level</a:t>
            </a:r>
          </a:p>
          <a:p>
            <a:pPr lvl="3"/>
            <a:r>
              <a:rPr lang="en-US"/>
              <a:t>Fourth level</a:t>
            </a:r>
          </a:p>
          <a:p>
            <a:pPr lvl="4"/>
            <a:r>
              <a:rPr lang="en-US"/>
              <a:t>Fifth level</a:t>
            </a:r>
            <a:endParaRPr lang="en-AU"/>
          </a:p>
        </p:txBody>
      </p:sp>
      <p:sp>
        <p:nvSpPr>
          <p:cNvPr id="19" name="Date Placeholder 2">
            <a:extLst>
              <a:ext uri="{FF2B5EF4-FFF2-40B4-BE49-F238E27FC236}">
                <a16:creationId xmlns:a16="http://schemas.microsoft.com/office/drawing/2014/main" id="{60161E44-88F8-48D5-9C61-AE284A8CA329}"/>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February 2025</a:t>
            </a:r>
          </a:p>
        </p:txBody>
      </p:sp>
      <p:pic>
        <p:nvPicPr>
          <p:cNvPr id="5" name="Picture 4">
            <a:extLst>
              <a:ext uri="{FF2B5EF4-FFF2-40B4-BE49-F238E27FC236}">
                <a16:creationId xmlns:a16="http://schemas.microsoft.com/office/drawing/2014/main" id="{EB303F26-157B-CCB3-F475-107F38745B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143956"/>
          </a:xfrm>
          <a:prstGeom prst="rect">
            <a:avLst/>
          </a:prstGeom>
        </p:spPr>
      </p:pic>
    </p:spTree>
    <p:extLst>
      <p:ext uri="{BB962C8B-B14F-4D97-AF65-F5344CB8AC3E}">
        <p14:creationId xmlns:p14="http://schemas.microsoft.com/office/powerpoint/2010/main" val="17925813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plit slide with Chart, no footer">
    <p:bg>
      <p:bgPr>
        <a:solidFill>
          <a:srgbClr val="FFFFFF"/>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22E134F-6055-7E48-83C1-E3C5B9C572BC}"/>
              </a:ext>
            </a:extLst>
          </p:cNvPr>
          <p:cNvSpPr/>
          <p:nvPr userDrawn="1"/>
        </p:nvSpPr>
        <p:spPr>
          <a:xfrm>
            <a:off x="6598763" y="0"/>
            <a:ext cx="5593237"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1DD9C4-3FB6-CB40-A8CF-EA9F871C8A97}"/>
              </a:ext>
            </a:extLst>
          </p:cNvPr>
          <p:cNvSpPr>
            <a:spLocks noGrp="1"/>
          </p:cNvSpPr>
          <p:nvPr>
            <p:ph type="title" hasCustomPrompt="1"/>
          </p:nvPr>
        </p:nvSpPr>
        <p:spPr>
          <a:xfrm>
            <a:off x="829952" y="681037"/>
            <a:ext cx="4761847"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a:t>Header </a:t>
            </a:r>
            <a:endParaRPr lang="en-US"/>
          </a:p>
        </p:txBody>
      </p:sp>
      <p:sp>
        <p:nvSpPr>
          <p:cNvPr id="11" name="Text Placeholder 7">
            <a:extLst>
              <a:ext uri="{FF2B5EF4-FFF2-40B4-BE49-F238E27FC236}">
                <a16:creationId xmlns:a16="http://schemas.microsoft.com/office/drawing/2014/main" id="{A87E8F4D-149A-474D-AC59-F78EB6A03F66}"/>
              </a:ext>
            </a:extLst>
          </p:cNvPr>
          <p:cNvSpPr>
            <a:spLocks noGrp="1"/>
          </p:cNvSpPr>
          <p:nvPr>
            <p:ph type="body" sz="quarter" idx="14"/>
          </p:nvPr>
        </p:nvSpPr>
        <p:spPr>
          <a:xfrm>
            <a:off x="7173212" y="5437270"/>
            <a:ext cx="4573588" cy="216982"/>
          </a:xfrm>
        </p:spPr>
        <p:txBody>
          <a:bodyPr anchor="b" anchorCtr="0">
            <a:spAutoFit/>
          </a:bodyPr>
          <a:lstStyle>
            <a:lvl1pPr>
              <a:buNone/>
              <a:defRPr sz="900" b="0" i="0">
                <a:solidFill>
                  <a:srgbClr val="1E1545"/>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3" name="Text Placeholder 9">
            <a:extLst>
              <a:ext uri="{FF2B5EF4-FFF2-40B4-BE49-F238E27FC236}">
                <a16:creationId xmlns:a16="http://schemas.microsoft.com/office/drawing/2014/main" id="{76C1EF40-F67A-444C-918F-11607FB55DCF}"/>
              </a:ext>
            </a:extLst>
          </p:cNvPr>
          <p:cNvSpPr>
            <a:spLocks noGrp="1"/>
          </p:cNvSpPr>
          <p:nvPr>
            <p:ph type="body" sz="quarter" idx="16" hasCustomPrompt="1"/>
          </p:nvPr>
        </p:nvSpPr>
        <p:spPr>
          <a:xfrm>
            <a:off x="7174800" y="1070906"/>
            <a:ext cx="4573588" cy="258532"/>
          </a:xfrm>
        </p:spPr>
        <p:txBody>
          <a:bodyPr>
            <a:spAutoFit/>
          </a:bodyPr>
          <a:lstStyle>
            <a:lvl1pPr>
              <a:buNone/>
              <a:defRPr sz="1200" b="1">
                <a:solidFill>
                  <a:srgbClr val="1E1545"/>
                </a:solidFill>
                <a:latin typeface="Arial" panose="020B0604020202020204" pitchFamily="34" charset="0"/>
                <a:cs typeface="Arial" panose="020B0604020202020204" pitchFamily="34" charset="0"/>
              </a:defRPr>
            </a:lvl1pPr>
          </a:lstStyle>
          <a:p>
            <a:pPr lvl="0"/>
            <a:r>
              <a:rPr lang="en-US"/>
              <a:t>Chart heading </a:t>
            </a:r>
          </a:p>
        </p:txBody>
      </p:sp>
      <p:sp>
        <p:nvSpPr>
          <p:cNvPr id="14" name="Content Placeholder 13">
            <a:extLst>
              <a:ext uri="{FF2B5EF4-FFF2-40B4-BE49-F238E27FC236}">
                <a16:creationId xmlns:a16="http://schemas.microsoft.com/office/drawing/2014/main" id="{D27F1EA6-2FF2-EF4B-A11B-525F9E883DFA}"/>
              </a:ext>
            </a:extLst>
          </p:cNvPr>
          <p:cNvSpPr>
            <a:spLocks noGrp="1"/>
          </p:cNvSpPr>
          <p:nvPr>
            <p:ph sz="quarter" idx="17" hasCustomPrompt="1"/>
          </p:nvPr>
        </p:nvSpPr>
        <p:spPr>
          <a:xfrm>
            <a:off x="7174800" y="1610728"/>
            <a:ext cx="4572000" cy="3708000"/>
          </a:xfrm>
        </p:spPr>
        <p:txBody>
          <a:bodyPr anchor="ctr" anchorCtr="1"/>
          <a:lstStyle>
            <a:lvl1pPr>
              <a:defRPr sz="1200" b="0" i="0">
                <a:solidFill>
                  <a:srgbClr val="1E1545"/>
                </a:solidFill>
                <a:latin typeface="Arial" panose="020B0604020202020204" pitchFamily="34" charset="0"/>
                <a:cs typeface="Arial" panose="020B0604020202020204" pitchFamily="34" charset="0"/>
              </a:defRPr>
            </a:lvl1pPr>
          </a:lstStyle>
          <a:p>
            <a:pPr lvl="0"/>
            <a:r>
              <a:rPr lang="en-AU"/>
              <a:t>Click to insert object</a:t>
            </a:r>
          </a:p>
        </p:txBody>
      </p:sp>
      <p:sp>
        <p:nvSpPr>
          <p:cNvPr id="16" name="Date Placeholder 3">
            <a:extLst>
              <a:ext uri="{FF2B5EF4-FFF2-40B4-BE49-F238E27FC236}">
                <a16:creationId xmlns:a16="http://schemas.microsoft.com/office/drawing/2014/main" id="{9000FAB7-B4B4-4DC0-A71E-FDD0A39DCFB2}"/>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
        <p:nvSpPr>
          <p:cNvPr id="7" name="Text Placeholder 6">
            <a:extLst>
              <a:ext uri="{FF2B5EF4-FFF2-40B4-BE49-F238E27FC236}">
                <a16:creationId xmlns:a16="http://schemas.microsoft.com/office/drawing/2014/main" id="{298DB031-DF12-487A-ACB4-5CC79165D835}"/>
              </a:ext>
            </a:extLst>
          </p:cNvPr>
          <p:cNvSpPr>
            <a:spLocks noGrp="1"/>
          </p:cNvSpPr>
          <p:nvPr>
            <p:ph type="body" sz="quarter" idx="19" hasCustomPrompt="1"/>
          </p:nvPr>
        </p:nvSpPr>
        <p:spPr>
          <a:xfrm>
            <a:off x="828675" y="4399049"/>
            <a:ext cx="4762500" cy="1839358"/>
          </a:xfrm>
        </p:spPr>
        <p:txBody>
          <a:bodyPr>
            <a:normAutofit/>
          </a:bodyPr>
          <a:lstStyle>
            <a:lvl1pPr marL="0" indent="0">
              <a:buFontTx/>
              <a:buNone/>
              <a:defRPr sz="1800"/>
            </a:lvl1pPr>
          </a:lstStyle>
          <a:p>
            <a:pPr marL="0" indent="0">
              <a:lnSpc>
                <a:spcPct val="100000"/>
              </a:lnSpc>
              <a:buNone/>
            </a:pPr>
            <a:r>
              <a:rPr lang="en-AU" sz="1800"/>
              <a:t>The text and chart should complement each other to tell a cohesive message. </a:t>
            </a:r>
          </a:p>
          <a:p>
            <a:pPr marL="0" indent="0">
              <a:lnSpc>
                <a:spcPct val="100000"/>
              </a:lnSpc>
              <a:buNone/>
            </a:pPr>
            <a:r>
              <a:rPr lang="en-AU" sz="1800"/>
              <a:t>For example, text can highlight key findings or explain how to understand the chart. </a:t>
            </a:r>
          </a:p>
        </p:txBody>
      </p:sp>
      <p:sp>
        <p:nvSpPr>
          <p:cNvPr id="18" name="Text Placeholder 17">
            <a:extLst>
              <a:ext uri="{FF2B5EF4-FFF2-40B4-BE49-F238E27FC236}">
                <a16:creationId xmlns:a16="http://schemas.microsoft.com/office/drawing/2014/main" id="{88A98483-003A-4EF8-B478-28EDDE7346E0}"/>
              </a:ext>
            </a:extLst>
          </p:cNvPr>
          <p:cNvSpPr>
            <a:spLocks noGrp="1"/>
          </p:cNvSpPr>
          <p:nvPr>
            <p:ph type="body" sz="quarter" idx="20" hasCustomPrompt="1"/>
          </p:nvPr>
        </p:nvSpPr>
        <p:spPr>
          <a:xfrm>
            <a:off x="828675" y="1474787"/>
            <a:ext cx="4762500" cy="2550441"/>
          </a:xfrm>
        </p:spPr>
        <p:txBody>
          <a:bodyPr/>
          <a:lstStyle>
            <a:lvl1pPr>
              <a:defRPr/>
            </a:lvl1pPr>
          </a:lstStyle>
          <a:p>
            <a:pPr lvl="0"/>
            <a:r>
              <a:rPr lang="en-US"/>
              <a:t>Use this slide to explain key graphs and charts. </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Date Placeholder 2">
            <a:extLst>
              <a:ext uri="{FF2B5EF4-FFF2-40B4-BE49-F238E27FC236}">
                <a16:creationId xmlns:a16="http://schemas.microsoft.com/office/drawing/2014/main" id="{A1183B8D-62A3-408A-B1DD-2941FB9DAD6D}"/>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February 2025</a:t>
            </a:r>
          </a:p>
        </p:txBody>
      </p:sp>
    </p:spTree>
    <p:extLst>
      <p:ext uri="{BB962C8B-B14F-4D97-AF65-F5344CB8AC3E}">
        <p14:creationId xmlns:p14="http://schemas.microsoft.com/office/powerpoint/2010/main" val="38773333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plit slide with table">
    <p:bg>
      <p:bgPr>
        <a:solidFill>
          <a:srgbClr val="FFFFFF"/>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22E134F-6055-7E48-83C1-E3C5B9C572BC}"/>
              </a:ext>
            </a:extLst>
          </p:cNvPr>
          <p:cNvSpPr/>
          <p:nvPr userDrawn="1"/>
        </p:nvSpPr>
        <p:spPr>
          <a:xfrm>
            <a:off x="6598763" y="0"/>
            <a:ext cx="5593237"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1DD9C4-3FB6-CB40-A8CF-EA9F871C8A97}"/>
              </a:ext>
            </a:extLst>
          </p:cNvPr>
          <p:cNvSpPr>
            <a:spLocks noGrp="1"/>
          </p:cNvSpPr>
          <p:nvPr>
            <p:ph type="title" hasCustomPrompt="1"/>
          </p:nvPr>
        </p:nvSpPr>
        <p:spPr>
          <a:xfrm>
            <a:off x="829952" y="681037"/>
            <a:ext cx="4761847"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a:t>Header </a:t>
            </a:r>
            <a:endParaRPr lang="en-US"/>
          </a:p>
        </p:txBody>
      </p:sp>
      <p:sp>
        <p:nvSpPr>
          <p:cNvPr id="11" name="Text Placeholder 7">
            <a:extLst>
              <a:ext uri="{FF2B5EF4-FFF2-40B4-BE49-F238E27FC236}">
                <a16:creationId xmlns:a16="http://schemas.microsoft.com/office/drawing/2014/main" id="{A87E8F4D-149A-474D-AC59-F78EB6A03F66}"/>
              </a:ext>
            </a:extLst>
          </p:cNvPr>
          <p:cNvSpPr>
            <a:spLocks noGrp="1"/>
          </p:cNvSpPr>
          <p:nvPr>
            <p:ph type="body" sz="quarter" idx="14"/>
          </p:nvPr>
        </p:nvSpPr>
        <p:spPr>
          <a:xfrm>
            <a:off x="7173212" y="5437270"/>
            <a:ext cx="4573588" cy="216982"/>
          </a:xfrm>
        </p:spPr>
        <p:txBody>
          <a:bodyPr anchor="b" anchorCtr="0">
            <a:spAutoFit/>
          </a:bodyPr>
          <a:lstStyle>
            <a:lvl1pPr>
              <a:buNone/>
              <a:defRPr sz="900" b="0" i="0">
                <a:solidFill>
                  <a:srgbClr val="1E1545"/>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3" name="Text Placeholder 9">
            <a:extLst>
              <a:ext uri="{FF2B5EF4-FFF2-40B4-BE49-F238E27FC236}">
                <a16:creationId xmlns:a16="http://schemas.microsoft.com/office/drawing/2014/main" id="{76C1EF40-F67A-444C-918F-11607FB55DCF}"/>
              </a:ext>
            </a:extLst>
          </p:cNvPr>
          <p:cNvSpPr>
            <a:spLocks noGrp="1"/>
          </p:cNvSpPr>
          <p:nvPr>
            <p:ph type="body" sz="quarter" idx="16" hasCustomPrompt="1"/>
          </p:nvPr>
        </p:nvSpPr>
        <p:spPr>
          <a:xfrm>
            <a:off x="7174800" y="1070906"/>
            <a:ext cx="4573588" cy="258532"/>
          </a:xfrm>
        </p:spPr>
        <p:txBody>
          <a:bodyPr>
            <a:spAutoFit/>
          </a:bodyPr>
          <a:lstStyle>
            <a:lvl1pPr>
              <a:buNone/>
              <a:defRPr sz="1200" b="1">
                <a:solidFill>
                  <a:srgbClr val="1E1545"/>
                </a:solidFill>
                <a:latin typeface="Arial" panose="020B0604020202020204" pitchFamily="34" charset="0"/>
                <a:cs typeface="Arial" panose="020B0604020202020204" pitchFamily="34" charset="0"/>
              </a:defRPr>
            </a:lvl1pPr>
          </a:lstStyle>
          <a:p>
            <a:pPr lvl="0"/>
            <a:r>
              <a:rPr lang="en-US"/>
              <a:t>Table heading </a:t>
            </a:r>
          </a:p>
        </p:txBody>
      </p:sp>
      <p:sp>
        <p:nvSpPr>
          <p:cNvPr id="16" name="Date Placeholder 3">
            <a:extLst>
              <a:ext uri="{FF2B5EF4-FFF2-40B4-BE49-F238E27FC236}">
                <a16:creationId xmlns:a16="http://schemas.microsoft.com/office/drawing/2014/main" id="{9000FAB7-B4B4-4DC0-A71E-FDD0A39DCFB2}"/>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
        <p:nvSpPr>
          <p:cNvPr id="18" name="Text Placeholder 17">
            <a:extLst>
              <a:ext uri="{FF2B5EF4-FFF2-40B4-BE49-F238E27FC236}">
                <a16:creationId xmlns:a16="http://schemas.microsoft.com/office/drawing/2014/main" id="{88A98483-003A-4EF8-B478-28EDDE7346E0}"/>
              </a:ext>
            </a:extLst>
          </p:cNvPr>
          <p:cNvSpPr>
            <a:spLocks noGrp="1"/>
          </p:cNvSpPr>
          <p:nvPr>
            <p:ph type="body" sz="quarter" idx="20" hasCustomPrompt="1"/>
          </p:nvPr>
        </p:nvSpPr>
        <p:spPr>
          <a:xfrm>
            <a:off x="828675" y="1474788"/>
            <a:ext cx="4762500" cy="4545012"/>
          </a:xfrm>
        </p:spPr>
        <p:txBody>
          <a:bodyPr/>
          <a:lstStyle>
            <a:lvl1pPr>
              <a:defRPr/>
            </a:lvl1pPr>
          </a:lstStyle>
          <a:p>
            <a:pPr lvl="0"/>
            <a:r>
              <a:rPr lang="en-US"/>
              <a:t>Use this slide to explain tables of key information. Keep text simple so not to overcrowd. </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able Placeholder 3">
            <a:extLst>
              <a:ext uri="{FF2B5EF4-FFF2-40B4-BE49-F238E27FC236}">
                <a16:creationId xmlns:a16="http://schemas.microsoft.com/office/drawing/2014/main" id="{39B4D7A7-9088-45CB-BA22-DAA2D08AAE21}"/>
              </a:ext>
            </a:extLst>
          </p:cNvPr>
          <p:cNvSpPr>
            <a:spLocks noGrp="1"/>
          </p:cNvSpPr>
          <p:nvPr>
            <p:ph type="tbl" sz="quarter" idx="21"/>
          </p:nvPr>
        </p:nvSpPr>
        <p:spPr>
          <a:xfrm>
            <a:off x="7173913" y="1625600"/>
            <a:ext cx="4573587" cy="3568700"/>
          </a:xfrm>
        </p:spPr>
        <p:txBody>
          <a:bodyPr/>
          <a:lstStyle/>
          <a:p>
            <a:r>
              <a:rPr lang="en-US"/>
              <a:t>Click icon to add table</a:t>
            </a:r>
            <a:endParaRPr lang="en-AU"/>
          </a:p>
        </p:txBody>
      </p:sp>
      <p:sp>
        <p:nvSpPr>
          <p:cNvPr id="15" name="Date Placeholder 2">
            <a:extLst>
              <a:ext uri="{FF2B5EF4-FFF2-40B4-BE49-F238E27FC236}">
                <a16:creationId xmlns:a16="http://schemas.microsoft.com/office/drawing/2014/main" id="{CFD8B1F4-874A-4958-8881-F01FF253C85E}"/>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February 2025</a:t>
            </a:r>
          </a:p>
        </p:txBody>
      </p:sp>
      <p:pic>
        <p:nvPicPr>
          <p:cNvPr id="3" name="Picture 2">
            <a:extLst>
              <a:ext uri="{FF2B5EF4-FFF2-40B4-BE49-F238E27FC236}">
                <a16:creationId xmlns:a16="http://schemas.microsoft.com/office/drawing/2014/main" id="{E22F157F-00E8-BB02-51FE-6B64FC09949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143956"/>
          </a:xfrm>
          <a:prstGeom prst="rect">
            <a:avLst/>
          </a:prstGeom>
        </p:spPr>
      </p:pic>
    </p:spTree>
    <p:extLst>
      <p:ext uri="{BB962C8B-B14F-4D97-AF65-F5344CB8AC3E}">
        <p14:creationId xmlns:p14="http://schemas.microsoft.com/office/powerpoint/2010/main" val="17090927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plit slide with table, no footer">
    <p:bg>
      <p:bgPr>
        <a:solidFill>
          <a:srgbClr val="FFFFFF"/>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22E134F-6055-7E48-83C1-E3C5B9C572BC}"/>
              </a:ext>
            </a:extLst>
          </p:cNvPr>
          <p:cNvSpPr/>
          <p:nvPr userDrawn="1"/>
        </p:nvSpPr>
        <p:spPr>
          <a:xfrm>
            <a:off x="6598763" y="0"/>
            <a:ext cx="5593237"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1DD9C4-3FB6-CB40-A8CF-EA9F871C8A97}"/>
              </a:ext>
            </a:extLst>
          </p:cNvPr>
          <p:cNvSpPr>
            <a:spLocks noGrp="1"/>
          </p:cNvSpPr>
          <p:nvPr>
            <p:ph type="title" hasCustomPrompt="1"/>
          </p:nvPr>
        </p:nvSpPr>
        <p:spPr>
          <a:xfrm>
            <a:off x="829952" y="681037"/>
            <a:ext cx="4761847"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a:t>Header </a:t>
            </a:r>
            <a:endParaRPr lang="en-US"/>
          </a:p>
        </p:txBody>
      </p:sp>
      <p:sp>
        <p:nvSpPr>
          <p:cNvPr id="11" name="Text Placeholder 7">
            <a:extLst>
              <a:ext uri="{FF2B5EF4-FFF2-40B4-BE49-F238E27FC236}">
                <a16:creationId xmlns:a16="http://schemas.microsoft.com/office/drawing/2014/main" id="{A87E8F4D-149A-474D-AC59-F78EB6A03F66}"/>
              </a:ext>
            </a:extLst>
          </p:cNvPr>
          <p:cNvSpPr>
            <a:spLocks noGrp="1"/>
          </p:cNvSpPr>
          <p:nvPr>
            <p:ph type="body" sz="quarter" idx="14"/>
          </p:nvPr>
        </p:nvSpPr>
        <p:spPr>
          <a:xfrm>
            <a:off x="7173212" y="5437270"/>
            <a:ext cx="4573588" cy="216982"/>
          </a:xfrm>
        </p:spPr>
        <p:txBody>
          <a:bodyPr anchor="b" anchorCtr="0">
            <a:spAutoFit/>
          </a:bodyPr>
          <a:lstStyle>
            <a:lvl1pPr>
              <a:buNone/>
              <a:defRPr sz="900" b="0" i="0">
                <a:solidFill>
                  <a:srgbClr val="1E1545"/>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3" name="Text Placeholder 9">
            <a:extLst>
              <a:ext uri="{FF2B5EF4-FFF2-40B4-BE49-F238E27FC236}">
                <a16:creationId xmlns:a16="http://schemas.microsoft.com/office/drawing/2014/main" id="{76C1EF40-F67A-444C-918F-11607FB55DCF}"/>
              </a:ext>
            </a:extLst>
          </p:cNvPr>
          <p:cNvSpPr>
            <a:spLocks noGrp="1"/>
          </p:cNvSpPr>
          <p:nvPr>
            <p:ph type="body" sz="quarter" idx="16" hasCustomPrompt="1"/>
          </p:nvPr>
        </p:nvSpPr>
        <p:spPr>
          <a:xfrm>
            <a:off x="7174800" y="1070906"/>
            <a:ext cx="4573588" cy="258532"/>
          </a:xfrm>
        </p:spPr>
        <p:txBody>
          <a:bodyPr>
            <a:spAutoFit/>
          </a:bodyPr>
          <a:lstStyle>
            <a:lvl1pPr>
              <a:buNone/>
              <a:defRPr sz="1200" b="1">
                <a:solidFill>
                  <a:srgbClr val="1E1545"/>
                </a:solidFill>
                <a:latin typeface="Arial" panose="020B0604020202020204" pitchFamily="34" charset="0"/>
                <a:cs typeface="Arial" panose="020B0604020202020204" pitchFamily="34" charset="0"/>
              </a:defRPr>
            </a:lvl1pPr>
          </a:lstStyle>
          <a:p>
            <a:pPr lvl="0"/>
            <a:r>
              <a:rPr lang="en-US"/>
              <a:t>Table heading </a:t>
            </a:r>
          </a:p>
        </p:txBody>
      </p:sp>
      <p:sp>
        <p:nvSpPr>
          <p:cNvPr id="16" name="Date Placeholder 3">
            <a:extLst>
              <a:ext uri="{FF2B5EF4-FFF2-40B4-BE49-F238E27FC236}">
                <a16:creationId xmlns:a16="http://schemas.microsoft.com/office/drawing/2014/main" id="{9000FAB7-B4B4-4DC0-A71E-FDD0A39DCFB2}"/>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
        <p:nvSpPr>
          <p:cNvPr id="18" name="Text Placeholder 17">
            <a:extLst>
              <a:ext uri="{FF2B5EF4-FFF2-40B4-BE49-F238E27FC236}">
                <a16:creationId xmlns:a16="http://schemas.microsoft.com/office/drawing/2014/main" id="{88A98483-003A-4EF8-B478-28EDDE7346E0}"/>
              </a:ext>
            </a:extLst>
          </p:cNvPr>
          <p:cNvSpPr>
            <a:spLocks noGrp="1"/>
          </p:cNvSpPr>
          <p:nvPr>
            <p:ph type="body" sz="quarter" idx="20" hasCustomPrompt="1"/>
          </p:nvPr>
        </p:nvSpPr>
        <p:spPr>
          <a:xfrm>
            <a:off x="828675" y="1474788"/>
            <a:ext cx="4762500" cy="4545012"/>
          </a:xfrm>
        </p:spPr>
        <p:txBody>
          <a:bodyPr/>
          <a:lstStyle>
            <a:lvl1pPr>
              <a:defRPr/>
            </a:lvl1pPr>
          </a:lstStyle>
          <a:p>
            <a:pPr lvl="0"/>
            <a:r>
              <a:rPr lang="en-US"/>
              <a:t>Use this slide to explain tables of key information. Keep text simple so not to overcrowd. </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able Placeholder 3">
            <a:extLst>
              <a:ext uri="{FF2B5EF4-FFF2-40B4-BE49-F238E27FC236}">
                <a16:creationId xmlns:a16="http://schemas.microsoft.com/office/drawing/2014/main" id="{39B4D7A7-9088-45CB-BA22-DAA2D08AAE21}"/>
              </a:ext>
            </a:extLst>
          </p:cNvPr>
          <p:cNvSpPr>
            <a:spLocks noGrp="1"/>
          </p:cNvSpPr>
          <p:nvPr>
            <p:ph type="tbl" sz="quarter" idx="21"/>
          </p:nvPr>
        </p:nvSpPr>
        <p:spPr>
          <a:xfrm>
            <a:off x="7173913" y="1625600"/>
            <a:ext cx="4573587" cy="3568700"/>
          </a:xfrm>
        </p:spPr>
        <p:txBody>
          <a:bodyPr/>
          <a:lstStyle/>
          <a:p>
            <a:r>
              <a:rPr lang="en-US"/>
              <a:t>Click icon to add table</a:t>
            </a:r>
            <a:endParaRPr lang="en-AU"/>
          </a:p>
        </p:txBody>
      </p:sp>
      <p:sp>
        <p:nvSpPr>
          <p:cNvPr id="9" name="Date Placeholder 2">
            <a:extLst>
              <a:ext uri="{FF2B5EF4-FFF2-40B4-BE49-F238E27FC236}">
                <a16:creationId xmlns:a16="http://schemas.microsoft.com/office/drawing/2014/main" id="{8F17F431-63C7-412D-BEB7-F5F7DA7393DB}"/>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February 2025</a:t>
            </a:r>
          </a:p>
        </p:txBody>
      </p:sp>
    </p:spTree>
    <p:extLst>
      <p:ext uri="{BB962C8B-B14F-4D97-AF65-F5344CB8AC3E}">
        <p14:creationId xmlns:p14="http://schemas.microsoft.com/office/powerpoint/2010/main" val="33567205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all to action slide, no footer">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1DDACDAF-EA96-1D4D-FA14-2D3467CE7F01}"/>
              </a:ext>
            </a:extLst>
          </p:cNvPr>
          <p:cNvSpPr/>
          <p:nvPr userDrawn="1"/>
        </p:nvSpPr>
        <p:spPr>
          <a:xfrm flipH="1" flipV="1">
            <a:off x="7537835" y="-279400"/>
            <a:ext cx="4654163" cy="7137399"/>
          </a:xfrm>
          <a:custGeom>
            <a:avLst/>
            <a:gdLst>
              <a:gd name="connsiteX0" fmla="*/ 0 w 1393863"/>
              <a:gd name="connsiteY0" fmla="*/ 0 h 2137562"/>
              <a:gd name="connsiteX1" fmla="*/ 1393863 w 1393863"/>
              <a:gd name="connsiteY1" fmla="*/ 0 h 2137562"/>
              <a:gd name="connsiteX2" fmla="*/ 1328609 w 1393863"/>
              <a:gd name="connsiteY2" fmla="*/ 102110 h 2137562"/>
              <a:gd name="connsiteX3" fmla="*/ 1153210 w 1393863"/>
              <a:gd name="connsiteY3" fmla="*/ 779044 h 2137562"/>
              <a:gd name="connsiteX4" fmla="*/ 1056054 w 1393863"/>
              <a:gd name="connsiteY4" fmla="*/ 1813459 h 2137562"/>
              <a:gd name="connsiteX5" fmla="*/ 211187 w 1393863"/>
              <a:gd name="connsiteY5" fmla="*/ 2121117 h 2137562"/>
              <a:gd name="connsiteX6" fmla="*/ 89226 w 1393863"/>
              <a:gd name="connsiteY6" fmla="*/ 2092735 h 2137562"/>
              <a:gd name="connsiteX7" fmla="*/ 0 w 1393863"/>
              <a:gd name="connsiteY7" fmla="*/ 2063347 h 2137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3863" h="2137562">
                <a:moveTo>
                  <a:pt x="0" y="0"/>
                </a:moveTo>
                <a:lnTo>
                  <a:pt x="1393863" y="0"/>
                </a:lnTo>
                <a:lnTo>
                  <a:pt x="1328609" y="102110"/>
                </a:lnTo>
                <a:cubicBezTo>
                  <a:pt x="1188526" y="334926"/>
                  <a:pt x="1151542" y="504843"/>
                  <a:pt x="1153210" y="779044"/>
                </a:cubicBezTo>
                <a:cubicBezTo>
                  <a:pt x="1156067" y="1093369"/>
                  <a:pt x="1209407" y="1541996"/>
                  <a:pt x="1056054" y="1813459"/>
                </a:cubicBezTo>
                <a:cubicBezTo>
                  <a:pt x="901750" y="2084922"/>
                  <a:pt x="539800" y="2179219"/>
                  <a:pt x="211187" y="2121117"/>
                </a:cubicBezTo>
                <a:cubicBezTo>
                  <a:pt x="170111" y="2113854"/>
                  <a:pt x="129555" y="2104240"/>
                  <a:pt x="89226" y="2092735"/>
                </a:cubicBezTo>
                <a:lnTo>
                  <a:pt x="0" y="2063347"/>
                </a:lnTo>
                <a:close/>
              </a:path>
            </a:pathLst>
          </a:custGeom>
          <a:gradFill flip="none" rotWithShape="1">
            <a:gsLst>
              <a:gs pos="67300">
                <a:srgbClr val="00B050">
                  <a:alpha val="70000"/>
                </a:srgbClr>
              </a:gs>
              <a:gs pos="0">
                <a:srgbClr val="0A9A74">
                  <a:alpha val="58000"/>
                </a:srgbClr>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5" name="Rectangle 4">
            <a:extLst>
              <a:ext uri="{FF2B5EF4-FFF2-40B4-BE49-F238E27FC236}">
                <a16:creationId xmlns:a16="http://schemas.microsoft.com/office/drawing/2014/main" id="{487CF27C-2E6E-4D96-A6CA-B460A6B87413}"/>
              </a:ext>
            </a:extLst>
          </p:cNvPr>
          <p:cNvSpPr/>
          <p:nvPr userDrawn="1"/>
        </p:nvSpPr>
        <p:spPr>
          <a:xfrm>
            <a:off x="-28604" y="-206"/>
            <a:ext cx="12211877"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4">
            <a:extLst>
              <a:ext uri="{FF2B5EF4-FFF2-40B4-BE49-F238E27FC236}">
                <a16:creationId xmlns:a16="http://schemas.microsoft.com/office/drawing/2014/main" id="{CF876B1B-8853-4CA3-B7E6-2F1A7AE6B7B0}"/>
              </a:ext>
            </a:extLst>
          </p:cNvPr>
          <p:cNvSpPr>
            <a:spLocks noGrp="1"/>
          </p:cNvSpPr>
          <p:nvPr>
            <p:ph type="title" hasCustomPrompt="1"/>
          </p:nvPr>
        </p:nvSpPr>
        <p:spPr>
          <a:xfrm>
            <a:off x="927652" y="1683045"/>
            <a:ext cx="10515600" cy="1325563"/>
          </a:xfrm>
        </p:spPr>
        <p:txBody>
          <a:bodyPr>
            <a:normAutofit/>
          </a:bodyPr>
          <a:lstStyle>
            <a:lvl1pPr>
              <a:defRPr sz="5000" b="1"/>
            </a:lvl1pPr>
          </a:lstStyle>
          <a:p>
            <a:r>
              <a:rPr lang="en-US"/>
              <a:t>Heading </a:t>
            </a:r>
            <a:endParaRPr lang="en-AU"/>
          </a:p>
        </p:txBody>
      </p:sp>
      <p:sp>
        <p:nvSpPr>
          <p:cNvPr id="29" name="Text Placeholder 28">
            <a:extLst>
              <a:ext uri="{FF2B5EF4-FFF2-40B4-BE49-F238E27FC236}">
                <a16:creationId xmlns:a16="http://schemas.microsoft.com/office/drawing/2014/main" id="{DA86C7F4-1E31-4B39-B3D8-5E556A1CF040}"/>
              </a:ext>
            </a:extLst>
          </p:cNvPr>
          <p:cNvSpPr>
            <a:spLocks noGrp="1"/>
          </p:cNvSpPr>
          <p:nvPr userDrawn="1">
            <p:ph type="body" sz="quarter" idx="10"/>
          </p:nvPr>
        </p:nvSpPr>
        <p:spPr>
          <a:xfrm>
            <a:off x="927652" y="3872578"/>
            <a:ext cx="3175000" cy="276225"/>
          </a:xfrm>
        </p:spPr>
        <p:txBody>
          <a:bodyPr>
            <a:noAutofit/>
          </a:bodyPr>
          <a:lstStyle>
            <a:lvl1pPr marL="0" indent="0">
              <a:buNone/>
              <a:defRPr sz="1600"/>
            </a:lvl1pPr>
          </a:lstStyle>
          <a:p>
            <a:pPr lvl="0"/>
            <a:r>
              <a:rPr lang="en-US"/>
              <a:t>Click to edit Master text styles</a:t>
            </a:r>
          </a:p>
        </p:txBody>
      </p:sp>
      <p:sp>
        <p:nvSpPr>
          <p:cNvPr id="30" name="Text Placeholder 28">
            <a:extLst>
              <a:ext uri="{FF2B5EF4-FFF2-40B4-BE49-F238E27FC236}">
                <a16:creationId xmlns:a16="http://schemas.microsoft.com/office/drawing/2014/main" id="{032883BF-6B9A-4779-BDEC-DB6391EB38E6}"/>
              </a:ext>
            </a:extLst>
          </p:cNvPr>
          <p:cNvSpPr>
            <a:spLocks noGrp="1"/>
          </p:cNvSpPr>
          <p:nvPr userDrawn="1">
            <p:ph type="body" sz="quarter" idx="11"/>
          </p:nvPr>
        </p:nvSpPr>
        <p:spPr>
          <a:xfrm>
            <a:off x="927652" y="4656975"/>
            <a:ext cx="3175000" cy="276225"/>
          </a:xfrm>
        </p:spPr>
        <p:txBody>
          <a:bodyPr>
            <a:noAutofit/>
          </a:bodyPr>
          <a:lstStyle>
            <a:lvl1pPr marL="0" indent="0">
              <a:buNone/>
              <a:defRPr sz="1600"/>
            </a:lvl1pPr>
          </a:lstStyle>
          <a:p>
            <a:pPr lvl="0"/>
            <a:r>
              <a:rPr lang="en-US"/>
              <a:t>Click to edit Master text styles</a:t>
            </a:r>
          </a:p>
        </p:txBody>
      </p:sp>
      <p:sp>
        <p:nvSpPr>
          <p:cNvPr id="31" name="Text Placeholder 28">
            <a:extLst>
              <a:ext uri="{FF2B5EF4-FFF2-40B4-BE49-F238E27FC236}">
                <a16:creationId xmlns:a16="http://schemas.microsoft.com/office/drawing/2014/main" id="{4A1A0E26-7C15-4DDC-88B6-19EF12296600}"/>
              </a:ext>
            </a:extLst>
          </p:cNvPr>
          <p:cNvSpPr>
            <a:spLocks noGrp="1"/>
          </p:cNvSpPr>
          <p:nvPr userDrawn="1">
            <p:ph type="body" sz="quarter" idx="12"/>
          </p:nvPr>
        </p:nvSpPr>
        <p:spPr>
          <a:xfrm>
            <a:off x="927652" y="5408525"/>
            <a:ext cx="3175000" cy="276225"/>
          </a:xfrm>
        </p:spPr>
        <p:txBody>
          <a:bodyPr>
            <a:noAutofit/>
          </a:bodyPr>
          <a:lstStyle>
            <a:lvl1pPr marL="0" indent="0">
              <a:buNone/>
              <a:defRPr sz="1600"/>
            </a:lvl1pPr>
          </a:lstStyle>
          <a:p>
            <a:pPr lvl="0"/>
            <a:r>
              <a:rPr lang="en-US"/>
              <a:t>Click to edit Master text styles</a:t>
            </a:r>
          </a:p>
        </p:txBody>
      </p:sp>
      <p:sp>
        <p:nvSpPr>
          <p:cNvPr id="21" name="Date Placeholder 2">
            <a:extLst>
              <a:ext uri="{FF2B5EF4-FFF2-40B4-BE49-F238E27FC236}">
                <a16:creationId xmlns:a16="http://schemas.microsoft.com/office/drawing/2014/main" id="{991223E0-5A47-4731-8D09-E2181F7BA418}"/>
              </a:ext>
            </a:extLst>
          </p:cNvPr>
          <p:cNvSpPr>
            <a:spLocks noGrp="1"/>
          </p:cNvSpPr>
          <p:nvPr>
            <p:ph type="dt" sz="half" idx="13"/>
          </p:nvPr>
        </p:nvSpPr>
        <p:spPr>
          <a:xfrm>
            <a:off x="8700052" y="6415985"/>
            <a:ext cx="2743200" cy="277000"/>
          </a:xfrm>
          <a:prstGeom prst="rect">
            <a:avLst/>
          </a:prstGeom>
        </p:spPr>
        <p:txBody>
          <a:bodyPr/>
          <a:lstStyle>
            <a:lvl1pPr algn="r">
              <a:defRPr sz="1200">
                <a:solidFill>
                  <a:srgbClr val="FFFFFF"/>
                </a:solidFill>
              </a:defRPr>
            </a:lvl1pPr>
          </a:lstStyle>
          <a:p>
            <a:r>
              <a:rPr lang="en-US"/>
              <a:t>February 2025</a:t>
            </a:r>
          </a:p>
        </p:txBody>
      </p:sp>
      <p:sp>
        <p:nvSpPr>
          <p:cNvPr id="4" name="Picture Placeholder 16">
            <a:extLst>
              <a:ext uri="{FF2B5EF4-FFF2-40B4-BE49-F238E27FC236}">
                <a16:creationId xmlns:a16="http://schemas.microsoft.com/office/drawing/2014/main" id="{4F71F94F-A3EB-C9EC-7D21-60CF50571F29}"/>
              </a:ext>
            </a:extLst>
          </p:cNvPr>
          <p:cNvSpPr>
            <a:spLocks noGrp="1"/>
          </p:cNvSpPr>
          <p:nvPr>
            <p:ph type="pic" sz="quarter" idx="14"/>
          </p:nvPr>
        </p:nvSpPr>
        <p:spPr>
          <a:xfrm>
            <a:off x="6670275" y="520926"/>
            <a:ext cx="5105270" cy="5855197"/>
          </a:xfrm>
        </p:spPr>
        <p:txBody>
          <a:bodyPr/>
          <a:lstStyle/>
          <a:p>
            <a:endParaRPr lang="en-US"/>
          </a:p>
        </p:txBody>
      </p:sp>
    </p:spTree>
    <p:extLst>
      <p:ext uri="{BB962C8B-B14F-4D97-AF65-F5344CB8AC3E}">
        <p14:creationId xmlns:p14="http://schemas.microsoft.com/office/powerpoint/2010/main" val="36517658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 Slide blank">
    <p:spTree>
      <p:nvGrpSpPr>
        <p:cNvPr id="1" name=""/>
        <p:cNvGrpSpPr/>
        <p:nvPr/>
      </p:nvGrpSpPr>
      <p:grpSpPr>
        <a:xfrm>
          <a:off x="0" y="0"/>
          <a:ext cx="0" cy="0"/>
          <a:chOff x="0" y="0"/>
          <a:chExt cx="0" cy="0"/>
        </a:xfrm>
      </p:grpSpPr>
      <p:pic>
        <p:nvPicPr>
          <p:cNvPr id="9" name="Picture Placeholder 5" descr="Doctor greeting boy sitting on mother in clinic">
            <a:extLst>
              <a:ext uri="{FF2B5EF4-FFF2-40B4-BE49-F238E27FC236}">
                <a16:creationId xmlns:a16="http://schemas.microsoft.com/office/drawing/2014/main" id="{BE48909D-204D-4B5E-ACBF-5C9009991833}"/>
              </a:ext>
            </a:extLst>
          </p:cNvPr>
          <p:cNvPicPr>
            <a:picLocks noChangeAspect="1"/>
          </p:cNvPicPr>
          <p:nvPr userDrawn="1"/>
        </p:nvPicPr>
        <p:blipFill>
          <a:blip r:embed="rId2" cstate="screen">
            <a:extLst>
              <a:ext uri="{28A0092B-C50C-407E-A947-70E740481C1C}">
                <a14:useLocalDpi xmlns:a14="http://schemas.microsoft.com/office/drawing/2010/main"/>
              </a:ext>
            </a:extLst>
          </a:blip>
          <a:srcRect r="-4"/>
          <a:stretch/>
        </p:blipFill>
        <p:spPr>
          <a:xfrm>
            <a:off x="0" y="0"/>
            <a:ext cx="12192000" cy="6858000"/>
          </a:xfrm>
          <a:prstGeom prst="rect">
            <a:avLst/>
          </a:prstGeom>
        </p:spPr>
      </p:pic>
      <p:sp>
        <p:nvSpPr>
          <p:cNvPr id="2" name="Rectangle 1">
            <a:extLst>
              <a:ext uri="{FF2B5EF4-FFF2-40B4-BE49-F238E27FC236}">
                <a16:creationId xmlns:a16="http://schemas.microsoft.com/office/drawing/2014/main" id="{470437D8-7B07-16AD-B92C-5120CBF01EFB}"/>
              </a:ext>
            </a:extLst>
          </p:cNvPr>
          <p:cNvSpPr/>
          <p:nvPr userDrawn="1"/>
        </p:nvSpPr>
        <p:spPr>
          <a:xfrm>
            <a:off x="0" y="0"/>
            <a:ext cx="12192000" cy="6858000"/>
          </a:xfrm>
          <a:prstGeom prst="rect">
            <a:avLst/>
          </a:prstGeom>
          <a:gradFill>
            <a:gsLst>
              <a:gs pos="9000">
                <a:srgbClr val="00B050">
                  <a:alpha val="55000"/>
                </a:srgbClr>
              </a:gs>
              <a:gs pos="0">
                <a:srgbClr val="098843">
                  <a:alpha val="58000"/>
                </a:srgbClr>
              </a:gs>
              <a:gs pos="100000">
                <a:schemeClr val="accent2">
                  <a:alpha val="72000"/>
                </a:schemeClr>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E135EB2-0087-9C1E-78F4-A32B2B759004}"/>
              </a:ext>
            </a:extLst>
          </p:cNvPr>
          <p:cNvSpPr/>
          <p:nvPr userDrawn="1"/>
        </p:nvSpPr>
        <p:spPr>
          <a:xfrm>
            <a:off x="0" y="0"/>
            <a:ext cx="12192000" cy="6858000"/>
          </a:xfrm>
          <a:prstGeom prst="rect">
            <a:avLst/>
          </a:prstGeom>
          <a:gradFill flip="none" rotWithShape="1">
            <a:gsLst>
              <a:gs pos="47000">
                <a:srgbClr val="00B050">
                  <a:alpha val="0"/>
                </a:srgbClr>
              </a:gs>
              <a:gs pos="0">
                <a:srgbClr val="098843"/>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988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with logo, no foot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B4E3DF2-FBB4-42AF-8785-F70675AA81D0}"/>
              </a:ext>
            </a:extLst>
          </p:cNvPr>
          <p:cNvSpPr/>
          <p:nvPr userDrawn="1"/>
        </p:nvSpPr>
        <p:spPr>
          <a:xfrm>
            <a:off x="-3251" y="0"/>
            <a:ext cx="12211877"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5">
            <a:extLst>
              <a:ext uri="{FF2B5EF4-FFF2-40B4-BE49-F238E27FC236}">
                <a16:creationId xmlns:a16="http://schemas.microsoft.com/office/drawing/2014/main" id="{8259A6C5-EAF3-4ABD-B497-22251FA0E167}"/>
              </a:ext>
            </a:extLst>
          </p:cNvPr>
          <p:cNvSpPr>
            <a:spLocks noGrp="1"/>
          </p:cNvSpPr>
          <p:nvPr>
            <p:ph type="body" sz="quarter" idx="13" hasCustomPrompt="1"/>
          </p:nvPr>
        </p:nvSpPr>
        <p:spPr>
          <a:xfrm>
            <a:off x="1025525" y="3009900"/>
            <a:ext cx="7891463" cy="1491663"/>
          </a:xfrm>
        </p:spPr>
        <p:txBody>
          <a:bodyPr/>
          <a:lstStyle>
            <a:lvl1pPr marL="285750" indent="-285750">
              <a:buFont typeface="Arial" panose="020B0604020202020204" pitchFamily="34" charset="0"/>
              <a:buChar char="•"/>
              <a:defRPr sz="1600"/>
            </a:lvl1pPr>
          </a:lstStyle>
          <a:p>
            <a:pPr lvl="0"/>
            <a:r>
              <a:rPr lang="en-US"/>
              <a:t>Section title</a:t>
            </a:r>
          </a:p>
          <a:p>
            <a:pPr lvl="0"/>
            <a:endParaRPr lang="en-US"/>
          </a:p>
        </p:txBody>
      </p:sp>
      <p:sp>
        <p:nvSpPr>
          <p:cNvPr id="17" name="Title 16">
            <a:extLst>
              <a:ext uri="{FF2B5EF4-FFF2-40B4-BE49-F238E27FC236}">
                <a16:creationId xmlns:a16="http://schemas.microsoft.com/office/drawing/2014/main" id="{4A580AB2-5416-4F53-B6F9-748A43392799}"/>
              </a:ext>
            </a:extLst>
          </p:cNvPr>
          <p:cNvSpPr>
            <a:spLocks noGrp="1"/>
          </p:cNvSpPr>
          <p:nvPr>
            <p:ph type="title" hasCustomPrompt="1"/>
          </p:nvPr>
        </p:nvSpPr>
        <p:spPr>
          <a:xfrm>
            <a:off x="1012825" y="1494630"/>
            <a:ext cx="10515600" cy="1325563"/>
          </a:xfrm>
        </p:spPr>
        <p:txBody>
          <a:bodyPr>
            <a:normAutofit/>
          </a:bodyPr>
          <a:lstStyle>
            <a:lvl1pPr>
              <a:defRPr sz="5000" b="1"/>
            </a:lvl1pPr>
          </a:lstStyle>
          <a:p>
            <a:r>
              <a:rPr lang="en-US"/>
              <a:t>Header</a:t>
            </a:r>
            <a:endParaRPr lang="en-AU"/>
          </a:p>
        </p:txBody>
      </p:sp>
      <p:sp>
        <p:nvSpPr>
          <p:cNvPr id="12" name="Date Placeholder 3">
            <a:extLst>
              <a:ext uri="{FF2B5EF4-FFF2-40B4-BE49-F238E27FC236}">
                <a16:creationId xmlns:a16="http://schemas.microsoft.com/office/drawing/2014/main" id="{E58EA406-6B32-4066-9E16-E3CBE1347BB1}"/>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
        <p:nvSpPr>
          <p:cNvPr id="14" name="Date Placeholder 2">
            <a:extLst>
              <a:ext uri="{FF2B5EF4-FFF2-40B4-BE49-F238E27FC236}">
                <a16:creationId xmlns:a16="http://schemas.microsoft.com/office/drawing/2014/main" id="{71580DED-4110-4D8F-90F8-8640BE8BBE78}"/>
              </a:ext>
            </a:extLst>
          </p:cNvPr>
          <p:cNvSpPr>
            <a:spLocks noGrp="1"/>
          </p:cNvSpPr>
          <p:nvPr userDrawn="1">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February 2025</a:t>
            </a:r>
          </a:p>
        </p:txBody>
      </p:sp>
    </p:spTree>
    <p:extLst>
      <p:ext uri="{BB962C8B-B14F-4D97-AF65-F5344CB8AC3E}">
        <p14:creationId xmlns:p14="http://schemas.microsoft.com/office/powerpoint/2010/main" val="2473215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slide with logo, no foot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B4E3DF2-FBB4-42AF-8785-F70675AA81D0}"/>
              </a:ext>
            </a:extLst>
          </p:cNvPr>
          <p:cNvSpPr/>
          <p:nvPr userDrawn="1"/>
        </p:nvSpPr>
        <p:spPr>
          <a:xfrm>
            <a:off x="-30784" y="0"/>
            <a:ext cx="12211877"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5">
            <a:extLst>
              <a:ext uri="{FF2B5EF4-FFF2-40B4-BE49-F238E27FC236}">
                <a16:creationId xmlns:a16="http://schemas.microsoft.com/office/drawing/2014/main" id="{8259A6C5-EAF3-4ABD-B497-22251FA0E167}"/>
              </a:ext>
            </a:extLst>
          </p:cNvPr>
          <p:cNvSpPr>
            <a:spLocks noGrp="1"/>
          </p:cNvSpPr>
          <p:nvPr>
            <p:ph type="body" sz="quarter" idx="13" hasCustomPrompt="1"/>
          </p:nvPr>
        </p:nvSpPr>
        <p:spPr>
          <a:xfrm>
            <a:off x="1025525" y="3009900"/>
            <a:ext cx="7891463" cy="1491663"/>
          </a:xfrm>
        </p:spPr>
        <p:txBody>
          <a:bodyPr/>
          <a:lstStyle>
            <a:lvl1pPr marL="285750" indent="-285750">
              <a:buFont typeface="Arial" panose="020B0604020202020204" pitchFamily="34" charset="0"/>
              <a:buChar char="•"/>
              <a:defRPr sz="1600"/>
            </a:lvl1pPr>
          </a:lstStyle>
          <a:p>
            <a:pPr lvl="0"/>
            <a:r>
              <a:rPr lang="en-US"/>
              <a:t>Section title</a:t>
            </a:r>
          </a:p>
          <a:p>
            <a:pPr lvl="0"/>
            <a:endParaRPr lang="en-US"/>
          </a:p>
        </p:txBody>
      </p:sp>
      <p:sp>
        <p:nvSpPr>
          <p:cNvPr id="17" name="Title 16">
            <a:extLst>
              <a:ext uri="{FF2B5EF4-FFF2-40B4-BE49-F238E27FC236}">
                <a16:creationId xmlns:a16="http://schemas.microsoft.com/office/drawing/2014/main" id="{4A580AB2-5416-4F53-B6F9-748A43392799}"/>
              </a:ext>
            </a:extLst>
          </p:cNvPr>
          <p:cNvSpPr>
            <a:spLocks noGrp="1"/>
          </p:cNvSpPr>
          <p:nvPr>
            <p:ph type="title" hasCustomPrompt="1"/>
          </p:nvPr>
        </p:nvSpPr>
        <p:spPr>
          <a:xfrm>
            <a:off x="1012825" y="1494630"/>
            <a:ext cx="10515600" cy="1325563"/>
          </a:xfrm>
        </p:spPr>
        <p:txBody>
          <a:bodyPr>
            <a:normAutofit/>
          </a:bodyPr>
          <a:lstStyle>
            <a:lvl1pPr>
              <a:defRPr sz="5000" b="1"/>
            </a:lvl1pPr>
          </a:lstStyle>
          <a:p>
            <a:r>
              <a:rPr lang="en-US"/>
              <a:t>Header</a:t>
            </a:r>
            <a:endParaRPr lang="en-AU"/>
          </a:p>
        </p:txBody>
      </p:sp>
      <p:sp>
        <p:nvSpPr>
          <p:cNvPr id="12" name="Date Placeholder 3">
            <a:extLst>
              <a:ext uri="{FF2B5EF4-FFF2-40B4-BE49-F238E27FC236}">
                <a16:creationId xmlns:a16="http://schemas.microsoft.com/office/drawing/2014/main" id="{E58EA406-6B32-4066-9E16-E3CBE1347BB1}"/>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
        <p:nvSpPr>
          <p:cNvPr id="14" name="Date Placeholder 2">
            <a:extLst>
              <a:ext uri="{FF2B5EF4-FFF2-40B4-BE49-F238E27FC236}">
                <a16:creationId xmlns:a16="http://schemas.microsoft.com/office/drawing/2014/main" id="{71580DED-4110-4D8F-90F8-8640BE8BBE78}"/>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February 2025</a:t>
            </a:r>
          </a:p>
        </p:txBody>
      </p:sp>
    </p:spTree>
    <p:extLst>
      <p:ext uri="{BB962C8B-B14F-4D97-AF65-F5344CB8AC3E}">
        <p14:creationId xmlns:p14="http://schemas.microsoft.com/office/powerpoint/2010/main" val="3640587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 slide with logo, no foot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B4E3DF2-FBB4-42AF-8785-F70675AA81D0}"/>
              </a:ext>
            </a:extLst>
          </p:cNvPr>
          <p:cNvSpPr/>
          <p:nvPr userDrawn="1"/>
        </p:nvSpPr>
        <p:spPr>
          <a:xfrm>
            <a:off x="-30784" y="0"/>
            <a:ext cx="12211877" cy="6857999"/>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ate Placeholder 3">
            <a:extLst>
              <a:ext uri="{FF2B5EF4-FFF2-40B4-BE49-F238E27FC236}">
                <a16:creationId xmlns:a16="http://schemas.microsoft.com/office/drawing/2014/main" id="{E58EA406-6B32-4066-9E16-E3CBE1347BB1}"/>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dirty="0"/>
          </a:p>
        </p:txBody>
      </p:sp>
      <p:sp>
        <p:nvSpPr>
          <p:cNvPr id="14" name="Date Placeholder 2">
            <a:extLst>
              <a:ext uri="{FF2B5EF4-FFF2-40B4-BE49-F238E27FC236}">
                <a16:creationId xmlns:a16="http://schemas.microsoft.com/office/drawing/2014/main" id="{71580DED-4110-4D8F-90F8-8640BE8BBE78}"/>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February 2025</a:t>
            </a:r>
          </a:p>
        </p:txBody>
      </p:sp>
      <p:sp>
        <p:nvSpPr>
          <p:cNvPr id="8" name="Text Placeholder 2">
            <a:extLst>
              <a:ext uri="{FF2B5EF4-FFF2-40B4-BE49-F238E27FC236}">
                <a16:creationId xmlns:a16="http://schemas.microsoft.com/office/drawing/2014/main" id="{7ADECE5E-95F1-4FE3-8EFB-10996B009DBB}"/>
              </a:ext>
            </a:extLst>
          </p:cNvPr>
          <p:cNvSpPr>
            <a:spLocks noGrp="1"/>
          </p:cNvSpPr>
          <p:nvPr>
            <p:ph type="body" sz="quarter" idx="13" hasCustomPrompt="1"/>
          </p:nvPr>
        </p:nvSpPr>
        <p:spPr>
          <a:xfrm>
            <a:off x="830263" y="1819275"/>
            <a:ext cx="10520362" cy="4332288"/>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Use this slide where you have longer sentences and more information</a:t>
            </a:r>
          </a:p>
          <a:p>
            <a:pPr lvl="1"/>
            <a:r>
              <a:rPr lang="en-US"/>
              <a:t>Second level</a:t>
            </a:r>
          </a:p>
          <a:p>
            <a:pPr lvl="2"/>
            <a:r>
              <a:rPr lang="en-US"/>
              <a:t>Third level</a:t>
            </a:r>
          </a:p>
          <a:p>
            <a:pPr lvl="3"/>
            <a:r>
              <a:rPr lang="en-US"/>
              <a:t>Fourth level</a:t>
            </a:r>
          </a:p>
          <a:p>
            <a:pPr lvl="4"/>
            <a:r>
              <a:rPr lang="en-US"/>
              <a:t>Fifth level</a:t>
            </a:r>
            <a:endParaRPr lang="en-AU"/>
          </a:p>
        </p:txBody>
      </p:sp>
      <p:cxnSp>
        <p:nvCxnSpPr>
          <p:cNvPr id="9" name="Straight Connector 8">
            <a:extLst>
              <a:ext uri="{FF2B5EF4-FFF2-40B4-BE49-F238E27FC236}">
                <a16:creationId xmlns:a16="http://schemas.microsoft.com/office/drawing/2014/main" id="{D7A73314-D4D9-4738-AFC6-11DB4325A6F7}"/>
              </a:ext>
            </a:extLst>
          </p:cNvPr>
          <p:cNvCxnSpPr>
            <a:cxnSpLocks/>
          </p:cNvCxnSpPr>
          <p:nvPr userDrawn="1"/>
        </p:nvCxnSpPr>
        <p:spPr>
          <a:xfrm>
            <a:off x="911511" y="1456556"/>
            <a:ext cx="10290815" cy="0"/>
          </a:xfrm>
          <a:prstGeom prst="line">
            <a:avLst/>
          </a:prstGeom>
          <a:ln w="12700">
            <a:solidFill>
              <a:srgbClr val="098843"/>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EC95CB94-79E0-489A-B6F4-CD7EF802F04E}"/>
              </a:ext>
            </a:extLst>
          </p:cNvPr>
          <p:cNvSpPr>
            <a:spLocks noGrp="1"/>
          </p:cNvSpPr>
          <p:nvPr>
            <p:ph type="title" hasCustomPrompt="1"/>
          </p:nvPr>
        </p:nvSpPr>
        <p:spPr>
          <a:xfrm>
            <a:off x="829952" y="681037"/>
            <a:ext cx="7446782"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a:t>Header </a:t>
            </a:r>
            <a:endParaRPr lang="en-US"/>
          </a:p>
        </p:txBody>
      </p:sp>
    </p:spTree>
    <p:extLst>
      <p:ext uri="{BB962C8B-B14F-4D97-AF65-F5344CB8AC3E}">
        <p14:creationId xmlns:p14="http://schemas.microsoft.com/office/powerpoint/2010/main" val="2221666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Underline with text">
    <p:bg>
      <p:bgPr>
        <a:solidFill>
          <a:srgbClr val="FFFFFF"/>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55B78CD-99EE-6A40-A0E1-CBA08B74B830}"/>
              </a:ext>
            </a:extLst>
          </p:cNvPr>
          <p:cNvSpPr>
            <a:spLocks noGrp="1"/>
          </p:cNvSpPr>
          <p:nvPr>
            <p:ph type="title" hasCustomPrompt="1"/>
          </p:nvPr>
        </p:nvSpPr>
        <p:spPr>
          <a:xfrm>
            <a:off x="829952" y="681037"/>
            <a:ext cx="7446782"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a:t>Header </a:t>
            </a:r>
            <a:endParaRPr lang="en-US"/>
          </a:p>
        </p:txBody>
      </p:sp>
      <p:cxnSp>
        <p:nvCxnSpPr>
          <p:cNvPr id="22" name="Straight Connector 21">
            <a:extLst>
              <a:ext uri="{FF2B5EF4-FFF2-40B4-BE49-F238E27FC236}">
                <a16:creationId xmlns:a16="http://schemas.microsoft.com/office/drawing/2014/main" id="{886A9D3B-5C14-494A-8C6D-1C9C2F5A250A}"/>
              </a:ext>
            </a:extLst>
          </p:cNvPr>
          <p:cNvCxnSpPr>
            <a:cxnSpLocks/>
          </p:cNvCxnSpPr>
          <p:nvPr userDrawn="1"/>
        </p:nvCxnSpPr>
        <p:spPr>
          <a:xfrm>
            <a:off x="911511" y="1456556"/>
            <a:ext cx="10290815" cy="0"/>
          </a:xfrm>
          <a:prstGeom prst="line">
            <a:avLst/>
          </a:prstGeom>
          <a:ln w="12700">
            <a:solidFill>
              <a:srgbClr val="098843"/>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055DE1B5-A35F-4755-9413-2A408A5ED7C6}"/>
              </a:ext>
            </a:extLst>
          </p:cNvPr>
          <p:cNvSpPr>
            <a:spLocks noGrp="1"/>
          </p:cNvSpPr>
          <p:nvPr>
            <p:ph type="body" sz="quarter" idx="13" hasCustomPrompt="1"/>
          </p:nvPr>
        </p:nvSpPr>
        <p:spPr>
          <a:xfrm>
            <a:off x="830263" y="1819275"/>
            <a:ext cx="10520362" cy="4332288"/>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Use this slide where you have longer sentences and more information</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Date Placeholder 3">
            <a:extLst>
              <a:ext uri="{FF2B5EF4-FFF2-40B4-BE49-F238E27FC236}">
                <a16:creationId xmlns:a16="http://schemas.microsoft.com/office/drawing/2014/main" id="{D2B686BE-64B9-4128-9179-01DDF0852891}"/>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
        <p:nvSpPr>
          <p:cNvPr id="11" name="Date Placeholder 2">
            <a:extLst>
              <a:ext uri="{FF2B5EF4-FFF2-40B4-BE49-F238E27FC236}">
                <a16:creationId xmlns:a16="http://schemas.microsoft.com/office/drawing/2014/main" id="{3876C9C8-6319-4807-A480-D636160228BE}"/>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February 2025</a:t>
            </a:r>
          </a:p>
        </p:txBody>
      </p:sp>
      <p:pic>
        <p:nvPicPr>
          <p:cNvPr id="2" name="Picture 1">
            <a:extLst>
              <a:ext uri="{FF2B5EF4-FFF2-40B4-BE49-F238E27FC236}">
                <a16:creationId xmlns:a16="http://schemas.microsoft.com/office/drawing/2014/main" id="{83179D65-5430-51F8-5A10-AFBC9A6A8C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143956"/>
          </a:xfrm>
          <a:prstGeom prst="rect">
            <a:avLst/>
          </a:prstGeom>
        </p:spPr>
      </p:pic>
    </p:spTree>
    <p:extLst>
      <p:ext uri="{BB962C8B-B14F-4D97-AF65-F5344CB8AC3E}">
        <p14:creationId xmlns:p14="http://schemas.microsoft.com/office/powerpoint/2010/main" val="2436914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Underline with text, no footer">
    <p:bg>
      <p:bgPr>
        <a:solidFill>
          <a:srgbClr val="FFFFFF"/>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55B78CD-99EE-6A40-A0E1-CBA08B74B830}"/>
              </a:ext>
            </a:extLst>
          </p:cNvPr>
          <p:cNvSpPr>
            <a:spLocks noGrp="1"/>
          </p:cNvSpPr>
          <p:nvPr>
            <p:ph type="title" hasCustomPrompt="1"/>
          </p:nvPr>
        </p:nvSpPr>
        <p:spPr>
          <a:xfrm>
            <a:off x="829952" y="681037"/>
            <a:ext cx="7446782"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a:t>Header </a:t>
            </a:r>
            <a:endParaRPr lang="en-US"/>
          </a:p>
        </p:txBody>
      </p:sp>
      <p:cxnSp>
        <p:nvCxnSpPr>
          <p:cNvPr id="22" name="Straight Connector 21">
            <a:extLst>
              <a:ext uri="{FF2B5EF4-FFF2-40B4-BE49-F238E27FC236}">
                <a16:creationId xmlns:a16="http://schemas.microsoft.com/office/drawing/2014/main" id="{886A9D3B-5C14-494A-8C6D-1C9C2F5A250A}"/>
              </a:ext>
            </a:extLst>
          </p:cNvPr>
          <p:cNvCxnSpPr>
            <a:cxnSpLocks/>
          </p:cNvCxnSpPr>
          <p:nvPr userDrawn="1"/>
        </p:nvCxnSpPr>
        <p:spPr>
          <a:xfrm>
            <a:off x="911511" y="1456556"/>
            <a:ext cx="10290815" cy="0"/>
          </a:xfrm>
          <a:prstGeom prst="line">
            <a:avLst/>
          </a:prstGeom>
          <a:ln w="12700">
            <a:solidFill>
              <a:srgbClr val="098843"/>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055DE1B5-A35F-4755-9413-2A408A5ED7C6}"/>
              </a:ext>
            </a:extLst>
          </p:cNvPr>
          <p:cNvSpPr>
            <a:spLocks noGrp="1"/>
          </p:cNvSpPr>
          <p:nvPr>
            <p:ph type="body" sz="quarter" idx="13" hasCustomPrompt="1"/>
          </p:nvPr>
        </p:nvSpPr>
        <p:spPr>
          <a:xfrm>
            <a:off x="830263" y="1819275"/>
            <a:ext cx="10520362" cy="4332288"/>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Use this slide where you have longer sentences and more information</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Date Placeholder 3">
            <a:extLst>
              <a:ext uri="{FF2B5EF4-FFF2-40B4-BE49-F238E27FC236}">
                <a16:creationId xmlns:a16="http://schemas.microsoft.com/office/drawing/2014/main" id="{D2B686BE-64B9-4128-9179-01DDF0852891}"/>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
        <p:nvSpPr>
          <p:cNvPr id="6" name="Date Placeholder 2">
            <a:extLst>
              <a:ext uri="{FF2B5EF4-FFF2-40B4-BE49-F238E27FC236}">
                <a16:creationId xmlns:a16="http://schemas.microsoft.com/office/drawing/2014/main" id="{58974869-701F-40FE-974F-EA1B1CC8B3F2}"/>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February 2025</a:t>
            </a:r>
          </a:p>
        </p:txBody>
      </p:sp>
      <p:pic>
        <p:nvPicPr>
          <p:cNvPr id="2" name="Picture 1">
            <a:extLst>
              <a:ext uri="{FF2B5EF4-FFF2-40B4-BE49-F238E27FC236}">
                <a16:creationId xmlns:a16="http://schemas.microsoft.com/office/drawing/2014/main" id="{6197C7A9-F8A8-15BB-9ACB-2105AF6415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143956"/>
          </a:xfrm>
          <a:prstGeom prst="rect">
            <a:avLst/>
          </a:prstGeom>
        </p:spPr>
      </p:pic>
    </p:spTree>
    <p:extLst>
      <p:ext uri="{BB962C8B-B14F-4D97-AF65-F5344CB8AC3E}">
        <p14:creationId xmlns:p14="http://schemas.microsoft.com/office/powerpoint/2010/main" val="1891720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Underline with quote">
    <p:bg>
      <p:bgPr>
        <a:solidFill>
          <a:srgbClr val="FFFFFF"/>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55B78CD-99EE-6A40-A0E1-CBA08B74B830}"/>
              </a:ext>
            </a:extLst>
          </p:cNvPr>
          <p:cNvSpPr>
            <a:spLocks noGrp="1"/>
          </p:cNvSpPr>
          <p:nvPr>
            <p:ph type="title" hasCustomPrompt="1"/>
          </p:nvPr>
        </p:nvSpPr>
        <p:spPr>
          <a:xfrm>
            <a:off x="829952" y="681037"/>
            <a:ext cx="7446782"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a:t>Header </a:t>
            </a:r>
            <a:endParaRPr lang="en-US"/>
          </a:p>
        </p:txBody>
      </p:sp>
      <p:cxnSp>
        <p:nvCxnSpPr>
          <p:cNvPr id="22" name="Straight Connector 21">
            <a:extLst>
              <a:ext uri="{FF2B5EF4-FFF2-40B4-BE49-F238E27FC236}">
                <a16:creationId xmlns:a16="http://schemas.microsoft.com/office/drawing/2014/main" id="{886A9D3B-5C14-494A-8C6D-1C9C2F5A250A}"/>
              </a:ext>
            </a:extLst>
          </p:cNvPr>
          <p:cNvCxnSpPr>
            <a:cxnSpLocks/>
          </p:cNvCxnSpPr>
          <p:nvPr userDrawn="1"/>
        </p:nvCxnSpPr>
        <p:spPr>
          <a:xfrm>
            <a:off x="911511" y="1456556"/>
            <a:ext cx="10290815" cy="0"/>
          </a:xfrm>
          <a:prstGeom prst="line">
            <a:avLst/>
          </a:prstGeom>
          <a:ln w="12700">
            <a:solidFill>
              <a:srgbClr val="098843"/>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A1213B8F-44D4-44AB-B457-F2D7ED623842}"/>
              </a:ext>
            </a:extLst>
          </p:cNvPr>
          <p:cNvSpPr>
            <a:spLocks noGrp="1"/>
          </p:cNvSpPr>
          <p:nvPr>
            <p:ph type="body" sz="quarter" idx="14" hasCustomPrompt="1"/>
          </p:nvPr>
        </p:nvSpPr>
        <p:spPr>
          <a:xfrm>
            <a:off x="7119398" y="2772645"/>
            <a:ext cx="4242339" cy="1954630"/>
          </a:xfrm>
        </p:spPr>
        <p:txBody>
          <a:bodyPr>
            <a:normAutofit/>
          </a:bodyPr>
          <a:lstStyle>
            <a:lvl1pPr marL="0" indent="0">
              <a:lnSpc>
                <a:spcPct val="150000"/>
              </a:lnSpc>
              <a:buNone/>
              <a:defRPr sz="2000" b="1"/>
            </a:lvl1pPr>
            <a:lvl2pPr marL="457200" indent="0">
              <a:buNone/>
              <a:defRPr/>
            </a:lvl2pPr>
          </a:lstStyle>
          <a:p>
            <a:pPr lvl="0"/>
            <a:r>
              <a:rPr lang="en-US"/>
              <a:t>Use this to pull out a quote, key finding, definition etc. </a:t>
            </a:r>
          </a:p>
        </p:txBody>
      </p:sp>
      <p:sp>
        <p:nvSpPr>
          <p:cNvPr id="10" name="Text Placeholder 3">
            <a:extLst>
              <a:ext uri="{FF2B5EF4-FFF2-40B4-BE49-F238E27FC236}">
                <a16:creationId xmlns:a16="http://schemas.microsoft.com/office/drawing/2014/main" id="{A620BD58-86F1-45D4-91DB-92D1202E80FA}"/>
              </a:ext>
            </a:extLst>
          </p:cNvPr>
          <p:cNvSpPr>
            <a:spLocks noGrp="1"/>
          </p:cNvSpPr>
          <p:nvPr>
            <p:ph type="body" sz="quarter" idx="15"/>
          </p:nvPr>
        </p:nvSpPr>
        <p:spPr>
          <a:xfrm>
            <a:off x="830262" y="1670051"/>
            <a:ext cx="5734440" cy="437294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Date Placeholder 3">
            <a:extLst>
              <a:ext uri="{FF2B5EF4-FFF2-40B4-BE49-F238E27FC236}">
                <a16:creationId xmlns:a16="http://schemas.microsoft.com/office/drawing/2014/main" id="{23246565-3B1B-4525-A23D-56F62719BE8E}"/>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
        <p:nvSpPr>
          <p:cNvPr id="13" name="Date Placeholder 2">
            <a:extLst>
              <a:ext uri="{FF2B5EF4-FFF2-40B4-BE49-F238E27FC236}">
                <a16:creationId xmlns:a16="http://schemas.microsoft.com/office/drawing/2014/main" id="{40029E06-E946-48C7-92B0-A3F84C631AFB}"/>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February 2025</a:t>
            </a:r>
          </a:p>
        </p:txBody>
      </p:sp>
      <p:pic>
        <p:nvPicPr>
          <p:cNvPr id="2" name="Picture 1">
            <a:extLst>
              <a:ext uri="{FF2B5EF4-FFF2-40B4-BE49-F238E27FC236}">
                <a16:creationId xmlns:a16="http://schemas.microsoft.com/office/drawing/2014/main" id="{3571E357-91A6-60EF-BF66-6C42D57303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143956"/>
          </a:xfrm>
          <a:prstGeom prst="rect">
            <a:avLst/>
          </a:prstGeom>
        </p:spPr>
      </p:pic>
    </p:spTree>
    <p:extLst>
      <p:ext uri="{BB962C8B-B14F-4D97-AF65-F5344CB8AC3E}">
        <p14:creationId xmlns:p14="http://schemas.microsoft.com/office/powerpoint/2010/main" val="2568780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nderline with quote, no footer">
    <p:bg>
      <p:bgPr>
        <a:solidFill>
          <a:srgbClr val="FFFFFF"/>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55B78CD-99EE-6A40-A0E1-CBA08B74B830}"/>
              </a:ext>
            </a:extLst>
          </p:cNvPr>
          <p:cNvSpPr>
            <a:spLocks noGrp="1"/>
          </p:cNvSpPr>
          <p:nvPr>
            <p:ph type="title" hasCustomPrompt="1"/>
          </p:nvPr>
        </p:nvSpPr>
        <p:spPr>
          <a:xfrm>
            <a:off x="829952" y="681037"/>
            <a:ext cx="7446782"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a:t>Header </a:t>
            </a:r>
            <a:endParaRPr lang="en-US"/>
          </a:p>
        </p:txBody>
      </p:sp>
      <p:cxnSp>
        <p:nvCxnSpPr>
          <p:cNvPr id="22" name="Straight Connector 21">
            <a:extLst>
              <a:ext uri="{FF2B5EF4-FFF2-40B4-BE49-F238E27FC236}">
                <a16:creationId xmlns:a16="http://schemas.microsoft.com/office/drawing/2014/main" id="{886A9D3B-5C14-494A-8C6D-1C9C2F5A250A}"/>
              </a:ext>
            </a:extLst>
          </p:cNvPr>
          <p:cNvCxnSpPr>
            <a:cxnSpLocks/>
          </p:cNvCxnSpPr>
          <p:nvPr userDrawn="1"/>
        </p:nvCxnSpPr>
        <p:spPr>
          <a:xfrm>
            <a:off x="911511" y="1456556"/>
            <a:ext cx="10290815" cy="0"/>
          </a:xfrm>
          <a:prstGeom prst="line">
            <a:avLst/>
          </a:prstGeom>
          <a:ln w="12700">
            <a:solidFill>
              <a:srgbClr val="098843"/>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A1213B8F-44D4-44AB-B457-F2D7ED623842}"/>
              </a:ext>
            </a:extLst>
          </p:cNvPr>
          <p:cNvSpPr>
            <a:spLocks noGrp="1"/>
          </p:cNvSpPr>
          <p:nvPr>
            <p:ph type="body" sz="quarter" idx="14" hasCustomPrompt="1"/>
          </p:nvPr>
        </p:nvSpPr>
        <p:spPr>
          <a:xfrm>
            <a:off x="7119398" y="2772645"/>
            <a:ext cx="4242339" cy="1954630"/>
          </a:xfrm>
        </p:spPr>
        <p:txBody>
          <a:bodyPr>
            <a:normAutofit/>
          </a:bodyPr>
          <a:lstStyle>
            <a:lvl1pPr marL="0" indent="0">
              <a:lnSpc>
                <a:spcPct val="150000"/>
              </a:lnSpc>
              <a:buNone/>
              <a:defRPr sz="2000" b="1"/>
            </a:lvl1pPr>
            <a:lvl2pPr marL="457200" indent="0">
              <a:buNone/>
              <a:defRPr/>
            </a:lvl2pPr>
          </a:lstStyle>
          <a:p>
            <a:pPr lvl="0"/>
            <a:r>
              <a:rPr lang="en-US"/>
              <a:t>Use this to pull out a quote, key finding, definition etc. </a:t>
            </a:r>
          </a:p>
        </p:txBody>
      </p:sp>
      <p:sp>
        <p:nvSpPr>
          <p:cNvPr id="10" name="Text Placeholder 3">
            <a:extLst>
              <a:ext uri="{FF2B5EF4-FFF2-40B4-BE49-F238E27FC236}">
                <a16:creationId xmlns:a16="http://schemas.microsoft.com/office/drawing/2014/main" id="{A620BD58-86F1-45D4-91DB-92D1202E80FA}"/>
              </a:ext>
            </a:extLst>
          </p:cNvPr>
          <p:cNvSpPr>
            <a:spLocks noGrp="1"/>
          </p:cNvSpPr>
          <p:nvPr>
            <p:ph type="body" sz="quarter" idx="15"/>
          </p:nvPr>
        </p:nvSpPr>
        <p:spPr>
          <a:xfrm>
            <a:off x="830262" y="1670051"/>
            <a:ext cx="5734440" cy="437294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Date Placeholder 3">
            <a:extLst>
              <a:ext uri="{FF2B5EF4-FFF2-40B4-BE49-F238E27FC236}">
                <a16:creationId xmlns:a16="http://schemas.microsoft.com/office/drawing/2014/main" id="{23246565-3B1B-4525-A23D-56F62719BE8E}"/>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
        <p:nvSpPr>
          <p:cNvPr id="7" name="Date Placeholder 2">
            <a:extLst>
              <a:ext uri="{FF2B5EF4-FFF2-40B4-BE49-F238E27FC236}">
                <a16:creationId xmlns:a16="http://schemas.microsoft.com/office/drawing/2014/main" id="{1E6A883F-D62C-4805-A222-8814A03E51B4}"/>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February 2025</a:t>
            </a:r>
          </a:p>
        </p:txBody>
      </p:sp>
      <p:pic>
        <p:nvPicPr>
          <p:cNvPr id="2" name="Picture 1">
            <a:extLst>
              <a:ext uri="{FF2B5EF4-FFF2-40B4-BE49-F238E27FC236}">
                <a16:creationId xmlns:a16="http://schemas.microsoft.com/office/drawing/2014/main" id="{73D89DD4-ED7B-F8B5-34C6-D2C5BFF3ABE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143956"/>
          </a:xfrm>
          <a:prstGeom prst="rect">
            <a:avLst/>
          </a:prstGeom>
        </p:spPr>
      </p:pic>
    </p:spTree>
    <p:extLst>
      <p:ext uri="{BB962C8B-B14F-4D97-AF65-F5344CB8AC3E}">
        <p14:creationId xmlns:p14="http://schemas.microsoft.com/office/powerpoint/2010/main" val="3742779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6D1100-3BA1-6B43-B86D-A3BFF96116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F34AAB-AB67-B74C-B438-B39B8D21F0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ED47C06-1C57-4A8B-B402-5386D2A0D18E}"/>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
        <p:nvSpPr>
          <p:cNvPr id="4" name="Date Placeholder 2">
            <a:extLst>
              <a:ext uri="{FF2B5EF4-FFF2-40B4-BE49-F238E27FC236}">
                <a16:creationId xmlns:a16="http://schemas.microsoft.com/office/drawing/2014/main" id="{9A1D1211-435C-4F3B-74B6-0FA01C9655CF}"/>
              </a:ext>
            </a:extLst>
          </p:cNvPr>
          <p:cNvSpPr>
            <a:spLocks noGrp="1"/>
          </p:cNvSpPr>
          <p:nvPr>
            <p:ph type="dt" sz="half" idx="2"/>
          </p:nvPr>
        </p:nvSpPr>
        <p:spPr>
          <a:xfrm>
            <a:off x="8700052" y="6415985"/>
            <a:ext cx="2743200" cy="277000"/>
          </a:xfrm>
          <a:prstGeom prst="rect">
            <a:avLst/>
          </a:prstGeom>
        </p:spPr>
        <p:txBody>
          <a:bodyPr/>
          <a:lstStyle>
            <a:lvl1pPr algn="r">
              <a:defRPr sz="1200">
                <a:solidFill>
                  <a:schemeClr val="tx1"/>
                </a:solidFill>
              </a:defRPr>
            </a:lvl1pPr>
          </a:lstStyle>
          <a:p>
            <a:r>
              <a:rPr lang="en-US"/>
              <a:t>February 2025</a:t>
            </a:r>
          </a:p>
        </p:txBody>
      </p:sp>
    </p:spTree>
    <p:extLst>
      <p:ext uri="{BB962C8B-B14F-4D97-AF65-F5344CB8AC3E}">
        <p14:creationId xmlns:p14="http://schemas.microsoft.com/office/powerpoint/2010/main" val="1860261079"/>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81" r:id="rId3"/>
    <p:sldLayoutId id="2147483686" r:id="rId4"/>
    <p:sldLayoutId id="2147483688" r:id="rId5"/>
    <p:sldLayoutId id="2147483663" r:id="rId6"/>
    <p:sldLayoutId id="2147483674" r:id="rId7"/>
    <p:sldLayoutId id="2147483669" r:id="rId8"/>
    <p:sldLayoutId id="2147483675" r:id="rId9"/>
    <p:sldLayoutId id="2147483650" r:id="rId10"/>
    <p:sldLayoutId id="2147483690" r:id="rId11"/>
    <p:sldLayoutId id="2147483676" r:id="rId12"/>
    <p:sldLayoutId id="2147483689" r:id="rId13"/>
    <p:sldLayoutId id="2147483677" r:id="rId14"/>
    <p:sldLayoutId id="2147483651" r:id="rId15"/>
    <p:sldLayoutId id="2147483672" r:id="rId16"/>
    <p:sldLayoutId id="2147483673" r:id="rId17"/>
    <p:sldLayoutId id="2147483678" r:id="rId18"/>
    <p:sldLayoutId id="2147483667" r:id="rId19"/>
    <p:sldLayoutId id="2147483652" r:id="rId20"/>
    <p:sldLayoutId id="2147483660" r:id="rId21"/>
    <p:sldLayoutId id="2147483679" r:id="rId22"/>
    <p:sldLayoutId id="2147483670" r:id="rId23"/>
    <p:sldLayoutId id="2147483680" r:id="rId24"/>
    <p:sldLayoutId id="2147483671" r:id="rId25"/>
    <p:sldLayoutId id="2147483668" r:id="rId26"/>
  </p:sldLayoutIdLst>
  <p:hf sldNum="0" hdr="0" ftr="0"/>
  <p:txStyles>
    <p:titleStyle>
      <a:lvl1pPr algn="l" defTabSz="914400" rtl="0" eaLnBrk="1" latinLnBrk="0" hangingPunct="1">
        <a:lnSpc>
          <a:spcPct val="90000"/>
        </a:lnSpc>
        <a:spcBef>
          <a:spcPct val="0"/>
        </a:spcBef>
        <a:buNone/>
        <a:defRPr sz="3000" b="1" kern="1200">
          <a:solidFill>
            <a:schemeClr val="bg1">
              <a:lumMod val="1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20000"/>
        </a:lnSpc>
        <a:spcBef>
          <a:spcPts val="1000"/>
        </a:spcBef>
        <a:buClr>
          <a:schemeClr val="accent1"/>
        </a:buClr>
        <a:buFont typeface="Arial" panose="020B0604020202020204" pitchFamily="34" charset="0"/>
        <a:buChar char="•"/>
        <a:defRPr sz="2400" kern="1200">
          <a:solidFill>
            <a:schemeClr val="bg1">
              <a:lumMod val="1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bg1">
              <a:lumMod val="1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bg1">
              <a:lumMod val="1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bg1">
              <a:lumMod val="1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bg1">
              <a:lumMod val="1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680DAE-C240-E9E6-1051-4C80B03B803D}"/>
              </a:ext>
            </a:extLst>
          </p:cNvPr>
          <p:cNvSpPr>
            <a:spLocks noGrp="1"/>
          </p:cNvSpPr>
          <p:nvPr>
            <p:ph type="title"/>
          </p:nvPr>
        </p:nvSpPr>
        <p:spPr/>
        <p:txBody>
          <a:bodyPr/>
          <a:lstStyle/>
          <a:p>
            <a:r>
              <a:rPr lang="en-AU" dirty="0"/>
              <a:t>More bulk billing</a:t>
            </a:r>
          </a:p>
        </p:txBody>
      </p:sp>
      <p:pic>
        <p:nvPicPr>
          <p:cNvPr id="2" name="Picture 1" descr="Shape&#10;&#10;Description automatically generated with medium confidence">
            <a:extLst>
              <a:ext uri="{FF2B5EF4-FFF2-40B4-BE49-F238E27FC236}">
                <a16:creationId xmlns:a16="http://schemas.microsoft.com/office/drawing/2014/main" id="{B690EB1F-65F3-65F0-3953-DBF107092F3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7652" y="842190"/>
            <a:ext cx="2188533" cy="402225"/>
          </a:xfrm>
          <a:prstGeom prst="rect">
            <a:avLst/>
          </a:prstGeom>
        </p:spPr>
      </p:pic>
    </p:spTree>
    <p:extLst>
      <p:ext uri="{BB962C8B-B14F-4D97-AF65-F5344CB8AC3E}">
        <p14:creationId xmlns:p14="http://schemas.microsoft.com/office/powerpoint/2010/main" val="2841520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ACC80-9DF2-82AE-DE06-DE0EFFC7BE1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997FE55-C1FE-B97F-10D4-D37B8F894620}"/>
              </a:ext>
            </a:extLst>
          </p:cNvPr>
          <p:cNvSpPr/>
          <p:nvPr/>
        </p:nvSpPr>
        <p:spPr>
          <a:xfrm>
            <a:off x="-1657" y="0"/>
            <a:ext cx="3925957" cy="6858000"/>
          </a:xfrm>
          <a:prstGeom prst="rect">
            <a:avLst/>
          </a:prstGeom>
          <a:solidFill>
            <a:srgbClr val="05473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C82DD6AB-AB1D-42D0-F8C5-8E6FD77C6018}"/>
              </a:ext>
            </a:extLst>
          </p:cNvPr>
          <p:cNvSpPr/>
          <p:nvPr/>
        </p:nvSpPr>
        <p:spPr>
          <a:xfrm>
            <a:off x="0" y="0"/>
            <a:ext cx="3925957" cy="6858000"/>
          </a:xfrm>
          <a:prstGeom prst="rect">
            <a:avLst/>
          </a:prstGeom>
          <a:gradFill>
            <a:gsLst>
              <a:gs pos="0">
                <a:srgbClr val="054B25">
                  <a:alpha val="19000"/>
                </a:srgbClr>
              </a:gs>
              <a:gs pos="83000">
                <a:srgbClr val="098843">
                  <a:alpha val="19000"/>
                </a:srgbClr>
              </a:gs>
              <a:gs pos="97000">
                <a:schemeClr val="accent2">
                  <a:alpha val="13000"/>
                </a:schemeClr>
              </a:gs>
            </a:gsLst>
            <a:lin ang="54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Date Placeholder 3">
            <a:extLst>
              <a:ext uri="{FF2B5EF4-FFF2-40B4-BE49-F238E27FC236}">
                <a16:creationId xmlns:a16="http://schemas.microsoft.com/office/drawing/2014/main" id="{E7E8990A-3AC9-6F37-2FE3-6C2236C05C17}"/>
              </a:ext>
            </a:extLst>
          </p:cNvPr>
          <p:cNvSpPr>
            <a:spLocks noGrp="1"/>
          </p:cNvSpPr>
          <p:nvPr>
            <p:ph type="dt" sz="half" idx="11"/>
          </p:nvPr>
        </p:nvSpPr>
        <p:spPr>
          <a:xfrm>
            <a:off x="8700052" y="6064291"/>
            <a:ext cx="2743200" cy="277000"/>
          </a:xfrm>
        </p:spPr>
        <p:txBody>
          <a:bodyPr/>
          <a:lstStyle/>
          <a:p>
            <a:r>
              <a:rPr lang="en-US"/>
              <a:t>February 2025</a:t>
            </a:r>
          </a:p>
        </p:txBody>
      </p:sp>
      <p:sp>
        <p:nvSpPr>
          <p:cNvPr id="10" name="Title 9">
            <a:extLst>
              <a:ext uri="{FF2B5EF4-FFF2-40B4-BE49-F238E27FC236}">
                <a16:creationId xmlns:a16="http://schemas.microsoft.com/office/drawing/2014/main" id="{DABC0D4C-E58E-A01A-6C5F-FB8974A2896A}"/>
              </a:ext>
            </a:extLst>
          </p:cNvPr>
          <p:cNvSpPr>
            <a:spLocks noGrp="1"/>
          </p:cNvSpPr>
          <p:nvPr>
            <p:ph type="title"/>
          </p:nvPr>
        </p:nvSpPr>
        <p:spPr>
          <a:xfrm>
            <a:off x="4485504" y="287140"/>
            <a:ext cx="7446782" cy="549275"/>
          </a:xfrm>
        </p:spPr>
        <p:txBody>
          <a:bodyPr/>
          <a:lstStyle/>
          <a:p>
            <a:r>
              <a:rPr lang="en-AU"/>
              <a:t>Young Man</a:t>
            </a:r>
            <a:endParaRPr lang="en-US"/>
          </a:p>
        </p:txBody>
      </p:sp>
      <p:sp>
        <p:nvSpPr>
          <p:cNvPr id="2" name="Rounded Rectangle 39">
            <a:extLst>
              <a:ext uri="{FF2B5EF4-FFF2-40B4-BE49-F238E27FC236}">
                <a16:creationId xmlns:a16="http://schemas.microsoft.com/office/drawing/2014/main" id="{1259F96B-39B1-42A4-D448-1E28CBF2B789}"/>
              </a:ext>
            </a:extLst>
          </p:cNvPr>
          <p:cNvSpPr/>
          <p:nvPr/>
        </p:nvSpPr>
        <p:spPr>
          <a:xfrm>
            <a:off x="130216" y="5008752"/>
            <a:ext cx="3662209" cy="1270593"/>
          </a:xfrm>
          <a:prstGeom prst="roundRect">
            <a:avLst>
              <a:gd name="adj" fmla="val 5124"/>
            </a:avLst>
          </a:prstGeom>
          <a:solidFill>
            <a:schemeClr val="bg1"/>
          </a:solidFill>
          <a:ln w="6350">
            <a:solidFill>
              <a:schemeClr val="bg1">
                <a:lumMod val="65000"/>
              </a:schemeClr>
            </a:solidFill>
          </a:ln>
          <a:effectLst>
            <a:outerShdw blurRad="127000" dist="50800" dir="4800000" sx="102000" sy="102000" algn="ctr" rotWithShape="0">
              <a:schemeClr val="tx1">
                <a:alpha val="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t"/>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r>
              <a:rPr lang="en-AU" sz="1000" b="1" u="sng">
                <a:solidFill>
                  <a:schemeClr val="tx1"/>
                </a:solidFill>
                <a:latin typeface="+mj-lt"/>
                <a:cs typeface="Arial"/>
              </a:rPr>
              <a:t>GP VISITS THIS YEAR:</a:t>
            </a:r>
            <a:r>
              <a:rPr lang="en-AU" sz="1000" b="1">
                <a:solidFill>
                  <a:schemeClr val="tx1"/>
                </a:solidFill>
                <a:latin typeface="+mj-lt"/>
                <a:cs typeface="Arial"/>
              </a:rPr>
              <a:t> 3</a:t>
            </a:r>
          </a:p>
          <a:p>
            <a:endParaRPr lang="en-AU" sz="1000">
              <a:solidFill>
                <a:schemeClr val="tx1"/>
              </a:solidFill>
              <a:latin typeface="+mj-lt"/>
              <a:cs typeface="Arial"/>
            </a:endParaRPr>
          </a:p>
          <a:p>
            <a:r>
              <a:rPr lang="en-AU" sz="1000">
                <a:solidFill>
                  <a:schemeClr val="tx1"/>
                </a:solidFill>
                <a:latin typeface="+mj-lt"/>
                <a:cs typeface="Arial"/>
              </a:rPr>
              <a:t>3 x Standard GP Consult (Level B)</a:t>
            </a:r>
          </a:p>
          <a:p>
            <a:endParaRPr lang="en-AU" sz="1000" b="1">
              <a:solidFill>
                <a:schemeClr val="tx1"/>
              </a:solidFill>
              <a:latin typeface="+mj-lt"/>
              <a:cs typeface="Arial"/>
            </a:endParaRPr>
          </a:p>
        </p:txBody>
      </p:sp>
      <p:pic>
        <p:nvPicPr>
          <p:cNvPr id="11" name="Picture 10">
            <a:extLst>
              <a:ext uri="{FF2B5EF4-FFF2-40B4-BE49-F238E27FC236}">
                <a16:creationId xmlns:a16="http://schemas.microsoft.com/office/drawing/2014/main" id="{32D2901E-498B-16D0-604C-270FF3C214E0}"/>
              </a:ext>
            </a:extLst>
          </p:cNvPr>
          <p:cNvPicPr>
            <a:picLocks noChangeAspect="1"/>
          </p:cNvPicPr>
          <p:nvPr/>
        </p:nvPicPr>
        <p:blipFill>
          <a:blip r:embed="rId2"/>
          <a:srcRect l="21255" t="1882" r="13674" b="472"/>
          <a:stretch/>
        </p:blipFill>
        <p:spPr>
          <a:xfrm>
            <a:off x="311423" y="600913"/>
            <a:ext cx="3299793" cy="3299793"/>
          </a:xfrm>
          <a:prstGeom prst="ellipse">
            <a:avLst/>
          </a:prstGeom>
        </p:spPr>
      </p:pic>
      <p:sp>
        <p:nvSpPr>
          <p:cNvPr id="12" name="Rounded Rectangle 39">
            <a:extLst>
              <a:ext uri="{FF2B5EF4-FFF2-40B4-BE49-F238E27FC236}">
                <a16:creationId xmlns:a16="http://schemas.microsoft.com/office/drawing/2014/main" id="{B90967D2-F3DE-E190-3358-C65810672704}"/>
              </a:ext>
            </a:extLst>
          </p:cNvPr>
          <p:cNvSpPr/>
          <p:nvPr/>
        </p:nvSpPr>
        <p:spPr>
          <a:xfrm>
            <a:off x="4465098" y="957262"/>
            <a:ext cx="6978153" cy="1903186"/>
          </a:xfrm>
          <a:prstGeom prst="roundRect">
            <a:avLst>
              <a:gd name="adj" fmla="val 5124"/>
            </a:avLst>
          </a:prstGeom>
          <a:solidFill>
            <a:schemeClr val="bg1"/>
          </a:solidFill>
          <a:ln w="6350">
            <a:solidFill>
              <a:schemeClr val="bg1">
                <a:lumMod val="65000"/>
              </a:schemeClr>
            </a:solidFill>
          </a:ln>
          <a:effectLst>
            <a:outerShdw blurRad="127000" dist="50800" dir="4800000" sx="102000" sy="102000" algn="ctr" rotWithShape="0">
              <a:schemeClr val="tx1">
                <a:alpha val="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t"/>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r>
              <a:rPr lang="en-AU" sz="1200" dirty="0">
                <a:solidFill>
                  <a:schemeClr val="tx1"/>
                </a:solidFill>
                <a:latin typeface="+mj-lt"/>
                <a:cs typeface="Calibri Light"/>
              </a:rPr>
              <a:t>This young man has been modelled on </a:t>
            </a:r>
            <a:r>
              <a:rPr lang="en-AU" sz="1200" dirty="0">
                <a:solidFill>
                  <a:schemeClr val="tx2"/>
                </a:solidFill>
                <a:latin typeface="+mj-lt"/>
                <a:cs typeface="Calibri Light"/>
              </a:rPr>
              <a:t>a typical </a:t>
            </a:r>
            <a:r>
              <a:rPr lang="en-AU" sz="1200" dirty="0">
                <a:solidFill>
                  <a:schemeClr val="tx1"/>
                </a:solidFill>
                <a:latin typeface="+mj-lt"/>
                <a:cs typeface="Calibri Light"/>
              </a:rPr>
              <a:t>GP service usage for man in his 20s that is otherwise healthy and only sees a GP for periodic illness or injury.</a:t>
            </a:r>
          </a:p>
          <a:p>
            <a:endParaRPr lang="en-AU" sz="1200" dirty="0">
              <a:solidFill>
                <a:schemeClr val="tx1"/>
              </a:solidFill>
              <a:latin typeface="+mj-lt"/>
              <a:cs typeface="Calibri Light"/>
            </a:endParaRPr>
          </a:p>
          <a:p>
            <a:r>
              <a:rPr lang="en-AU" sz="1200" dirty="0">
                <a:solidFill>
                  <a:schemeClr val="tx1"/>
                </a:solidFill>
                <a:latin typeface="+mj-lt"/>
                <a:cs typeface="Calibri Light"/>
              </a:rPr>
              <a:t>Young men with this typical rate of GP service </a:t>
            </a:r>
            <a:r>
              <a:rPr lang="en-AU" sz="1200" dirty="0">
                <a:solidFill>
                  <a:schemeClr val="tx2"/>
                </a:solidFill>
                <a:latin typeface="+mj-lt"/>
                <a:cs typeface="Calibri Light"/>
              </a:rPr>
              <a:t>usage may have </a:t>
            </a:r>
            <a:r>
              <a:rPr lang="en-AU" sz="1200" dirty="0">
                <a:solidFill>
                  <a:schemeClr val="tx1"/>
                </a:solidFill>
                <a:latin typeface="+mj-lt"/>
                <a:cs typeface="Calibri Light"/>
              </a:rPr>
              <a:t>out-of-pocket costs of between </a:t>
            </a:r>
            <a:r>
              <a:rPr lang="en-AU" sz="1200" b="1" dirty="0">
                <a:solidFill>
                  <a:schemeClr val="tx1"/>
                </a:solidFill>
                <a:latin typeface="+mj-lt"/>
                <a:cs typeface="Calibri Light"/>
              </a:rPr>
              <a:t>$41 and $109 a year</a:t>
            </a:r>
            <a:r>
              <a:rPr lang="en-AU" sz="1200" dirty="0">
                <a:solidFill>
                  <a:schemeClr val="tx1"/>
                </a:solidFill>
                <a:latin typeface="+mj-lt"/>
                <a:cs typeface="Calibri Light"/>
              </a:rPr>
              <a:t>, depending on where they live.</a:t>
            </a:r>
          </a:p>
          <a:p>
            <a:endParaRPr lang="en-AU" sz="1200" dirty="0">
              <a:solidFill>
                <a:schemeClr val="tx1"/>
              </a:solidFill>
              <a:latin typeface="+mj-lt"/>
              <a:cs typeface="Calibri Light"/>
            </a:endParaRPr>
          </a:p>
          <a:p>
            <a:r>
              <a:rPr lang="en-AU" sz="1200" dirty="0">
                <a:solidFill>
                  <a:schemeClr val="tx1"/>
                </a:solidFill>
                <a:latin typeface="+mj-lt"/>
                <a:cs typeface="Calibri Light"/>
              </a:rPr>
              <a:t>If their practice shifts to full bulk billing with the support of the </a:t>
            </a:r>
            <a:r>
              <a:rPr lang="en-AU" sz="1200" b="1" dirty="0">
                <a:solidFill>
                  <a:schemeClr val="tx1"/>
                </a:solidFill>
                <a:latin typeface="+mj-lt"/>
                <a:cs typeface="Calibri Light"/>
              </a:rPr>
              <a:t>Bulk Billing Practice Incentive Program</a:t>
            </a:r>
            <a:r>
              <a:rPr lang="en-AU" sz="1200" dirty="0">
                <a:solidFill>
                  <a:schemeClr val="tx1"/>
                </a:solidFill>
                <a:latin typeface="+mj-lt"/>
                <a:cs typeface="Calibri Light"/>
              </a:rPr>
              <a:t> and </a:t>
            </a:r>
            <a:r>
              <a:rPr lang="en-AU" sz="1200" b="1" dirty="0">
                <a:solidFill>
                  <a:schemeClr val="tx1"/>
                </a:solidFill>
                <a:latin typeface="+mj-lt"/>
                <a:cs typeface="Calibri Light"/>
              </a:rPr>
              <a:t>bulk billing incentive for all Australians, </a:t>
            </a:r>
            <a:r>
              <a:rPr lang="en-AU" sz="1200" dirty="0">
                <a:solidFill>
                  <a:schemeClr val="tx1"/>
                </a:solidFill>
                <a:latin typeface="+mj-lt"/>
                <a:cs typeface="Calibri Light"/>
              </a:rPr>
              <a:t>then the out of pocket cost for </a:t>
            </a:r>
            <a:r>
              <a:rPr lang="en-AU" sz="1200" dirty="0">
                <a:solidFill>
                  <a:schemeClr val="tx2"/>
                </a:solidFill>
                <a:latin typeface="+mj-lt"/>
                <a:cs typeface="Calibri Light"/>
              </a:rPr>
              <a:t>this young man </a:t>
            </a:r>
            <a:r>
              <a:rPr lang="en-AU" sz="1200" dirty="0">
                <a:solidFill>
                  <a:schemeClr val="tx1"/>
                </a:solidFill>
                <a:latin typeface="+mj-lt"/>
                <a:cs typeface="Calibri Light"/>
              </a:rPr>
              <a:t>will be </a:t>
            </a:r>
            <a:r>
              <a:rPr lang="en-AU" sz="1200" b="1" dirty="0">
                <a:solidFill>
                  <a:schemeClr val="tx1"/>
                </a:solidFill>
                <a:latin typeface="+mj-lt"/>
                <a:cs typeface="Calibri Light"/>
              </a:rPr>
              <a:t>$0</a:t>
            </a:r>
            <a:r>
              <a:rPr lang="en-AU" sz="1200" dirty="0">
                <a:solidFill>
                  <a:schemeClr val="tx1"/>
                </a:solidFill>
                <a:latin typeface="+mj-lt"/>
                <a:cs typeface="Calibri Light"/>
              </a:rPr>
              <a:t> - all of their GP visits will be free.</a:t>
            </a:r>
          </a:p>
        </p:txBody>
      </p:sp>
      <p:graphicFrame>
        <p:nvGraphicFramePr>
          <p:cNvPr id="13" name="Table 12">
            <a:extLst>
              <a:ext uri="{FF2B5EF4-FFF2-40B4-BE49-F238E27FC236}">
                <a16:creationId xmlns:a16="http://schemas.microsoft.com/office/drawing/2014/main" id="{95B9DD96-F6E5-5C6A-6319-C74947D0A4F5}"/>
              </a:ext>
            </a:extLst>
          </p:cNvPr>
          <p:cNvGraphicFramePr>
            <a:graphicFrameLocks noGrp="1"/>
          </p:cNvGraphicFramePr>
          <p:nvPr>
            <p:extLst>
              <p:ext uri="{D42A27DB-BD31-4B8C-83A1-F6EECF244321}">
                <p14:modId xmlns:p14="http://schemas.microsoft.com/office/powerpoint/2010/main" val="3377935107"/>
              </p:ext>
            </p:extLst>
          </p:nvPr>
        </p:nvGraphicFramePr>
        <p:xfrm>
          <a:off x="4465096" y="4179059"/>
          <a:ext cx="7446785" cy="2229304"/>
        </p:xfrm>
        <a:graphic>
          <a:graphicData uri="http://schemas.openxmlformats.org/drawingml/2006/table">
            <a:tbl>
              <a:tblPr firstRow="1" firstCol="1" bandRow="1">
                <a:tableStyleId>{5C22544A-7EE6-4342-B048-85BDC9FD1C3A}</a:tableStyleId>
              </a:tblPr>
              <a:tblGrid>
                <a:gridCol w="1521377">
                  <a:extLst>
                    <a:ext uri="{9D8B030D-6E8A-4147-A177-3AD203B41FA5}">
                      <a16:colId xmlns:a16="http://schemas.microsoft.com/office/drawing/2014/main" val="1536599663"/>
                    </a:ext>
                  </a:extLst>
                </a:gridCol>
                <a:gridCol w="740676">
                  <a:extLst>
                    <a:ext uri="{9D8B030D-6E8A-4147-A177-3AD203B41FA5}">
                      <a16:colId xmlns:a16="http://schemas.microsoft.com/office/drawing/2014/main" val="1163587038"/>
                    </a:ext>
                  </a:extLst>
                </a:gridCol>
                <a:gridCol w="740676">
                  <a:extLst>
                    <a:ext uri="{9D8B030D-6E8A-4147-A177-3AD203B41FA5}">
                      <a16:colId xmlns:a16="http://schemas.microsoft.com/office/drawing/2014/main" val="2623905011"/>
                    </a:ext>
                  </a:extLst>
                </a:gridCol>
                <a:gridCol w="740676">
                  <a:extLst>
                    <a:ext uri="{9D8B030D-6E8A-4147-A177-3AD203B41FA5}">
                      <a16:colId xmlns:a16="http://schemas.microsoft.com/office/drawing/2014/main" val="3382706190"/>
                    </a:ext>
                  </a:extLst>
                </a:gridCol>
                <a:gridCol w="740676">
                  <a:extLst>
                    <a:ext uri="{9D8B030D-6E8A-4147-A177-3AD203B41FA5}">
                      <a16:colId xmlns:a16="http://schemas.microsoft.com/office/drawing/2014/main" val="4209259233"/>
                    </a:ext>
                  </a:extLst>
                </a:gridCol>
                <a:gridCol w="740676">
                  <a:extLst>
                    <a:ext uri="{9D8B030D-6E8A-4147-A177-3AD203B41FA5}">
                      <a16:colId xmlns:a16="http://schemas.microsoft.com/office/drawing/2014/main" val="428703557"/>
                    </a:ext>
                  </a:extLst>
                </a:gridCol>
                <a:gridCol w="740676">
                  <a:extLst>
                    <a:ext uri="{9D8B030D-6E8A-4147-A177-3AD203B41FA5}">
                      <a16:colId xmlns:a16="http://schemas.microsoft.com/office/drawing/2014/main" val="2611880398"/>
                    </a:ext>
                  </a:extLst>
                </a:gridCol>
                <a:gridCol w="740676">
                  <a:extLst>
                    <a:ext uri="{9D8B030D-6E8A-4147-A177-3AD203B41FA5}">
                      <a16:colId xmlns:a16="http://schemas.microsoft.com/office/drawing/2014/main" val="4213539475"/>
                    </a:ext>
                  </a:extLst>
                </a:gridCol>
                <a:gridCol w="740676">
                  <a:extLst>
                    <a:ext uri="{9D8B030D-6E8A-4147-A177-3AD203B41FA5}">
                      <a16:colId xmlns:a16="http://schemas.microsoft.com/office/drawing/2014/main" val="1667651096"/>
                    </a:ext>
                  </a:extLst>
                </a:gridCol>
              </a:tblGrid>
              <a:tr h="392941">
                <a:tc>
                  <a:txBody>
                    <a:bodyPr/>
                    <a:lstStyle/>
                    <a:p>
                      <a:pPr>
                        <a:lnSpc>
                          <a:spcPct val="115000"/>
                        </a:lnSpc>
                        <a:spcAft>
                          <a:spcPts val="800"/>
                        </a:spcAft>
                      </a:pP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B w="38100" cmpd="sng">
                      <a:noFill/>
                    </a:lnB>
                    <a:solidFill>
                      <a:srgbClr val="FFFFFF"/>
                    </a:solidFill>
                  </a:tcPr>
                </a:tc>
                <a:tc>
                  <a:txBody>
                    <a:bodyPr/>
                    <a:lstStyle/>
                    <a:p>
                      <a:pPr algn="ctr">
                        <a:lnSpc>
                          <a:spcPct val="115000"/>
                        </a:lnSpc>
                        <a:spcAft>
                          <a:spcPts val="800"/>
                        </a:spcAft>
                      </a:pPr>
                      <a:r>
                        <a:rPr lang="en-US" sz="1200" kern="100">
                          <a:effectLst/>
                        </a:rPr>
                        <a:t>NSW</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1200" kern="100">
                          <a:effectLst/>
                        </a:rPr>
                        <a:t>Vic</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1200" kern="100">
                          <a:effectLst/>
                        </a:rPr>
                        <a:t>Qld</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1200" kern="100">
                          <a:effectLst/>
                        </a:rPr>
                        <a:t>WA</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1200" kern="100">
                          <a:effectLst/>
                        </a:rPr>
                        <a:t>SA</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1200" kern="100">
                          <a:effectLst/>
                        </a:rPr>
                        <a:t>Tas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1200" kern="100">
                          <a:effectLst/>
                        </a:rPr>
                        <a:t>NT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1200" kern="100">
                          <a:effectLst/>
                        </a:rPr>
                        <a:t>ACT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43201589"/>
                  </a:ext>
                </a:extLst>
              </a:tr>
              <a:tr h="612121">
                <a:tc>
                  <a:txBody>
                    <a:bodyPr/>
                    <a:lstStyle/>
                    <a:p>
                      <a:pPr algn="ctr">
                        <a:lnSpc>
                          <a:spcPct val="115000"/>
                        </a:lnSpc>
                        <a:spcBef>
                          <a:spcPts val="800"/>
                        </a:spcBef>
                        <a:spcAft>
                          <a:spcPts val="800"/>
                        </a:spcAft>
                      </a:pPr>
                      <a:r>
                        <a:rPr lang="en-US" sz="1200" b="1" kern="100">
                          <a:solidFill>
                            <a:schemeClr val="lt1"/>
                          </a:solidFill>
                          <a:effectLst/>
                          <a:latin typeface="+mn-lt"/>
                          <a:ea typeface="+mn-ea"/>
                          <a:cs typeface="+mn-cs"/>
                        </a:rPr>
                        <a:t>City &amp; Metro Practice</a:t>
                      </a: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ctr"/>
                      <a:r>
                        <a:rPr lang="en-AU" sz="1200" b="1" i="0" u="none" strike="noStrike">
                          <a:solidFill>
                            <a:srgbClr val="000000"/>
                          </a:solidFill>
                          <a:effectLst/>
                          <a:latin typeface="Arial" panose="020B0604020202020204" pitchFamily="34" charset="0"/>
                        </a:rPr>
                        <a:t> $42 </a:t>
                      </a:r>
                    </a:p>
                  </a:txBody>
                  <a:tcPr marL="0" marR="0" marT="0" marB="0" anchor="ctr">
                    <a:lnL w="12700" cmpd="sng">
                      <a:noFill/>
                    </a:lnL>
                    <a:solidFill>
                      <a:schemeClr val="bg1"/>
                    </a:solidFill>
                  </a:tcPr>
                </a:tc>
                <a:tc>
                  <a:txBody>
                    <a:bodyPr/>
                    <a:lstStyle/>
                    <a:p>
                      <a:pPr algn="ctr" fontAlgn="ctr"/>
                      <a:r>
                        <a:rPr lang="en-AU" sz="1200" b="1" i="0" u="none" strike="noStrike">
                          <a:solidFill>
                            <a:srgbClr val="000000"/>
                          </a:solidFill>
                          <a:effectLst/>
                          <a:latin typeface="Arial" panose="020B0604020202020204" pitchFamily="34" charset="0"/>
                        </a:rPr>
                        <a:t> $41 </a:t>
                      </a:r>
                    </a:p>
                  </a:txBody>
                  <a:tcPr marL="0" marR="0" marT="0" marB="0" anchor="ctr">
                    <a:solidFill>
                      <a:schemeClr val="bg1"/>
                    </a:solidFill>
                  </a:tcPr>
                </a:tc>
                <a:tc>
                  <a:txBody>
                    <a:bodyPr/>
                    <a:lstStyle/>
                    <a:p>
                      <a:pPr algn="ctr" fontAlgn="ctr"/>
                      <a:r>
                        <a:rPr lang="en-AU" sz="1200" b="1" i="0" u="none" strike="noStrike">
                          <a:solidFill>
                            <a:srgbClr val="000000"/>
                          </a:solidFill>
                          <a:effectLst/>
                          <a:latin typeface="Arial" panose="020B0604020202020204" pitchFamily="34" charset="0"/>
                        </a:rPr>
                        <a:t> $85 </a:t>
                      </a:r>
                    </a:p>
                  </a:txBody>
                  <a:tcPr marL="0" marR="0" marT="0" marB="0" anchor="ctr">
                    <a:solidFill>
                      <a:schemeClr val="bg1"/>
                    </a:solidFill>
                  </a:tcPr>
                </a:tc>
                <a:tc>
                  <a:txBody>
                    <a:bodyPr/>
                    <a:lstStyle/>
                    <a:p>
                      <a:pPr algn="ctr" fontAlgn="ctr"/>
                      <a:r>
                        <a:rPr lang="en-AU" sz="1200" b="1" i="0" u="none" strike="noStrike">
                          <a:solidFill>
                            <a:srgbClr val="000000"/>
                          </a:solidFill>
                          <a:effectLst/>
                          <a:latin typeface="Arial" panose="020B0604020202020204" pitchFamily="34" charset="0"/>
                        </a:rPr>
                        <a:t> $84 </a:t>
                      </a:r>
                    </a:p>
                  </a:txBody>
                  <a:tcPr marL="0" marR="0" marT="0" marB="0" anchor="ctr">
                    <a:solidFill>
                      <a:schemeClr val="bg1"/>
                    </a:solidFill>
                  </a:tcPr>
                </a:tc>
                <a:tc>
                  <a:txBody>
                    <a:bodyPr/>
                    <a:lstStyle/>
                    <a:p>
                      <a:pPr algn="ctr" fontAlgn="ctr"/>
                      <a:r>
                        <a:rPr lang="en-AU" sz="1200" b="1" i="0" u="none" strike="noStrike">
                          <a:solidFill>
                            <a:srgbClr val="000000"/>
                          </a:solidFill>
                          <a:effectLst/>
                          <a:latin typeface="Arial" panose="020B0604020202020204" pitchFamily="34" charset="0"/>
                        </a:rPr>
                        <a:t> $64 </a:t>
                      </a:r>
                    </a:p>
                  </a:txBody>
                  <a:tcPr marL="0" marR="0" marT="0" marB="0" anchor="ctr">
                    <a:solidFill>
                      <a:schemeClr val="bg1"/>
                    </a:solidFill>
                  </a:tcPr>
                </a:tc>
                <a:tc>
                  <a:txBody>
                    <a:bodyPr/>
                    <a:lstStyle/>
                    <a:p>
                      <a:pPr algn="ctr" fontAlgn="ctr"/>
                      <a:endParaRPr lang="en-AU" sz="1200" b="1" i="0" u="none" strike="noStrike">
                        <a:solidFill>
                          <a:srgbClr val="000000"/>
                        </a:solidFill>
                        <a:effectLst/>
                        <a:latin typeface="Arial" panose="020B0604020202020204" pitchFamily="34" charset="0"/>
                      </a:endParaRPr>
                    </a:p>
                  </a:txBody>
                  <a:tcPr marL="0" marR="0" marT="0" marB="0" anchor="ctr">
                    <a:solidFill>
                      <a:schemeClr val="bg1"/>
                    </a:solidFill>
                  </a:tcPr>
                </a:tc>
                <a:tc>
                  <a:txBody>
                    <a:bodyPr/>
                    <a:lstStyle/>
                    <a:p>
                      <a:pPr algn="ctr" fontAlgn="ctr"/>
                      <a:endParaRPr lang="en-AU" sz="1200" b="1" i="0" u="none" strike="noStrike">
                        <a:solidFill>
                          <a:srgbClr val="000000"/>
                        </a:solidFill>
                        <a:effectLst/>
                        <a:latin typeface="Arial" panose="020B0604020202020204" pitchFamily="34" charset="0"/>
                      </a:endParaRPr>
                    </a:p>
                  </a:txBody>
                  <a:tcPr marL="0" marR="0" marT="0" marB="0" anchor="ctr">
                    <a:solidFill>
                      <a:schemeClr val="bg1"/>
                    </a:solidFill>
                  </a:tcPr>
                </a:tc>
                <a:tc>
                  <a:txBody>
                    <a:bodyPr/>
                    <a:lstStyle/>
                    <a:p>
                      <a:pPr algn="ctr" fontAlgn="ctr"/>
                      <a:r>
                        <a:rPr lang="en-AU" sz="1200" b="1" i="0" u="none" strike="noStrike">
                          <a:solidFill>
                            <a:srgbClr val="000000"/>
                          </a:solidFill>
                          <a:effectLst/>
                          <a:latin typeface="Arial" panose="020B0604020202020204" pitchFamily="34" charset="0"/>
                        </a:rPr>
                        <a:t> $104 </a:t>
                      </a:r>
                    </a:p>
                  </a:txBody>
                  <a:tcPr marL="0" marR="0" marT="0" marB="0" anchor="ctr">
                    <a:solidFill>
                      <a:schemeClr val="bg1"/>
                    </a:solidFill>
                  </a:tcPr>
                </a:tc>
                <a:extLst>
                  <a:ext uri="{0D108BD9-81ED-4DB2-BD59-A6C34878D82A}">
                    <a16:rowId xmlns:a16="http://schemas.microsoft.com/office/drawing/2014/main" val="3871977588"/>
                  </a:ext>
                </a:extLst>
              </a:tr>
              <a:tr h="612121">
                <a:tc>
                  <a: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lang="en-AU" sz="1200" b="1" kern="100">
                          <a:solidFill>
                            <a:schemeClr val="lt1"/>
                          </a:solidFill>
                          <a:effectLst/>
                          <a:latin typeface="+mn-lt"/>
                          <a:ea typeface="+mn-ea"/>
                          <a:cs typeface="+mn-cs"/>
                        </a:rPr>
                        <a:t>Regional &amp; Rural Practice</a:t>
                      </a:r>
                      <a:endParaRPr lang="en-US" sz="1200" b="1" kern="100">
                        <a:solidFill>
                          <a:schemeClr val="lt1"/>
                        </a:solidFill>
                        <a:effectLst/>
                        <a:latin typeface="+mn-lt"/>
                        <a:ea typeface="+mn-ea"/>
                        <a:cs typeface="+mn-cs"/>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ctr"/>
                      <a:r>
                        <a:rPr lang="en-AU" sz="1200" b="1" i="0" u="none" strike="noStrike">
                          <a:solidFill>
                            <a:srgbClr val="000000"/>
                          </a:solidFill>
                          <a:effectLst/>
                          <a:latin typeface="Arial" panose="020B0604020202020204" pitchFamily="34" charset="0"/>
                        </a:rPr>
                        <a:t> $94 </a:t>
                      </a:r>
                    </a:p>
                  </a:txBody>
                  <a:tcPr marL="0" marR="0" marT="0" marB="0" anchor="ctr">
                    <a:lnL w="12700" cmpd="sng">
                      <a:noFill/>
                    </a:lnL>
                    <a:solidFill>
                      <a:schemeClr val="bg1"/>
                    </a:solidFill>
                  </a:tcPr>
                </a:tc>
                <a:tc>
                  <a:txBody>
                    <a:bodyPr/>
                    <a:lstStyle/>
                    <a:p>
                      <a:pPr algn="ctr" fontAlgn="ctr"/>
                      <a:r>
                        <a:rPr lang="en-AU" sz="1200" b="1" i="0" u="none" strike="noStrike">
                          <a:solidFill>
                            <a:srgbClr val="000000"/>
                          </a:solidFill>
                          <a:effectLst/>
                          <a:latin typeface="Arial" panose="020B0604020202020204" pitchFamily="34" charset="0"/>
                        </a:rPr>
                        <a:t> $89 </a:t>
                      </a:r>
                    </a:p>
                  </a:txBody>
                  <a:tcPr marL="0" marR="0" marT="0" marB="0" anchor="ctr">
                    <a:solidFill>
                      <a:schemeClr val="bg1"/>
                    </a:solidFill>
                  </a:tcPr>
                </a:tc>
                <a:tc>
                  <a:txBody>
                    <a:bodyPr/>
                    <a:lstStyle/>
                    <a:p>
                      <a:pPr algn="ctr" fontAlgn="ctr"/>
                      <a:r>
                        <a:rPr lang="en-AU" sz="1200" b="1" i="0" u="none" strike="noStrike">
                          <a:solidFill>
                            <a:srgbClr val="000000"/>
                          </a:solidFill>
                          <a:effectLst/>
                          <a:latin typeface="Arial" panose="020B0604020202020204" pitchFamily="34" charset="0"/>
                        </a:rPr>
                        <a:t> $94 </a:t>
                      </a:r>
                    </a:p>
                  </a:txBody>
                  <a:tcPr marL="0" marR="0" marT="0" marB="0" anchor="ctr">
                    <a:solidFill>
                      <a:schemeClr val="bg1"/>
                    </a:solidFill>
                  </a:tcPr>
                </a:tc>
                <a:tc>
                  <a:txBody>
                    <a:bodyPr/>
                    <a:lstStyle/>
                    <a:p>
                      <a:pPr algn="ctr" fontAlgn="ctr"/>
                      <a:r>
                        <a:rPr lang="en-AU" sz="1200" b="1" i="0" u="none" strike="noStrike">
                          <a:solidFill>
                            <a:srgbClr val="000000"/>
                          </a:solidFill>
                          <a:effectLst/>
                          <a:latin typeface="Arial" panose="020B0604020202020204" pitchFamily="34" charset="0"/>
                        </a:rPr>
                        <a:t> $94 </a:t>
                      </a:r>
                    </a:p>
                  </a:txBody>
                  <a:tcPr marL="0" marR="0" marT="0" marB="0" anchor="ctr">
                    <a:solidFill>
                      <a:schemeClr val="bg1"/>
                    </a:solidFill>
                  </a:tcPr>
                </a:tc>
                <a:tc>
                  <a:txBody>
                    <a:bodyPr/>
                    <a:lstStyle/>
                    <a:p>
                      <a:pPr algn="ctr" fontAlgn="ctr"/>
                      <a:r>
                        <a:rPr lang="en-AU" sz="1200" b="1" i="0" u="none" strike="noStrike">
                          <a:solidFill>
                            <a:srgbClr val="000000"/>
                          </a:solidFill>
                          <a:effectLst/>
                          <a:latin typeface="Arial" panose="020B0604020202020204" pitchFamily="34" charset="0"/>
                        </a:rPr>
                        <a:t> $90 </a:t>
                      </a:r>
                    </a:p>
                  </a:txBody>
                  <a:tcPr marL="0" marR="0" marT="0" marB="0" anchor="ctr">
                    <a:solidFill>
                      <a:schemeClr val="bg1"/>
                    </a:solidFill>
                  </a:tcPr>
                </a:tc>
                <a:tc>
                  <a:txBody>
                    <a:bodyPr/>
                    <a:lstStyle/>
                    <a:p>
                      <a:pPr algn="ctr" fontAlgn="ctr"/>
                      <a:r>
                        <a:rPr lang="en-AU" sz="1200" b="1" i="0" u="none" strike="noStrike">
                          <a:solidFill>
                            <a:srgbClr val="000000"/>
                          </a:solidFill>
                          <a:effectLst/>
                          <a:latin typeface="Arial" panose="020B0604020202020204" pitchFamily="34" charset="0"/>
                        </a:rPr>
                        <a:t> $109 </a:t>
                      </a:r>
                    </a:p>
                  </a:txBody>
                  <a:tcPr marL="0" marR="0" marT="0" marB="0" anchor="ctr">
                    <a:solidFill>
                      <a:schemeClr val="bg1"/>
                    </a:solidFill>
                  </a:tcPr>
                </a:tc>
                <a:tc>
                  <a:txBody>
                    <a:bodyPr/>
                    <a:lstStyle/>
                    <a:p>
                      <a:pPr algn="ctr" fontAlgn="ctr"/>
                      <a:r>
                        <a:rPr lang="en-AU" sz="1200" b="1" i="0" u="none" strike="noStrike">
                          <a:solidFill>
                            <a:srgbClr val="000000"/>
                          </a:solidFill>
                          <a:effectLst/>
                          <a:latin typeface="Arial" panose="020B0604020202020204" pitchFamily="34" charset="0"/>
                        </a:rPr>
                        <a:t> $57 </a:t>
                      </a:r>
                    </a:p>
                  </a:txBody>
                  <a:tcPr marL="0" marR="0" marT="0" marB="0" anchor="ctr">
                    <a:solidFill>
                      <a:schemeClr val="bg1"/>
                    </a:solidFill>
                  </a:tcPr>
                </a:tc>
                <a:tc>
                  <a:txBody>
                    <a:bodyPr/>
                    <a:lstStyle/>
                    <a:p>
                      <a:pPr algn="ctr" fontAlgn="ctr"/>
                      <a:r>
                        <a:rPr lang="en-AU" sz="1200" b="1" i="0" u="none" strike="noStrike">
                          <a:solidFill>
                            <a:srgbClr val="000000"/>
                          </a:solidFill>
                          <a:effectLst/>
                          <a:latin typeface="Arial" panose="020B0604020202020204" pitchFamily="34" charset="0"/>
                        </a:rPr>
                        <a:t> </a:t>
                      </a:r>
                    </a:p>
                  </a:txBody>
                  <a:tcPr marL="0" marR="0" marT="0" marB="0" anchor="ctr">
                    <a:solidFill>
                      <a:schemeClr val="bg1"/>
                    </a:solidFill>
                  </a:tcPr>
                </a:tc>
                <a:extLst>
                  <a:ext uri="{0D108BD9-81ED-4DB2-BD59-A6C34878D82A}">
                    <a16:rowId xmlns:a16="http://schemas.microsoft.com/office/drawing/2014/main" val="1920126941"/>
                  </a:ext>
                </a:extLst>
              </a:tr>
              <a:tr h="612121">
                <a:tc>
                  <a: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lang="en-US" sz="1200" b="1" kern="100">
                          <a:solidFill>
                            <a:schemeClr val="lt1"/>
                          </a:solidFill>
                          <a:effectLst/>
                          <a:latin typeface="+mn-lt"/>
                          <a:ea typeface="+mn-ea"/>
                          <a:cs typeface="+mn-cs"/>
                        </a:rPr>
                        <a:t>Fully Bulk Billing Practice</a:t>
                      </a: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ctr"/>
                      <a:r>
                        <a:rPr lang="en-AU" sz="1200" b="1" i="0" u="none" strike="noStrike">
                          <a:solidFill>
                            <a:srgbClr val="000000"/>
                          </a:solidFill>
                          <a:effectLst/>
                          <a:latin typeface="Arial" panose="020B0604020202020204" pitchFamily="34" charset="0"/>
                        </a:rPr>
                        <a:t>$0</a:t>
                      </a:r>
                    </a:p>
                  </a:txBody>
                  <a:tcPr marL="9525" marR="9525" marT="9525" marB="0" anchor="ctr">
                    <a:lnL w="12700" cmpd="sng">
                      <a:noFill/>
                    </a:lnL>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p>
                  </a:txBody>
                  <a:tcPr marL="9525" marR="9525" marT="9525" marB="0" anchor="ctr">
                    <a:solidFill>
                      <a:schemeClr val="bg1"/>
                    </a:solidFill>
                  </a:tcPr>
                </a:tc>
                <a:extLst>
                  <a:ext uri="{0D108BD9-81ED-4DB2-BD59-A6C34878D82A}">
                    <a16:rowId xmlns:a16="http://schemas.microsoft.com/office/drawing/2014/main" val="3657181991"/>
                  </a:ext>
                </a:extLst>
              </a:tr>
            </a:tbl>
          </a:graphicData>
        </a:graphic>
      </p:graphicFrame>
      <p:sp>
        <p:nvSpPr>
          <p:cNvPr id="14" name="Title 9">
            <a:extLst>
              <a:ext uri="{FF2B5EF4-FFF2-40B4-BE49-F238E27FC236}">
                <a16:creationId xmlns:a16="http://schemas.microsoft.com/office/drawing/2014/main" id="{7D4E65F2-C851-034E-D970-960FF4084061}"/>
              </a:ext>
            </a:extLst>
          </p:cNvPr>
          <p:cNvSpPr txBox="1">
            <a:spLocks/>
          </p:cNvSpPr>
          <p:nvPr/>
        </p:nvSpPr>
        <p:spPr>
          <a:xfrm>
            <a:off x="4463439" y="3896799"/>
            <a:ext cx="7446782" cy="27463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3000" b="1" kern="1200">
                <a:solidFill>
                  <a:srgbClr val="1E1545"/>
                </a:solidFill>
                <a:latin typeface="Arial" panose="020B0604020202020204" pitchFamily="34" charset="0"/>
                <a:ea typeface="+mj-ea"/>
                <a:cs typeface="Arial" panose="020B0604020202020204" pitchFamily="34" charset="0"/>
              </a:defRPr>
            </a:lvl1pPr>
          </a:lstStyle>
          <a:p>
            <a:r>
              <a:rPr lang="en-AU" sz="1400" dirty="0"/>
              <a:t>Yearly out-of-pocket costs</a:t>
            </a:r>
            <a:endParaRPr lang="en-US" sz="1400" dirty="0"/>
          </a:p>
        </p:txBody>
      </p:sp>
    </p:spTree>
    <p:extLst>
      <p:ext uri="{BB962C8B-B14F-4D97-AF65-F5344CB8AC3E}">
        <p14:creationId xmlns:p14="http://schemas.microsoft.com/office/powerpoint/2010/main" val="1242105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FEDD-107B-FF44-F7AB-B087E480A28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01B3114-695B-2742-E1D5-C2E69B6AA951}"/>
              </a:ext>
            </a:extLst>
          </p:cNvPr>
          <p:cNvSpPr/>
          <p:nvPr/>
        </p:nvSpPr>
        <p:spPr>
          <a:xfrm>
            <a:off x="-1657" y="0"/>
            <a:ext cx="3925957" cy="6858000"/>
          </a:xfrm>
          <a:prstGeom prst="rect">
            <a:avLst/>
          </a:prstGeom>
          <a:solidFill>
            <a:srgbClr val="05473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14654CF7-CFBF-15D9-C450-19C53392DEAD}"/>
              </a:ext>
            </a:extLst>
          </p:cNvPr>
          <p:cNvSpPr/>
          <p:nvPr/>
        </p:nvSpPr>
        <p:spPr>
          <a:xfrm>
            <a:off x="0" y="0"/>
            <a:ext cx="3925957" cy="6858000"/>
          </a:xfrm>
          <a:prstGeom prst="rect">
            <a:avLst/>
          </a:prstGeom>
          <a:gradFill>
            <a:gsLst>
              <a:gs pos="0">
                <a:srgbClr val="054B25">
                  <a:alpha val="19000"/>
                </a:srgbClr>
              </a:gs>
              <a:gs pos="83000">
                <a:srgbClr val="098843">
                  <a:alpha val="19000"/>
                </a:srgbClr>
              </a:gs>
              <a:gs pos="97000">
                <a:schemeClr val="accent2">
                  <a:alpha val="13000"/>
                </a:schemeClr>
              </a:gs>
            </a:gsLst>
            <a:lin ang="54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Date Placeholder 3">
            <a:extLst>
              <a:ext uri="{FF2B5EF4-FFF2-40B4-BE49-F238E27FC236}">
                <a16:creationId xmlns:a16="http://schemas.microsoft.com/office/drawing/2014/main" id="{4989DA15-06AD-9346-8030-109A3373E54A}"/>
              </a:ext>
            </a:extLst>
          </p:cNvPr>
          <p:cNvSpPr>
            <a:spLocks noGrp="1"/>
          </p:cNvSpPr>
          <p:nvPr>
            <p:ph type="dt" sz="half" idx="11"/>
          </p:nvPr>
        </p:nvSpPr>
        <p:spPr>
          <a:xfrm>
            <a:off x="8700052" y="6064291"/>
            <a:ext cx="2743200" cy="277000"/>
          </a:xfrm>
        </p:spPr>
        <p:txBody>
          <a:bodyPr/>
          <a:lstStyle/>
          <a:p>
            <a:r>
              <a:rPr lang="en-US"/>
              <a:t>February 2025</a:t>
            </a:r>
          </a:p>
        </p:txBody>
      </p:sp>
      <p:sp>
        <p:nvSpPr>
          <p:cNvPr id="10" name="Title 9">
            <a:extLst>
              <a:ext uri="{FF2B5EF4-FFF2-40B4-BE49-F238E27FC236}">
                <a16:creationId xmlns:a16="http://schemas.microsoft.com/office/drawing/2014/main" id="{89A23BBE-384E-AAD2-B5E5-7D155704F454}"/>
              </a:ext>
            </a:extLst>
          </p:cNvPr>
          <p:cNvSpPr>
            <a:spLocks noGrp="1"/>
          </p:cNvSpPr>
          <p:nvPr>
            <p:ph type="title"/>
          </p:nvPr>
        </p:nvSpPr>
        <p:spPr>
          <a:xfrm>
            <a:off x="4485504" y="287140"/>
            <a:ext cx="7446782" cy="549275"/>
          </a:xfrm>
        </p:spPr>
        <p:txBody>
          <a:bodyPr/>
          <a:lstStyle/>
          <a:p>
            <a:r>
              <a:rPr lang="en-AU"/>
              <a:t>Young woman</a:t>
            </a:r>
            <a:endParaRPr lang="en-US"/>
          </a:p>
        </p:txBody>
      </p:sp>
      <p:sp>
        <p:nvSpPr>
          <p:cNvPr id="20" name="Rounded Rectangle 39">
            <a:extLst>
              <a:ext uri="{FF2B5EF4-FFF2-40B4-BE49-F238E27FC236}">
                <a16:creationId xmlns:a16="http://schemas.microsoft.com/office/drawing/2014/main" id="{64D9210E-FF1F-E748-9B83-8073F4D76CE8}"/>
              </a:ext>
            </a:extLst>
          </p:cNvPr>
          <p:cNvSpPr/>
          <p:nvPr/>
        </p:nvSpPr>
        <p:spPr>
          <a:xfrm>
            <a:off x="4465098" y="957262"/>
            <a:ext cx="6978153" cy="2012276"/>
          </a:xfrm>
          <a:prstGeom prst="roundRect">
            <a:avLst>
              <a:gd name="adj" fmla="val 5124"/>
            </a:avLst>
          </a:prstGeom>
          <a:solidFill>
            <a:schemeClr val="bg1"/>
          </a:solidFill>
          <a:ln w="6350">
            <a:solidFill>
              <a:schemeClr val="bg1">
                <a:lumMod val="65000"/>
              </a:schemeClr>
            </a:solidFill>
          </a:ln>
          <a:effectLst>
            <a:outerShdw blurRad="127000" dist="50800" dir="4800000" sx="102000" sy="102000" algn="ctr" rotWithShape="0">
              <a:schemeClr val="tx1">
                <a:alpha val="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t"/>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r>
              <a:rPr lang="en-AU" sz="1200" dirty="0">
                <a:solidFill>
                  <a:schemeClr val="tx1"/>
                </a:solidFill>
                <a:latin typeface="+mj-lt"/>
                <a:cs typeface="Calibri Light"/>
              </a:rPr>
              <a:t>This young woman has been modelled on </a:t>
            </a:r>
            <a:r>
              <a:rPr lang="en-AU" sz="1200" dirty="0">
                <a:solidFill>
                  <a:schemeClr val="tx2"/>
                </a:solidFill>
                <a:latin typeface="+mj-lt"/>
                <a:cs typeface="Calibri Light"/>
              </a:rPr>
              <a:t>a </a:t>
            </a:r>
            <a:r>
              <a:rPr lang="en-AU" sz="1200" dirty="0">
                <a:solidFill>
                  <a:schemeClr val="tx1"/>
                </a:solidFill>
                <a:latin typeface="+mj-lt"/>
                <a:cs typeface="Calibri Light"/>
              </a:rPr>
              <a:t>typical GP service usage for woman in her late 20s that is otherwise healthy and sees her GP regularly to support her preventive health care and for minor illnesses.</a:t>
            </a:r>
          </a:p>
          <a:p>
            <a:endParaRPr lang="en-AU" sz="1200" dirty="0">
              <a:solidFill>
                <a:schemeClr val="tx1"/>
              </a:solidFill>
              <a:latin typeface="+mj-lt"/>
              <a:cs typeface="Calibri Light"/>
            </a:endParaRPr>
          </a:p>
          <a:p>
            <a:r>
              <a:rPr lang="en-AU" sz="1200" dirty="0">
                <a:solidFill>
                  <a:schemeClr val="tx1"/>
                </a:solidFill>
                <a:latin typeface="+mj-lt"/>
                <a:cs typeface="Calibri Light"/>
              </a:rPr>
              <a:t>Young women with this typical rate of GP service usage </a:t>
            </a:r>
            <a:r>
              <a:rPr lang="en-AU" sz="1200" dirty="0">
                <a:solidFill>
                  <a:schemeClr val="tx2"/>
                </a:solidFill>
                <a:latin typeface="+mj-lt"/>
                <a:cs typeface="Calibri Light"/>
              </a:rPr>
              <a:t>may </a:t>
            </a:r>
            <a:r>
              <a:rPr lang="en-AU" sz="1200" dirty="0">
                <a:solidFill>
                  <a:schemeClr val="tx1"/>
                </a:solidFill>
                <a:latin typeface="+mj-lt"/>
                <a:cs typeface="Calibri Light"/>
              </a:rPr>
              <a:t>have out-of-pocket costs of between </a:t>
            </a:r>
            <a:r>
              <a:rPr lang="en-AU" sz="1200" b="1" dirty="0">
                <a:solidFill>
                  <a:schemeClr val="tx1"/>
                </a:solidFill>
                <a:latin typeface="+mj-lt"/>
                <a:cs typeface="Calibri Light"/>
              </a:rPr>
              <a:t>$90 and $221 a year</a:t>
            </a:r>
            <a:r>
              <a:rPr lang="en-AU" sz="1200" dirty="0">
                <a:solidFill>
                  <a:schemeClr val="tx1"/>
                </a:solidFill>
                <a:latin typeface="+mj-lt"/>
                <a:cs typeface="Calibri Light"/>
              </a:rPr>
              <a:t>, depending on where they live.</a:t>
            </a:r>
          </a:p>
          <a:p>
            <a:endParaRPr lang="en-AU" sz="1200" dirty="0">
              <a:solidFill>
                <a:schemeClr val="tx1"/>
              </a:solidFill>
              <a:latin typeface="+mj-lt"/>
              <a:cs typeface="Calibri Light"/>
            </a:endParaRPr>
          </a:p>
          <a:p>
            <a:r>
              <a:rPr lang="en-AU" sz="1200" dirty="0">
                <a:solidFill>
                  <a:schemeClr val="tx1"/>
                </a:solidFill>
                <a:latin typeface="+mj-lt"/>
                <a:cs typeface="Calibri Light"/>
              </a:rPr>
              <a:t>If their practice shifts to full bulk billing with the support of the </a:t>
            </a:r>
            <a:r>
              <a:rPr lang="en-AU" sz="1200" b="1" dirty="0">
                <a:solidFill>
                  <a:schemeClr val="tx1"/>
                </a:solidFill>
                <a:latin typeface="+mj-lt"/>
                <a:cs typeface="Calibri Light"/>
              </a:rPr>
              <a:t>Bulk Billing Practice Incentive Program</a:t>
            </a:r>
            <a:r>
              <a:rPr lang="en-AU" sz="1200" dirty="0">
                <a:solidFill>
                  <a:schemeClr val="tx1"/>
                </a:solidFill>
                <a:latin typeface="+mj-lt"/>
                <a:cs typeface="Calibri Light"/>
              </a:rPr>
              <a:t> and </a:t>
            </a:r>
            <a:r>
              <a:rPr lang="en-AU" sz="1200" b="1" dirty="0">
                <a:solidFill>
                  <a:schemeClr val="tx1"/>
                </a:solidFill>
                <a:latin typeface="+mj-lt"/>
                <a:cs typeface="Calibri Light"/>
              </a:rPr>
              <a:t>bulk billing incentive for all Australians, </a:t>
            </a:r>
            <a:r>
              <a:rPr lang="en-AU" sz="1200" dirty="0">
                <a:solidFill>
                  <a:schemeClr val="tx1"/>
                </a:solidFill>
                <a:latin typeface="+mj-lt"/>
                <a:cs typeface="Calibri Light"/>
              </a:rPr>
              <a:t>then the out of pocket cost </a:t>
            </a:r>
            <a:r>
              <a:rPr lang="en-AU" sz="1200" dirty="0">
                <a:solidFill>
                  <a:schemeClr val="tx2"/>
                </a:solidFill>
                <a:latin typeface="+mj-lt"/>
                <a:cs typeface="Calibri Light"/>
              </a:rPr>
              <a:t>for this young woman</a:t>
            </a:r>
            <a:r>
              <a:rPr lang="en-AU" sz="1200" dirty="0">
                <a:solidFill>
                  <a:schemeClr val="tx1"/>
                </a:solidFill>
                <a:latin typeface="+mj-lt"/>
                <a:cs typeface="Calibri Light"/>
              </a:rPr>
              <a:t> will be </a:t>
            </a:r>
            <a:r>
              <a:rPr lang="en-AU" sz="1200" b="1" dirty="0">
                <a:solidFill>
                  <a:schemeClr val="tx1"/>
                </a:solidFill>
                <a:latin typeface="+mj-lt"/>
                <a:cs typeface="Calibri Light"/>
              </a:rPr>
              <a:t>$0</a:t>
            </a:r>
            <a:r>
              <a:rPr lang="en-AU" sz="1200" dirty="0">
                <a:solidFill>
                  <a:schemeClr val="tx1"/>
                </a:solidFill>
                <a:latin typeface="+mj-lt"/>
                <a:cs typeface="Calibri Light"/>
              </a:rPr>
              <a:t> - all of their GP visits will be free.</a:t>
            </a:r>
          </a:p>
        </p:txBody>
      </p:sp>
      <p:sp>
        <p:nvSpPr>
          <p:cNvPr id="2" name="Rounded Rectangle 39">
            <a:extLst>
              <a:ext uri="{FF2B5EF4-FFF2-40B4-BE49-F238E27FC236}">
                <a16:creationId xmlns:a16="http://schemas.microsoft.com/office/drawing/2014/main" id="{0D548528-C616-A783-72CE-FCACDA0F9A6A}"/>
              </a:ext>
            </a:extLst>
          </p:cNvPr>
          <p:cNvSpPr/>
          <p:nvPr/>
        </p:nvSpPr>
        <p:spPr>
          <a:xfrm>
            <a:off x="130216" y="5073135"/>
            <a:ext cx="3662209" cy="1243161"/>
          </a:xfrm>
          <a:prstGeom prst="roundRect">
            <a:avLst>
              <a:gd name="adj" fmla="val 5124"/>
            </a:avLst>
          </a:prstGeom>
          <a:solidFill>
            <a:schemeClr val="bg1"/>
          </a:solidFill>
          <a:ln w="6350">
            <a:solidFill>
              <a:schemeClr val="bg1">
                <a:lumMod val="65000"/>
              </a:schemeClr>
            </a:solidFill>
          </a:ln>
          <a:effectLst>
            <a:outerShdw blurRad="127000" dist="50800" dir="4800000" sx="102000" sy="102000" algn="ctr" rotWithShape="0">
              <a:schemeClr val="tx1">
                <a:alpha val="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t"/>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r>
              <a:rPr lang="en-AU" sz="1000" b="1" u="sng">
                <a:solidFill>
                  <a:schemeClr val="tx1"/>
                </a:solidFill>
                <a:latin typeface="+mj-lt"/>
                <a:cs typeface="Arial"/>
              </a:rPr>
              <a:t>GP VISITS THIS YEAR:</a:t>
            </a:r>
            <a:r>
              <a:rPr lang="en-AU" sz="1000" b="1">
                <a:solidFill>
                  <a:schemeClr val="tx1"/>
                </a:solidFill>
                <a:latin typeface="+mj-lt"/>
                <a:cs typeface="Arial"/>
              </a:rPr>
              <a:t> 5</a:t>
            </a:r>
          </a:p>
          <a:p>
            <a:endParaRPr lang="en-AU" sz="1000">
              <a:solidFill>
                <a:schemeClr val="tx1"/>
              </a:solidFill>
              <a:latin typeface="+mj-lt"/>
              <a:cs typeface="Arial"/>
            </a:endParaRPr>
          </a:p>
          <a:p>
            <a:r>
              <a:rPr lang="en-AU" sz="1000">
                <a:solidFill>
                  <a:schemeClr val="tx1"/>
                </a:solidFill>
                <a:latin typeface="+mj-lt"/>
                <a:cs typeface="Arial"/>
              </a:rPr>
              <a:t>5 x Standard GP Consult (Level B)</a:t>
            </a:r>
          </a:p>
        </p:txBody>
      </p:sp>
      <p:pic>
        <p:nvPicPr>
          <p:cNvPr id="7" name="Picture 6">
            <a:extLst>
              <a:ext uri="{FF2B5EF4-FFF2-40B4-BE49-F238E27FC236}">
                <a16:creationId xmlns:a16="http://schemas.microsoft.com/office/drawing/2014/main" id="{26C2BA7E-341F-BBA3-796E-62E86C130874}"/>
              </a:ext>
            </a:extLst>
          </p:cNvPr>
          <p:cNvPicPr>
            <a:picLocks noChangeAspect="1"/>
          </p:cNvPicPr>
          <p:nvPr/>
        </p:nvPicPr>
        <p:blipFill>
          <a:blip r:embed="rId2"/>
          <a:srcRect l="27496" t="3698" r="19609" b="2267"/>
          <a:stretch/>
        </p:blipFill>
        <p:spPr>
          <a:xfrm>
            <a:off x="259714" y="634673"/>
            <a:ext cx="3299793" cy="3299793"/>
          </a:xfrm>
          <a:prstGeom prst="ellipse">
            <a:avLst/>
          </a:prstGeom>
        </p:spPr>
      </p:pic>
      <p:graphicFrame>
        <p:nvGraphicFramePr>
          <p:cNvPr id="6" name="Table 5">
            <a:extLst>
              <a:ext uri="{FF2B5EF4-FFF2-40B4-BE49-F238E27FC236}">
                <a16:creationId xmlns:a16="http://schemas.microsoft.com/office/drawing/2014/main" id="{E2188E76-D054-886E-BE3C-07C3C32DEEEA}"/>
              </a:ext>
            </a:extLst>
          </p:cNvPr>
          <p:cNvGraphicFramePr>
            <a:graphicFrameLocks noGrp="1"/>
          </p:cNvGraphicFramePr>
          <p:nvPr>
            <p:extLst>
              <p:ext uri="{D42A27DB-BD31-4B8C-83A1-F6EECF244321}">
                <p14:modId xmlns:p14="http://schemas.microsoft.com/office/powerpoint/2010/main" val="4171651850"/>
              </p:ext>
            </p:extLst>
          </p:nvPr>
        </p:nvGraphicFramePr>
        <p:xfrm>
          <a:off x="4465096" y="4179059"/>
          <a:ext cx="7446785" cy="2229304"/>
        </p:xfrm>
        <a:graphic>
          <a:graphicData uri="http://schemas.openxmlformats.org/drawingml/2006/table">
            <a:tbl>
              <a:tblPr firstRow="1" firstCol="1" bandRow="1">
                <a:tableStyleId>{5C22544A-7EE6-4342-B048-85BDC9FD1C3A}</a:tableStyleId>
              </a:tblPr>
              <a:tblGrid>
                <a:gridCol w="1521377">
                  <a:extLst>
                    <a:ext uri="{9D8B030D-6E8A-4147-A177-3AD203B41FA5}">
                      <a16:colId xmlns:a16="http://schemas.microsoft.com/office/drawing/2014/main" val="1536599663"/>
                    </a:ext>
                  </a:extLst>
                </a:gridCol>
                <a:gridCol w="740676">
                  <a:extLst>
                    <a:ext uri="{9D8B030D-6E8A-4147-A177-3AD203B41FA5}">
                      <a16:colId xmlns:a16="http://schemas.microsoft.com/office/drawing/2014/main" val="1163587038"/>
                    </a:ext>
                  </a:extLst>
                </a:gridCol>
                <a:gridCol w="740676">
                  <a:extLst>
                    <a:ext uri="{9D8B030D-6E8A-4147-A177-3AD203B41FA5}">
                      <a16:colId xmlns:a16="http://schemas.microsoft.com/office/drawing/2014/main" val="2623905011"/>
                    </a:ext>
                  </a:extLst>
                </a:gridCol>
                <a:gridCol w="740676">
                  <a:extLst>
                    <a:ext uri="{9D8B030D-6E8A-4147-A177-3AD203B41FA5}">
                      <a16:colId xmlns:a16="http://schemas.microsoft.com/office/drawing/2014/main" val="3382706190"/>
                    </a:ext>
                  </a:extLst>
                </a:gridCol>
                <a:gridCol w="740676">
                  <a:extLst>
                    <a:ext uri="{9D8B030D-6E8A-4147-A177-3AD203B41FA5}">
                      <a16:colId xmlns:a16="http://schemas.microsoft.com/office/drawing/2014/main" val="4209259233"/>
                    </a:ext>
                  </a:extLst>
                </a:gridCol>
                <a:gridCol w="740676">
                  <a:extLst>
                    <a:ext uri="{9D8B030D-6E8A-4147-A177-3AD203B41FA5}">
                      <a16:colId xmlns:a16="http://schemas.microsoft.com/office/drawing/2014/main" val="428703557"/>
                    </a:ext>
                  </a:extLst>
                </a:gridCol>
                <a:gridCol w="740676">
                  <a:extLst>
                    <a:ext uri="{9D8B030D-6E8A-4147-A177-3AD203B41FA5}">
                      <a16:colId xmlns:a16="http://schemas.microsoft.com/office/drawing/2014/main" val="2611880398"/>
                    </a:ext>
                  </a:extLst>
                </a:gridCol>
                <a:gridCol w="740676">
                  <a:extLst>
                    <a:ext uri="{9D8B030D-6E8A-4147-A177-3AD203B41FA5}">
                      <a16:colId xmlns:a16="http://schemas.microsoft.com/office/drawing/2014/main" val="4213539475"/>
                    </a:ext>
                  </a:extLst>
                </a:gridCol>
                <a:gridCol w="740676">
                  <a:extLst>
                    <a:ext uri="{9D8B030D-6E8A-4147-A177-3AD203B41FA5}">
                      <a16:colId xmlns:a16="http://schemas.microsoft.com/office/drawing/2014/main" val="1667651096"/>
                    </a:ext>
                  </a:extLst>
                </a:gridCol>
              </a:tblGrid>
              <a:tr h="392941">
                <a:tc>
                  <a:txBody>
                    <a:bodyPr/>
                    <a:lstStyle/>
                    <a:p>
                      <a:pPr>
                        <a:lnSpc>
                          <a:spcPct val="115000"/>
                        </a:lnSpc>
                        <a:spcAft>
                          <a:spcPts val="800"/>
                        </a:spcAft>
                      </a:pP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B w="38100" cmpd="sng">
                      <a:noFill/>
                    </a:lnB>
                    <a:solidFill>
                      <a:srgbClr val="FFFFFF"/>
                    </a:solidFill>
                  </a:tcPr>
                </a:tc>
                <a:tc>
                  <a:txBody>
                    <a:bodyPr/>
                    <a:lstStyle/>
                    <a:p>
                      <a:pPr algn="ctr">
                        <a:lnSpc>
                          <a:spcPct val="115000"/>
                        </a:lnSpc>
                        <a:spcAft>
                          <a:spcPts val="800"/>
                        </a:spcAft>
                      </a:pPr>
                      <a:r>
                        <a:rPr lang="en-US" sz="1200" kern="100">
                          <a:effectLst/>
                        </a:rPr>
                        <a:t>NSW</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1200" kern="100">
                          <a:effectLst/>
                        </a:rPr>
                        <a:t>Vic</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1200" kern="100">
                          <a:effectLst/>
                        </a:rPr>
                        <a:t>Qld</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1200" kern="100">
                          <a:effectLst/>
                        </a:rPr>
                        <a:t>WA</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1200" kern="100">
                          <a:effectLst/>
                        </a:rPr>
                        <a:t>SA</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1200" kern="100">
                          <a:effectLst/>
                        </a:rPr>
                        <a:t>Tas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1200" kern="100">
                          <a:effectLst/>
                        </a:rPr>
                        <a:t>NT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1200" kern="100">
                          <a:effectLst/>
                        </a:rPr>
                        <a:t>ACT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43201589"/>
                  </a:ext>
                </a:extLst>
              </a:tr>
              <a:tr h="612121">
                <a:tc>
                  <a:txBody>
                    <a:bodyPr/>
                    <a:lstStyle/>
                    <a:p>
                      <a:pPr algn="ctr">
                        <a:lnSpc>
                          <a:spcPct val="115000"/>
                        </a:lnSpc>
                        <a:spcBef>
                          <a:spcPts val="800"/>
                        </a:spcBef>
                        <a:spcAft>
                          <a:spcPts val="800"/>
                        </a:spcAft>
                      </a:pPr>
                      <a:r>
                        <a:rPr lang="en-US" sz="1200" b="1" kern="100">
                          <a:solidFill>
                            <a:schemeClr val="lt1"/>
                          </a:solidFill>
                          <a:effectLst/>
                          <a:latin typeface="+mn-lt"/>
                          <a:ea typeface="+mn-ea"/>
                          <a:cs typeface="+mn-cs"/>
                        </a:rPr>
                        <a:t>City &amp; Metro Practice</a:t>
                      </a: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ctr"/>
                      <a:r>
                        <a:rPr lang="en-AU" sz="1200" b="1" i="0" u="none" strike="noStrike">
                          <a:solidFill>
                            <a:srgbClr val="000000"/>
                          </a:solidFill>
                          <a:effectLst/>
                          <a:latin typeface="Arial" panose="020B0604020202020204" pitchFamily="34" charset="0"/>
                        </a:rPr>
                        <a:t> $90 </a:t>
                      </a:r>
                    </a:p>
                  </a:txBody>
                  <a:tcPr marL="0" marR="0" marT="0" marB="0" anchor="ctr">
                    <a:lnL w="12700" cmpd="sng">
                      <a:noFill/>
                    </a:lnL>
                    <a:solidFill>
                      <a:schemeClr val="bg1"/>
                    </a:solidFill>
                  </a:tcPr>
                </a:tc>
                <a:tc>
                  <a:txBody>
                    <a:bodyPr/>
                    <a:lstStyle/>
                    <a:p>
                      <a:pPr algn="ctr" fontAlgn="ctr"/>
                      <a:r>
                        <a:rPr lang="en-AU" sz="1200" b="1" i="0" u="none" strike="noStrike">
                          <a:solidFill>
                            <a:srgbClr val="000000"/>
                          </a:solidFill>
                          <a:effectLst/>
                          <a:latin typeface="Arial" panose="020B0604020202020204" pitchFamily="34" charset="0"/>
                        </a:rPr>
                        <a:t> $131 </a:t>
                      </a:r>
                    </a:p>
                  </a:txBody>
                  <a:tcPr marL="0" marR="0" marT="0" marB="0" anchor="ctr">
                    <a:solidFill>
                      <a:schemeClr val="bg1"/>
                    </a:solidFill>
                  </a:tcPr>
                </a:tc>
                <a:tc>
                  <a:txBody>
                    <a:bodyPr/>
                    <a:lstStyle/>
                    <a:p>
                      <a:pPr algn="ctr" fontAlgn="ctr"/>
                      <a:r>
                        <a:rPr lang="en-AU" sz="1200" b="1" i="0" u="none" strike="noStrike">
                          <a:solidFill>
                            <a:srgbClr val="000000"/>
                          </a:solidFill>
                          <a:effectLst/>
                          <a:latin typeface="Arial" panose="020B0604020202020204" pitchFamily="34" charset="0"/>
                        </a:rPr>
                        <a:t> $131 </a:t>
                      </a:r>
                    </a:p>
                  </a:txBody>
                  <a:tcPr marL="0" marR="0" marT="0" marB="0" anchor="ctr">
                    <a:solidFill>
                      <a:schemeClr val="bg1"/>
                    </a:solidFill>
                  </a:tcPr>
                </a:tc>
                <a:tc>
                  <a:txBody>
                    <a:bodyPr/>
                    <a:lstStyle/>
                    <a:p>
                      <a:pPr algn="ctr" fontAlgn="ctr"/>
                      <a:r>
                        <a:rPr lang="en-AU" sz="1200" b="1" i="0" u="none" strike="noStrike">
                          <a:solidFill>
                            <a:srgbClr val="000000"/>
                          </a:solidFill>
                          <a:effectLst/>
                          <a:latin typeface="Arial" panose="020B0604020202020204" pitchFamily="34" charset="0"/>
                        </a:rPr>
                        <a:t> $169 </a:t>
                      </a:r>
                    </a:p>
                  </a:txBody>
                  <a:tcPr marL="0" marR="0" marT="0" marB="0" anchor="ctr">
                    <a:solidFill>
                      <a:schemeClr val="bg1"/>
                    </a:solidFill>
                  </a:tcPr>
                </a:tc>
                <a:tc>
                  <a:txBody>
                    <a:bodyPr/>
                    <a:lstStyle/>
                    <a:p>
                      <a:pPr algn="ctr" fontAlgn="ctr"/>
                      <a:r>
                        <a:rPr lang="en-AU" sz="1200" b="1" i="0" u="none" strike="noStrike">
                          <a:solidFill>
                            <a:srgbClr val="000000"/>
                          </a:solidFill>
                          <a:effectLst/>
                          <a:latin typeface="Arial" panose="020B0604020202020204" pitchFamily="34" charset="0"/>
                        </a:rPr>
                        <a:t> $105 </a:t>
                      </a:r>
                    </a:p>
                  </a:txBody>
                  <a:tcPr marL="0" marR="0" marT="0" marB="0" anchor="ctr">
                    <a:solidFill>
                      <a:schemeClr val="bg1"/>
                    </a:solidFill>
                  </a:tcPr>
                </a:tc>
                <a:tc>
                  <a:txBody>
                    <a:bodyPr/>
                    <a:lstStyle/>
                    <a:p>
                      <a:pPr algn="ctr" fontAlgn="ctr"/>
                      <a:r>
                        <a:rPr lang="en-AU" sz="1200" b="1" i="0" u="none" strike="noStrike">
                          <a:solidFill>
                            <a:srgbClr val="000000"/>
                          </a:solidFill>
                          <a:effectLst/>
                          <a:latin typeface="Arial" panose="020B0604020202020204" pitchFamily="34" charset="0"/>
                        </a:rPr>
                        <a:t> </a:t>
                      </a:r>
                    </a:p>
                  </a:txBody>
                  <a:tcPr marL="0" marR="0" marT="0" marB="0" anchor="ctr">
                    <a:solidFill>
                      <a:schemeClr val="bg1"/>
                    </a:solidFill>
                  </a:tcPr>
                </a:tc>
                <a:tc>
                  <a:txBody>
                    <a:bodyPr/>
                    <a:lstStyle/>
                    <a:p>
                      <a:pPr algn="ctr" fontAlgn="ctr"/>
                      <a:r>
                        <a:rPr lang="en-AU" sz="1200" b="1" i="0" u="none" strike="noStrike">
                          <a:solidFill>
                            <a:srgbClr val="000000"/>
                          </a:solidFill>
                          <a:effectLst/>
                          <a:latin typeface="Arial" panose="020B0604020202020204" pitchFamily="34" charset="0"/>
                        </a:rPr>
                        <a:t> </a:t>
                      </a:r>
                    </a:p>
                  </a:txBody>
                  <a:tcPr marL="0" marR="0" marT="0" marB="0" anchor="ctr">
                    <a:solidFill>
                      <a:schemeClr val="bg1"/>
                    </a:solidFill>
                  </a:tcPr>
                </a:tc>
                <a:tc>
                  <a:txBody>
                    <a:bodyPr/>
                    <a:lstStyle/>
                    <a:p>
                      <a:pPr algn="ctr" fontAlgn="ctr"/>
                      <a:r>
                        <a:rPr lang="en-AU" sz="1200" b="1" i="0" u="none" strike="noStrike">
                          <a:solidFill>
                            <a:srgbClr val="000000"/>
                          </a:solidFill>
                          <a:effectLst/>
                          <a:latin typeface="Arial" panose="020B0604020202020204" pitchFamily="34" charset="0"/>
                        </a:rPr>
                        <a:t> $214 </a:t>
                      </a:r>
                    </a:p>
                  </a:txBody>
                  <a:tcPr marL="0" marR="0" marT="0" marB="0" anchor="ctr">
                    <a:solidFill>
                      <a:schemeClr val="bg1"/>
                    </a:solidFill>
                  </a:tcPr>
                </a:tc>
                <a:extLst>
                  <a:ext uri="{0D108BD9-81ED-4DB2-BD59-A6C34878D82A}">
                    <a16:rowId xmlns:a16="http://schemas.microsoft.com/office/drawing/2014/main" val="3871977588"/>
                  </a:ext>
                </a:extLst>
              </a:tr>
              <a:tr h="612121">
                <a:tc>
                  <a: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lang="en-AU" sz="1200" b="1" kern="100">
                          <a:solidFill>
                            <a:schemeClr val="lt1"/>
                          </a:solidFill>
                          <a:effectLst/>
                          <a:latin typeface="+mn-lt"/>
                          <a:ea typeface="+mn-ea"/>
                          <a:cs typeface="+mn-cs"/>
                        </a:rPr>
                        <a:t>Regional &amp; Rural Practice</a:t>
                      </a:r>
                      <a:endParaRPr lang="en-US" sz="1200" b="1" kern="100">
                        <a:solidFill>
                          <a:schemeClr val="lt1"/>
                        </a:solidFill>
                        <a:effectLst/>
                        <a:latin typeface="+mn-lt"/>
                        <a:ea typeface="+mn-ea"/>
                        <a:cs typeface="+mn-cs"/>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ctr"/>
                      <a:r>
                        <a:rPr lang="en-AU" sz="1200" b="1" i="0" u="none" strike="noStrike">
                          <a:solidFill>
                            <a:srgbClr val="000000"/>
                          </a:solidFill>
                          <a:effectLst/>
                          <a:latin typeface="Arial" panose="020B0604020202020204" pitchFamily="34" charset="0"/>
                        </a:rPr>
                        <a:t> $144 </a:t>
                      </a:r>
                    </a:p>
                  </a:txBody>
                  <a:tcPr marL="0" marR="0" marT="0" marB="0" anchor="ctr">
                    <a:lnL w="12700" cmpd="sng">
                      <a:noFill/>
                    </a:lnL>
                    <a:solidFill>
                      <a:schemeClr val="bg1"/>
                    </a:solidFill>
                  </a:tcPr>
                </a:tc>
                <a:tc>
                  <a:txBody>
                    <a:bodyPr/>
                    <a:lstStyle/>
                    <a:p>
                      <a:pPr algn="ctr" fontAlgn="ctr"/>
                      <a:r>
                        <a:rPr lang="en-AU" sz="1200" b="1" i="0" u="none" strike="noStrike">
                          <a:solidFill>
                            <a:srgbClr val="000000"/>
                          </a:solidFill>
                          <a:effectLst/>
                          <a:latin typeface="Arial" panose="020B0604020202020204" pitchFamily="34" charset="0"/>
                        </a:rPr>
                        <a:t> $135 </a:t>
                      </a:r>
                    </a:p>
                  </a:txBody>
                  <a:tcPr marL="0" marR="0" marT="0" marB="0" anchor="ctr">
                    <a:solidFill>
                      <a:schemeClr val="bg1"/>
                    </a:solidFill>
                  </a:tcPr>
                </a:tc>
                <a:tc>
                  <a:txBody>
                    <a:bodyPr/>
                    <a:lstStyle/>
                    <a:p>
                      <a:pPr algn="ctr" fontAlgn="ctr"/>
                      <a:r>
                        <a:rPr lang="en-AU" sz="1200" b="1" i="0" u="none" strike="noStrike">
                          <a:solidFill>
                            <a:srgbClr val="000000"/>
                          </a:solidFill>
                          <a:effectLst/>
                          <a:latin typeface="Arial" panose="020B0604020202020204" pitchFamily="34" charset="0"/>
                        </a:rPr>
                        <a:t> $141 </a:t>
                      </a:r>
                    </a:p>
                  </a:txBody>
                  <a:tcPr marL="0" marR="0" marT="0" marB="0" anchor="ctr">
                    <a:solidFill>
                      <a:schemeClr val="bg1"/>
                    </a:solidFill>
                  </a:tcPr>
                </a:tc>
                <a:tc>
                  <a:txBody>
                    <a:bodyPr/>
                    <a:lstStyle/>
                    <a:p>
                      <a:pPr algn="ctr" fontAlgn="ctr"/>
                      <a:r>
                        <a:rPr lang="en-AU" sz="1200" b="1" i="0" u="none" strike="noStrike">
                          <a:solidFill>
                            <a:srgbClr val="000000"/>
                          </a:solidFill>
                          <a:effectLst/>
                          <a:latin typeface="Arial" panose="020B0604020202020204" pitchFamily="34" charset="0"/>
                        </a:rPr>
                        <a:t> $143 </a:t>
                      </a:r>
                    </a:p>
                  </a:txBody>
                  <a:tcPr marL="0" marR="0" marT="0" marB="0" anchor="ctr">
                    <a:solidFill>
                      <a:schemeClr val="bg1"/>
                    </a:solidFill>
                  </a:tcPr>
                </a:tc>
                <a:tc>
                  <a:txBody>
                    <a:bodyPr/>
                    <a:lstStyle/>
                    <a:p>
                      <a:pPr algn="ctr" fontAlgn="ctr"/>
                      <a:r>
                        <a:rPr lang="en-AU" sz="1200" b="1" i="0" u="none" strike="noStrike">
                          <a:solidFill>
                            <a:srgbClr val="000000"/>
                          </a:solidFill>
                          <a:effectLst/>
                          <a:latin typeface="Arial" panose="020B0604020202020204" pitchFamily="34" charset="0"/>
                        </a:rPr>
                        <a:t> $148 </a:t>
                      </a:r>
                    </a:p>
                  </a:txBody>
                  <a:tcPr marL="0" marR="0" marT="0" marB="0" anchor="ctr">
                    <a:solidFill>
                      <a:schemeClr val="bg1"/>
                    </a:solidFill>
                  </a:tcPr>
                </a:tc>
                <a:tc>
                  <a:txBody>
                    <a:bodyPr/>
                    <a:lstStyle/>
                    <a:p>
                      <a:pPr algn="ctr" fontAlgn="ctr"/>
                      <a:r>
                        <a:rPr lang="en-AU" sz="1200" b="1" i="0" u="none" strike="noStrike">
                          <a:solidFill>
                            <a:srgbClr val="000000"/>
                          </a:solidFill>
                          <a:effectLst/>
                          <a:latin typeface="Arial" panose="020B0604020202020204" pitchFamily="34" charset="0"/>
                        </a:rPr>
                        <a:t> $221 </a:t>
                      </a:r>
                    </a:p>
                  </a:txBody>
                  <a:tcPr marL="0" marR="0" marT="0" marB="0" anchor="ctr">
                    <a:solidFill>
                      <a:schemeClr val="bg1"/>
                    </a:solidFill>
                  </a:tcPr>
                </a:tc>
                <a:tc>
                  <a:txBody>
                    <a:bodyPr/>
                    <a:lstStyle/>
                    <a:p>
                      <a:pPr algn="ctr" fontAlgn="ctr"/>
                      <a:r>
                        <a:rPr lang="en-AU" sz="1200" b="1" i="0" u="none" strike="noStrike">
                          <a:solidFill>
                            <a:srgbClr val="000000"/>
                          </a:solidFill>
                          <a:effectLst/>
                          <a:latin typeface="Arial" panose="020B0604020202020204" pitchFamily="34" charset="0"/>
                        </a:rPr>
                        <a:t> $146 </a:t>
                      </a:r>
                    </a:p>
                  </a:txBody>
                  <a:tcPr marL="0" marR="0" marT="0" marB="0" anchor="ctr">
                    <a:solidFill>
                      <a:schemeClr val="bg1"/>
                    </a:solidFill>
                  </a:tcPr>
                </a:tc>
                <a:tc>
                  <a:txBody>
                    <a:bodyPr/>
                    <a:lstStyle/>
                    <a:p>
                      <a:pPr algn="ctr" fontAlgn="ctr"/>
                      <a:r>
                        <a:rPr lang="en-AU" sz="1200" b="1" i="0" u="none" strike="noStrike">
                          <a:solidFill>
                            <a:srgbClr val="000000"/>
                          </a:solidFill>
                          <a:effectLst/>
                          <a:latin typeface="Arial" panose="020B0604020202020204" pitchFamily="34" charset="0"/>
                        </a:rPr>
                        <a:t> </a:t>
                      </a:r>
                    </a:p>
                  </a:txBody>
                  <a:tcPr marL="0" marR="0" marT="0" marB="0" anchor="ctr">
                    <a:solidFill>
                      <a:schemeClr val="bg1"/>
                    </a:solidFill>
                  </a:tcPr>
                </a:tc>
                <a:extLst>
                  <a:ext uri="{0D108BD9-81ED-4DB2-BD59-A6C34878D82A}">
                    <a16:rowId xmlns:a16="http://schemas.microsoft.com/office/drawing/2014/main" val="1920126941"/>
                  </a:ext>
                </a:extLst>
              </a:tr>
              <a:tr h="612121">
                <a:tc>
                  <a: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lang="en-US" sz="1200" b="1" kern="100">
                          <a:solidFill>
                            <a:schemeClr val="lt1"/>
                          </a:solidFill>
                          <a:effectLst/>
                          <a:latin typeface="+mn-lt"/>
                          <a:ea typeface="+mn-ea"/>
                          <a:cs typeface="+mn-cs"/>
                        </a:rPr>
                        <a:t>Fully Bulk Billing Practice</a:t>
                      </a: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ctr"/>
                      <a:r>
                        <a:rPr lang="en-AU" sz="1200" b="1" i="0" u="none" strike="noStrike">
                          <a:solidFill>
                            <a:srgbClr val="000000"/>
                          </a:solidFill>
                          <a:effectLst/>
                          <a:latin typeface="Arial" panose="020B0604020202020204" pitchFamily="34" charset="0"/>
                        </a:rPr>
                        <a:t>$0</a:t>
                      </a:r>
                    </a:p>
                  </a:txBody>
                  <a:tcPr marL="9525" marR="9525" marT="9525" marB="0" anchor="ctr">
                    <a:lnL w="12700" cmpd="sng">
                      <a:noFill/>
                    </a:lnL>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a:txBody>
                  <a:tcPr marL="9525" marR="9525" marT="9525" marB="0" anchor="ctr">
                    <a:solidFill>
                      <a:schemeClr val="bg1"/>
                    </a:solidFill>
                  </a:tcPr>
                </a:tc>
                <a:extLst>
                  <a:ext uri="{0D108BD9-81ED-4DB2-BD59-A6C34878D82A}">
                    <a16:rowId xmlns:a16="http://schemas.microsoft.com/office/drawing/2014/main" val="3657181991"/>
                  </a:ext>
                </a:extLst>
              </a:tr>
            </a:tbl>
          </a:graphicData>
        </a:graphic>
      </p:graphicFrame>
      <p:sp>
        <p:nvSpPr>
          <p:cNvPr id="9" name="Title 9">
            <a:extLst>
              <a:ext uri="{FF2B5EF4-FFF2-40B4-BE49-F238E27FC236}">
                <a16:creationId xmlns:a16="http://schemas.microsoft.com/office/drawing/2014/main" id="{7FAA0BBE-199D-8D26-E405-0DBE906FF3DC}"/>
              </a:ext>
            </a:extLst>
          </p:cNvPr>
          <p:cNvSpPr txBox="1">
            <a:spLocks/>
          </p:cNvSpPr>
          <p:nvPr/>
        </p:nvSpPr>
        <p:spPr>
          <a:xfrm>
            <a:off x="4463439" y="3896799"/>
            <a:ext cx="7446782" cy="27463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3000" b="1" kern="1200">
                <a:solidFill>
                  <a:srgbClr val="1E1545"/>
                </a:solidFill>
                <a:latin typeface="Arial" panose="020B0604020202020204" pitchFamily="34" charset="0"/>
                <a:ea typeface="+mj-ea"/>
                <a:cs typeface="Arial" panose="020B0604020202020204" pitchFamily="34" charset="0"/>
              </a:defRPr>
            </a:lvl1pPr>
          </a:lstStyle>
          <a:p>
            <a:r>
              <a:rPr lang="en-AU" sz="1400" dirty="0"/>
              <a:t>Yearly out-of-pocket costs</a:t>
            </a:r>
            <a:endParaRPr lang="en-US" sz="1400" dirty="0"/>
          </a:p>
        </p:txBody>
      </p:sp>
    </p:spTree>
    <p:extLst>
      <p:ext uri="{BB962C8B-B14F-4D97-AF65-F5344CB8AC3E}">
        <p14:creationId xmlns:p14="http://schemas.microsoft.com/office/powerpoint/2010/main" val="1901645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54964-BA5D-9DDD-D5B6-AD35745442D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F41A4A83-5C75-F4EE-3A85-9F319E774041}"/>
              </a:ext>
            </a:extLst>
          </p:cNvPr>
          <p:cNvSpPr/>
          <p:nvPr/>
        </p:nvSpPr>
        <p:spPr>
          <a:xfrm>
            <a:off x="-1657" y="0"/>
            <a:ext cx="3925957" cy="6858000"/>
          </a:xfrm>
          <a:prstGeom prst="rect">
            <a:avLst/>
          </a:prstGeom>
          <a:solidFill>
            <a:srgbClr val="05473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31CF7476-EB74-F0A1-3B0E-588FFA1DDBEA}"/>
              </a:ext>
            </a:extLst>
          </p:cNvPr>
          <p:cNvSpPr/>
          <p:nvPr/>
        </p:nvSpPr>
        <p:spPr>
          <a:xfrm>
            <a:off x="0" y="0"/>
            <a:ext cx="3925957" cy="6858000"/>
          </a:xfrm>
          <a:prstGeom prst="rect">
            <a:avLst/>
          </a:prstGeom>
          <a:gradFill>
            <a:gsLst>
              <a:gs pos="0">
                <a:srgbClr val="054B25">
                  <a:alpha val="19000"/>
                </a:srgbClr>
              </a:gs>
              <a:gs pos="83000">
                <a:srgbClr val="098843">
                  <a:alpha val="19000"/>
                </a:srgbClr>
              </a:gs>
              <a:gs pos="97000">
                <a:schemeClr val="accent2">
                  <a:alpha val="13000"/>
                </a:schemeClr>
              </a:gs>
            </a:gsLst>
            <a:lin ang="54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Date Placeholder 3">
            <a:extLst>
              <a:ext uri="{FF2B5EF4-FFF2-40B4-BE49-F238E27FC236}">
                <a16:creationId xmlns:a16="http://schemas.microsoft.com/office/drawing/2014/main" id="{25596E8D-3467-F976-CB65-604E3FD7C4F0}"/>
              </a:ext>
            </a:extLst>
          </p:cNvPr>
          <p:cNvSpPr>
            <a:spLocks noGrp="1"/>
          </p:cNvSpPr>
          <p:nvPr>
            <p:ph type="dt" sz="half" idx="11"/>
          </p:nvPr>
        </p:nvSpPr>
        <p:spPr>
          <a:xfrm>
            <a:off x="8700052" y="6064291"/>
            <a:ext cx="2743200" cy="277000"/>
          </a:xfrm>
        </p:spPr>
        <p:txBody>
          <a:bodyPr/>
          <a:lstStyle/>
          <a:p>
            <a:r>
              <a:rPr lang="en-US"/>
              <a:t>February 2025</a:t>
            </a:r>
          </a:p>
        </p:txBody>
      </p:sp>
      <p:sp>
        <p:nvSpPr>
          <p:cNvPr id="10" name="Title 9">
            <a:extLst>
              <a:ext uri="{FF2B5EF4-FFF2-40B4-BE49-F238E27FC236}">
                <a16:creationId xmlns:a16="http://schemas.microsoft.com/office/drawing/2014/main" id="{CBDE8F6A-4783-E4C1-7F85-1D8DDB7C27D0}"/>
              </a:ext>
            </a:extLst>
          </p:cNvPr>
          <p:cNvSpPr>
            <a:spLocks noGrp="1"/>
          </p:cNvSpPr>
          <p:nvPr>
            <p:ph type="title"/>
          </p:nvPr>
        </p:nvSpPr>
        <p:spPr>
          <a:xfrm>
            <a:off x="4485504" y="287140"/>
            <a:ext cx="7446782" cy="549275"/>
          </a:xfrm>
        </p:spPr>
        <p:txBody>
          <a:bodyPr/>
          <a:lstStyle/>
          <a:p>
            <a:r>
              <a:rPr lang="en-AU"/>
              <a:t>Young person</a:t>
            </a:r>
            <a:endParaRPr lang="en-US"/>
          </a:p>
        </p:txBody>
      </p:sp>
      <p:sp>
        <p:nvSpPr>
          <p:cNvPr id="20" name="Rounded Rectangle 39">
            <a:extLst>
              <a:ext uri="{FF2B5EF4-FFF2-40B4-BE49-F238E27FC236}">
                <a16:creationId xmlns:a16="http://schemas.microsoft.com/office/drawing/2014/main" id="{5F7E6F22-83B1-4801-B26D-2955192A2A75}"/>
              </a:ext>
            </a:extLst>
          </p:cNvPr>
          <p:cNvSpPr/>
          <p:nvPr/>
        </p:nvSpPr>
        <p:spPr>
          <a:xfrm>
            <a:off x="4465098" y="957261"/>
            <a:ext cx="6978153" cy="2003940"/>
          </a:xfrm>
          <a:prstGeom prst="roundRect">
            <a:avLst>
              <a:gd name="adj" fmla="val 5124"/>
            </a:avLst>
          </a:prstGeom>
          <a:solidFill>
            <a:schemeClr val="bg1"/>
          </a:solidFill>
          <a:ln w="6350">
            <a:solidFill>
              <a:schemeClr val="bg1">
                <a:lumMod val="65000"/>
              </a:schemeClr>
            </a:solidFill>
          </a:ln>
          <a:effectLst>
            <a:outerShdw blurRad="127000" dist="50800" dir="4800000" sx="102000" sy="102000" algn="ctr" rotWithShape="0">
              <a:schemeClr val="tx1">
                <a:alpha val="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t"/>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r>
              <a:rPr lang="en-AU" sz="1200" dirty="0">
                <a:solidFill>
                  <a:schemeClr val="tx1"/>
                </a:solidFill>
                <a:latin typeface="+mj-lt"/>
                <a:cs typeface="Calibri Light"/>
              </a:rPr>
              <a:t>This young person has been modelled </a:t>
            </a:r>
            <a:r>
              <a:rPr lang="en-AU" sz="1200" dirty="0">
                <a:solidFill>
                  <a:schemeClr val="tx2"/>
                </a:solidFill>
                <a:latin typeface="+mj-lt"/>
                <a:cs typeface="Calibri Light"/>
              </a:rPr>
              <a:t>on a typical </a:t>
            </a:r>
            <a:r>
              <a:rPr lang="en-AU" sz="1200" dirty="0">
                <a:solidFill>
                  <a:schemeClr val="tx1"/>
                </a:solidFill>
                <a:latin typeface="+mj-lt"/>
                <a:cs typeface="Calibri Light"/>
              </a:rPr>
              <a:t>GP service usage for young adult in their late 20s that is physically healthy and sees their GP for minor </a:t>
            </a:r>
            <a:r>
              <a:rPr lang="en-AU" sz="1200" dirty="0">
                <a:solidFill>
                  <a:schemeClr val="tx2"/>
                </a:solidFill>
                <a:latin typeface="+mj-lt"/>
                <a:cs typeface="Calibri Light"/>
              </a:rPr>
              <a:t>illnesses and has a </a:t>
            </a:r>
            <a:r>
              <a:rPr lang="en-AU" sz="1200" dirty="0">
                <a:solidFill>
                  <a:schemeClr val="tx1"/>
                </a:solidFill>
                <a:latin typeface="+mj-lt"/>
                <a:cs typeface="Calibri Light"/>
              </a:rPr>
              <a:t>Mental Health Treatment Plan.</a:t>
            </a:r>
          </a:p>
          <a:p>
            <a:endParaRPr lang="en-AU" sz="1200" dirty="0">
              <a:solidFill>
                <a:schemeClr val="tx1"/>
              </a:solidFill>
              <a:latin typeface="+mj-lt"/>
              <a:cs typeface="Calibri Light"/>
            </a:endParaRPr>
          </a:p>
          <a:p>
            <a:r>
              <a:rPr lang="en-AU" sz="1200" dirty="0">
                <a:solidFill>
                  <a:schemeClr val="tx1"/>
                </a:solidFill>
                <a:latin typeface="+mj-lt"/>
                <a:cs typeface="Calibri Light"/>
              </a:rPr>
              <a:t>A young person with this typical rate of GP service usage</a:t>
            </a:r>
            <a:r>
              <a:rPr lang="en-AU" sz="1200" dirty="0">
                <a:solidFill>
                  <a:srgbClr val="FF0000"/>
                </a:solidFill>
                <a:latin typeface="+mj-lt"/>
                <a:cs typeface="Calibri Light"/>
              </a:rPr>
              <a:t> </a:t>
            </a:r>
            <a:r>
              <a:rPr lang="en-AU" sz="1200" dirty="0">
                <a:solidFill>
                  <a:schemeClr val="tx2"/>
                </a:solidFill>
                <a:latin typeface="+mj-lt"/>
                <a:cs typeface="Calibri Light"/>
              </a:rPr>
              <a:t>may have </a:t>
            </a:r>
            <a:r>
              <a:rPr lang="en-AU" sz="1200" dirty="0">
                <a:solidFill>
                  <a:schemeClr val="tx1"/>
                </a:solidFill>
                <a:latin typeface="+mj-lt"/>
                <a:cs typeface="Calibri Light"/>
              </a:rPr>
              <a:t>out-of-pocket costs of between </a:t>
            </a:r>
            <a:r>
              <a:rPr lang="en-AU" sz="1200" b="1" dirty="0">
                <a:solidFill>
                  <a:schemeClr val="tx1"/>
                </a:solidFill>
                <a:latin typeface="+mj-lt"/>
                <a:cs typeface="Calibri Light"/>
              </a:rPr>
              <a:t>$42 and $197 a year</a:t>
            </a:r>
            <a:r>
              <a:rPr lang="en-AU" sz="1200" dirty="0">
                <a:solidFill>
                  <a:schemeClr val="tx1"/>
                </a:solidFill>
                <a:latin typeface="+mj-lt"/>
                <a:cs typeface="Calibri Light"/>
              </a:rPr>
              <a:t>, depending on where they live.</a:t>
            </a:r>
          </a:p>
          <a:p>
            <a:endParaRPr lang="en-AU" sz="1200" dirty="0">
              <a:solidFill>
                <a:schemeClr val="tx1"/>
              </a:solidFill>
              <a:latin typeface="+mj-lt"/>
              <a:cs typeface="Calibri Light"/>
            </a:endParaRPr>
          </a:p>
          <a:p>
            <a:r>
              <a:rPr lang="en-AU" sz="1200" dirty="0">
                <a:solidFill>
                  <a:schemeClr val="tx1"/>
                </a:solidFill>
                <a:latin typeface="+mj-lt"/>
                <a:cs typeface="Calibri Light"/>
              </a:rPr>
              <a:t>If their practice shifts to full bulk billing with the support of the </a:t>
            </a:r>
            <a:r>
              <a:rPr lang="en-AU" sz="1200" b="1" dirty="0">
                <a:solidFill>
                  <a:schemeClr val="tx1"/>
                </a:solidFill>
                <a:latin typeface="+mj-lt"/>
                <a:cs typeface="Calibri Light"/>
              </a:rPr>
              <a:t>Bulk Billing Practice Incentive Program</a:t>
            </a:r>
            <a:r>
              <a:rPr lang="en-AU" sz="1200" dirty="0">
                <a:solidFill>
                  <a:schemeClr val="tx1"/>
                </a:solidFill>
                <a:latin typeface="+mj-lt"/>
                <a:cs typeface="Calibri Light"/>
              </a:rPr>
              <a:t> and </a:t>
            </a:r>
            <a:r>
              <a:rPr lang="en-AU" sz="1200" b="1" dirty="0">
                <a:solidFill>
                  <a:schemeClr val="tx1"/>
                </a:solidFill>
                <a:latin typeface="+mj-lt"/>
                <a:cs typeface="Calibri Light"/>
              </a:rPr>
              <a:t>bulk billing incentive for all Australians, </a:t>
            </a:r>
            <a:r>
              <a:rPr lang="en-AU" sz="1200" dirty="0">
                <a:solidFill>
                  <a:schemeClr val="tx1"/>
                </a:solidFill>
                <a:latin typeface="+mj-lt"/>
                <a:cs typeface="Calibri Light"/>
              </a:rPr>
              <a:t>then the out of pocket cost for </a:t>
            </a:r>
            <a:r>
              <a:rPr lang="en-AU" sz="1200" dirty="0">
                <a:solidFill>
                  <a:schemeClr val="tx2"/>
                </a:solidFill>
                <a:latin typeface="+mj-lt"/>
                <a:cs typeface="Calibri Light"/>
              </a:rPr>
              <a:t>this young person </a:t>
            </a:r>
            <a:r>
              <a:rPr lang="en-AU" sz="1200" dirty="0">
                <a:solidFill>
                  <a:schemeClr val="tx1"/>
                </a:solidFill>
                <a:latin typeface="+mj-lt"/>
                <a:cs typeface="Calibri Light"/>
              </a:rPr>
              <a:t>will be </a:t>
            </a:r>
            <a:r>
              <a:rPr lang="en-AU" sz="1200" b="1" dirty="0">
                <a:solidFill>
                  <a:schemeClr val="tx1"/>
                </a:solidFill>
                <a:latin typeface="+mj-lt"/>
                <a:cs typeface="Calibri Light"/>
              </a:rPr>
              <a:t>$0</a:t>
            </a:r>
            <a:r>
              <a:rPr lang="en-AU" sz="1200" dirty="0">
                <a:solidFill>
                  <a:schemeClr val="tx1"/>
                </a:solidFill>
                <a:latin typeface="+mj-lt"/>
                <a:cs typeface="Calibri Light"/>
              </a:rPr>
              <a:t> - all of their GP visits will be free.</a:t>
            </a:r>
          </a:p>
        </p:txBody>
      </p:sp>
      <p:sp>
        <p:nvSpPr>
          <p:cNvPr id="2" name="Rounded Rectangle 39">
            <a:extLst>
              <a:ext uri="{FF2B5EF4-FFF2-40B4-BE49-F238E27FC236}">
                <a16:creationId xmlns:a16="http://schemas.microsoft.com/office/drawing/2014/main" id="{28074E8B-9901-D5BE-E32B-A0F51FE79359}"/>
              </a:ext>
            </a:extLst>
          </p:cNvPr>
          <p:cNvSpPr/>
          <p:nvPr/>
        </p:nvSpPr>
        <p:spPr>
          <a:xfrm>
            <a:off x="122138" y="4771008"/>
            <a:ext cx="3662209" cy="1508337"/>
          </a:xfrm>
          <a:prstGeom prst="roundRect">
            <a:avLst>
              <a:gd name="adj" fmla="val 5124"/>
            </a:avLst>
          </a:prstGeom>
          <a:solidFill>
            <a:schemeClr val="bg1"/>
          </a:solidFill>
          <a:ln w="6350">
            <a:solidFill>
              <a:schemeClr val="bg1">
                <a:lumMod val="65000"/>
              </a:schemeClr>
            </a:solidFill>
          </a:ln>
          <a:effectLst>
            <a:outerShdw blurRad="127000" dist="50800" dir="4800000" sx="102000" sy="102000" algn="ctr" rotWithShape="0">
              <a:schemeClr val="tx1">
                <a:alpha val="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t"/>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r>
              <a:rPr lang="en-AU" sz="1000" b="1" u="sng">
                <a:solidFill>
                  <a:schemeClr val="tx1"/>
                </a:solidFill>
                <a:latin typeface="+mj-lt"/>
                <a:cs typeface="Arial"/>
              </a:rPr>
              <a:t>GP VISITS THIS YEAR:</a:t>
            </a:r>
            <a:r>
              <a:rPr lang="en-AU" sz="1000" b="1">
                <a:solidFill>
                  <a:schemeClr val="tx1"/>
                </a:solidFill>
                <a:latin typeface="+mj-lt"/>
                <a:cs typeface="Arial"/>
              </a:rPr>
              <a:t> 4</a:t>
            </a:r>
          </a:p>
          <a:p>
            <a:endParaRPr lang="en-AU" sz="1000">
              <a:solidFill>
                <a:schemeClr val="tx1"/>
              </a:solidFill>
              <a:latin typeface="+mj-lt"/>
              <a:cs typeface="Arial"/>
            </a:endParaRPr>
          </a:p>
          <a:p>
            <a:r>
              <a:rPr lang="en-AU" sz="1000">
                <a:solidFill>
                  <a:schemeClr val="tx1"/>
                </a:solidFill>
                <a:latin typeface="+mj-lt"/>
                <a:cs typeface="Arial"/>
              </a:rPr>
              <a:t>1 x Mental Health Treatment Plan</a:t>
            </a:r>
          </a:p>
          <a:p>
            <a:r>
              <a:rPr lang="en-AU" sz="1000">
                <a:solidFill>
                  <a:schemeClr val="tx1"/>
                </a:solidFill>
                <a:latin typeface="+mj-lt"/>
                <a:cs typeface="Arial"/>
              </a:rPr>
              <a:t>2 x Standard GP Consult (Level B)</a:t>
            </a:r>
          </a:p>
          <a:p>
            <a:r>
              <a:rPr lang="en-AU" sz="1000">
                <a:solidFill>
                  <a:schemeClr val="tx1"/>
                </a:solidFill>
                <a:latin typeface="+mj-lt"/>
                <a:cs typeface="Arial"/>
              </a:rPr>
              <a:t>1 x Long GP Consult (Level C)</a:t>
            </a:r>
            <a:endParaRPr lang="en-AU" sz="1000" b="1">
              <a:solidFill>
                <a:schemeClr val="tx1"/>
              </a:solidFill>
              <a:highlight>
                <a:srgbClr val="FFFF00"/>
              </a:highlight>
              <a:latin typeface="+mj-lt"/>
              <a:cs typeface="Arial"/>
            </a:endParaRPr>
          </a:p>
        </p:txBody>
      </p:sp>
      <p:pic>
        <p:nvPicPr>
          <p:cNvPr id="9" name="Picture 8">
            <a:extLst>
              <a:ext uri="{FF2B5EF4-FFF2-40B4-BE49-F238E27FC236}">
                <a16:creationId xmlns:a16="http://schemas.microsoft.com/office/drawing/2014/main" id="{B2431B4E-22B8-758E-9F49-A51485AF08E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11424" y="600913"/>
            <a:ext cx="3299793" cy="3299793"/>
          </a:xfrm>
          <a:prstGeom prst="ellipse">
            <a:avLst/>
          </a:prstGeom>
        </p:spPr>
      </p:pic>
      <p:graphicFrame>
        <p:nvGraphicFramePr>
          <p:cNvPr id="6" name="Table 5">
            <a:extLst>
              <a:ext uri="{FF2B5EF4-FFF2-40B4-BE49-F238E27FC236}">
                <a16:creationId xmlns:a16="http://schemas.microsoft.com/office/drawing/2014/main" id="{DE847DE0-1D42-9AB2-D1F7-05C547189A0E}"/>
              </a:ext>
            </a:extLst>
          </p:cNvPr>
          <p:cNvGraphicFramePr>
            <a:graphicFrameLocks noGrp="1"/>
          </p:cNvGraphicFramePr>
          <p:nvPr>
            <p:extLst>
              <p:ext uri="{D42A27DB-BD31-4B8C-83A1-F6EECF244321}">
                <p14:modId xmlns:p14="http://schemas.microsoft.com/office/powerpoint/2010/main" val="1294552110"/>
              </p:ext>
            </p:extLst>
          </p:nvPr>
        </p:nvGraphicFramePr>
        <p:xfrm>
          <a:off x="4465096" y="4179059"/>
          <a:ext cx="7446785" cy="2229304"/>
        </p:xfrm>
        <a:graphic>
          <a:graphicData uri="http://schemas.openxmlformats.org/drawingml/2006/table">
            <a:tbl>
              <a:tblPr firstRow="1" firstCol="1" bandRow="1">
                <a:tableStyleId>{5C22544A-7EE6-4342-B048-85BDC9FD1C3A}</a:tableStyleId>
              </a:tblPr>
              <a:tblGrid>
                <a:gridCol w="1521377">
                  <a:extLst>
                    <a:ext uri="{9D8B030D-6E8A-4147-A177-3AD203B41FA5}">
                      <a16:colId xmlns:a16="http://schemas.microsoft.com/office/drawing/2014/main" val="1536599663"/>
                    </a:ext>
                  </a:extLst>
                </a:gridCol>
                <a:gridCol w="740676">
                  <a:extLst>
                    <a:ext uri="{9D8B030D-6E8A-4147-A177-3AD203B41FA5}">
                      <a16:colId xmlns:a16="http://schemas.microsoft.com/office/drawing/2014/main" val="1163587038"/>
                    </a:ext>
                  </a:extLst>
                </a:gridCol>
                <a:gridCol w="740676">
                  <a:extLst>
                    <a:ext uri="{9D8B030D-6E8A-4147-A177-3AD203B41FA5}">
                      <a16:colId xmlns:a16="http://schemas.microsoft.com/office/drawing/2014/main" val="2623905011"/>
                    </a:ext>
                  </a:extLst>
                </a:gridCol>
                <a:gridCol w="740676">
                  <a:extLst>
                    <a:ext uri="{9D8B030D-6E8A-4147-A177-3AD203B41FA5}">
                      <a16:colId xmlns:a16="http://schemas.microsoft.com/office/drawing/2014/main" val="3382706190"/>
                    </a:ext>
                  </a:extLst>
                </a:gridCol>
                <a:gridCol w="740676">
                  <a:extLst>
                    <a:ext uri="{9D8B030D-6E8A-4147-A177-3AD203B41FA5}">
                      <a16:colId xmlns:a16="http://schemas.microsoft.com/office/drawing/2014/main" val="4209259233"/>
                    </a:ext>
                  </a:extLst>
                </a:gridCol>
                <a:gridCol w="740676">
                  <a:extLst>
                    <a:ext uri="{9D8B030D-6E8A-4147-A177-3AD203B41FA5}">
                      <a16:colId xmlns:a16="http://schemas.microsoft.com/office/drawing/2014/main" val="428703557"/>
                    </a:ext>
                  </a:extLst>
                </a:gridCol>
                <a:gridCol w="740676">
                  <a:extLst>
                    <a:ext uri="{9D8B030D-6E8A-4147-A177-3AD203B41FA5}">
                      <a16:colId xmlns:a16="http://schemas.microsoft.com/office/drawing/2014/main" val="2611880398"/>
                    </a:ext>
                  </a:extLst>
                </a:gridCol>
                <a:gridCol w="740676">
                  <a:extLst>
                    <a:ext uri="{9D8B030D-6E8A-4147-A177-3AD203B41FA5}">
                      <a16:colId xmlns:a16="http://schemas.microsoft.com/office/drawing/2014/main" val="4213539475"/>
                    </a:ext>
                  </a:extLst>
                </a:gridCol>
                <a:gridCol w="740676">
                  <a:extLst>
                    <a:ext uri="{9D8B030D-6E8A-4147-A177-3AD203B41FA5}">
                      <a16:colId xmlns:a16="http://schemas.microsoft.com/office/drawing/2014/main" val="1667651096"/>
                    </a:ext>
                  </a:extLst>
                </a:gridCol>
              </a:tblGrid>
              <a:tr h="392941">
                <a:tc>
                  <a:txBody>
                    <a:bodyPr/>
                    <a:lstStyle/>
                    <a:p>
                      <a:pPr>
                        <a:lnSpc>
                          <a:spcPct val="115000"/>
                        </a:lnSpc>
                        <a:spcAft>
                          <a:spcPts val="800"/>
                        </a:spcAft>
                      </a:pP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B w="38100" cmpd="sng">
                      <a:noFill/>
                    </a:lnB>
                    <a:solidFill>
                      <a:srgbClr val="FFFFFF"/>
                    </a:solidFill>
                  </a:tcPr>
                </a:tc>
                <a:tc>
                  <a:txBody>
                    <a:bodyPr/>
                    <a:lstStyle/>
                    <a:p>
                      <a:pPr algn="ctr">
                        <a:lnSpc>
                          <a:spcPct val="115000"/>
                        </a:lnSpc>
                        <a:spcAft>
                          <a:spcPts val="800"/>
                        </a:spcAft>
                      </a:pPr>
                      <a:r>
                        <a:rPr lang="en-US" sz="1200" kern="100">
                          <a:effectLst/>
                        </a:rPr>
                        <a:t>NSW</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1200" kern="100">
                          <a:effectLst/>
                        </a:rPr>
                        <a:t>Vic</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1200" kern="100">
                          <a:effectLst/>
                        </a:rPr>
                        <a:t>Qld</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1200" kern="100">
                          <a:effectLst/>
                        </a:rPr>
                        <a:t>WA</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1200" kern="100">
                          <a:effectLst/>
                        </a:rPr>
                        <a:t>SA</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1200" kern="100">
                          <a:effectLst/>
                        </a:rPr>
                        <a:t>Tas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1200" kern="100">
                          <a:effectLst/>
                        </a:rPr>
                        <a:t>NT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1200" kern="100">
                          <a:effectLst/>
                        </a:rPr>
                        <a:t>ACT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43201589"/>
                  </a:ext>
                </a:extLst>
              </a:tr>
              <a:tr h="612121">
                <a:tc>
                  <a:txBody>
                    <a:bodyPr/>
                    <a:lstStyle/>
                    <a:p>
                      <a:pPr algn="ctr">
                        <a:lnSpc>
                          <a:spcPct val="115000"/>
                        </a:lnSpc>
                        <a:spcBef>
                          <a:spcPts val="800"/>
                        </a:spcBef>
                        <a:spcAft>
                          <a:spcPts val="800"/>
                        </a:spcAft>
                      </a:pPr>
                      <a:r>
                        <a:rPr lang="en-US" sz="1200" b="1" kern="100">
                          <a:solidFill>
                            <a:schemeClr val="lt1"/>
                          </a:solidFill>
                          <a:effectLst/>
                          <a:latin typeface="+mn-lt"/>
                          <a:ea typeface="+mn-ea"/>
                          <a:cs typeface="+mn-cs"/>
                        </a:rPr>
                        <a:t>City &amp; Metro Practice</a:t>
                      </a: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ctr"/>
                      <a:r>
                        <a:rPr lang="en-AU" sz="1200" b="1" i="0" u="none" strike="noStrike">
                          <a:solidFill>
                            <a:srgbClr val="000000"/>
                          </a:solidFill>
                          <a:effectLst/>
                          <a:latin typeface="Arial" panose="020B0604020202020204" pitchFamily="34" charset="0"/>
                        </a:rPr>
                        <a:t> $44 </a:t>
                      </a:r>
                    </a:p>
                  </a:txBody>
                  <a:tcPr marL="9525" marR="9525" marT="9525" marB="0" anchor="ctr">
                    <a:lnL w="12700" cmpd="sng">
                      <a:noFill/>
                    </a:lnL>
                    <a:solidFill>
                      <a:schemeClr val="bg1"/>
                    </a:solidFill>
                  </a:tcPr>
                </a:tc>
                <a:tc>
                  <a:txBody>
                    <a:bodyPr/>
                    <a:lstStyle/>
                    <a:p>
                      <a:pPr algn="ctr" fontAlgn="ctr"/>
                      <a:r>
                        <a:rPr lang="en-AU" sz="1200" b="1" i="0" u="none" strike="noStrike">
                          <a:solidFill>
                            <a:srgbClr val="000000"/>
                          </a:solidFill>
                          <a:effectLst/>
                          <a:latin typeface="Arial" panose="020B0604020202020204" pitchFamily="34" charset="0"/>
                        </a:rPr>
                        <a:t> $42 </a:t>
                      </a:r>
                    </a:p>
                  </a:txBody>
                  <a:tcPr marL="9525" marR="9525" marT="9525" marB="0" anchor="ctr">
                    <a:solidFill>
                      <a:schemeClr val="bg1"/>
                    </a:solidFill>
                  </a:tcPr>
                </a:tc>
                <a:tc>
                  <a:txBody>
                    <a:bodyPr/>
                    <a:lstStyle/>
                    <a:p>
                      <a:pPr algn="ctr" fontAlgn="ctr"/>
                      <a:r>
                        <a:rPr lang="en-AU" sz="1200" b="1" i="0" u="none" strike="noStrike">
                          <a:solidFill>
                            <a:srgbClr val="000000"/>
                          </a:solidFill>
                          <a:effectLst/>
                          <a:latin typeface="Arial" panose="020B0604020202020204" pitchFamily="34" charset="0"/>
                        </a:rPr>
                        <a:t> $99 </a:t>
                      </a:r>
                    </a:p>
                  </a:txBody>
                  <a:tcPr marL="9525" marR="9525" marT="9525" marB="0" anchor="ctr">
                    <a:solidFill>
                      <a:schemeClr val="bg1"/>
                    </a:solidFill>
                  </a:tcPr>
                </a:tc>
                <a:tc>
                  <a:txBody>
                    <a:bodyPr/>
                    <a:lstStyle/>
                    <a:p>
                      <a:pPr algn="ctr" fontAlgn="ctr"/>
                      <a:r>
                        <a:rPr lang="en-AU" sz="1200" b="1" i="0" u="none" strike="noStrike">
                          <a:solidFill>
                            <a:srgbClr val="000000"/>
                          </a:solidFill>
                          <a:effectLst/>
                          <a:latin typeface="Arial" panose="020B0604020202020204" pitchFamily="34" charset="0"/>
                        </a:rPr>
                        <a:t> $144 </a:t>
                      </a:r>
                    </a:p>
                  </a:txBody>
                  <a:tcPr marL="9525" marR="9525" marT="9525" marB="0" anchor="ctr">
                    <a:solidFill>
                      <a:schemeClr val="bg1"/>
                    </a:solidFill>
                  </a:tcPr>
                </a:tc>
                <a:tc>
                  <a:txBody>
                    <a:bodyPr/>
                    <a:lstStyle/>
                    <a:p>
                      <a:pPr algn="ctr" fontAlgn="ctr"/>
                      <a:r>
                        <a:rPr lang="en-AU" sz="1200" b="1" i="0" u="none" strike="noStrike">
                          <a:solidFill>
                            <a:srgbClr val="000000"/>
                          </a:solidFill>
                          <a:effectLst/>
                          <a:latin typeface="Arial" panose="020B0604020202020204" pitchFamily="34" charset="0"/>
                        </a:rPr>
                        <a:t> $136 </a:t>
                      </a:r>
                    </a:p>
                  </a:txBody>
                  <a:tcPr marL="9525" marR="9525" marT="9525" marB="0" anchor="ctr">
                    <a:solidFill>
                      <a:schemeClr val="bg1"/>
                    </a:solidFill>
                  </a:tcPr>
                </a:tc>
                <a:tc>
                  <a:txBody>
                    <a:bodyPr/>
                    <a:lstStyle/>
                    <a:p>
                      <a:pPr algn="ctr" fontAlgn="ctr"/>
                      <a:r>
                        <a:rPr lang="en-AU" sz="1200" b="1" i="0" u="none" strike="noStrike">
                          <a:solidFill>
                            <a:srgbClr val="000000"/>
                          </a:solidFill>
                          <a:effectLst/>
                          <a:latin typeface="Arial" panose="020B0604020202020204" pitchFamily="34" charset="0"/>
                        </a:rPr>
                        <a:t> </a:t>
                      </a:r>
                    </a:p>
                  </a:txBody>
                  <a:tcPr marL="9525" marR="9525" marT="9525" marB="0" anchor="ctr">
                    <a:solidFill>
                      <a:schemeClr val="bg1"/>
                    </a:solidFill>
                  </a:tcPr>
                </a:tc>
                <a:tc>
                  <a:txBody>
                    <a:bodyPr/>
                    <a:lstStyle/>
                    <a:p>
                      <a:pPr algn="ctr" fontAlgn="ctr"/>
                      <a:r>
                        <a:rPr lang="en-AU" sz="1200" b="1" i="0" u="none" strike="noStrike">
                          <a:solidFill>
                            <a:srgbClr val="000000"/>
                          </a:solidFill>
                          <a:effectLst/>
                          <a:latin typeface="Arial" panose="020B0604020202020204" pitchFamily="34" charset="0"/>
                        </a:rPr>
                        <a:t> </a:t>
                      </a:r>
                    </a:p>
                  </a:txBody>
                  <a:tcPr marL="9525" marR="9525" marT="9525" marB="0" anchor="ctr">
                    <a:solidFill>
                      <a:schemeClr val="bg1"/>
                    </a:solidFill>
                  </a:tcPr>
                </a:tc>
                <a:tc>
                  <a:txBody>
                    <a:bodyPr/>
                    <a:lstStyle/>
                    <a:p>
                      <a:pPr algn="ctr" fontAlgn="ctr"/>
                      <a:r>
                        <a:rPr lang="en-AU" sz="1200" b="1" i="0" u="none" strike="noStrike">
                          <a:solidFill>
                            <a:srgbClr val="000000"/>
                          </a:solidFill>
                          <a:effectLst/>
                          <a:latin typeface="Arial" panose="020B0604020202020204" pitchFamily="34" charset="0"/>
                        </a:rPr>
                        <a:t> $197 </a:t>
                      </a:r>
                    </a:p>
                  </a:txBody>
                  <a:tcPr marL="9525" marR="9525" marT="9525" marB="0" anchor="ctr">
                    <a:solidFill>
                      <a:schemeClr val="bg1"/>
                    </a:solidFill>
                  </a:tcPr>
                </a:tc>
                <a:extLst>
                  <a:ext uri="{0D108BD9-81ED-4DB2-BD59-A6C34878D82A}">
                    <a16:rowId xmlns:a16="http://schemas.microsoft.com/office/drawing/2014/main" val="3871977588"/>
                  </a:ext>
                </a:extLst>
              </a:tr>
              <a:tr h="612121">
                <a:tc>
                  <a: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lang="en-AU" sz="1200" b="1" kern="100">
                          <a:solidFill>
                            <a:schemeClr val="lt1"/>
                          </a:solidFill>
                          <a:effectLst/>
                          <a:latin typeface="+mn-lt"/>
                          <a:ea typeface="+mn-ea"/>
                          <a:cs typeface="+mn-cs"/>
                        </a:rPr>
                        <a:t>Regional &amp; Rural Practice</a:t>
                      </a:r>
                      <a:endParaRPr lang="en-US" sz="1200" b="1" kern="100">
                        <a:solidFill>
                          <a:schemeClr val="lt1"/>
                        </a:solidFill>
                        <a:effectLst/>
                        <a:latin typeface="+mn-lt"/>
                        <a:ea typeface="+mn-ea"/>
                        <a:cs typeface="+mn-cs"/>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ctr"/>
                      <a:r>
                        <a:rPr lang="en-AU" sz="1200" b="1" i="0" u="none" strike="noStrike">
                          <a:solidFill>
                            <a:srgbClr val="000000"/>
                          </a:solidFill>
                          <a:effectLst/>
                          <a:latin typeface="Arial" panose="020B0604020202020204" pitchFamily="34" charset="0"/>
                        </a:rPr>
                        <a:t> $47 </a:t>
                      </a:r>
                    </a:p>
                  </a:txBody>
                  <a:tcPr marL="9525" marR="9525" marT="9525" marB="0" anchor="ctr">
                    <a:lnL w="12700" cmpd="sng">
                      <a:noFill/>
                    </a:lnL>
                    <a:solidFill>
                      <a:schemeClr val="bg1"/>
                    </a:solidFill>
                  </a:tcPr>
                </a:tc>
                <a:tc>
                  <a:txBody>
                    <a:bodyPr/>
                    <a:lstStyle/>
                    <a:p>
                      <a:pPr algn="ctr" fontAlgn="ctr"/>
                      <a:r>
                        <a:rPr lang="en-AU" sz="1200" b="1" i="0" u="none" strike="noStrike">
                          <a:solidFill>
                            <a:srgbClr val="000000"/>
                          </a:solidFill>
                          <a:effectLst/>
                          <a:latin typeface="Arial" panose="020B0604020202020204" pitchFamily="34" charset="0"/>
                        </a:rPr>
                        <a:t> $45 </a:t>
                      </a:r>
                    </a:p>
                  </a:txBody>
                  <a:tcPr marL="9525" marR="9525" marT="9525" marB="0" anchor="ctr">
                    <a:solidFill>
                      <a:schemeClr val="bg1"/>
                    </a:solidFill>
                  </a:tcPr>
                </a:tc>
                <a:tc>
                  <a:txBody>
                    <a:bodyPr/>
                    <a:lstStyle/>
                    <a:p>
                      <a:pPr algn="ctr" fontAlgn="ctr"/>
                      <a:r>
                        <a:rPr lang="en-AU" sz="1200" b="1" i="0" u="none" strike="noStrike">
                          <a:solidFill>
                            <a:srgbClr val="000000"/>
                          </a:solidFill>
                          <a:effectLst/>
                          <a:latin typeface="Arial" panose="020B0604020202020204" pitchFamily="34" charset="0"/>
                        </a:rPr>
                        <a:t> $47 </a:t>
                      </a:r>
                    </a:p>
                  </a:txBody>
                  <a:tcPr marL="9525" marR="9525" marT="9525" marB="0" anchor="ctr">
                    <a:solidFill>
                      <a:schemeClr val="bg1"/>
                    </a:solidFill>
                  </a:tcPr>
                </a:tc>
                <a:tc>
                  <a:txBody>
                    <a:bodyPr/>
                    <a:lstStyle/>
                    <a:p>
                      <a:pPr algn="ctr" fontAlgn="ctr"/>
                      <a:r>
                        <a:rPr lang="en-AU" sz="1200" b="1" i="0" u="none" strike="noStrike">
                          <a:solidFill>
                            <a:srgbClr val="000000"/>
                          </a:solidFill>
                          <a:effectLst/>
                          <a:latin typeface="Arial" panose="020B0604020202020204" pitchFamily="34" charset="0"/>
                        </a:rPr>
                        <a:t> $161 </a:t>
                      </a:r>
                    </a:p>
                  </a:txBody>
                  <a:tcPr marL="9525" marR="9525" marT="9525" marB="0" anchor="ctr">
                    <a:solidFill>
                      <a:schemeClr val="bg1"/>
                    </a:solidFill>
                  </a:tcPr>
                </a:tc>
                <a:tc>
                  <a:txBody>
                    <a:bodyPr/>
                    <a:lstStyle/>
                    <a:p>
                      <a:pPr algn="ctr" fontAlgn="ctr"/>
                      <a:r>
                        <a:rPr lang="en-AU" sz="1200" b="1" i="0" u="none" strike="noStrike">
                          <a:solidFill>
                            <a:srgbClr val="000000"/>
                          </a:solidFill>
                          <a:effectLst/>
                          <a:latin typeface="Arial" panose="020B0604020202020204" pitchFamily="34" charset="0"/>
                        </a:rPr>
                        <a:t> $102 </a:t>
                      </a:r>
                    </a:p>
                  </a:txBody>
                  <a:tcPr marL="9525" marR="9525" marT="9525" marB="0" anchor="ctr">
                    <a:solidFill>
                      <a:schemeClr val="bg1"/>
                    </a:solidFill>
                  </a:tcPr>
                </a:tc>
                <a:tc>
                  <a:txBody>
                    <a:bodyPr/>
                    <a:lstStyle/>
                    <a:p>
                      <a:pPr algn="ctr" fontAlgn="ctr"/>
                      <a:r>
                        <a:rPr lang="en-AU" sz="1200" b="1" i="0" u="none" strike="noStrike">
                          <a:solidFill>
                            <a:srgbClr val="000000"/>
                          </a:solidFill>
                          <a:effectLst/>
                          <a:latin typeface="Arial" panose="020B0604020202020204" pitchFamily="34" charset="0"/>
                        </a:rPr>
                        <a:t> $195 </a:t>
                      </a:r>
                    </a:p>
                  </a:txBody>
                  <a:tcPr marL="9525" marR="9525" marT="9525" marB="0" anchor="ctr">
                    <a:solidFill>
                      <a:schemeClr val="bg1"/>
                    </a:solidFill>
                  </a:tcPr>
                </a:tc>
                <a:tc>
                  <a:txBody>
                    <a:bodyPr/>
                    <a:lstStyle/>
                    <a:p>
                      <a:pPr algn="ctr" fontAlgn="ctr"/>
                      <a:r>
                        <a:rPr lang="en-AU" sz="1200" b="1" i="0" u="none" strike="noStrike">
                          <a:solidFill>
                            <a:srgbClr val="000000"/>
                          </a:solidFill>
                          <a:effectLst/>
                          <a:latin typeface="Arial" panose="020B0604020202020204" pitchFamily="34" charset="0"/>
                        </a:rPr>
                        <a:t> $76 </a:t>
                      </a:r>
                    </a:p>
                  </a:txBody>
                  <a:tcPr marL="9525" marR="9525" marT="9525" marB="0" anchor="ctr">
                    <a:solidFill>
                      <a:schemeClr val="bg1"/>
                    </a:solidFill>
                  </a:tcPr>
                </a:tc>
                <a:tc>
                  <a:txBody>
                    <a:bodyPr/>
                    <a:lstStyle/>
                    <a:p>
                      <a:pPr algn="ctr" fontAlgn="ctr"/>
                      <a:r>
                        <a:rPr lang="en-AU" sz="1200" b="1" i="0" u="none" strike="noStrike">
                          <a:solidFill>
                            <a:srgbClr val="000000"/>
                          </a:solidFill>
                          <a:effectLst/>
                          <a:latin typeface="Arial" panose="020B0604020202020204" pitchFamily="34" charset="0"/>
                        </a:rPr>
                        <a:t> </a:t>
                      </a:r>
                    </a:p>
                  </a:txBody>
                  <a:tcPr marL="9525" marR="9525" marT="9525" marB="0" anchor="ctr">
                    <a:solidFill>
                      <a:schemeClr val="bg1"/>
                    </a:solidFill>
                  </a:tcPr>
                </a:tc>
                <a:extLst>
                  <a:ext uri="{0D108BD9-81ED-4DB2-BD59-A6C34878D82A}">
                    <a16:rowId xmlns:a16="http://schemas.microsoft.com/office/drawing/2014/main" val="1920126941"/>
                  </a:ext>
                </a:extLst>
              </a:tr>
              <a:tr h="612121">
                <a:tc>
                  <a: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lang="en-US" sz="1200" b="1" kern="100">
                          <a:solidFill>
                            <a:schemeClr val="lt1"/>
                          </a:solidFill>
                          <a:effectLst/>
                          <a:latin typeface="+mn-lt"/>
                          <a:ea typeface="+mn-ea"/>
                          <a:cs typeface="+mn-cs"/>
                        </a:rPr>
                        <a:t>Fully Bulk Billing Practice</a:t>
                      </a: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ctr"/>
                      <a:r>
                        <a:rPr lang="en-AU" sz="1200" b="1" i="0" u="none" strike="noStrike">
                          <a:solidFill>
                            <a:srgbClr val="000000"/>
                          </a:solidFill>
                          <a:effectLst/>
                          <a:latin typeface="Arial" panose="020B0604020202020204" pitchFamily="34" charset="0"/>
                        </a:rPr>
                        <a:t>$0</a:t>
                      </a:r>
                    </a:p>
                  </a:txBody>
                  <a:tcPr marL="9525" marR="9525" marT="9525" marB="0" anchor="ctr">
                    <a:lnL w="12700" cmpd="sng">
                      <a:noFill/>
                    </a:lnL>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a:txBody>
                  <a:tcPr marL="9525" marR="9525" marT="9525" marB="0" anchor="ctr">
                    <a:solidFill>
                      <a:schemeClr val="bg1"/>
                    </a:solidFill>
                  </a:tcPr>
                </a:tc>
                <a:extLst>
                  <a:ext uri="{0D108BD9-81ED-4DB2-BD59-A6C34878D82A}">
                    <a16:rowId xmlns:a16="http://schemas.microsoft.com/office/drawing/2014/main" val="3657181991"/>
                  </a:ext>
                </a:extLst>
              </a:tr>
            </a:tbl>
          </a:graphicData>
        </a:graphic>
      </p:graphicFrame>
      <p:sp>
        <p:nvSpPr>
          <p:cNvPr id="7" name="Title 9">
            <a:extLst>
              <a:ext uri="{FF2B5EF4-FFF2-40B4-BE49-F238E27FC236}">
                <a16:creationId xmlns:a16="http://schemas.microsoft.com/office/drawing/2014/main" id="{706F9680-9AE4-92AB-2088-C69F6B01F02E}"/>
              </a:ext>
            </a:extLst>
          </p:cNvPr>
          <p:cNvSpPr txBox="1">
            <a:spLocks/>
          </p:cNvSpPr>
          <p:nvPr/>
        </p:nvSpPr>
        <p:spPr>
          <a:xfrm>
            <a:off x="4463439" y="3896799"/>
            <a:ext cx="7446782" cy="27463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3000" b="1" kern="1200">
                <a:solidFill>
                  <a:srgbClr val="1E1545"/>
                </a:solidFill>
                <a:latin typeface="Arial" panose="020B0604020202020204" pitchFamily="34" charset="0"/>
                <a:ea typeface="+mj-ea"/>
                <a:cs typeface="Arial" panose="020B0604020202020204" pitchFamily="34" charset="0"/>
              </a:defRPr>
            </a:lvl1pPr>
          </a:lstStyle>
          <a:p>
            <a:r>
              <a:rPr lang="en-AU" sz="1400" dirty="0"/>
              <a:t>Yearly out-of-pocket costs</a:t>
            </a:r>
            <a:endParaRPr lang="en-US" sz="1400" dirty="0"/>
          </a:p>
        </p:txBody>
      </p:sp>
    </p:spTree>
    <p:extLst>
      <p:ext uri="{BB962C8B-B14F-4D97-AF65-F5344CB8AC3E}">
        <p14:creationId xmlns:p14="http://schemas.microsoft.com/office/powerpoint/2010/main" val="883408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CD73A-B5F4-E62A-8EEA-762A22744B9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2421F3E-A01F-74E1-F3C7-AB27E8732440}"/>
              </a:ext>
            </a:extLst>
          </p:cNvPr>
          <p:cNvSpPr/>
          <p:nvPr/>
        </p:nvSpPr>
        <p:spPr>
          <a:xfrm>
            <a:off x="-1657" y="0"/>
            <a:ext cx="3925957" cy="6858000"/>
          </a:xfrm>
          <a:prstGeom prst="rect">
            <a:avLst/>
          </a:prstGeom>
          <a:solidFill>
            <a:srgbClr val="05473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88BFFAA9-7D60-87AE-5D6D-3D35B0BB93AE}"/>
              </a:ext>
            </a:extLst>
          </p:cNvPr>
          <p:cNvSpPr/>
          <p:nvPr/>
        </p:nvSpPr>
        <p:spPr>
          <a:xfrm>
            <a:off x="0" y="0"/>
            <a:ext cx="3925957" cy="6858000"/>
          </a:xfrm>
          <a:prstGeom prst="rect">
            <a:avLst/>
          </a:prstGeom>
          <a:gradFill>
            <a:gsLst>
              <a:gs pos="0">
                <a:srgbClr val="054B25">
                  <a:alpha val="19000"/>
                </a:srgbClr>
              </a:gs>
              <a:gs pos="83000">
                <a:srgbClr val="098843">
                  <a:alpha val="19000"/>
                </a:srgbClr>
              </a:gs>
              <a:gs pos="97000">
                <a:schemeClr val="accent2">
                  <a:alpha val="13000"/>
                </a:schemeClr>
              </a:gs>
            </a:gsLst>
            <a:lin ang="54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itle 9">
            <a:extLst>
              <a:ext uri="{FF2B5EF4-FFF2-40B4-BE49-F238E27FC236}">
                <a16:creationId xmlns:a16="http://schemas.microsoft.com/office/drawing/2014/main" id="{7D7F0FCB-5ED2-73B6-38EE-3065B64A6025}"/>
              </a:ext>
            </a:extLst>
          </p:cNvPr>
          <p:cNvSpPr>
            <a:spLocks noGrp="1"/>
          </p:cNvSpPr>
          <p:nvPr>
            <p:ph type="title"/>
          </p:nvPr>
        </p:nvSpPr>
        <p:spPr>
          <a:xfrm>
            <a:off x="4133088" y="268852"/>
            <a:ext cx="7446782" cy="549275"/>
          </a:xfrm>
        </p:spPr>
        <p:txBody>
          <a:bodyPr/>
          <a:lstStyle/>
          <a:p>
            <a:r>
              <a:rPr lang="en-AU"/>
              <a:t>Assumptions</a:t>
            </a:r>
            <a:endParaRPr lang="en-US"/>
          </a:p>
        </p:txBody>
      </p:sp>
      <p:sp>
        <p:nvSpPr>
          <p:cNvPr id="20" name="Rounded Rectangle 39">
            <a:extLst>
              <a:ext uri="{FF2B5EF4-FFF2-40B4-BE49-F238E27FC236}">
                <a16:creationId xmlns:a16="http://schemas.microsoft.com/office/drawing/2014/main" id="{543A3C44-279C-6222-4490-8E1012C796A2}"/>
              </a:ext>
            </a:extLst>
          </p:cNvPr>
          <p:cNvSpPr/>
          <p:nvPr/>
        </p:nvSpPr>
        <p:spPr>
          <a:xfrm>
            <a:off x="4133088" y="838390"/>
            <a:ext cx="7799198" cy="5571838"/>
          </a:xfrm>
          <a:prstGeom prst="roundRect">
            <a:avLst>
              <a:gd name="adj" fmla="val 5124"/>
            </a:avLst>
          </a:prstGeom>
          <a:solidFill>
            <a:schemeClr val="bg1"/>
          </a:solidFill>
          <a:ln w="6350">
            <a:solidFill>
              <a:schemeClr val="bg1">
                <a:lumMod val="65000"/>
              </a:schemeClr>
            </a:solidFill>
          </a:ln>
          <a:effectLst>
            <a:outerShdw blurRad="127000" dist="50800" dir="4800000" sx="102000" sy="102000" algn="ctr" rotWithShape="0">
              <a:schemeClr val="tx1">
                <a:alpha val="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t"/>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spcAft>
                <a:spcPts val="400"/>
              </a:spcAft>
            </a:pPr>
            <a:r>
              <a:rPr lang="en-AU" sz="1200" dirty="0">
                <a:solidFill>
                  <a:schemeClr val="tx1"/>
                </a:solidFill>
                <a:cs typeface="Arial"/>
              </a:rPr>
              <a:t>Region Classifications:</a:t>
            </a:r>
          </a:p>
          <a:p>
            <a:pPr marL="171450" indent="-171450">
              <a:spcAft>
                <a:spcPts val="400"/>
              </a:spcAft>
              <a:buFont typeface="Arial" panose="020B0604020202020204" pitchFamily="34" charset="0"/>
              <a:buChar char="•"/>
            </a:pPr>
            <a:r>
              <a:rPr lang="en-AU" sz="1200" dirty="0">
                <a:solidFill>
                  <a:schemeClr val="tx1"/>
                </a:solidFill>
                <a:cs typeface="Arial"/>
              </a:rPr>
              <a:t>‘City &amp; Metro’ refers to locations with a MMM1 classification. </a:t>
            </a:r>
          </a:p>
          <a:p>
            <a:pPr marL="171450" indent="-171450">
              <a:spcAft>
                <a:spcPts val="400"/>
              </a:spcAft>
              <a:buFont typeface="Arial" panose="020B0604020202020204" pitchFamily="34" charset="0"/>
              <a:buChar char="•"/>
            </a:pPr>
            <a:r>
              <a:rPr lang="en-AU" sz="1200" dirty="0">
                <a:solidFill>
                  <a:schemeClr val="tx1"/>
                </a:solidFill>
                <a:cs typeface="Arial"/>
              </a:rPr>
              <a:t>‘</a:t>
            </a:r>
            <a:r>
              <a:rPr lang="en-AU" sz="1200" dirty="0">
                <a:solidFill>
                  <a:schemeClr val="tx2"/>
                </a:solidFill>
                <a:cs typeface="Arial"/>
              </a:rPr>
              <a:t>Regional’ refers to locations with a MMM2 classification. </a:t>
            </a:r>
          </a:p>
          <a:p>
            <a:pPr marL="171450" indent="-171450">
              <a:spcAft>
                <a:spcPts val="400"/>
              </a:spcAft>
              <a:buFont typeface="Arial" panose="020B0604020202020204" pitchFamily="34" charset="0"/>
              <a:buChar char="•"/>
            </a:pPr>
            <a:r>
              <a:rPr lang="en-AU" sz="1200" dirty="0">
                <a:solidFill>
                  <a:schemeClr val="tx2"/>
                </a:solidFill>
                <a:cs typeface="Arial"/>
              </a:rPr>
              <a:t>‘Rural’ refers to locations with a MMM3-5 classification.</a:t>
            </a:r>
          </a:p>
          <a:p>
            <a:pPr marL="171450" indent="-171450">
              <a:spcAft>
                <a:spcPts val="400"/>
              </a:spcAft>
              <a:buFont typeface="Arial" panose="020B0604020202020204" pitchFamily="34" charset="0"/>
              <a:buChar char="•"/>
            </a:pPr>
            <a:r>
              <a:rPr lang="en-AU" sz="1200" dirty="0">
                <a:solidFill>
                  <a:schemeClr val="tx2"/>
                </a:solidFill>
                <a:cs typeface="Arial"/>
              </a:rPr>
              <a:t>‘Remote’ refers to locations with a MMM6-7 classification.</a:t>
            </a:r>
          </a:p>
          <a:p>
            <a:pPr>
              <a:spcAft>
                <a:spcPts val="400"/>
              </a:spcAft>
            </a:pPr>
            <a:endParaRPr lang="en-AU" sz="1200" dirty="0">
              <a:solidFill>
                <a:schemeClr val="tx2"/>
              </a:solidFill>
              <a:cs typeface="Arial"/>
            </a:endParaRPr>
          </a:p>
          <a:p>
            <a:pPr>
              <a:spcAft>
                <a:spcPts val="400"/>
              </a:spcAft>
            </a:pPr>
            <a:r>
              <a:rPr lang="en-AU" sz="1200" dirty="0">
                <a:solidFill>
                  <a:schemeClr val="tx2"/>
                </a:solidFill>
                <a:cs typeface="Arial"/>
              </a:rPr>
              <a:t>GP Consultation Classifications:</a:t>
            </a:r>
          </a:p>
          <a:p>
            <a:pPr marL="171450" indent="-171450">
              <a:spcAft>
                <a:spcPts val="400"/>
              </a:spcAft>
              <a:buFont typeface="Arial" panose="020B0604020202020204" pitchFamily="34" charset="0"/>
              <a:buChar char="•"/>
            </a:pPr>
            <a:r>
              <a:rPr lang="en-AU" sz="1200" dirty="0">
                <a:solidFill>
                  <a:schemeClr val="tx2"/>
                </a:solidFill>
                <a:cs typeface="Arial"/>
              </a:rPr>
              <a:t>Level A – Short GP consultation lasting less than six minutes. </a:t>
            </a:r>
          </a:p>
          <a:p>
            <a:pPr marL="171450" indent="-171450">
              <a:spcAft>
                <a:spcPts val="400"/>
              </a:spcAft>
              <a:buFont typeface="Arial" panose="020B0604020202020204" pitchFamily="34" charset="0"/>
              <a:buChar char="•"/>
            </a:pPr>
            <a:r>
              <a:rPr lang="en-AU" sz="1200" dirty="0">
                <a:solidFill>
                  <a:schemeClr val="tx2"/>
                </a:solidFill>
                <a:cs typeface="Arial"/>
              </a:rPr>
              <a:t>Level B – Standard GP consultation lasting at least six minutes but less than 20 minutes. </a:t>
            </a:r>
          </a:p>
          <a:p>
            <a:pPr marL="171450" indent="-171450">
              <a:spcAft>
                <a:spcPts val="400"/>
              </a:spcAft>
              <a:buFont typeface="Arial" panose="020B0604020202020204" pitchFamily="34" charset="0"/>
              <a:buChar char="•"/>
            </a:pPr>
            <a:r>
              <a:rPr lang="en-AU" sz="1200" dirty="0">
                <a:solidFill>
                  <a:schemeClr val="tx2"/>
                </a:solidFill>
                <a:cs typeface="Arial"/>
              </a:rPr>
              <a:t>Level C – Long GP consultation lasting at least 20 minutes but generally less than 40 minutes. </a:t>
            </a:r>
          </a:p>
          <a:p>
            <a:pPr>
              <a:spcAft>
                <a:spcPts val="400"/>
              </a:spcAft>
            </a:pPr>
            <a:endParaRPr lang="en-AU" sz="1200" dirty="0">
              <a:solidFill>
                <a:schemeClr val="tx2"/>
              </a:solidFill>
              <a:cs typeface="Arial"/>
            </a:endParaRPr>
          </a:p>
          <a:p>
            <a:pPr>
              <a:spcAft>
                <a:spcPts val="400"/>
              </a:spcAft>
            </a:pPr>
            <a:r>
              <a:rPr lang="en-AU" sz="1200" dirty="0">
                <a:solidFill>
                  <a:schemeClr val="tx2"/>
                </a:solidFill>
                <a:cs typeface="Arial"/>
              </a:rPr>
              <a:t>Modelling assumptions:</a:t>
            </a:r>
          </a:p>
          <a:p>
            <a:pPr marL="171450" indent="-171450">
              <a:spcAft>
                <a:spcPts val="400"/>
              </a:spcAft>
              <a:buFont typeface="Arial" panose="020B0604020202020204" pitchFamily="34" charset="0"/>
              <a:buChar char="•"/>
            </a:pPr>
            <a:r>
              <a:rPr lang="en-US" sz="1200" dirty="0">
                <a:solidFill>
                  <a:schemeClr val="tx2"/>
                </a:solidFill>
                <a:cs typeface="Arial"/>
              </a:rPr>
              <a:t>Service patterns were based on individual cohorts of patients who were not on a concession card and that matched the demographics of those patients selected for the cameos. </a:t>
            </a:r>
          </a:p>
          <a:p>
            <a:pPr marL="171450" indent="-171450">
              <a:spcAft>
                <a:spcPts val="400"/>
              </a:spcAft>
              <a:buFont typeface="Arial" panose="020B0604020202020204" pitchFamily="34" charset="0"/>
              <a:buChar char="•"/>
            </a:pPr>
            <a:r>
              <a:rPr lang="en-US" sz="1200" dirty="0">
                <a:solidFill>
                  <a:schemeClr val="tx2"/>
                </a:solidFill>
                <a:cs typeface="Arial"/>
              </a:rPr>
              <a:t>Estimated costs are based on bulk billing rates and median out-of-pocket costs for each individual cohort by MBS item and by region. It was assumed that no patient had reached a safety net threshold.</a:t>
            </a:r>
          </a:p>
          <a:p>
            <a:pPr marL="171450" indent="-171450">
              <a:spcAft>
                <a:spcPts val="400"/>
              </a:spcAft>
              <a:buFont typeface="Arial" panose="020B0604020202020204" pitchFamily="34" charset="0"/>
              <a:buChar char="•"/>
            </a:pPr>
            <a:r>
              <a:rPr lang="en-AU" sz="1200" dirty="0">
                <a:solidFill>
                  <a:schemeClr val="tx2"/>
                </a:solidFill>
                <a:cs typeface="Arial"/>
              </a:rPr>
              <a:t>Costs presented in Regional, Rural &amp; Remote are the maximum of the typical patient cost across Regional, Rural &amp; Remote locations.</a:t>
            </a:r>
            <a:endParaRPr lang="en-US" sz="1200" dirty="0">
              <a:solidFill>
                <a:schemeClr val="tx2"/>
              </a:solidFill>
              <a:cs typeface="Arial"/>
            </a:endParaRPr>
          </a:p>
          <a:p>
            <a:pPr marL="171450" indent="-171450">
              <a:spcAft>
                <a:spcPts val="400"/>
              </a:spcAft>
              <a:buFont typeface="Arial" panose="020B0604020202020204" pitchFamily="34" charset="0"/>
              <a:buChar char="•"/>
            </a:pPr>
            <a:r>
              <a:rPr lang="en-AU" sz="1200" dirty="0">
                <a:solidFill>
                  <a:schemeClr val="tx2"/>
                </a:solidFill>
                <a:cs typeface="Arial"/>
              </a:rPr>
              <a:t>Bulk billed services were calculated by taking the individual cohort bulk billing rate by MBS item and region multiplied by the individual’s total number of services for the item rounded to a whole number of services. </a:t>
            </a:r>
          </a:p>
          <a:p>
            <a:pPr marL="171450" indent="-171450">
              <a:spcAft>
                <a:spcPts val="400"/>
              </a:spcAft>
              <a:buFont typeface="Arial" panose="020B0604020202020204" pitchFamily="34" charset="0"/>
              <a:buChar char="•"/>
            </a:pPr>
            <a:r>
              <a:rPr lang="en-AU" sz="1200" dirty="0">
                <a:solidFill>
                  <a:schemeClr val="tx2"/>
                </a:solidFill>
                <a:cs typeface="Arial"/>
              </a:rPr>
              <a:t>Actual data on bulk billing rates and out-of-pocket costs for people who are not on a concession card by age/sex/estimated family structure, MBS item and State x MMM (4 groups) were used. Individual towns/cities were not modelled.</a:t>
            </a:r>
          </a:p>
          <a:p>
            <a:pPr marL="171450" indent="-171450">
              <a:spcAft>
                <a:spcPts val="400"/>
              </a:spcAft>
              <a:buFont typeface="Arial" panose="020B0604020202020204" pitchFamily="34" charset="0"/>
              <a:buChar char="•"/>
            </a:pPr>
            <a:endParaRPr lang="en-AU" sz="1200" dirty="0">
              <a:solidFill>
                <a:schemeClr val="tx1"/>
              </a:solidFill>
              <a:cs typeface="Arial"/>
            </a:endParaRPr>
          </a:p>
        </p:txBody>
      </p:sp>
    </p:spTree>
    <p:extLst>
      <p:ext uri="{BB962C8B-B14F-4D97-AF65-F5344CB8AC3E}">
        <p14:creationId xmlns:p14="http://schemas.microsoft.com/office/powerpoint/2010/main" val="243159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E2926B1-5F35-531E-1E84-BF79B7CE7ED0}"/>
              </a:ext>
            </a:extLst>
          </p:cNvPr>
          <p:cNvSpPr>
            <a:spLocks noGrp="1"/>
          </p:cNvSpPr>
          <p:nvPr>
            <p:ph type="ctrTitle" idx="4294967295"/>
          </p:nvPr>
        </p:nvSpPr>
        <p:spPr>
          <a:xfrm>
            <a:off x="1524000" y="2989262"/>
            <a:ext cx="9144000" cy="879475"/>
          </a:xfrm>
        </p:spPr>
        <p:txBody>
          <a:bodyPr/>
          <a:lstStyle/>
          <a:p>
            <a:r>
              <a:rPr lang="en-AU" dirty="0">
                <a:solidFill>
                  <a:schemeClr val="bg1"/>
                </a:solidFill>
              </a:rPr>
              <a:t>Provider case studies</a:t>
            </a:r>
            <a:endParaRPr lang="en-AU" dirty="0"/>
          </a:p>
        </p:txBody>
      </p:sp>
      <p:sp>
        <p:nvSpPr>
          <p:cNvPr id="10" name="Text Placeholder 9">
            <a:extLst>
              <a:ext uri="{FF2B5EF4-FFF2-40B4-BE49-F238E27FC236}">
                <a16:creationId xmlns:a16="http://schemas.microsoft.com/office/drawing/2014/main" id="{24245132-F4D1-4334-C396-0DD0EFB1589F}"/>
              </a:ext>
            </a:extLst>
          </p:cNvPr>
          <p:cNvSpPr>
            <a:spLocks noGrp="1"/>
          </p:cNvSpPr>
          <p:nvPr>
            <p:ph type="body" sz="quarter" idx="10"/>
          </p:nvPr>
        </p:nvSpPr>
        <p:spPr/>
        <p:txBody>
          <a:bodyPr>
            <a:normAutofit fontScale="77500" lnSpcReduction="20000"/>
          </a:bodyPr>
          <a:lstStyle/>
          <a:p>
            <a:r>
              <a:rPr lang="en-AU"/>
              <a:t>Strengthening Medicare with more bulk billing</a:t>
            </a:r>
          </a:p>
          <a:p>
            <a:endParaRPr lang="en-AU"/>
          </a:p>
        </p:txBody>
      </p:sp>
      <p:sp>
        <p:nvSpPr>
          <p:cNvPr id="2" name="TextBox 1">
            <a:extLst>
              <a:ext uri="{FF2B5EF4-FFF2-40B4-BE49-F238E27FC236}">
                <a16:creationId xmlns:a16="http://schemas.microsoft.com/office/drawing/2014/main" id="{64A103CC-5046-6FD3-D77A-DC7FB525A5D3}"/>
              </a:ext>
            </a:extLst>
          </p:cNvPr>
          <p:cNvSpPr txBox="1"/>
          <p:nvPr/>
        </p:nvSpPr>
        <p:spPr>
          <a:xfrm>
            <a:off x="5825764" y="18853"/>
            <a:ext cx="546755" cy="480767"/>
          </a:xfrm>
          <a:prstGeom prst="rect">
            <a:avLst/>
          </a:prstGeom>
          <a:solidFill>
            <a:srgbClr val="048E6A"/>
          </a:solidFill>
        </p:spPr>
        <p:txBody>
          <a:bodyPr wrap="square" rtlCol="0">
            <a:spAutoFit/>
          </a:bodyPr>
          <a:lstStyle/>
          <a:p>
            <a:endParaRPr lang="en-AU" dirty="0"/>
          </a:p>
        </p:txBody>
      </p:sp>
      <p:pic>
        <p:nvPicPr>
          <p:cNvPr id="4" name="Picture 3">
            <a:extLst>
              <a:ext uri="{FF2B5EF4-FFF2-40B4-BE49-F238E27FC236}">
                <a16:creationId xmlns:a16="http://schemas.microsoft.com/office/drawing/2014/main" id="{7D029813-4B29-CD6C-A3DB-66DEB53F036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1" y="59348"/>
            <a:ext cx="12192000" cy="143956"/>
          </a:xfrm>
          <a:prstGeom prst="rect">
            <a:avLst/>
          </a:prstGeom>
        </p:spPr>
      </p:pic>
      <p:pic>
        <p:nvPicPr>
          <p:cNvPr id="5" name="Picture 4">
            <a:extLst>
              <a:ext uri="{FF2B5EF4-FFF2-40B4-BE49-F238E27FC236}">
                <a16:creationId xmlns:a16="http://schemas.microsoft.com/office/drawing/2014/main" id="{53977683-0C2F-CC27-288B-DC73AB6CC17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566" y="6622330"/>
            <a:ext cx="12192000" cy="143956"/>
          </a:xfrm>
          <a:prstGeom prst="rect">
            <a:avLst/>
          </a:prstGeom>
        </p:spPr>
      </p:pic>
    </p:spTree>
    <p:extLst>
      <p:ext uri="{BB962C8B-B14F-4D97-AF65-F5344CB8AC3E}">
        <p14:creationId xmlns:p14="http://schemas.microsoft.com/office/powerpoint/2010/main" val="2559972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F1DC830-9D04-8767-30BF-B17D363013E4}"/>
              </a:ext>
            </a:extLst>
          </p:cNvPr>
          <p:cNvSpPr>
            <a:spLocks noGrp="1"/>
          </p:cNvSpPr>
          <p:nvPr>
            <p:ph type="body" sz="quarter" idx="13"/>
          </p:nvPr>
        </p:nvSpPr>
        <p:spPr>
          <a:xfrm>
            <a:off x="830263" y="1611045"/>
            <a:ext cx="10520362" cy="549275"/>
          </a:xfrm>
        </p:spPr>
        <p:txBody>
          <a:bodyPr>
            <a:noAutofit/>
          </a:bodyPr>
          <a:lstStyle/>
          <a:p>
            <a:r>
              <a:rPr lang="en-AU" sz="1100" dirty="0"/>
              <a:t>From 1 November 2025, a new </a:t>
            </a:r>
            <a:r>
              <a:rPr lang="en-AU" sz="1100" b="1" dirty="0"/>
              <a:t>Bulk Billing Practice Incentive Program </a:t>
            </a:r>
            <a:r>
              <a:rPr lang="en-AU" sz="1100" dirty="0"/>
              <a:t>will support practices that bulk bill all their patients. On top of the expanded eligibility for the bulk billing incentive, fully bulk billing practices will receive an additional 12.5% loading payment on their Medicare rebates.</a:t>
            </a:r>
          </a:p>
          <a:p>
            <a:r>
              <a:rPr lang="en-AU" sz="1100" dirty="0"/>
              <a:t>The combined investment means around 4,800 practices will be in a better financial position if they adopt full bulk billing, with the additional Medicare payments more than covering the lost revenue from </a:t>
            </a:r>
            <a:r>
              <a:rPr lang="en-AU" sz="1100" dirty="0">
                <a:solidFill>
                  <a:schemeClr val="tx2"/>
                </a:solidFill>
              </a:rPr>
              <a:t>patient out of pocket costs.</a:t>
            </a:r>
          </a:p>
          <a:p>
            <a:endParaRPr lang="en-AU" sz="1100" dirty="0"/>
          </a:p>
          <a:p>
            <a:r>
              <a:rPr lang="en-AU" sz="1100" dirty="0"/>
              <a:t>Medicare data from all practices who receive the Practice Incentive Payment is used to model the impact of a practice moving to full bulk billing. That includes practice-level data on the number of services performed at a practice, the total MBS benefits, total patients charges and bulk billing rate at each practice.</a:t>
            </a:r>
          </a:p>
          <a:p>
            <a:endParaRPr lang="en-AU" sz="1100" dirty="0"/>
          </a:p>
          <a:p>
            <a:endParaRPr lang="en-AU" sz="1100" dirty="0"/>
          </a:p>
        </p:txBody>
      </p:sp>
      <p:sp>
        <p:nvSpPr>
          <p:cNvPr id="5" name="Title 4">
            <a:extLst>
              <a:ext uri="{FF2B5EF4-FFF2-40B4-BE49-F238E27FC236}">
                <a16:creationId xmlns:a16="http://schemas.microsoft.com/office/drawing/2014/main" id="{5B870251-6632-FDD2-B5B7-4247533FA571}"/>
              </a:ext>
            </a:extLst>
          </p:cNvPr>
          <p:cNvSpPr>
            <a:spLocks noGrp="1"/>
          </p:cNvSpPr>
          <p:nvPr>
            <p:ph type="title"/>
          </p:nvPr>
        </p:nvSpPr>
        <p:spPr/>
        <p:txBody>
          <a:bodyPr/>
          <a:lstStyle/>
          <a:p>
            <a:r>
              <a:rPr lang="en-AU"/>
              <a:t>Estimating the provider benefit</a:t>
            </a:r>
          </a:p>
        </p:txBody>
      </p:sp>
      <p:graphicFrame>
        <p:nvGraphicFramePr>
          <p:cNvPr id="2" name="Table 1">
            <a:extLst>
              <a:ext uri="{FF2B5EF4-FFF2-40B4-BE49-F238E27FC236}">
                <a16:creationId xmlns:a16="http://schemas.microsoft.com/office/drawing/2014/main" id="{2CD32E4C-47F8-8D2C-D052-4653476749AF}"/>
              </a:ext>
            </a:extLst>
          </p:cNvPr>
          <p:cNvGraphicFramePr>
            <a:graphicFrameLocks noGrp="1"/>
          </p:cNvGraphicFramePr>
          <p:nvPr>
            <p:extLst>
              <p:ext uri="{D42A27DB-BD31-4B8C-83A1-F6EECF244321}">
                <p14:modId xmlns:p14="http://schemas.microsoft.com/office/powerpoint/2010/main" val="112396559"/>
              </p:ext>
            </p:extLst>
          </p:nvPr>
        </p:nvGraphicFramePr>
        <p:xfrm>
          <a:off x="841375" y="2668875"/>
          <a:ext cx="10520361" cy="3957320"/>
        </p:xfrm>
        <a:graphic>
          <a:graphicData uri="http://schemas.openxmlformats.org/drawingml/2006/table">
            <a:tbl>
              <a:tblPr firstRow="1" bandRow="1">
                <a:tableStyleId>{5C22544A-7EE6-4342-B048-85BDC9FD1C3A}</a:tableStyleId>
              </a:tblPr>
              <a:tblGrid>
                <a:gridCol w="3506787">
                  <a:extLst>
                    <a:ext uri="{9D8B030D-6E8A-4147-A177-3AD203B41FA5}">
                      <a16:colId xmlns:a16="http://schemas.microsoft.com/office/drawing/2014/main" val="2880503709"/>
                    </a:ext>
                  </a:extLst>
                </a:gridCol>
                <a:gridCol w="3506787">
                  <a:extLst>
                    <a:ext uri="{9D8B030D-6E8A-4147-A177-3AD203B41FA5}">
                      <a16:colId xmlns:a16="http://schemas.microsoft.com/office/drawing/2014/main" val="244632172"/>
                    </a:ext>
                  </a:extLst>
                </a:gridCol>
                <a:gridCol w="3506787">
                  <a:extLst>
                    <a:ext uri="{9D8B030D-6E8A-4147-A177-3AD203B41FA5}">
                      <a16:colId xmlns:a16="http://schemas.microsoft.com/office/drawing/2014/main" val="1062342146"/>
                    </a:ext>
                  </a:extLst>
                </a:gridCol>
              </a:tblGrid>
              <a:tr h="263604">
                <a:tc>
                  <a:txBody>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lang="en-AU" sz="1200" b="1" kern="1200" dirty="0">
                          <a:solidFill>
                            <a:schemeClr val="lt1"/>
                          </a:solidFill>
                          <a:effectLst/>
                          <a:latin typeface="+mn-lt"/>
                          <a:ea typeface="+mn-ea"/>
                          <a:cs typeface="+mn-cs"/>
                        </a:rPr>
                        <a:t>Large mixed billing GP practice</a:t>
                      </a:r>
                    </a:p>
                  </a:txBody>
                  <a:tcPr/>
                </a:tc>
                <a:tc>
                  <a:txBody>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lang="en-AU" sz="1200" b="1" kern="1200" dirty="0">
                          <a:solidFill>
                            <a:schemeClr val="lt1"/>
                          </a:solidFill>
                          <a:effectLst/>
                          <a:latin typeface="+mn-lt"/>
                          <a:ea typeface="+mn-ea"/>
                          <a:cs typeface="+mn-cs"/>
                        </a:rPr>
                        <a:t>Medium bulk billing GP practice</a:t>
                      </a:r>
                    </a:p>
                  </a:txBody>
                  <a:tcPr/>
                </a:tc>
                <a:tc>
                  <a:txBody>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lang="en-AU" sz="1200" b="1" kern="1200" dirty="0">
                          <a:solidFill>
                            <a:schemeClr val="lt1"/>
                          </a:solidFill>
                          <a:effectLst/>
                          <a:latin typeface="+mn-lt"/>
                          <a:ea typeface="+mn-ea"/>
                          <a:cs typeface="+mn-cs"/>
                        </a:rPr>
                        <a:t>Small mixed billing GP practice</a:t>
                      </a:r>
                    </a:p>
                  </a:txBody>
                  <a:tcPr/>
                </a:tc>
                <a:extLst>
                  <a:ext uri="{0D108BD9-81ED-4DB2-BD59-A6C34878D82A}">
                    <a16:rowId xmlns:a16="http://schemas.microsoft.com/office/drawing/2014/main" val="671446789"/>
                  </a:ext>
                </a:extLst>
              </a:tr>
              <a:tr h="3602224">
                <a:tc>
                  <a:txBody>
                    <a:bodyPr/>
                    <a:lstStyle/>
                    <a:p>
                      <a:pPr>
                        <a:spcAft>
                          <a:spcPts val="800"/>
                        </a:spcAft>
                      </a:pPr>
                      <a:r>
                        <a:rPr lang="en-US" sz="1100" kern="1200">
                          <a:solidFill>
                            <a:schemeClr val="dk1"/>
                          </a:solidFill>
                          <a:effectLst/>
                          <a:latin typeface="+mn-lt"/>
                          <a:ea typeface="+mn-ea"/>
                          <a:cs typeface="+mn-cs"/>
                        </a:rPr>
                        <a:t>A large GP practice in a major city is providing around 40,000 GP services a year. </a:t>
                      </a:r>
                      <a:endParaRPr lang="en-AU" sz="1100" kern="1200">
                        <a:solidFill>
                          <a:schemeClr val="dk1"/>
                        </a:solidFill>
                        <a:effectLst/>
                        <a:latin typeface="+mn-lt"/>
                        <a:ea typeface="+mn-ea"/>
                        <a:cs typeface="+mn-cs"/>
                      </a:endParaRPr>
                    </a:p>
                    <a:p>
                      <a:pPr>
                        <a:spcAft>
                          <a:spcPts val="800"/>
                        </a:spcAft>
                      </a:pPr>
                      <a:r>
                        <a:rPr lang="en-US" sz="1100" kern="1200">
                          <a:solidFill>
                            <a:schemeClr val="dk1"/>
                          </a:solidFill>
                          <a:effectLst/>
                          <a:latin typeface="+mn-lt"/>
                          <a:ea typeface="+mn-ea"/>
                          <a:cs typeface="+mn-cs"/>
                        </a:rPr>
                        <a:t>Due to recent cost pressures, GPs at the practice have started to bill some of their patients for the first time. The practice now bulk bills around 78% of its services.</a:t>
                      </a:r>
                      <a:endParaRPr lang="en-AU" sz="1100" kern="1200">
                        <a:solidFill>
                          <a:schemeClr val="dk1"/>
                        </a:solidFill>
                        <a:effectLst/>
                        <a:latin typeface="+mn-lt"/>
                        <a:ea typeface="+mn-ea"/>
                        <a:cs typeface="+mn-cs"/>
                      </a:endParaRPr>
                    </a:p>
                    <a:p>
                      <a:pPr>
                        <a:spcAft>
                          <a:spcPts val="800"/>
                        </a:spcAft>
                      </a:pPr>
                      <a:r>
                        <a:rPr lang="en-US" sz="1100" kern="1200">
                          <a:solidFill>
                            <a:schemeClr val="dk1"/>
                          </a:solidFill>
                          <a:effectLst/>
                          <a:latin typeface="+mn-lt"/>
                          <a:ea typeface="+mn-ea"/>
                          <a:cs typeface="+mn-cs"/>
                        </a:rPr>
                        <a:t>Last year, the practice received $2.4 million from MBS benefits and an additional $260,000 in patient charges. </a:t>
                      </a:r>
                      <a:endParaRPr lang="en-AU" sz="1100" kern="1200">
                        <a:solidFill>
                          <a:schemeClr val="dk1"/>
                        </a:solidFill>
                        <a:effectLst/>
                        <a:latin typeface="+mn-lt"/>
                        <a:ea typeface="+mn-ea"/>
                        <a:cs typeface="+mn-cs"/>
                      </a:endParaRPr>
                    </a:p>
                    <a:p>
                      <a:pPr>
                        <a:spcAft>
                          <a:spcPts val="800"/>
                        </a:spcAft>
                      </a:pPr>
                      <a:r>
                        <a:rPr lang="en-US" sz="1100" kern="1200">
                          <a:solidFill>
                            <a:schemeClr val="dk1"/>
                          </a:solidFill>
                          <a:effectLst/>
                          <a:latin typeface="+mn-lt"/>
                          <a:ea typeface="+mn-ea"/>
                          <a:cs typeface="+mn-cs"/>
                        </a:rPr>
                        <a:t>If the practice and its GPs participate in the </a:t>
                      </a:r>
                      <a:r>
                        <a:rPr lang="en-US" sz="1100" i="1" kern="1200">
                          <a:solidFill>
                            <a:schemeClr val="dk1"/>
                          </a:solidFill>
                          <a:effectLst/>
                          <a:latin typeface="+mn-lt"/>
                          <a:ea typeface="+mn-ea"/>
                          <a:cs typeface="+mn-cs"/>
                        </a:rPr>
                        <a:t>Bulk Billing Practice Incentive Program</a:t>
                      </a:r>
                      <a:r>
                        <a:rPr lang="en-US" sz="1100" kern="1200">
                          <a:solidFill>
                            <a:schemeClr val="dk1"/>
                          </a:solidFill>
                          <a:effectLst/>
                          <a:latin typeface="+mn-lt"/>
                          <a:ea typeface="+mn-ea"/>
                          <a:cs typeface="+mn-cs"/>
                        </a:rPr>
                        <a:t> they will receive $575,000 in additional revenue from bulk billing and practice incentives. </a:t>
                      </a:r>
                      <a:endParaRPr lang="en-AU" sz="1100" kern="1200">
                        <a:solidFill>
                          <a:schemeClr val="dk1"/>
                        </a:solidFill>
                        <a:effectLst/>
                        <a:latin typeface="+mn-lt"/>
                        <a:ea typeface="+mn-ea"/>
                        <a:cs typeface="+mn-cs"/>
                      </a:endParaRPr>
                    </a:p>
                    <a:p>
                      <a:pPr>
                        <a:spcAft>
                          <a:spcPts val="800"/>
                        </a:spcAft>
                      </a:pPr>
                      <a:r>
                        <a:rPr lang="en-US" sz="1100" kern="1200">
                          <a:solidFill>
                            <a:schemeClr val="dk1"/>
                          </a:solidFill>
                          <a:effectLst/>
                          <a:latin typeface="+mn-lt"/>
                          <a:ea typeface="+mn-ea"/>
                          <a:cs typeface="+mn-cs"/>
                        </a:rPr>
                        <a:t>After covering the $260,000 shortfall from no longer charging patients, the practice and its GPs are $315,000 a year better off – with additional revenue now available to grow its team, upgrade its facilities and expand its services.</a:t>
                      </a:r>
                      <a:endParaRPr lang="en-AU" sz="1100"/>
                    </a:p>
                  </a:txBody>
                  <a:tcPr/>
                </a:tc>
                <a:tc>
                  <a:txBody>
                    <a:bodyPr/>
                    <a:lstStyle/>
                    <a:p>
                      <a:pPr>
                        <a:spcAft>
                          <a:spcPts val="800"/>
                        </a:spcAft>
                      </a:pPr>
                      <a:r>
                        <a:rPr lang="en-AU" sz="1100" kern="1200" dirty="0">
                          <a:solidFill>
                            <a:schemeClr val="dk1"/>
                          </a:solidFill>
                          <a:effectLst/>
                          <a:latin typeface="+mn-lt"/>
                          <a:ea typeface="+mn-ea"/>
                          <a:cs typeface="+mn-cs"/>
                        </a:rPr>
                        <a:t>A medium-sized GP practice in a large rural town is providing around 20,000 GP services a year. </a:t>
                      </a:r>
                    </a:p>
                    <a:p>
                      <a:pPr>
                        <a:spcAft>
                          <a:spcPts val="800"/>
                        </a:spcAft>
                      </a:pPr>
                      <a:r>
                        <a:rPr lang="en-AU" sz="1100" kern="1200" dirty="0">
                          <a:solidFill>
                            <a:schemeClr val="dk1"/>
                          </a:solidFill>
                          <a:effectLst/>
                          <a:latin typeface="+mn-lt"/>
                          <a:ea typeface="+mn-ea"/>
                          <a:cs typeface="+mn-cs"/>
                        </a:rPr>
                        <a:t>The practice has always been bulk billing. Over the last few years, GPs at the practice have found it increasingly difficult to provide high-quality care without charging patients. Many GPs are considering leaving the practice to work at nearby mixed billing practices.</a:t>
                      </a:r>
                    </a:p>
                    <a:p>
                      <a:pPr>
                        <a:spcAft>
                          <a:spcPts val="800"/>
                        </a:spcAft>
                      </a:pPr>
                      <a:r>
                        <a:rPr lang="en-AU" sz="1100" kern="1200" dirty="0">
                          <a:solidFill>
                            <a:schemeClr val="dk1"/>
                          </a:solidFill>
                          <a:effectLst/>
                          <a:latin typeface="+mn-lt"/>
                          <a:ea typeface="+mn-ea"/>
                          <a:cs typeface="+mn-cs"/>
                        </a:rPr>
                        <a:t>Last year, the </a:t>
                      </a:r>
                      <a:r>
                        <a:rPr lang="en-AU" sz="1100" kern="1200" dirty="0">
                          <a:solidFill>
                            <a:schemeClr val="tx2"/>
                          </a:solidFill>
                          <a:effectLst/>
                          <a:latin typeface="+mn-lt"/>
                          <a:ea typeface="+mn-ea"/>
                          <a:cs typeface="+mn-cs"/>
                        </a:rPr>
                        <a:t>practice received </a:t>
                      </a:r>
                      <a:r>
                        <a:rPr lang="en-AU" sz="1100" kern="1200" dirty="0">
                          <a:solidFill>
                            <a:schemeClr val="dk1"/>
                          </a:solidFill>
                          <a:effectLst/>
                          <a:latin typeface="+mn-lt"/>
                          <a:ea typeface="+mn-ea"/>
                          <a:cs typeface="+mn-cs"/>
                        </a:rPr>
                        <a:t>$1.4 million from MBS benefits. </a:t>
                      </a:r>
                    </a:p>
                    <a:p>
                      <a:pPr>
                        <a:spcAft>
                          <a:spcPts val="800"/>
                        </a:spcAft>
                      </a:pPr>
                      <a:r>
                        <a:rPr lang="en-AU" sz="1100" kern="1200" dirty="0">
                          <a:solidFill>
                            <a:schemeClr val="dk1"/>
                          </a:solidFill>
                          <a:effectLst/>
                          <a:latin typeface="+mn-lt"/>
                          <a:ea typeface="+mn-ea"/>
                          <a:cs typeface="+mn-cs"/>
                        </a:rPr>
                        <a:t>If the practice and its GPs participate in the </a:t>
                      </a:r>
                      <a:r>
                        <a:rPr lang="en-AU" sz="1100" b="0" i="1" kern="1200" dirty="0">
                          <a:solidFill>
                            <a:schemeClr val="dk1"/>
                          </a:solidFill>
                          <a:effectLst/>
                          <a:latin typeface="+mn-lt"/>
                          <a:ea typeface="+mn-ea"/>
                          <a:cs typeface="+mn-cs"/>
                        </a:rPr>
                        <a:t>Bulk Billing Practice Incentive Program</a:t>
                      </a:r>
                      <a:r>
                        <a:rPr lang="en-AU" sz="1100" kern="1200" dirty="0">
                          <a:solidFill>
                            <a:schemeClr val="dk1"/>
                          </a:solidFill>
                          <a:effectLst/>
                          <a:latin typeface="+mn-lt"/>
                          <a:ea typeface="+mn-ea"/>
                          <a:cs typeface="+mn-cs"/>
                        </a:rPr>
                        <a:t> they will receive $310,000 in additional revenue from bulk billing and practice incentives – an increase of around 22 per cent on its current MBS benefits.</a:t>
                      </a:r>
                    </a:p>
                    <a:p>
                      <a:pPr>
                        <a:spcAft>
                          <a:spcPts val="800"/>
                        </a:spcAft>
                      </a:pPr>
                      <a:r>
                        <a:rPr lang="en-AU" sz="1100" kern="1200" dirty="0">
                          <a:solidFill>
                            <a:schemeClr val="dk1"/>
                          </a:solidFill>
                          <a:effectLst/>
                          <a:latin typeface="+mn-lt"/>
                          <a:ea typeface="+mn-ea"/>
                          <a:cs typeface="+mn-cs"/>
                        </a:rPr>
                        <a:t>This will ensure the practice and its GPs remain able to bulk bill every patient, with additional revenue now available to grow their team, upgrade their facilities and expand their services.</a:t>
                      </a:r>
                    </a:p>
                  </a:txBody>
                  <a:tcPr/>
                </a:tc>
                <a:tc>
                  <a:txBody>
                    <a:bodyPr/>
                    <a:lstStyle/>
                    <a:p>
                      <a:pPr>
                        <a:spcAft>
                          <a:spcPts val="800"/>
                        </a:spcAft>
                      </a:pPr>
                      <a:r>
                        <a:rPr lang="en-AU" sz="1100" kern="1200" dirty="0">
                          <a:solidFill>
                            <a:schemeClr val="dk1"/>
                          </a:solidFill>
                          <a:effectLst/>
                          <a:latin typeface="+mn-lt"/>
                          <a:ea typeface="+mn-ea"/>
                          <a:cs typeface="+mn-cs"/>
                        </a:rPr>
                        <a:t>A small GP practice in a major city is providing around 6,000 GP services a year. </a:t>
                      </a:r>
                    </a:p>
                    <a:p>
                      <a:pPr>
                        <a:spcAft>
                          <a:spcPts val="800"/>
                        </a:spcAft>
                      </a:pPr>
                      <a:r>
                        <a:rPr lang="en-AU" sz="1100" kern="1200" dirty="0">
                          <a:solidFill>
                            <a:schemeClr val="dk1"/>
                          </a:solidFill>
                          <a:effectLst/>
                          <a:latin typeface="+mn-lt"/>
                          <a:ea typeface="+mn-ea"/>
                          <a:cs typeface="+mn-cs"/>
                        </a:rPr>
                        <a:t>The practice has been mixed billing for a few years, billing some patients, some of the time – depending on the service – while maintaining bulk billing for existing patients. The practice bulk bills around 79% of their services.</a:t>
                      </a:r>
                    </a:p>
                    <a:p>
                      <a:pPr>
                        <a:spcAft>
                          <a:spcPts val="800"/>
                        </a:spcAft>
                      </a:pPr>
                      <a:r>
                        <a:rPr lang="en-AU" sz="1100" kern="1200" dirty="0">
                          <a:solidFill>
                            <a:schemeClr val="dk1"/>
                          </a:solidFill>
                          <a:effectLst/>
                          <a:latin typeface="+mn-lt"/>
                          <a:ea typeface="+mn-ea"/>
                          <a:cs typeface="+mn-cs"/>
                        </a:rPr>
                        <a:t>Last year, the practice received around $410,000 from MBS benefits and an additional $41,000 in patient charges. </a:t>
                      </a:r>
                    </a:p>
                    <a:p>
                      <a:pPr>
                        <a:spcAft>
                          <a:spcPts val="800"/>
                        </a:spcAft>
                      </a:pPr>
                      <a:r>
                        <a:rPr lang="en-AU" sz="1100" kern="1200" dirty="0">
                          <a:solidFill>
                            <a:schemeClr val="dk1"/>
                          </a:solidFill>
                          <a:effectLst/>
                          <a:latin typeface="+mn-lt"/>
                          <a:ea typeface="+mn-ea"/>
                          <a:cs typeface="+mn-cs"/>
                        </a:rPr>
                        <a:t>If the GP practice participates in the </a:t>
                      </a:r>
                      <a:r>
                        <a:rPr lang="en-AU" sz="1100" i="1" kern="1200" dirty="0">
                          <a:solidFill>
                            <a:schemeClr val="dk1"/>
                          </a:solidFill>
                          <a:effectLst/>
                          <a:latin typeface="+mn-lt"/>
                          <a:ea typeface="+mn-ea"/>
                          <a:cs typeface="+mn-cs"/>
                        </a:rPr>
                        <a:t>Bulk Billing Practice Incentive Program</a:t>
                      </a:r>
                      <a:r>
                        <a:rPr lang="en-AU" sz="1100" kern="1200" dirty="0">
                          <a:solidFill>
                            <a:schemeClr val="dk1"/>
                          </a:solidFill>
                          <a:effectLst/>
                          <a:latin typeface="+mn-lt"/>
                          <a:ea typeface="+mn-ea"/>
                          <a:cs typeface="+mn-cs"/>
                        </a:rPr>
                        <a:t> they will receive around $97,000 in additional revenue from bulk billing and practice incentives. </a:t>
                      </a:r>
                    </a:p>
                    <a:p>
                      <a:pPr>
                        <a:spcAft>
                          <a:spcPts val="800"/>
                        </a:spcAft>
                      </a:pPr>
                      <a:r>
                        <a:rPr lang="en-AU" sz="1100" kern="1200" dirty="0">
                          <a:solidFill>
                            <a:schemeClr val="dk1"/>
                          </a:solidFill>
                          <a:effectLst/>
                          <a:latin typeface="+mn-lt"/>
                          <a:ea typeface="+mn-ea"/>
                          <a:cs typeface="+mn-cs"/>
                        </a:rPr>
                        <a:t>After covering the $41,000 shortfall from no longer charging patients, the practice is now $56,000 a year better off – with additional revenue now available to invest in the practice.</a:t>
                      </a:r>
                    </a:p>
                  </a:txBody>
                  <a:tcPr/>
                </a:tc>
                <a:extLst>
                  <a:ext uri="{0D108BD9-81ED-4DB2-BD59-A6C34878D82A}">
                    <a16:rowId xmlns:a16="http://schemas.microsoft.com/office/drawing/2014/main" val="543635724"/>
                  </a:ext>
                </a:extLst>
              </a:tr>
            </a:tbl>
          </a:graphicData>
        </a:graphic>
      </p:graphicFrame>
    </p:spTree>
    <p:extLst>
      <p:ext uri="{BB962C8B-B14F-4D97-AF65-F5344CB8AC3E}">
        <p14:creationId xmlns:p14="http://schemas.microsoft.com/office/powerpoint/2010/main" val="2743741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B88A21-147C-55E9-70D6-6ED8E076F702}"/>
              </a:ext>
            </a:extLst>
          </p:cNvPr>
          <p:cNvSpPr>
            <a:spLocks noGrp="1"/>
          </p:cNvSpPr>
          <p:nvPr>
            <p:ph type="dt" sz="half" idx="4294967295"/>
          </p:nvPr>
        </p:nvSpPr>
        <p:spPr>
          <a:xfrm>
            <a:off x="9448800" y="6416675"/>
            <a:ext cx="2743200" cy="276225"/>
          </a:xfrm>
        </p:spPr>
        <p:txBody>
          <a:bodyPr/>
          <a:lstStyle/>
          <a:p>
            <a:r>
              <a:rPr lang="en-US"/>
              <a:t>February 2025</a:t>
            </a:r>
          </a:p>
        </p:txBody>
      </p:sp>
      <p:pic>
        <p:nvPicPr>
          <p:cNvPr id="4" name="Picture 3" descr="Shape&#10;&#10;Description automatically generated with medium confidence">
            <a:extLst>
              <a:ext uri="{FF2B5EF4-FFF2-40B4-BE49-F238E27FC236}">
                <a16:creationId xmlns:a16="http://schemas.microsoft.com/office/drawing/2014/main" id="{A39E9D78-1C25-6450-23EE-539F8FE8CD4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0270" y="5962839"/>
            <a:ext cx="2188533" cy="402225"/>
          </a:xfrm>
          <a:prstGeom prst="rect">
            <a:avLst/>
          </a:prstGeom>
        </p:spPr>
      </p:pic>
      <p:pic>
        <p:nvPicPr>
          <p:cNvPr id="5" name="Picture 4">
            <a:extLst>
              <a:ext uri="{FF2B5EF4-FFF2-40B4-BE49-F238E27FC236}">
                <a16:creationId xmlns:a16="http://schemas.microsoft.com/office/drawing/2014/main" id="{0A777EBF-4BB6-4CBE-314D-5B509E0C98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38" y="59348"/>
            <a:ext cx="12192000" cy="143956"/>
          </a:xfrm>
          <a:prstGeom prst="rect">
            <a:avLst/>
          </a:prstGeom>
        </p:spPr>
      </p:pic>
      <p:pic>
        <p:nvPicPr>
          <p:cNvPr id="6" name="Picture 5">
            <a:extLst>
              <a:ext uri="{FF2B5EF4-FFF2-40B4-BE49-F238E27FC236}">
                <a16:creationId xmlns:a16="http://schemas.microsoft.com/office/drawing/2014/main" id="{5DE23B60-CDDA-CF68-5010-EF99B7573C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654696"/>
            <a:ext cx="12192000" cy="143956"/>
          </a:xfrm>
          <a:prstGeom prst="rect">
            <a:avLst/>
          </a:prstGeom>
        </p:spPr>
      </p:pic>
    </p:spTree>
    <p:extLst>
      <p:ext uri="{BB962C8B-B14F-4D97-AF65-F5344CB8AC3E}">
        <p14:creationId xmlns:p14="http://schemas.microsoft.com/office/powerpoint/2010/main" val="1482046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7F8B33-FB2A-5154-BFAC-ADAE43DF8B63}"/>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F6D60E99-EA73-C7DD-3C40-0EFC01F90326}"/>
              </a:ext>
            </a:extLst>
          </p:cNvPr>
          <p:cNvSpPr>
            <a:spLocks noGrp="1"/>
          </p:cNvSpPr>
          <p:nvPr>
            <p:ph type="ctrTitle" idx="4294967295"/>
          </p:nvPr>
        </p:nvSpPr>
        <p:spPr>
          <a:xfrm>
            <a:off x="1524000" y="2989262"/>
            <a:ext cx="9144000" cy="879475"/>
          </a:xfrm>
        </p:spPr>
        <p:txBody>
          <a:bodyPr>
            <a:normAutofit/>
          </a:bodyPr>
          <a:lstStyle/>
          <a:p>
            <a:r>
              <a:rPr lang="en-AU" dirty="0">
                <a:solidFill>
                  <a:schemeClr val="bg1"/>
                </a:solidFill>
              </a:rPr>
              <a:t>Boosting Medicare payments</a:t>
            </a:r>
            <a:endParaRPr lang="en-AU" dirty="0"/>
          </a:p>
        </p:txBody>
      </p:sp>
      <p:sp>
        <p:nvSpPr>
          <p:cNvPr id="10" name="Text Placeholder 9">
            <a:extLst>
              <a:ext uri="{FF2B5EF4-FFF2-40B4-BE49-F238E27FC236}">
                <a16:creationId xmlns:a16="http://schemas.microsoft.com/office/drawing/2014/main" id="{B7E1AF53-ACCE-5A00-59CB-CC58566D381F}"/>
              </a:ext>
            </a:extLst>
          </p:cNvPr>
          <p:cNvSpPr>
            <a:spLocks noGrp="1"/>
          </p:cNvSpPr>
          <p:nvPr>
            <p:ph type="body" sz="quarter" idx="10"/>
          </p:nvPr>
        </p:nvSpPr>
        <p:spPr/>
        <p:txBody>
          <a:bodyPr>
            <a:normAutofit fontScale="77500" lnSpcReduction="20000"/>
          </a:bodyPr>
          <a:lstStyle/>
          <a:p>
            <a:r>
              <a:rPr lang="en-AU"/>
              <a:t>Strengthening Medicare with more bulk billing</a:t>
            </a:r>
          </a:p>
          <a:p>
            <a:endParaRPr lang="en-AU"/>
          </a:p>
        </p:txBody>
      </p:sp>
      <p:sp>
        <p:nvSpPr>
          <p:cNvPr id="2" name="Subtitle 1">
            <a:extLst>
              <a:ext uri="{FF2B5EF4-FFF2-40B4-BE49-F238E27FC236}">
                <a16:creationId xmlns:a16="http://schemas.microsoft.com/office/drawing/2014/main" id="{7BE6ACB6-21C4-0BAB-D489-FCC54BC02F11}"/>
              </a:ext>
            </a:extLst>
          </p:cNvPr>
          <p:cNvSpPr>
            <a:spLocks noGrp="1"/>
          </p:cNvSpPr>
          <p:nvPr>
            <p:ph type="subTitle" idx="4294967295"/>
          </p:nvPr>
        </p:nvSpPr>
        <p:spPr>
          <a:xfrm>
            <a:off x="1524000" y="4164501"/>
            <a:ext cx="9144000" cy="1340005"/>
          </a:xfrm>
        </p:spPr>
        <p:txBody>
          <a:bodyPr>
            <a:normAutofit fontScale="47500" lnSpcReduction="20000"/>
          </a:bodyPr>
          <a:lstStyle/>
          <a:p>
            <a:pPr marL="0" indent="0">
              <a:buNone/>
            </a:pPr>
            <a:r>
              <a:rPr lang="en-AU" dirty="0">
                <a:solidFill>
                  <a:schemeClr val="bg1"/>
                </a:solidFill>
              </a:rPr>
              <a:t>The table on the next page shows how total Medicare payments for common visits will increase from 1 November 2025, with the expansion of the bulk billing incentive to all Australians and the incentive payment for practices that bulk bill every patient.</a:t>
            </a:r>
          </a:p>
          <a:p>
            <a:pPr marL="0" indent="0">
              <a:buNone/>
            </a:pPr>
            <a:r>
              <a:rPr lang="en-AU" dirty="0">
                <a:solidFill>
                  <a:schemeClr val="bg1"/>
                </a:solidFill>
              </a:rPr>
              <a:t>The bulk billing incentive is scaled according to how far a general practice is from a major city or metropolitan area, with larger Medicare payments as communities get more remote. </a:t>
            </a:r>
            <a:r>
              <a:rPr lang="en-AU" sz="2300" dirty="0">
                <a:solidFill>
                  <a:schemeClr val="bg1"/>
                </a:solidFill>
              </a:rPr>
              <a:t> The Modified Monash (MM) Model has been used which defines whether a location is metropolitan, rural, remote or very remote.</a:t>
            </a:r>
          </a:p>
        </p:txBody>
      </p:sp>
      <p:pic>
        <p:nvPicPr>
          <p:cNvPr id="5" name="Picture 4">
            <a:extLst>
              <a:ext uri="{FF2B5EF4-FFF2-40B4-BE49-F238E27FC236}">
                <a16:creationId xmlns:a16="http://schemas.microsoft.com/office/drawing/2014/main" id="{933CB81B-FC4B-0234-9A11-FEDB8AE967C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38" y="78398"/>
            <a:ext cx="12192000" cy="143956"/>
          </a:xfrm>
          <a:prstGeom prst="rect">
            <a:avLst/>
          </a:prstGeom>
        </p:spPr>
      </p:pic>
      <p:pic>
        <p:nvPicPr>
          <p:cNvPr id="6" name="Picture 5">
            <a:extLst>
              <a:ext uri="{FF2B5EF4-FFF2-40B4-BE49-F238E27FC236}">
                <a16:creationId xmlns:a16="http://schemas.microsoft.com/office/drawing/2014/main" id="{844203A3-B88E-0C62-95ED-F675F781E52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38" y="6645171"/>
            <a:ext cx="12192000" cy="143956"/>
          </a:xfrm>
          <a:prstGeom prst="rect">
            <a:avLst/>
          </a:prstGeom>
        </p:spPr>
      </p:pic>
    </p:spTree>
    <p:extLst>
      <p:ext uri="{BB962C8B-B14F-4D97-AF65-F5344CB8AC3E}">
        <p14:creationId xmlns:p14="http://schemas.microsoft.com/office/powerpoint/2010/main" val="378960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127E1-8C81-BDE1-4904-27F93069F14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8E42483-BDA0-4D32-6831-4972DB11A96F}"/>
              </a:ext>
            </a:extLst>
          </p:cNvPr>
          <p:cNvSpPr>
            <a:spLocks noGrp="1"/>
          </p:cNvSpPr>
          <p:nvPr>
            <p:ph type="title"/>
          </p:nvPr>
        </p:nvSpPr>
        <p:spPr>
          <a:xfrm>
            <a:off x="829952" y="681037"/>
            <a:ext cx="8612812" cy="549275"/>
          </a:xfrm>
        </p:spPr>
        <p:txBody>
          <a:bodyPr>
            <a:normAutofit fontScale="90000"/>
          </a:bodyPr>
          <a:lstStyle/>
          <a:p>
            <a:r>
              <a:rPr lang="en-AU"/>
              <a:t>Higher Medicare payments at bulk billing practices</a:t>
            </a:r>
          </a:p>
        </p:txBody>
      </p:sp>
      <p:graphicFrame>
        <p:nvGraphicFramePr>
          <p:cNvPr id="4" name="Table 3">
            <a:extLst>
              <a:ext uri="{FF2B5EF4-FFF2-40B4-BE49-F238E27FC236}">
                <a16:creationId xmlns:a16="http://schemas.microsoft.com/office/drawing/2014/main" id="{02A2305A-2D61-5B70-77BE-328B8265B5C9}"/>
              </a:ext>
            </a:extLst>
          </p:cNvPr>
          <p:cNvGraphicFramePr>
            <a:graphicFrameLocks noGrp="1"/>
          </p:cNvGraphicFramePr>
          <p:nvPr>
            <p:extLst>
              <p:ext uri="{D42A27DB-BD31-4B8C-83A1-F6EECF244321}">
                <p14:modId xmlns:p14="http://schemas.microsoft.com/office/powerpoint/2010/main" val="558653415"/>
              </p:ext>
            </p:extLst>
          </p:nvPr>
        </p:nvGraphicFramePr>
        <p:xfrm>
          <a:off x="829953" y="1462048"/>
          <a:ext cx="10396344" cy="4246799"/>
        </p:xfrm>
        <a:graphic>
          <a:graphicData uri="http://schemas.openxmlformats.org/drawingml/2006/table">
            <a:tbl>
              <a:tblPr firstRow="1" bandRow="1">
                <a:tableStyleId>{5C22544A-7EE6-4342-B048-85BDC9FD1C3A}</a:tableStyleId>
              </a:tblPr>
              <a:tblGrid>
                <a:gridCol w="1958514">
                  <a:extLst>
                    <a:ext uri="{9D8B030D-6E8A-4147-A177-3AD203B41FA5}">
                      <a16:colId xmlns:a16="http://schemas.microsoft.com/office/drawing/2014/main" val="2898925819"/>
                    </a:ext>
                  </a:extLst>
                </a:gridCol>
                <a:gridCol w="1011870">
                  <a:extLst>
                    <a:ext uri="{9D8B030D-6E8A-4147-A177-3AD203B41FA5}">
                      <a16:colId xmlns:a16="http://schemas.microsoft.com/office/drawing/2014/main" val="1812834157"/>
                    </a:ext>
                  </a:extLst>
                </a:gridCol>
                <a:gridCol w="1485192">
                  <a:extLst>
                    <a:ext uri="{9D8B030D-6E8A-4147-A177-3AD203B41FA5}">
                      <a16:colId xmlns:a16="http://schemas.microsoft.com/office/drawing/2014/main" val="2486552981"/>
                    </a:ext>
                  </a:extLst>
                </a:gridCol>
                <a:gridCol w="1485192">
                  <a:extLst>
                    <a:ext uri="{9D8B030D-6E8A-4147-A177-3AD203B41FA5}">
                      <a16:colId xmlns:a16="http://schemas.microsoft.com/office/drawing/2014/main" val="1884187314"/>
                    </a:ext>
                  </a:extLst>
                </a:gridCol>
                <a:gridCol w="1485192">
                  <a:extLst>
                    <a:ext uri="{9D8B030D-6E8A-4147-A177-3AD203B41FA5}">
                      <a16:colId xmlns:a16="http://schemas.microsoft.com/office/drawing/2014/main" val="1513187058"/>
                    </a:ext>
                  </a:extLst>
                </a:gridCol>
                <a:gridCol w="1485192">
                  <a:extLst>
                    <a:ext uri="{9D8B030D-6E8A-4147-A177-3AD203B41FA5}">
                      <a16:colId xmlns:a16="http://schemas.microsoft.com/office/drawing/2014/main" val="952208396"/>
                    </a:ext>
                  </a:extLst>
                </a:gridCol>
                <a:gridCol w="1485192">
                  <a:extLst>
                    <a:ext uri="{9D8B030D-6E8A-4147-A177-3AD203B41FA5}">
                      <a16:colId xmlns:a16="http://schemas.microsoft.com/office/drawing/2014/main" val="1756722119"/>
                    </a:ext>
                  </a:extLst>
                </a:gridCol>
              </a:tblGrid>
              <a:tr h="303378">
                <a:tc rowSpan="2">
                  <a:txBody>
                    <a:bodyPr/>
                    <a:lstStyle/>
                    <a:p>
                      <a:pPr algn="ctr">
                        <a:lnSpc>
                          <a:spcPct val="100000"/>
                        </a:lnSpc>
                        <a:spcBef>
                          <a:spcPts val="400"/>
                        </a:spcBef>
                        <a:spcAft>
                          <a:spcPts val="400"/>
                        </a:spcAft>
                      </a:pPr>
                      <a:r>
                        <a:rPr lang="en-AU" sz="1400" b="1">
                          <a:solidFill>
                            <a:schemeClr val="bg1"/>
                          </a:solidFill>
                          <a:effectLst/>
                          <a:latin typeface="Arial" panose="020B0604020202020204" pitchFamily="34" charset="0"/>
                          <a:ea typeface="Aptos" panose="020B0004020202020204" pitchFamily="34" charset="0"/>
                        </a:rPr>
                        <a:t>Common GP visits</a:t>
                      </a:r>
                      <a:endParaRPr lang="en-AU" sz="1400">
                        <a:solidFill>
                          <a:schemeClr val="bg1"/>
                        </a:solidFill>
                        <a:effectLst/>
                        <a:latin typeface="Times New Roman" panose="02020603050405020304" pitchFamily="18" charset="0"/>
                        <a:ea typeface="Aptos" panose="020B0004020202020204" pitchFamily="34" charset="0"/>
                      </a:endParaRPr>
                    </a:p>
                  </a:txBody>
                  <a:tcPr marL="68580" marR="68580" marT="0" marB="0" anchor="ctr"/>
                </a:tc>
                <a:tc rowSpan="2">
                  <a:txBody>
                    <a:bodyPr/>
                    <a:lstStyle/>
                    <a:p>
                      <a:pPr algn="ctr">
                        <a:lnSpc>
                          <a:spcPct val="100000"/>
                        </a:lnSpc>
                        <a:spcBef>
                          <a:spcPts val="400"/>
                        </a:spcBef>
                        <a:spcAft>
                          <a:spcPts val="400"/>
                        </a:spcAft>
                      </a:pPr>
                      <a:r>
                        <a:rPr lang="en-AU" sz="1400" b="1">
                          <a:solidFill>
                            <a:schemeClr val="bg1"/>
                          </a:solidFill>
                          <a:effectLst/>
                          <a:latin typeface="Arial" panose="020B0604020202020204" pitchFamily="34" charset="0"/>
                          <a:ea typeface="Aptos" panose="020B0004020202020204" pitchFamily="34" charset="0"/>
                        </a:rPr>
                        <a:t>Current Medicare rebate</a:t>
                      </a:r>
                      <a:endParaRPr lang="en-AU" sz="1400">
                        <a:solidFill>
                          <a:schemeClr val="bg1"/>
                        </a:solidFill>
                        <a:effectLst/>
                        <a:latin typeface="Times New Roman" panose="02020603050405020304" pitchFamily="18" charset="0"/>
                        <a:ea typeface="Aptos" panose="020B0004020202020204" pitchFamily="34" charset="0"/>
                      </a:endParaRPr>
                    </a:p>
                  </a:txBody>
                  <a:tcPr marL="68580" marR="68580" marT="0" marB="0" anchor="ctr">
                    <a:solidFill>
                      <a:schemeClr val="accent1"/>
                    </a:solidFill>
                  </a:tcPr>
                </a:tc>
                <a:tc gridSpan="5">
                  <a:txBody>
                    <a:bodyPr/>
                    <a:lstStyle/>
                    <a:p>
                      <a:pPr algn="ctr">
                        <a:lnSpc>
                          <a:spcPct val="100000"/>
                        </a:lnSpc>
                        <a:spcBef>
                          <a:spcPts val="400"/>
                        </a:spcBef>
                        <a:spcAft>
                          <a:spcPts val="400"/>
                        </a:spcAft>
                      </a:pPr>
                      <a:r>
                        <a:rPr lang="en-AU" sz="1600" b="1">
                          <a:solidFill>
                            <a:schemeClr val="bg1"/>
                          </a:solidFill>
                          <a:effectLst/>
                          <a:latin typeface="Arial" panose="020B0604020202020204" pitchFamily="34" charset="0"/>
                          <a:ea typeface="Aptos" panose="020B0004020202020204" pitchFamily="34" charset="0"/>
                        </a:rPr>
                        <a:t>New total Medicare payment at a Bulk Billing Practice*</a:t>
                      </a:r>
                      <a:endParaRPr lang="en-AU" sz="1600">
                        <a:solidFill>
                          <a:schemeClr val="bg1"/>
                        </a:solidFill>
                        <a:effectLst/>
                        <a:latin typeface="Times New Roman" panose="02020603050405020304" pitchFamily="18" charset="0"/>
                        <a:ea typeface="Aptos" panose="020B0004020202020204" pitchFamily="34" charset="0"/>
                      </a:endParaRPr>
                    </a:p>
                  </a:txBody>
                  <a:tcPr marL="68580" marR="68580" marT="0" marB="0" anchor="ct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3789695106"/>
                  </a:ext>
                </a:extLst>
              </a:tr>
              <a:tr h="625266">
                <a:tc vMerge="1">
                  <a:txBody>
                    <a:bodyPr/>
                    <a:lstStyle/>
                    <a:p>
                      <a:endParaRPr lang="en-AU"/>
                    </a:p>
                  </a:txBody>
                  <a:tcPr/>
                </a:tc>
                <a:tc vMerge="1">
                  <a:txBody>
                    <a:bodyPr/>
                    <a:lstStyle/>
                    <a:p>
                      <a:endParaRPr lang="en-AU"/>
                    </a:p>
                  </a:txBody>
                  <a:tcPr/>
                </a:tc>
                <a:tc>
                  <a:txBody>
                    <a:bodyPr/>
                    <a:lstStyle/>
                    <a:p>
                      <a:pPr algn="ctr">
                        <a:lnSpc>
                          <a:spcPct val="100000"/>
                        </a:lnSpc>
                        <a:spcBef>
                          <a:spcPts val="400"/>
                        </a:spcBef>
                        <a:spcAft>
                          <a:spcPts val="400"/>
                        </a:spcAft>
                      </a:pPr>
                      <a:r>
                        <a:rPr lang="en-AU" sz="1200" b="1">
                          <a:solidFill>
                            <a:schemeClr val="bg1"/>
                          </a:solidFill>
                          <a:effectLst/>
                          <a:latin typeface="Arial" panose="020B0604020202020204" pitchFamily="34" charset="0"/>
                          <a:ea typeface="Aptos" panose="020B0004020202020204" pitchFamily="34" charset="0"/>
                        </a:rPr>
                        <a:t>Cities &amp; metro areas</a:t>
                      </a:r>
                      <a:endParaRPr lang="en-AU" sz="1200">
                        <a:solidFill>
                          <a:schemeClr val="bg1"/>
                        </a:solidFill>
                        <a:effectLst/>
                        <a:latin typeface="Times New Roman" panose="02020603050405020304" pitchFamily="18" charset="0"/>
                        <a:ea typeface="Aptos" panose="020B0004020202020204" pitchFamily="34" charset="0"/>
                      </a:endParaRPr>
                    </a:p>
                  </a:txBody>
                  <a:tcPr marL="68580" marR="68580" marT="0" marB="0" anchor="ctr">
                    <a:solidFill>
                      <a:schemeClr val="accent1"/>
                    </a:solidFill>
                  </a:tcPr>
                </a:tc>
                <a:tc>
                  <a:txBody>
                    <a:bodyPr/>
                    <a:lstStyle/>
                    <a:p>
                      <a:pPr algn="ctr">
                        <a:lnSpc>
                          <a:spcPct val="100000"/>
                        </a:lnSpc>
                        <a:spcBef>
                          <a:spcPts val="400"/>
                        </a:spcBef>
                        <a:spcAft>
                          <a:spcPts val="400"/>
                        </a:spcAft>
                      </a:pPr>
                      <a:r>
                        <a:rPr lang="en-AU" sz="1200" b="1">
                          <a:solidFill>
                            <a:schemeClr val="bg1"/>
                          </a:solidFill>
                          <a:effectLst/>
                          <a:latin typeface="Arial" panose="020B0604020202020204" pitchFamily="34" charset="0"/>
                          <a:ea typeface="Aptos" panose="020B0004020202020204" pitchFamily="34" charset="0"/>
                        </a:rPr>
                        <a:t>Regional centre</a:t>
                      </a:r>
                      <a:endParaRPr lang="en-AU" sz="1200">
                        <a:solidFill>
                          <a:schemeClr val="bg1"/>
                        </a:solidFill>
                        <a:effectLst/>
                        <a:latin typeface="Times New Roman" panose="02020603050405020304" pitchFamily="18" charset="0"/>
                        <a:ea typeface="Aptos" panose="020B0004020202020204" pitchFamily="34" charset="0"/>
                      </a:endParaRPr>
                    </a:p>
                  </a:txBody>
                  <a:tcPr marL="68580" marR="68580" marT="0" marB="0" anchor="ctr">
                    <a:solidFill>
                      <a:schemeClr val="accent1"/>
                    </a:solidFill>
                  </a:tcPr>
                </a:tc>
                <a:tc>
                  <a:txBody>
                    <a:bodyPr/>
                    <a:lstStyle/>
                    <a:p>
                      <a:pPr algn="ctr">
                        <a:lnSpc>
                          <a:spcPct val="100000"/>
                        </a:lnSpc>
                        <a:spcBef>
                          <a:spcPts val="400"/>
                        </a:spcBef>
                        <a:spcAft>
                          <a:spcPts val="400"/>
                        </a:spcAft>
                      </a:pPr>
                      <a:r>
                        <a:rPr lang="en-AU" sz="1200" b="1">
                          <a:solidFill>
                            <a:schemeClr val="bg1"/>
                          </a:solidFill>
                          <a:effectLst/>
                          <a:latin typeface="Arial" panose="020B0604020202020204" pitchFamily="34" charset="0"/>
                          <a:ea typeface="Aptos" panose="020B0004020202020204" pitchFamily="34" charset="0"/>
                        </a:rPr>
                        <a:t>Large &amp; medium rural towns</a:t>
                      </a:r>
                      <a:endParaRPr lang="en-AU" sz="1200">
                        <a:solidFill>
                          <a:schemeClr val="bg1"/>
                        </a:solidFill>
                        <a:effectLst/>
                        <a:latin typeface="Times New Roman" panose="02020603050405020304" pitchFamily="18" charset="0"/>
                        <a:ea typeface="Aptos" panose="020B0004020202020204" pitchFamily="34" charset="0"/>
                      </a:endParaRPr>
                    </a:p>
                  </a:txBody>
                  <a:tcPr marL="68580" marR="68580" marT="0" marB="0" anchor="ctr">
                    <a:solidFill>
                      <a:schemeClr val="accent1"/>
                    </a:solidFill>
                  </a:tcPr>
                </a:tc>
                <a:tc>
                  <a:txBody>
                    <a:bodyPr/>
                    <a:lstStyle/>
                    <a:p>
                      <a:pPr algn="ctr">
                        <a:lnSpc>
                          <a:spcPct val="100000"/>
                        </a:lnSpc>
                        <a:spcBef>
                          <a:spcPts val="400"/>
                        </a:spcBef>
                        <a:spcAft>
                          <a:spcPts val="400"/>
                        </a:spcAft>
                      </a:pPr>
                      <a:r>
                        <a:rPr lang="en-AU" sz="1200" b="1">
                          <a:solidFill>
                            <a:schemeClr val="bg1"/>
                          </a:solidFill>
                          <a:effectLst/>
                          <a:latin typeface="Arial" panose="020B0604020202020204" pitchFamily="34" charset="0"/>
                          <a:ea typeface="Aptos" panose="020B0004020202020204" pitchFamily="34" charset="0"/>
                        </a:rPr>
                        <a:t>Small rural town</a:t>
                      </a:r>
                      <a:endParaRPr lang="en-AU" sz="1200">
                        <a:solidFill>
                          <a:schemeClr val="bg1"/>
                        </a:solidFill>
                        <a:effectLst/>
                        <a:latin typeface="Times New Roman" panose="02020603050405020304" pitchFamily="18" charset="0"/>
                        <a:ea typeface="Aptos" panose="020B0004020202020204" pitchFamily="34" charset="0"/>
                      </a:endParaRPr>
                    </a:p>
                  </a:txBody>
                  <a:tcPr marL="68580" marR="68580" marT="0" marB="0" anchor="ctr">
                    <a:solidFill>
                      <a:schemeClr val="accent1"/>
                    </a:solidFill>
                  </a:tcPr>
                </a:tc>
                <a:tc>
                  <a:txBody>
                    <a:bodyPr/>
                    <a:lstStyle/>
                    <a:p>
                      <a:pPr algn="ctr">
                        <a:lnSpc>
                          <a:spcPct val="100000"/>
                        </a:lnSpc>
                        <a:spcBef>
                          <a:spcPts val="400"/>
                        </a:spcBef>
                        <a:spcAft>
                          <a:spcPts val="400"/>
                        </a:spcAft>
                      </a:pPr>
                      <a:r>
                        <a:rPr lang="en-AU" sz="1200" b="1">
                          <a:solidFill>
                            <a:schemeClr val="bg1"/>
                          </a:solidFill>
                          <a:effectLst/>
                          <a:latin typeface="Arial" panose="020B0604020202020204" pitchFamily="34" charset="0"/>
                          <a:ea typeface="Aptos" panose="020B0004020202020204" pitchFamily="34" charset="0"/>
                        </a:rPr>
                        <a:t>Remote</a:t>
                      </a:r>
                      <a:endParaRPr lang="en-AU" sz="1200">
                        <a:solidFill>
                          <a:schemeClr val="bg1"/>
                        </a:solidFill>
                        <a:effectLst/>
                        <a:latin typeface="Times New Roman" panose="02020603050405020304" pitchFamily="18" charset="0"/>
                        <a:ea typeface="Aptos" panose="020B0004020202020204" pitchFamily="34" charset="0"/>
                      </a:endParaRPr>
                    </a:p>
                  </a:txBody>
                  <a:tcPr marL="68580" marR="68580" marT="0" marB="0" anchor="ctr">
                    <a:solidFill>
                      <a:schemeClr val="accent1"/>
                    </a:solidFill>
                  </a:tcPr>
                </a:tc>
                <a:extLst>
                  <a:ext uri="{0D108BD9-81ED-4DB2-BD59-A6C34878D82A}">
                    <a16:rowId xmlns:a16="http://schemas.microsoft.com/office/drawing/2014/main" val="1763217442"/>
                  </a:ext>
                </a:extLst>
              </a:tr>
              <a:tr h="625266">
                <a:tc>
                  <a:txBody>
                    <a:bodyPr/>
                    <a:lstStyle/>
                    <a:p>
                      <a:pPr algn="ctr">
                        <a:lnSpc>
                          <a:spcPct val="100000"/>
                        </a:lnSpc>
                        <a:spcBef>
                          <a:spcPts val="400"/>
                        </a:spcBef>
                        <a:spcAft>
                          <a:spcPts val="400"/>
                        </a:spcAft>
                      </a:pPr>
                      <a:r>
                        <a:rPr lang="en-AU" sz="1100" b="1">
                          <a:solidFill>
                            <a:schemeClr val="bg1"/>
                          </a:solidFill>
                          <a:effectLst/>
                          <a:latin typeface="Arial" panose="020B0604020202020204" pitchFamily="34" charset="0"/>
                          <a:ea typeface="Aptos" panose="020B0004020202020204" pitchFamily="34" charset="0"/>
                        </a:rPr>
                        <a:t>Standard consultation</a:t>
                      </a:r>
                      <a:br>
                        <a:rPr lang="en-AU" sz="1100">
                          <a:solidFill>
                            <a:schemeClr val="bg1"/>
                          </a:solidFill>
                          <a:effectLst/>
                          <a:latin typeface="Arial" panose="020B0604020202020204" pitchFamily="34" charset="0"/>
                          <a:ea typeface="Aptos" panose="020B0004020202020204" pitchFamily="34" charset="0"/>
                        </a:rPr>
                      </a:br>
                      <a:r>
                        <a:rPr lang="en-AU" sz="1100" i="1">
                          <a:solidFill>
                            <a:schemeClr val="bg1"/>
                          </a:solidFill>
                          <a:effectLst/>
                          <a:latin typeface="Arial" panose="020B0604020202020204" pitchFamily="34" charset="0"/>
                          <a:ea typeface="Aptos" panose="020B0004020202020204" pitchFamily="34" charset="0"/>
                        </a:rPr>
                        <a:t>6 to &lt;20 minutes (Level B)</a:t>
                      </a:r>
                      <a:endParaRPr lang="en-AU" sz="1100">
                        <a:solidFill>
                          <a:schemeClr val="bg1"/>
                        </a:solidFill>
                        <a:effectLst/>
                        <a:latin typeface="Times New Roman" panose="02020603050405020304" pitchFamily="18" charset="0"/>
                        <a:ea typeface="Aptos" panose="020B0004020202020204" pitchFamily="34" charset="0"/>
                      </a:endParaRPr>
                    </a:p>
                  </a:txBody>
                  <a:tcPr marL="68580" marR="68580" marT="0" marB="0" anchor="ctr">
                    <a:solidFill>
                      <a:schemeClr val="accent1"/>
                    </a:solidFill>
                  </a:tcPr>
                </a:tc>
                <a:tc>
                  <a:txBody>
                    <a:bodyPr/>
                    <a:lstStyle/>
                    <a:p>
                      <a:pPr algn="ctr">
                        <a:lnSpc>
                          <a:spcPct val="100000"/>
                        </a:lnSpc>
                        <a:spcBef>
                          <a:spcPts val="400"/>
                        </a:spcBef>
                        <a:spcAft>
                          <a:spcPts val="400"/>
                        </a:spcAft>
                      </a:pPr>
                      <a:r>
                        <a:rPr lang="en-AU" sz="1100" b="1">
                          <a:solidFill>
                            <a:srgbClr val="000000"/>
                          </a:solidFill>
                          <a:effectLst/>
                          <a:latin typeface="Arial" panose="020B0604020202020204" pitchFamily="34" charset="0"/>
                          <a:ea typeface="Aptos" panose="020B0004020202020204" pitchFamily="34" charset="0"/>
                        </a:rPr>
                        <a:t>$42.85</a:t>
                      </a:r>
                      <a:endParaRPr lang="en-AU" sz="1100">
                        <a:effectLst/>
                        <a:latin typeface="Times New Roman" panose="02020603050405020304" pitchFamily="18" charset="0"/>
                        <a:ea typeface="Aptos" panose="020B0004020202020204" pitchFamily="34" charset="0"/>
                      </a:endParaRPr>
                    </a:p>
                  </a:txBody>
                  <a:tcPr marL="68580" marR="68580" marT="0" marB="0" anchor="ctr">
                    <a:solidFill>
                      <a:srgbClr val="94D6B0"/>
                    </a:solidFill>
                  </a:tcPr>
                </a:tc>
                <a:tc>
                  <a:txBody>
                    <a:bodyPr/>
                    <a:lstStyle/>
                    <a:p>
                      <a:pPr algn="ctr">
                        <a:lnSpc>
                          <a:spcPct val="100000"/>
                        </a:lnSpc>
                        <a:spcBef>
                          <a:spcPts val="400"/>
                        </a:spcBef>
                        <a:spcAft>
                          <a:spcPts val="400"/>
                        </a:spcAft>
                      </a:pPr>
                      <a:r>
                        <a:rPr lang="en-AU" sz="1100" b="1">
                          <a:solidFill>
                            <a:srgbClr val="000000"/>
                          </a:solidFill>
                          <a:effectLst/>
                          <a:latin typeface="Arial" panose="020B0604020202020204" pitchFamily="34" charset="0"/>
                          <a:ea typeface="Aptos" panose="020B0004020202020204" pitchFamily="34" charset="0"/>
                        </a:rPr>
                        <a:t>$69.56</a:t>
                      </a:r>
                      <a:br>
                        <a:rPr lang="en-AU" sz="1100" b="1">
                          <a:solidFill>
                            <a:srgbClr val="000000"/>
                          </a:solidFill>
                          <a:effectLst/>
                          <a:latin typeface="Arial" panose="020B0604020202020204" pitchFamily="34" charset="0"/>
                          <a:ea typeface="Aptos" panose="020B0004020202020204" pitchFamily="34" charset="0"/>
                        </a:rPr>
                      </a:br>
                      <a:r>
                        <a:rPr lang="en-AU" sz="1100" i="1">
                          <a:solidFill>
                            <a:srgbClr val="000000"/>
                          </a:solidFill>
                          <a:effectLst/>
                          <a:latin typeface="Arial" panose="020B0604020202020204" pitchFamily="34" charset="0"/>
                          <a:ea typeface="Aptos" panose="020B0004020202020204" pitchFamily="34" charset="0"/>
                        </a:rPr>
                        <a:t>(up 62%)</a:t>
                      </a:r>
                      <a:endParaRPr lang="en-AU" sz="1100">
                        <a:effectLst/>
                        <a:latin typeface="Times New Roman" panose="02020603050405020304" pitchFamily="18" charset="0"/>
                        <a:ea typeface="Aptos" panose="020B0004020202020204" pitchFamily="34" charset="0"/>
                      </a:endParaRPr>
                    </a:p>
                  </a:txBody>
                  <a:tcPr marL="68580" marR="68580" marT="0" marB="0" anchor="ctr"/>
                </a:tc>
                <a:tc>
                  <a:txBody>
                    <a:bodyPr/>
                    <a:lstStyle/>
                    <a:p>
                      <a:pPr algn="ctr">
                        <a:lnSpc>
                          <a:spcPct val="100000"/>
                        </a:lnSpc>
                        <a:spcBef>
                          <a:spcPts val="400"/>
                        </a:spcBef>
                        <a:spcAft>
                          <a:spcPts val="400"/>
                        </a:spcAft>
                      </a:pPr>
                      <a:r>
                        <a:rPr lang="en-AU" sz="1100" b="1">
                          <a:solidFill>
                            <a:srgbClr val="000000"/>
                          </a:solidFill>
                          <a:effectLst/>
                          <a:latin typeface="Arial" panose="020B0604020202020204" pitchFamily="34" charset="0"/>
                          <a:ea typeface="Aptos" panose="020B0004020202020204" pitchFamily="34" charset="0"/>
                        </a:rPr>
                        <a:t>$80.71</a:t>
                      </a:r>
                      <a:br>
                        <a:rPr lang="en-AU" sz="1100">
                          <a:solidFill>
                            <a:srgbClr val="000000"/>
                          </a:solidFill>
                          <a:effectLst/>
                          <a:latin typeface="Arial" panose="020B0604020202020204" pitchFamily="34" charset="0"/>
                          <a:ea typeface="Aptos" panose="020B0004020202020204" pitchFamily="34" charset="0"/>
                        </a:rPr>
                      </a:br>
                      <a:r>
                        <a:rPr lang="en-AU" sz="1100" i="1">
                          <a:solidFill>
                            <a:srgbClr val="000000"/>
                          </a:solidFill>
                          <a:effectLst/>
                          <a:latin typeface="Arial" panose="020B0604020202020204" pitchFamily="34" charset="0"/>
                          <a:ea typeface="Aptos" panose="020B0004020202020204" pitchFamily="34" charset="0"/>
                        </a:rPr>
                        <a:t>(up 88%)</a:t>
                      </a:r>
                      <a:endParaRPr lang="en-AU" sz="1100">
                        <a:effectLst/>
                        <a:latin typeface="Times New Roman" panose="02020603050405020304" pitchFamily="18" charset="0"/>
                        <a:ea typeface="Aptos" panose="020B0004020202020204" pitchFamily="34" charset="0"/>
                      </a:endParaRPr>
                    </a:p>
                  </a:txBody>
                  <a:tcPr marL="68580" marR="68580" marT="0" marB="0" anchor="ctr"/>
                </a:tc>
                <a:tc>
                  <a:txBody>
                    <a:bodyPr/>
                    <a:lstStyle/>
                    <a:p>
                      <a:pPr algn="ctr">
                        <a:lnSpc>
                          <a:spcPct val="100000"/>
                        </a:lnSpc>
                        <a:spcBef>
                          <a:spcPts val="400"/>
                        </a:spcBef>
                        <a:spcAft>
                          <a:spcPts val="400"/>
                        </a:spcAft>
                      </a:pPr>
                      <a:r>
                        <a:rPr lang="en-AU" sz="1100" b="1">
                          <a:solidFill>
                            <a:srgbClr val="000000"/>
                          </a:solidFill>
                          <a:effectLst/>
                          <a:latin typeface="Arial" panose="020B0604020202020204" pitchFamily="34" charset="0"/>
                          <a:ea typeface="Aptos" panose="020B0004020202020204" pitchFamily="34" charset="0"/>
                        </a:rPr>
                        <a:t>$82.71</a:t>
                      </a:r>
                      <a:br>
                        <a:rPr lang="en-AU" sz="1100">
                          <a:solidFill>
                            <a:srgbClr val="000000"/>
                          </a:solidFill>
                          <a:effectLst/>
                          <a:latin typeface="Arial" panose="020B0604020202020204" pitchFamily="34" charset="0"/>
                          <a:ea typeface="Aptos" panose="020B0004020202020204" pitchFamily="34" charset="0"/>
                        </a:rPr>
                      </a:br>
                      <a:r>
                        <a:rPr lang="en-AU" sz="1100" i="1">
                          <a:solidFill>
                            <a:srgbClr val="000000"/>
                          </a:solidFill>
                          <a:effectLst/>
                          <a:latin typeface="Arial" panose="020B0604020202020204" pitchFamily="34" charset="0"/>
                          <a:ea typeface="Aptos" panose="020B0004020202020204" pitchFamily="34" charset="0"/>
                        </a:rPr>
                        <a:t>(up 93%)</a:t>
                      </a:r>
                      <a:endParaRPr lang="en-AU" sz="1100">
                        <a:effectLst/>
                        <a:latin typeface="Times New Roman" panose="02020603050405020304" pitchFamily="18" charset="0"/>
                        <a:ea typeface="Aptos" panose="020B0004020202020204" pitchFamily="34" charset="0"/>
                      </a:endParaRPr>
                    </a:p>
                  </a:txBody>
                  <a:tcPr marL="68580" marR="68580" marT="0" marB="0" anchor="ctr"/>
                </a:tc>
                <a:tc>
                  <a:txBody>
                    <a:bodyPr/>
                    <a:lstStyle/>
                    <a:p>
                      <a:pPr algn="ctr">
                        <a:lnSpc>
                          <a:spcPct val="100000"/>
                        </a:lnSpc>
                        <a:spcBef>
                          <a:spcPts val="400"/>
                        </a:spcBef>
                        <a:spcAft>
                          <a:spcPts val="400"/>
                        </a:spcAft>
                      </a:pPr>
                      <a:r>
                        <a:rPr lang="en-AU" sz="1100" b="1">
                          <a:solidFill>
                            <a:srgbClr val="000000"/>
                          </a:solidFill>
                          <a:effectLst/>
                          <a:latin typeface="Arial" panose="020B0604020202020204" pitchFamily="34" charset="0"/>
                          <a:ea typeface="Aptos" panose="020B0004020202020204" pitchFamily="34" charset="0"/>
                        </a:rPr>
                        <a:t>$84.86</a:t>
                      </a:r>
                      <a:br>
                        <a:rPr lang="en-AU" sz="1100">
                          <a:solidFill>
                            <a:srgbClr val="000000"/>
                          </a:solidFill>
                          <a:effectLst/>
                          <a:latin typeface="Arial" panose="020B0604020202020204" pitchFamily="34" charset="0"/>
                          <a:ea typeface="Aptos" panose="020B0004020202020204" pitchFamily="34" charset="0"/>
                        </a:rPr>
                      </a:br>
                      <a:r>
                        <a:rPr lang="en-AU" sz="1100" i="1">
                          <a:solidFill>
                            <a:srgbClr val="000000"/>
                          </a:solidFill>
                          <a:effectLst/>
                          <a:latin typeface="Arial" panose="020B0604020202020204" pitchFamily="34" charset="0"/>
                          <a:ea typeface="Aptos" panose="020B0004020202020204" pitchFamily="34" charset="0"/>
                        </a:rPr>
                        <a:t>(up 98%)</a:t>
                      </a:r>
                      <a:endParaRPr lang="en-AU" sz="1100">
                        <a:effectLst/>
                        <a:latin typeface="Times New Roman" panose="02020603050405020304" pitchFamily="18" charset="0"/>
                        <a:ea typeface="Aptos" panose="020B0004020202020204" pitchFamily="34" charset="0"/>
                      </a:endParaRPr>
                    </a:p>
                  </a:txBody>
                  <a:tcPr marL="68580" marR="68580" marT="0" marB="0" anchor="ctr"/>
                </a:tc>
                <a:tc>
                  <a:txBody>
                    <a:bodyPr/>
                    <a:lstStyle/>
                    <a:p>
                      <a:pPr algn="ctr">
                        <a:lnSpc>
                          <a:spcPct val="100000"/>
                        </a:lnSpc>
                        <a:spcBef>
                          <a:spcPts val="400"/>
                        </a:spcBef>
                        <a:spcAft>
                          <a:spcPts val="400"/>
                        </a:spcAft>
                      </a:pPr>
                      <a:r>
                        <a:rPr lang="en-AU" sz="1100" b="1">
                          <a:solidFill>
                            <a:srgbClr val="000000"/>
                          </a:solidFill>
                          <a:effectLst/>
                          <a:latin typeface="Arial" panose="020B0604020202020204" pitchFamily="34" charset="0"/>
                          <a:ea typeface="Aptos" panose="020B0004020202020204" pitchFamily="34" charset="0"/>
                        </a:rPr>
                        <a:t>$86.91</a:t>
                      </a:r>
                      <a:br>
                        <a:rPr lang="en-AU" sz="1100">
                          <a:solidFill>
                            <a:srgbClr val="000000"/>
                          </a:solidFill>
                          <a:effectLst/>
                          <a:latin typeface="Arial" panose="020B0604020202020204" pitchFamily="34" charset="0"/>
                          <a:ea typeface="Aptos" panose="020B0004020202020204" pitchFamily="34" charset="0"/>
                        </a:rPr>
                      </a:br>
                      <a:r>
                        <a:rPr lang="en-AU" sz="1100" i="1">
                          <a:solidFill>
                            <a:srgbClr val="000000"/>
                          </a:solidFill>
                          <a:effectLst/>
                          <a:latin typeface="Arial" panose="020B0604020202020204" pitchFamily="34" charset="0"/>
                          <a:ea typeface="Aptos" panose="020B0004020202020204" pitchFamily="34" charset="0"/>
                        </a:rPr>
                        <a:t>(up 103%)</a:t>
                      </a:r>
                      <a:endParaRPr lang="en-AU" sz="1100">
                        <a:effectLst/>
                        <a:latin typeface="Times New Roman" panose="02020603050405020304" pitchFamily="18" charset="0"/>
                        <a:ea typeface="Aptos" panose="020B0004020202020204" pitchFamily="34" charset="0"/>
                      </a:endParaRPr>
                    </a:p>
                  </a:txBody>
                  <a:tcPr marL="68580" marR="68580" marT="0" marB="0" anchor="ctr"/>
                </a:tc>
                <a:extLst>
                  <a:ext uri="{0D108BD9-81ED-4DB2-BD59-A6C34878D82A}">
                    <a16:rowId xmlns:a16="http://schemas.microsoft.com/office/drawing/2014/main" val="282721928"/>
                  </a:ext>
                </a:extLst>
              </a:tr>
              <a:tr h="625266">
                <a:tc>
                  <a:txBody>
                    <a:bodyPr/>
                    <a:lstStyle/>
                    <a:p>
                      <a:pPr algn="ctr">
                        <a:lnSpc>
                          <a:spcPct val="100000"/>
                        </a:lnSpc>
                        <a:spcBef>
                          <a:spcPts val="400"/>
                        </a:spcBef>
                        <a:spcAft>
                          <a:spcPts val="400"/>
                        </a:spcAft>
                      </a:pPr>
                      <a:r>
                        <a:rPr lang="en-AU" sz="1100" b="1">
                          <a:solidFill>
                            <a:schemeClr val="bg1"/>
                          </a:solidFill>
                          <a:effectLst/>
                          <a:latin typeface="Arial" panose="020B0604020202020204" pitchFamily="34" charset="0"/>
                          <a:ea typeface="Aptos" panose="020B0004020202020204" pitchFamily="34" charset="0"/>
                        </a:rPr>
                        <a:t>Long consultation</a:t>
                      </a:r>
                      <a:br>
                        <a:rPr lang="en-AU" sz="1100">
                          <a:solidFill>
                            <a:schemeClr val="bg1"/>
                          </a:solidFill>
                          <a:effectLst/>
                          <a:latin typeface="Arial" panose="020B0604020202020204" pitchFamily="34" charset="0"/>
                          <a:ea typeface="Aptos" panose="020B0004020202020204" pitchFamily="34" charset="0"/>
                        </a:rPr>
                      </a:br>
                      <a:r>
                        <a:rPr lang="en-AU" sz="1100" i="1">
                          <a:solidFill>
                            <a:schemeClr val="bg1"/>
                          </a:solidFill>
                          <a:effectLst/>
                          <a:latin typeface="Arial" panose="020B0604020202020204" pitchFamily="34" charset="0"/>
                          <a:ea typeface="Aptos" panose="020B0004020202020204" pitchFamily="34" charset="0"/>
                        </a:rPr>
                        <a:t>20 to &lt;40 minutes (Level C)</a:t>
                      </a:r>
                      <a:endParaRPr lang="en-AU" sz="1100">
                        <a:solidFill>
                          <a:schemeClr val="bg1"/>
                        </a:solidFill>
                        <a:effectLst/>
                        <a:latin typeface="Times New Roman" panose="02020603050405020304" pitchFamily="18" charset="0"/>
                        <a:ea typeface="Aptos" panose="020B0004020202020204" pitchFamily="34" charset="0"/>
                      </a:endParaRPr>
                    </a:p>
                  </a:txBody>
                  <a:tcPr marL="68580" marR="68580" marT="0" marB="0" anchor="ctr">
                    <a:solidFill>
                      <a:schemeClr val="accent1"/>
                    </a:solidFill>
                  </a:tcPr>
                </a:tc>
                <a:tc>
                  <a:txBody>
                    <a:bodyPr/>
                    <a:lstStyle/>
                    <a:p>
                      <a:pPr algn="ctr">
                        <a:lnSpc>
                          <a:spcPct val="100000"/>
                        </a:lnSpc>
                        <a:spcBef>
                          <a:spcPts val="400"/>
                        </a:spcBef>
                        <a:spcAft>
                          <a:spcPts val="400"/>
                        </a:spcAft>
                      </a:pPr>
                      <a:r>
                        <a:rPr lang="en-AU" sz="1100" b="1">
                          <a:solidFill>
                            <a:srgbClr val="000000"/>
                          </a:solidFill>
                          <a:effectLst/>
                          <a:latin typeface="Arial" panose="020B0604020202020204" pitchFamily="34" charset="0"/>
                          <a:ea typeface="Aptos" panose="020B0004020202020204" pitchFamily="34" charset="0"/>
                        </a:rPr>
                        <a:t>$82.90</a:t>
                      </a:r>
                      <a:endParaRPr lang="en-AU" sz="1100">
                        <a:effectLst/>
                        <a:latin typeface="Times New Roman" panose="02020603050405020304" pitchFamily="18" charset="0"/>
                        <a:ea typeface="Aptos" panose="020B0004020202020204" pitchFamily="34" charset="0"/>
                      </a:endParaRPr>
                    </a:p>
                  </a:txBody>
                  <a:tcPr marL="68580" marR="68580" marT="0" marB="0" anchor="ctr">
                    <a:solidFill>
                      <a:srgbClr val="94D6B0"/>
                    </a:solidFill>
                  </a:tcPr>
                </a:tc>
                <a:tc>
                  <a:txBody>
                    <a:bodyPr/>
                    <a:lstStyle/>
                    <a:p>
                      <a:pPr algn="ctr">
                        <a:lnSpc>
                          <a:spcPct val="100000"/>
                        </a:lnSpc>
                        <a:spcBef>
                          <a:spcPts val="400"/>
                        </a:spcBef>
                        <a:spcAft>
                          <a:spcPts val="400"/>
                        </a:spcAft>
                      </a:pPr>
                      <a:r>
                        <a:rPr lang="en-AU" sz="1100" b="1">
                          <a:solidFill>
                            <a:srgbClr val="000000"/>
                          </a:solidFill>
                          <a:effectLst/>
                          <a:latin typeface="Arial" panose="020B0604020202020204" pitchFamily="34" charset="0"/>
                          <a:ea typeface="Aptos" panose="020B0004020202020204" pitchFamily="34" charset="0"/>
                        </a:rPr>
                        <a:t>$114.61</a:t>
                      </a:r>
                      <a:br>
                        <a:rPr lang="en-AU" sz="1100" b="1">
                          <a:solidFill>
                            <a:srgbClr val="000000"/>
                          </a:solidFill>
                          <a:effectLst/>
                          <a:latin typeface="Arial" panose="020B0604020202020204" pitchFamily="34" charset="0"/>
                          <a:ea typeface="Aptos" panose="020B0004020202020204" pitchFamily="34" charset="0"/>
                        </a:rPr>
                      </a:br>
                      <a:r>
                        <a:rPr lang="en-AU" sz="1100" i="1">
                          <a:solidFill>
                            <a:srgbClr val="000000"/>
                          </a:solidFill>
                          <a:effectLst/>
                          <a:latin typeface="Arial" panose="020B0604020202020204" pitchFamily="34" charset="0"/>
                          <a:ea typeface="Aptos" panose="020B0004020202020204" pitchFamily="34" charset="0"/>
                        </a:rPr>
                        <a:t>(up 38%)</a:t>
                      </a:r>
                      <a:endParaRPr lang="en-AU" sz="1100">
                        <a:effectLst/>
                        <a:latin typeface="Times New Roman" panose="02020603050405020304" pitchFamily="18" charset="0"/>
                        <a:ea typeface="Aptos" panose="020B0004020202020204" pitchFamily="34" charset="0"/>
                      </a:endParaRPr>
                    </a:p>
                  </a:txBody>
                  <a:tcPr marL="68580" marR="68580" marT="0" marB="0" anchor="ctr"/>
                </a:tc>
                <a:tc>
                  <a:txBody>
                    <a:bodyPr/>
                    <a:lstStyle/>
                    <a:p>
                      <a:pPr algn="ctr">
                        <a:lnSpc>
                          <a:spcPct val="100000"/>
                        </a:lnSpc>
                        <a:spcBef>
                          <a:spcPts val="400"/>
                        </a:spcBef>
                        <a:spcAft>
                          <a:spcPts val="400"/>
                        </a:spcAft>
                      </a:pPr>
                      <a:r>
                        <a:rPr lang="en-AU" sz="1100" b="1">
                          <a:solidFill>
                            <a:srgbClr val="000000"/>
                          </a:solidFill>
                          <a:effectLst/>
                          <a:latin typeface="Arial" panose="020B0604020202020204" pitchFamily="34" charset="0"/>
                          <a:ea typeface="Aptos" panose="020B0004020202020204" pitchFamily="34" charset="0"/>
                        </a:rPr>
                        <a:t>$125.76</a:t>
                      </a:r>
                      <a:br>
                        <a:rPr lang="en-AU" sz="1100">
                          <a:solidFill>
                            <a:srgbClr val="000000"/>
                          </a:solidFill>
                          <a:effectLst/>
                          <a:latin typeface="Arial" panose="020B0604020202020204" pitchFamily="34" charset="0"/>
                          <a:ea typeface="Aptos" panose="020B0004020202020204" pitchFamily="34" charset="0"/>
                        </a:rPr>
                      </a:br>
                      <a:r>
                        <a:rPr lang="en-AU" sz="1100" i="1">
                          <a:solidFill>
                            <a:srgbClr val="000000"/>
                          </a:solidFill>
                          <a:effectLst/>
                          <a:latin typeface="Arial" panose="020B0604020202020204" pitchFamily="34" charset="0"/>
                          <a:ea typeface="Aptos" panose="020B0004020202020204" pitchFamily="34" charset="0"/>
                        </a:rPr>
                        <a:t>(up 52%)</a:t>
                      </a:r>
                      <a:endParaRPr lang="en-AU" sz="1100">
                        <a:effectLst/>
                        <a:latin typeface="Times New Roman" panose="02020603050405020304" pitchFamily="18" charset="0"/>
                        <a:ea typeface="Aptos" panose="020B0004020202020204" pitchFamily="34" charset="0"/>
                      </a:endParaRPr>
                    </a:p>
                  </a:txBody>
                  <a:tcPr marL="68580" marR="68580" marT="0" marB="0" anchor="ctr"/>
                </a:tc>
                <a:tc>
                  <a:txBody>
                    <a:bodyPr/>
                    <a:lstStyle/>
                    <a:p>
                      <a:pPr algn="ctr">
                        <a:lnSpc>
                          <a:spcPct val="100000"/>
                        </a:lnSpc>
                        <a:spcBef>
                          <a:spcPts val="400"/>
                        </a:spcBef>
                        <a:spcAft>
                          <a:spcPts val="400"/>
                        </a:spcAft>
                      </a:pPr>
                      <a:r>
                        <a:rPr lang="en-AU" sz="1100" b="1">
                          <a:solidFill>
                            <a:srgbClr val="000000"/>
                          </a:solidFill>
                          <a:effectLst/>
                          <a:latin typeface="Arial" panose="020B0604020202020204" pitchFamily="34" charset="0"/>
                          <a:ea typeface="Aptos" panose="020B0004020202020204" pitchFamily="34" charset="0"/>
                        </a:rPr>
                        <a:t>$127.76</a:t>
                      </a:r>
                      <a:br>
                        <a:rPr lang="en-AU" sz="1100">
                          <a:solidFill>
                            <a:srgbClr val="000000"/>
                          </a:solidFill>
                          <a:effectLst/>
                          <a:latin typeface="Arial" panose="020B0604020202020204" pitchFamily="34" charset="0"/>
                          <a:ea typeface="Aptos" panose="020B0004020202020204" pitchFamily="34" charset="0"/>
                        </a:rPr>
                      </a:br>
                      <a:r>
                        <a:rPr lang="en-AU" sz="1100" i="1">
                          <a:solidFill>
                            <a:srgbClr val="000000"/>
                          </a:solidFill>
                          <a:effectLst/>
                          <a:latin typeface="Arial" panose="020B0604020202020204" pitchFamily="34" charset="0"/>
                          <a:ea typeface="Aptos" panose="020B0004020202020204" pitchFamily="34" charset="0"/>
                        </a:rPr>
                        <a:t>(up 54%)</a:t>
                      </a:r>
                      <a:endParaRPr lang="en-AU" sz="1100">
                        <a:effectLst/>
                        <a:latin typeface="Times New Roman" panose="02020603050405020304" pitchFamily="18" charset="0"/>
                        <a:ea typeface="Aptos" panose="020B0004020202020204" pitchFamily="34" charset="0"/>
                      </a:endParaRPr>
                    </a:p>
                  </a:txBody>
                  <a:tcPr marL="68580" marR="68580" marT="0" marB="0" anchor="ctr"/>
                </a:tc>
                <a:tc>
                  <a:txBody>
                    <a:bodyPr/>
                    <a:lstStyle/>
                    <a:p>
                      <a:pPr algn="ctr">
                        <a:lnSpc>
                          <a:spcPct val="100000"/>
                        </a:lnSpc>
                        <a:spcBef>
                          <a:spcPts val="400"/>
                        </a:spcBef>
                        <a:spcAft>
                          <a:spcPts val="400"/>
                        </a:spcAft>
                      </a:pPr>
                      <a:r>
                        <a:rPr lang="en-AU" sz="1100" b="1">
                          <a:solidFill>
                            <a:srgbClr val="000000"/>
                          </a:solidFill>
                          <a:effectLst/>
                          <a:latin typeface="Arial" panose="020B0604020202020204" pitchFamily="34" charset="0"/>
                          <a:ea typeface="Aptos" panose="020B0004020202020204" pitchFamily="34" charset="0"/>
                        </a:rPr>
                        <a:t>$129.91</a:t>
                      </a:r>
                      <a:br>
                        <a:rPr lang="en-AU" sz="1100">
                          <a:solidFill>
                            <a:srgbClr val="000000"/>
                          </a:solidFill>
                          <a:effectLst/>
                          <a:latin typeface="Arial" panose="020B0604020202020204" pitchFamily="34" charset="0"/>
                          <a:ea typeface="Aptos" panose="020B0004020202020204" pitchFamily="34" charset="0"/>
                        </a:rPr>
                      </a:br>
                      <a:r>
                        <a:rPr lang="en-AU" sz="1100" i="1">
                          <a:solidFill>
                            <a:srgbClr val="000000"/>
                          </a:solidFill>
                          <a:effectLst/>
                          <a:latin typeface="Arial" panose="020B0604020202020204" pitchFamily="34" charset="0"/>
                          <a:ea typeface="Aptos" panose="020B0004020202020204" pitchFamily="34" charset="0"/>
                        </a:rPr>
                        <a:t>(up 57%)</a:t>
                      </a:r>
                      <a:endParaRPr lang="en-AU" sz="1100">
                        <a:effectLst/>
                        <a:latin typeface="Times New Roman" panose="02020603050405020304" pitchFamily="18" charset="0"/>
                        <a:ea typeface="Aptos" panose="020B0004020202020204" pitchFamily="34" charset="0"/>
                      </a:endParaRPr>
                    </a:p>
                  </a:txBody>
                  <a:tcPr marL="68580" marR="68580" marT="0" marB="0" anchor="ctr"/>
                </a:tc>
                <a:tc>
                  <a:txBody>
                    <a:bodyPr/>
                    <a:lstStyle/>
                    <a:p>
                      <a:pPr algn="ctr">
                        <a:lnSpc>
                          <a:spcPct val="100000"/>
                        </a:lnSpc>
                        <a:spcBef>
                          <a:spcPts val="400"/>
                        </a:spcBef>
                        <a:spcAft>
                          <a:spcPts val="400"/>
                        </a:spcAft>
                      </a:pPr>
                      <a:r>
                        <a:rPr lang="en-AU" sz="1100" b="1">
                          <a:solidFill>
                            <a:srgbClr val="000000"/>
                          </a:solidFill>
                          <a:effectLst/>
                          <a:latin typeface="Arial" panose="020B0604020202020204" pitchFamily="34" charset="0"/>
                          <a:ea typeface="Aptos" panose="020B0004020202020204" pitchFamily="34" charset="0"/>
                        </a:rPr>
                        <a:t>$131.96</a:t>
                      </a:r>
                      <a:br>
                        <a:rPr lang="en-AU" sz="1100">
                          <a:solidFill>
                            <a:srgbClr val="000000"/>
                          </a:solidFill>
                          <a:effectLst/>
                          <a:latin typeface="Arial" panose="020B0604020202020204" pitchFamily="34" charset="0"/>
                          <a:ea typeface="Aptos" panose="020B0004020202020204" pitchFamily="34" charset="0"/>
                        </a:rPr>
                      </a:br>
                      <a:r>
                        <a:rPr lang="en-AU" sz="1100" i="1">
                          <a:solidFill>
                            <a:srgbClr val="000000"/>
                          </a:solidFill>
                          <a:effectLst/>
                          <a:latin typeface="Arial" panose="020B0604020202020204" pitchFamily="34" charset="0"/>
                          <a:ea typeface="Aptos" panose="020B0004020202020204" pitchFamily="34" charset="0"/>
                        </a:rPr>
                        <a:t>(up 59%)</a:t>
                      </a:r>
                      <a:endParaRPr lang="en-AU" sz="1100">
                        <a:effectLst/>
                        <a:latin typeface="Times New Roman" panose="02020603050405020304" pitchFamily="18" charset="0"/>
                        <a:ea typeface="Aptos" panose="020B0004020202020204" pitchFamily="34" charset="0"/>
                      </a:endParaRPr>
                    </a:p>
                  </a:txBody>
                  <a:tcPr marL="68580" marR="68580" marT="0" marB="0" anchor="ctr"/>
                </a:tc>
                <a:extLst>
                  <a:ext uri="{0D108BD9-81ED-4DB2-BD59-A6C34878D82A}">
                    <a16:rowId xmlns:a16="http://schemas.microsoft.com/office/drawing/2014/main" val="3022391195"/>
                  </a:ext>
                </a:extLst>
              </a:tr>
              <a:tr h="625266">
                <a:tc>
                  <a:txBody>
                    <a:bodyPr/>
                    <a:lstStyle/>
                    <a:p>
                      <a:pPr algn="ctr">
                        <a:lnSpc>
                          <a:spcPct val="100000"/>
                        </a:lnSpc>
                        <a:spcBef>
                          <a:spcPts val="400"/>
                        </a:spcBef>
                        <a:spcAft>
                          <a:spcPts val="400"/>
                        </a:spcAft>
                      </a:pPr>
                      <a:r>
                        <a:rPr lang="en-AU" sz="1100" b="1">
                          <a:solidFill>
                            <a:schemeClr val="bg1"/>
                          </a:solidFill>
                          <a:effectLst/>
                          <a:latin typeface="Arial" panose="020B0604020202020204" pitchFamily="34" charset="0"/>
                          <a:ea typeface="Aptos" panose="020B0004020202020204" pitchFamily="34" charset="0"/>
                        </a:rPr>
                        <a:t>Longer consultation</a:t>
                      </a:r>
                      <a:br>
                        <a:rPr lang="en-AU" sz="1100">
                          <a:solidFill>
                            <a:schemeClr val="bg1"/>
                          </a:solidFill>
                          <a:effectLst/>
                          <a:latin typeface="Arial" panose="020B0604020202020204" pitchFamily="34" charset="0"/>
                          <a:ea typeface="Aptos" panose="020B0004020202020204" pitchFamily="34" charset="0"/>
                        </a:rPr>
                      </a:br>
                      <a:r>
                        <a:rPr lang="en-AU" sz="1100" i="1">
                          <a:solidFill>
                            <a:schemeClr val="bg1"/>
                          </a:solidFill>
                          <a:effectLst/>
                          <a:latin typeface="Arial" panose="020B0604020202020204" pitchFamily="34" charset="0"/>
                          <a:ea typeface="Aptos" panose="020B0004020202020204" pitchFamily="34" charset="0"/>
                        </a:rPr>
                        <a:t>40 to &lt;60 minutes (Level D)</a:t>
                      </a:r>
                      <a:endParaRPr lang="en-AU" sz="1100">
                        <a:solidFill>
                          <a:schemeClr val="bg1"/>
                        </a:solidFill>
                        <a:effectLst/>
                        <a:latin typeface="Times New Roman" panose="02020603050405020304" pitchFamily="18" charset="0"/>
                        <a:ea typeface="Aptos" panose="020B0004020202020204" pitchFamily="34" charset="0"/>
                      </a:endParaRPr>
                    </a:p>
                  </a:txBody>
                  <a:tcPr marL="68580" marR="68580" marT="0" marB="0" anchor="ctr">
                    <a:solidFill>
                      <a:schemeClr val="accent1"/>
                    </a:solidFill>
                  </a:tcPr>
                </a:tc>
                <a:tc>
                  <a:txBody>
                    <a:bodyPr/>
                    <a:lstStyle/>
                    <a:p>
                      <a:pPr algn="ctr">
                        <a:lnSpc>
                          <a:spcPct val="100000"/>
                        </a:lnSpc>
                        <a:spcBef>
                          <a:spcPts val="400"/>
                        </a:spcBef>
                        <a:spcAft>
                          <a:spcPts val="400"/>
                        </a:spcAft>
                      </a:pPr>
                      <a:r>
                        <a:rPr lang="en-AU" sz="1100" b="1">
                          <a:solidFill>
                            <a:srgbClr val="000000"/>
                          </a:solidFill>
                          <a:effectLst/>
                          <a:latin typeface="Arial" panose="020B0604020202020204" pitchFamily="34" charset="0"/>
                          <a:ea typeface="Aptos" panose="020B0004020202020204" pitchFamily="34" charset="0"/>
                        </a:rPr>
                        <a:t>$122.15</a:t>
                      </a:r>
                      <a:endParaRPr lang="en-AU" sz="1100">
                        <a:effectLst/>
                        <a:latin typeface="Times New Roman" panose="02020603050405020304" pitchFamily="18" charset="0"/>
                        <a:ea typeface="Aptos" panose="020B0004020202020204" pitchFamily="34" charset="0"/>
                      </a:endParaRPr>
                    </a:p>
                  </a:txBody>
                  <a:tcPr marL="68580" marR="68580" marT="0" marB="0" anchor="ctr">
                    <a:solidFill>
                      <a:srgbClr val="94D6B0"/>
                    </a:solidFill>
                  </a:tcPr>
                </a:tc>
                <a:tc>
                  <a:txBody>
                    <a:bodyPr/>
                    <a:lstStyle/>
                    <a:p>
                      <a:pPr algn="ctr">
                        <a:lnSpc>
                          <a:spcPct val="100000"/>
                        </a:lnSpc>
                        <a:spcBef>
                          <a:spcPts val="400"/>
                        </a:spcBef>
                        <a:spcAft>
                          <a:spcPts val="400"/>
                        </a:spcAft>
                      </a:pPr>
                      <a:r>
                        <a:rPr lang="en-AU" sz="1100" b="1">
                          <a:solidFill>
                            <a:srgbClr val="000000"/>
                          </a:solidFill>
                          <a:effectLst/>
                          <a:latin typeface="Arial" panose="020B0604020202020204" pitchFamily="34" charset="0"/>
                          <a:ea typeface="Aptos" panose="020B0004020202020204" pitchFamily="34" charset="0"/>
                        </a:rPr>
                        <a:t>$158.77</a:t>
                      </a:r>
                      <a:br>
                        <a:rPr lang="en-AU" sz="1100" b="1">
                          <a:solidFill>
                            <a:srgbClr val="000000"/>
                          </a:solidFill>
                          <a:effectLst/>
                          <a:latin typeface="Arial" panose="020B0604020202020204" pitchFamily="34" charset="0"/>
                          <a:ea typeface="Aptos" panose="020B0004020202020204" pitchFamily="34" charset="0"/>
                        </a:rPr>
                      </a:br>
                      <a:r>
                        <a:rPr lang="en-AU" sz="1100" i="1">
                          <a:solidFill>
                            <a:srgbClr val="000000"/>
                          </a:solidFill>
                          <a:effectLst/>
                          <a:latin typeface="Arial" panose="020B0604020202020204" pitchFamily="34" charset="0"/>
                          <a:ea typeface="Aptos" panose="020B0004020202020204" pitchFamily="34" charset="0"/>
                        </a:rPr>
                        <a:t>(up 30%)</a:t>
                      </a:r>
                      <a:endParaRPr lang="en-AU" sz="1100">
                        <a:effectLst/>
                        <a:latin typeface="Times New Roman" panose="02020603050405020304" pitchFamily="18" charset="0"/>
                        <a:ea typeface="Aptos" panose="020B0004020202020204" pitchFamily="34" charset="0"/>
                      </a:endParaRPr>
                    </a:p>
                  </a:txBody>
                  <a:tcPr marL="68580" marR="68580" marT="0" marB="0" anchor="ctr"/>
                </a:tc>
                <a:tc>
                  <a:txBody>
                    <a:bodyPr/>
                    <a:lstStyle/>
                    <a:p>
                      <a:pPr algn="ctr">
                        <a:lnSpc>
                          <a:spcPct val="100000"/>
                        </a:lnSpc>
                        <a:spcBef>
                          <a:spcPts val="400"/>
                        </a:spcBef>
                        <a:spcAft>
                          <a:spcPts val="400"/>
                        </a:spcAft>
                      </a:pPr>
                      <a:r>
                        <a:rPr lang="en-AU" sz="1100" b="1">
                          <a:solidFill>
                            <a:srgbClr val="000000"/>
                          </a:solidFill>
                          <a:effectLst/>
                          <a:latin typeface="Arial" panose="020B0604020202020204" pitchFamily="34" charset="0"/>
                          <a:ea typeface="Aptos" panose="020B0004020202020204" pitchFamily="34" charset="0"/>
                        </a:rPr>
                        <a:t>$169.92</a:t>
                      </a:r>
                      <a:br>
                        <a:rPr lang="en-AU" sz="1100">
                          <a:solidFill>
                            <a:srgbClr val="000000"/>
                          </a:solidFill>
                          <a:effectLst/>
                          <a:latin typeface="Arial" panose="020B0604020202020204" pitchFamily="34" charset="0"/>
                          <a:ea typeface="Aptos" panose="020B0004020202020204" pitchFamily="34" charset="0"/>
                        </a:rPr>
                      </a:br>
                      <a:r>
                        <a:rPr lang="en-AU" sz="1100" i="1">
                          <a:solidFill>
                            <a:srgbClr val="000000"/>
                          </a:solidFill>
                          <a:effectLst/>
                          <a:latin typeface="Arial" panose="020B0604020202020204" pitchFamily="34" charset="0"/>
                          <a:ea typeface="Aptos" panose="020B0004020202020204" pitchFamily="34" charset="0"/>
                        </a:rPr>
                        <a:t>(up 39%)</a:t>
                      </a:r>
                      <a:endParaRPr lang="en-AU" sz="1100">
                        <a:effectLst/>
                        <a:latin typeface="Times New Roman" panose="02020603050405020304" pitchFamily="18" charset="0"/>
                        <a:ea typeface="Aptos" panose="020B0004020202020204" pitchFamily="34" charset="0"/>
                      </a:endParaRPr>
                    </a:p>
                  </a:txBody>
                  <a:tcPr marL="68580" marR="68580" marT="0" marB="0" anchor="ctr"/>
                </a:tc>
                <a:tc>
                  <a:txBody>
                    <a:bodyPr/>
                    <a:lstStyle/>
                    <a:p>
                      <a:pPr algn="ctr">
                        <a:lnSpc>
                          <a:spcPct val="100000"/>
                        </a:lnSpc>
                        <a:spcBef>
                          <a:spcPts val="400"/>
                        </a:spcBef>
                        <a:spcAft>
                          <a:spcPts val="400"/>
                        </a:spcAft>
                      </a:pPr>
                      <a:r>
                        <a:rPr lang="en-AU" sz="1100" b="1">
                          <a:solidFill>
                            <a:srgbClr val="000000"/>
                          </a:solidFill>
                          <a:effectLst/>
                          <a:latin typeface="Arial" panose="020B0604020202020204" pitchFamily="34" charset="0"/>
                          <a:ea typeface="Aptos" panose="020B0004020202020204" pitchFamily="34" charset="0"/>
                        </a:rPr>
                        <a:t>$171.92</a:t>
                      </a:r>
                      <a:br>
                        <a:rPr lang="en-AU" sz="1100">
                          <a:solidFill>
                            <a:srgbClr val="000000"/>
                          </a:solidFill>
                          <a:effectLst/>
                          <a:latin typeface="Arial" panose="020B0604020202020204" pitchFamily="34" charset="0"/>
                          <a:ea typeface="Aptos" panose="020B0004020202020204" pitchFamily="34" charset="0"/>
                        </a:rPr>
                      </a:br>
                      <a:r>
                        <a:rPr lang="en-AU" sz="1100" i="1">
                          <a:solidFill>
                            <a:srgbClr val="000000"/>
                          </a:solidFill>
                          <a:effectLst/>
                          <a:latin typeface="Arial" panose="020B0604020202020204" pitchFamily="34" charset="0"/>
                          <a:ea typeface="Aptos" panose="020B0004020202020204" pitchFamily="34" charset="0"/>
                        </a:rPr>
                        <a:t>(up 41%)</a:t>
                      </a:r>
                      <a:endParaRPr lang="en-AU" sz="1100">
                        <a:effectLst/>
                        <a:latin typeface="Times New Roman" panose="02020603050405020304" pitchFamily="18" charset="0"/>
                        <a:ea typeface="Aptos" panose="020B0004020202020204" pitchFamily="34" charset="0"/>
                      </a:endParaRPr>
                    </a:p>
                  </a:txBody>
                  <a:tcPr marL="68580" marR="68580" marT="0" marB="0" anchor="ctr"/>
                </a:tc>
                <a:tc>
                  <a:txBody>
                    <a:bodyPr/>
                    <a:lstStyle/>
                    <a:p>
                      <a:pPr algn="ctr">
                        <a:lnSpc>
                          <a:spcPct val="100000"/>
                        </a:lnSpc>
                        <a:spcBef>
                          <a:spcPts val="400"/>
                        </a:spcBef>
                        <a:spcAft>
                          <a:spcPts val="400"/>
                        </a:spcAft>
                      </a:pPr>
                      <a:r>
                        <a:rPr lang="en-AU" sz="1100" b="1">
                          <a:solidFill>
                            <a:srgbClr val="000000"/>
                          </a:solidFill>
                          <a:effectLst/>
                          <a:latin typeface="Arial" panose="020B0604020202020204" pitchFamily="34" charset="0"/>
                          <a:ea typeface="Aptos" panose="020B0004020202020204" pitchFamily="34" charset="0"/>
                        </a:rPr>
                        <a:t>$174.07</a:t>
                      </a:r>
                      <a:br>
                        <a:rPr lang="en-AU" sz="1100">
                          <a:solidFill>
                            <a:srgbClr val="000000"/>
                          </a:solidFill>
                          <a:effectLst/>
                          <a:latin typeface="Arial" panose="020B0604020202020204" pitchFamily="34" charset="0"/>
                          <a:ea typeface="Aptos" panose="020B0004020202020204" pitchFamily="34" charset="0"/>
                        </a:rPr>
                      </a:br>
                      <a:r>
                        <a:rPr lang="en-AU" sz="1100" i="1">
                          <a:solidFill>
                            <a:srgbClr val="000000"/>
                          </a:solidFill>
                          <a:effectLst/>
                          <a:latin typeface="Arial" panose="020B0604020202020204" pitchFamily="34" charset="0"/>
                          <a:ea typeface="Aptos" panose="020B0004020202020204" pitchFamily="34" charset="0"/>
                        </a:rPr>
                        <a:t>(up 43%)</a:t>
                      </a:r>
                      <a:endParaRPr lang="en-AU" sz="1100">
                        <a:effectLst/>
                        <a:latin typeface="Times New Roman" panose="02020603050405020304" pitchFamily="18" charset="0"/>
                        <a:ea typeface="Aptos" panose="020B0004020202020204" pitchFamily="34" charset="0"/>
                      </a:endParaRPr>
                    </a:p>
                  </a:txBody>
                  <a:tcPr marL="68580" marR="68580" marT="0" marB="0" anchor="ctr"/>
                </a:tc>
                <a:tc>
                  <a:txBody>
                    <a:bodyPr/>
                    <a:lstStyle/>
                    <a:p>
                      <a:pPr algn="ctr">
                        <a:lnSpc>
                          <a:spcPct val="100000"/>
                        </a:lnSpc>
                        <a:spcBef>
                          <a:spcPts val="400"/>
                        </a:spcBef>
                        <a:spcAft>
                          <a:spcPts val="400"/>
                        </a:spcAft>
                      </a:pPr>
                      <a:r>
                        <a:rPr lang="en-AU" sz="1100" b="1">
                          <a:solidFill>
                            <a:srgbClr val="000000"/>
                          </a:solidFill>
                          <a:effectLst/>
                          <a:latin typeface="Arial" panose="020B0604020202020204" pitchFamily="34" charset="0"/>
                          <a:ea typeface="Aptos" panose="020B0004020202020204" pitchFamily="34" charset="0"/>
                        </a:rPr>
                        <a:t>$176.12</a:t>
                      </a:r>
                      <a:br>
                        <a:rPr lang="en-AU" sz="1100">
                          <a:solidFill>
                            <a:srgbClr val="000000"/>
                          </a:solidFill>
                          <a:effectLst/>
                          <a:latin typeface="Arial" panose="020B0604020202020204" pitchFamily="34" charset="0"/>
                          <a:ea typeface="Aptos" panose="020B0004020202020204" pitchFamily="34" charset="0"/>
                        </a:rPr>
                      </a:br>
                      <a:r>
                        <a:rPr lang="en-AU" sz="1100" i="1">
                          <a:solidFill>
                            <a:srgbClr val="000000"/>
                          </a:solidFill>
                          <a:effectLst/>
                          <a:latin typeface="Arial" panose="020B0604020202020204" pitchFamily="34" charset="0"/>
                          <a:ea typeface="Aptos" panose="020B0004020202020204" pitchFamily="34" charset="0"/>
                        </a:rPr>
                        <a:t>(up 44%)</a:t>
                      </a:r>
                      <a:endParaRPr lang="en-AU" sz="1100">
                        <a:effectLst/>
                        <a:latin typeface="Times New Roman" panose="02020603050405020304" pitchFamily="18" charset="0"/>
                        <a:ea typeface="Aptos" panose="020B0004020202020204" pitchFamily="34" charset="0"/>
                      </a:endParaRPr>
                    </a:p>
                  </a:txBody>
                  <a:tcPr marL="68580" marR="68580" marT="0" marB="0" anchor="ctr"/>
                </a:tc>
                <a:extLst>
                  <a:ext uri="{0D108BD9-81ED-4DB2-BD59-A6C34878D82A}">
                    <a16:rowId xmlns:a16="http://schemas.microsoft.com/office/drawing/2014/main" val="2605058341"/>
                  </a:ext>
                </a:extLst>
              </a:tr>
              <a:tr h="191825">
                <a:tc gridSpan="7">
                  <a:txBody>
                    <a:bodyPr/>
                    <a:lstStyle/>
                    <a:p>
                      <a:pPr algn="ctr">
                        <a:lnSpc>
                          <a:spcPct val="100000"/>
                        </a:lnSpc>
                        <a:spcBef>
                          <a:spcPts val="400"/>
                        </a:spcBef>
                        <a:spcAft>
                          <a:spcPts val="400"/>
                        </a:spcAft>
                      </a:pPr>
                      <a:r>
                        <a:rPr lang="en-US" sz="1100" b="1">
                          <a:effectLst/>
                          <a:latin typeface="Arial" panose="020B0604020202020204" pitchFamily="34" charset="0"/>
                          <a:ea typeface="Aptos" panose="020B0004020202020204" pitchFamily="34" charset="0"/>
                        </a:rPr>
                        <a:t> </a:t>
                      </a:r>
                      <a:endParaRPr lang="en-AU" sz="1100">
                        <a:effectLst/>
                        <a:latin typeface="Times New Roman" panose="02020603050405020304" pitchFamily="18" charset="0"/>
                        <a:ea typeface="Aptos" panose="020B0004020202020204" pitchFamily="34" charset="0"/>
                      </a:endParaRPr>
                    </a:p>
                  </a:txBody>
                  <a:tcPr marL="68580" marR="68580" marT="0" marB="0" anchor="ct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4089299862"/>
                  </a:ext>
                </a:extLst>
              </a:tr>
              <a:tr h="625266">
                <a:tc>
                  <a:txBody>
                    <a:bodyPr/>
                    <a:lstStyle/>
                    <a:p>
                      <a:pPr algn="ctr">
                        <a:lnSpc>
                          <a:spcPct val="100000"/>
                        </a:lnSpc>
                        <a:spcBef>
                          <a:spcPts val="400"/>
                        </a:spcBef>
                        <a:spcAft>
                          <a:spcPts val="400"/>
                        </a:spcAft>
                      </a:pPr>
                      <a:r>
                        <a:rPr lang="en-AU" sz="1100" b="1">
                          <a:solidFill>
                            <a:schemeClr val="bg1"/>
                          </a:solidFill>
                          <a:effectLst/>
                          <a:latin typeface="Arial" panose="020B0604020202020204" pitchFamily="34" charset="0"/>
                          <a:ea typeface="Aptos" panose="020B0004020202020204" pitchFamily="34" charset="0"/>
                        </a:rPr>
                        <a:t>Mental Health Plan</a:t>
                      </a:r>
                      <a:br>
                        <a:rPr lang="en-AU" sz="1100" b="1">
                          <a:solidFill>
                            <a:schemeClr val="bg1"/>
                          </a:solidFill>
                          <a:effectLst/>
                          <a:latin typeface="Arial" panose="020B0604020202020204" pitchFamily="34" charset="0"/>
                          <a:ea typeface="Aptos" panose="020B0004020202020204" pitchFamily="34" charset="0"/>
                        </a:rPr>
                      </a:br>
                      <a:r>
                        <a:rPr lang="en-AU" sz="1100" i="1">
                          <a:solidFill>
                            <a:schemeClr val="bg1"/>
                          </a:solidFill>
                          <a:effectLst/>
                          <a:latin typeface="Arial" panose="020B0604020202020204" pitchFamily="34" charset="0"/>
                          <a:ea typeface="Aptos" panose="020B0004020202020204" pitchFamily="34" charset="0"/>
                        </a:rPr>
                        <a:t>20 to &lt;40 minutes</a:t>
                      </a:r>
                      <a:endParaRPr lang="en-AU" sz="1100">
                        <a:solidFill>
                          <a:schemeClr val="bg1"/>
                        </a:solidFill>
                        <a:effectLst/>
                        <a:latin typeface="Times New Roman" panose="02020603050405020304" pitchFamily="18" charset="0"/>
                        <a:ea typeface="Aptos" panose="020B0004020202020204" pitchFamily="34" charset="0"/>
                      </a:endParaRPr>
                    </a:p>
                  </a:txBody>
                  <a:tcPr marL="68580" marR="68580" marT="0" marB="0" anchor="ctr">
                    <a:solidFill>
                      <a:schemeClr val="accent1"/>
                    </a:solidFill>
                  </a:tcPr>
                </a:tc>
                <a:tc>
                  <a:txBody>
                    <a:bodyPr/>
                    <a:lstStyle/>
                    <a:p>
                      <a:pPr algn="ctr">
                        <a:lnSpc>
                          <a:spcPct val="100000"/>
                        </a:lnSpc>
                        <a:spcBef>
                          <a:spcPts val="400"/>
                        </a:spcBef>
                        <a:spcAft>
                          <a:spcPts val="400"/>
                        </a:spcAft>
                      </a:pPr>
                      <a:r>
                        <a:rPr lang="en-AU" sz="1100" b="1">
                          <a:solidFill>
                            <a:srgbClr val="000000"/>
                          </a:solidFill>
                          <a:effectLst/>
                          <a:latin typeface="Arial" panose="020B0604020202020204" pitchFamily="34" charset="0"/>
                          <a:ea typeface="Aptos" panose="020B0004020202020204" pitchFamily="34" charset="0"/>
                        </a:rPr>
                        <a:t>$81.70</a:t>
                      </a:r>
                      <a:endParaRPr lang="en-AU" sz="1100">
                        <a:effectLst/>
                        <a:latin typeface="Times New Roman" panose="02020603050405020304" pitchFamily="18" charset="0"/>
                        <a:ea typeface="Aptos" panose="020B0004020202020204" pitchFamily="34" charset="0"/>
                      </a:endParaRPr>
                    </a:p>
                  </a:txBody>
                  <a:tcPr marL="68580" marR="68580" marT="0" marB="0" anchor="ctr">
                    <a:solidFill>
                      <a:srgbClr val="94D6B0"/>
                    </a:solidFill>
                  </a:tcPr>
                </a:tc>
                <a:tc>
                  <a:txBody>
                    <a:bodyPr/>
                    <a:lstStyle/>
                    <a:p>
                      <a:pPr algn="ctr">
                        <a:lnSpc>
                          <a:spcPct val="100000"/>
                        </a:lnSpc>
                        <a:spcBef>
                          <a:spcPts val="400"/>
                        </a:spcBef>
                        <a:spcAft>
                          <a:spcPts val="400"/>
                        </a:spcAft>
                      </a:pPr>
                      <a:r>
                        <a:rPr lang="en-AU" sz="1100" b="1">
                          <a:solidFill>
                            <a:srgbClr val="000000"/>
                          </a:solidFill>
                          <a:effectLst/>
                          <a:latin typeface="Arial" panose="020B0604020202020204" pitchFamily="34" charset="0"/>
                          <a:ea typeface="Aptos" panose="020B0004020202020204" pitchFamily="34" charset="0"/>
                        </a:rPr>
                        <a:t>$99.06</a:t>
                      </a:r>
                      <a:br>
                        <a:rPr lang="en-AU" sz="1100" b="1">
                          <a:solidFill>
                            <a:srgbClr val="000000"/>
                          </a:solidFill>
                          <a:effectLst/>
                          <a:latin typeface="Arial" panose="020B0604020202020204" pitchFamily="34" charset="0"/>
                          <a:ea typeface="Aptos" panose="020B0004020202020204" pitchFamily="34" charset="0"/>
                        </a:rPr>
                      </a:br>
                      <a:r>
                        <a:rPr lang="en-AU" sz="1100" i="1">
                          <a:solidFill>
                            <a:srgbClr val="000000"/>
                          </a:solidFill>
                          <a:effectLst/>
                          <a:latin typeface="Arial" panose="020B0604020202020204" pitchFamily="34" charset="0"/>
                          <a:ea typeface="Aptos" panose="020B0004020202020204" pitchFamily="34" charset="0"/>
                        </a:rPr>
                        <a:t>(up 21%)</a:t>
                      </a:r>
                      <a:endParaRPr lang="en-AU" sz="1100">
                        <a:effectLst/>
                        <a:latin typeface="Times New Roman" panose="02020603050405020304" pitchFamily="18" charset="0"/>
                        <a:ea typeface="Aptos" panose="020B0004020202020204" pitchFamily="34" charset="0"/>
                      </a:endParaRPr>
                    </a:p>
                  </a:txBody>
                  <a:tcPr marL="68580" marR="68580" marT="0" marB="0" anchor="ctr"/>
                </a:tc>
                <a:tc>
                  <a:txBody>
                    <a:bodyPr/>
                    <a:lstStyle/>
                    <a:p>
                      <a:pPr algn="ctr">
                        <a:lnSpc>
                          <a:spcPct val="100000"/>
                        </a:lnSpc>
                        <a:spcBef>
                          <a:spcPts val="400"/>
                        </a:spcBef>
                        <a:spcAft>
                          <a:spcPts val="400"/>
                        </a:spcAft>
                      </a:pPr>
                      <a:r>
                        <a:rPr lang="en-AU" sz="1100" b="1">
                          <a:solidFill>
                            <a:srgbClr val="000000"/>
                          </a:solidFill>
                          <a:effectLst/>
                          <a:latin typeface="Arial" panose="020B0604020202020204" pitchFamily="34" charset="0"/>
                          <a:ea typeface="Aptos" panose="020B0004020202020204" pitchFamily="34" charset="0"/>
                        </a:rPr>
                        <a:t>$102.71</a:t>
                      </a:r>
                      <a:br>
                        <a:rPr lang="en-AU" sz="1100">
                          <a:solidFill>
                            <a:srgbClr val="000000"/>
                          </a:solidFill>
                          <a:effectLst/>
                          <a:latin typeface="Arial" panose="020B0604020202020204" pitchFamily="34" charset="0"/>
                          <a:ea typeface="Aptos" panose="020B0004020202020204" pitchFamily="34" charset="0"/>
                        </a:rPr>
                      </a:br>
                      <a:r>
                        <a:rPr lang="en-AU" sz="1100" i="1">
                          <a:solidFill>
                            <a:srgbClr val="000000"/>
                          </a:solidFill>
                          <a:effectLst/>
                          <a:latin typeface="Arial" panose="020B0604020202020204" pitchFamily="34" charset="0"/>
                          <a:ea typeface="Aptos" panose="020B0004020202020204" pitchFamily="34" charset="0"/>
                        </a:rPr>
                        <a:t>(up 26%)</a:t>
                      </a:r>
                      <a:endParaRPr lang="en-AU" sz="1100">
                        <a:effectLst/>
                        <a:latin typeface="Times New Roman" panose="02020603050405020304" pitchFamily="18" charset="0"/>
                        <a:ea typeface="Aptos" panose="020B0004020202020204" pitchFamily="34" charset="0"/>
                      </a:endParaRPr>
                    </a:p>
                  </a:txBody>
                  <a:tcPr marL="68580" marR="68580" marT="0" marB="0" anchor="ctr"/>
                </a:tc>
                <a:tc>
                  <a:txBody>
                    <a:bodyPr/>
                    <a:lstStyle/>
                    <a:p>
                      <a:pPr algn="ctr">
                        <a:lnSpc>
                          <a:spcPct val="100000"/>
                        </a:lnSpc>
                        <a:spcBef>
                          <a:spcPts val="400"/>
                        </a:spcBef>
                        <a:spcAft>
                          <a:spcPts val="400"/>
                        </a:spcAft>
                      </a:pPr>
                      <a:r>
                        <a:rPr lang="en-AU" sz="1100" b="1">
                          <a:solidFill>
                            <a:srgbClr val="000000"/>
                          </a:solidFill>
                          <a:effectLst/>
                          <a:latin typeface="Arial" panose="020B0604020202020204" pitchFamily="34" charset="0"/>
                          <a:ea typeface="Aptos" panose="020B0004020202020204" pitchFamily="34" charset="0"/>
                        </a:rPr>
                        <a:t>$103.36</a:t>
                      </a:r>
                      <a:br>
                        <a:rPr lang="en-AU" sz="1100">
                          <a:solidFill>
                            <a:srgbClr val="000000"/>
                          </a:solidFill>
                          <a:effectLst/>
                          <a:latin typeface="Arial" panose="020B0604020202020204" pitchFamily="34" charset="0"/>
                          <a:ea typeface="Aptos" panose="020B0004020202020204" pitchFamily="34" charset="0"/>
                        </a:rPr>
                      </a:br>
                      <a:r>
                        <a:rPr lang="en-AU" sz="1100" i="1">
                          <a:solidFill>
                            <a:srgbClr val="000000"/>
                          </a:solidFill>
                          <a:effectLst/>
                          <a:latin typeface="Arial" panose="020B0604020202020204" pitchFamily="34" charset="0"/>
                          <a:ea typeface="Aptos" panose="020B0004020202020204" pitchFamily="34" charset="0"/>
                        </a:rPr>
                        <a:t>(up 27%)</a:t>
                      </a:r>
                      <a:endParaRPr lang="en-AU" sz="1100">
                        <a:effectLst/>
                        <a:latin typeface="Times New Roman" panose="02020603050405020304" pitchFamily="18" charset="0"/>
                        <a:ea typeface="Aptos" panose="020B0004020202020204" pitchFamily="34" charset="0"/>
                      </a:endParaRPr>
                    </a:p>
                  </a:txBody>
                  <a:tcPr marL="68580" marR="68580" marT="0" marB="0" anchor="ctr"/>
                </a:tc>
                <a:tc>
                  <a:txBody>
                    <a:bodyPr/>
                    <a:lstStyle/>
                    <a:p>
                      <a:pPr algn="ctr">
                        <a:lnSpc>
                          <a:spcPct val="100000"/>
                        </a:lnSpc>
                        <a:spcBef>
                          <a:spcPts val="400"/>
                        </a:spcBef>
                        <a:spcAft>
                          <a:spcPts val="400"/>
                        </a:spcAft>
                      </a:pPr>
                      <a:r>
                        <a:rPr lang="en-AU" sz="1100" b="1">
                          <a:solidFill>
                            <a:srgbClr val="000000"/>
                          </a:solidFill>
                          <a:effectLst/>
                          <a:latin typeface="Arial" panose="020B0604020202020204" pitchFamily="34" charset="0"/>
                          <a:ea typeface="Aptos" panose="020B0004020202020204" pitchFamily="34" charset="0"/>
                        </a:rPr>
                        <a:t>$104.11</a:t>
                      </a:r>
                      <a:br>
                        <a:rPr lang="en-AU" sz="1100">
                          <a:solidFill>
                            <a:srgbClr val="000000"/>
                          </a:solidFill>
                          <a:effectLst/>
                          <a:latin typeface="Arial" panose="020B0604020202020204" pitchFamily="34" charset="0"/>
                          <a:ea typeface="Aptos" panose="020B0004020202020204" pitchFamily="34" charset="0"/>
                        </a:rPr>
                      </a:br>
                      <a:r>
                        <a:rPr lang="en-AU" sz="1100" i="1">
                          <a:solidFill>
                            <a:srgbClr val="000000"/>
                          </a:solidFill>
                          <a:effectLst/>
                          <a:latin typeface="Arial" panose="020B0604020202020204" pitchFamily="34" charset="0"/>
                          <a:ea typeface="Aptos" panose="020B0004020202020204" pitchFamily="34" charset="0"/>
                        </a:rPr>
                        <a:t>(up 27%)</a:t>
                      </a:r>
                      <a:endParaRPr lang="en-AU" sz="1100">
                        <a:effectLst/>
                        <a:latin typeface="Times New Roman" panose="02020603050405020304" pitchFamily="18" charset="0"/>
                        <a:ea typeface="Aptos" panose="020B0004020202020204" pitchFamily="34" charset="0"/>
                      </a:endParaRPr>
                    </a:p>
                  </a:txBody>
                  <a:tcPr marL="68580" marR="68580" marT="0" marB="0" anchor="ctr"/>
                </a:tc>
                <a:tc>
                  <a:txBody>
                    <a:bodyPr/>
                    <a:lstStyle/>
                    <a:p>
                      <a:pPr algn="ctr">
                        <a:lnSpc>
                          <a:spcPct val="100000"/>
                        </a:lnSpc>
                        <a:spcBef>
                          <a:spcPts val="400"/>
                        </a:spcBef>
                        <a:spcAft>
                          <a:spcPts val="400"/>
                        </a:spcAft>
                      </a:pPr>
                      <a:r>
                        <a:rPr lang="en-AU" sz="1100" b="1">
                          <a:solidFill>
                            <a:srgbClr val="000000"/>
                          </a:solidFill>
                          <a:effectLst/>
                          <a:latin typeface="Arial" panose="020B0604020202020204" pitchFamily="34" charset="0"/>
                          <a:ea typeface="Aptos" panose="020B0004020202020204" pitchFamily="34" charset="0"/>
                        </a:rPr>
                        <a:t>$104.76</a:t>
                      </a:r>
                      <a:br>
                        <a:rPr lang="en-AU" sz="1100">
                          <a:solidFill>
                            <a:srgbClr val="000000"/>
                          </a:solidFill>
                          <a:effectLst/>
                          <a:latin typeface="Arial" panose="020B0604020202020204" pitchFamily="34" charset="0"/>
                          <a:ea typeface="Aptos" panose="020B0004020202020204" pitchFamily="34" charset="0"/>
                        </a:rPr>
                      </a:br>
                      <a:r>
                        <a:rPr lang="en-AU" sz="1100" i="1">
                          <a:solidFill>
                            <a:srgbClr val="000000"/>
                          </a:solidFill>
                          <a:effectLst/>
                          <a:latin typeface="Arial" panose="020B0604020202020204" pitchFamily="34" charset="0"/>
                          <a:ea typeface="Aptos" panose="020B0004020202020204" pitchFamily="34" charset="0"/>
                        </a:rPr>
                        <a:t>(up 28%)</a:t>
                      </a:r>
                      <a:endParaRPr lang="en-AU" sz="1100">
                        <a:effectLst/>
                        <a:latin typeface="Times New Roman" panose="02020603050405020304" pitchFamily="18" charset="0"/>
                        <a:ea typeface="Aptos" panose="020B0004020202020204" pitchFamily="34" charset="0"/>
                      </a:endParaRPr>
                    </a:p>
                  </a:txBody>
                  <a:tcPr marL="68580" marR="68580" marT="0" marB="0" anchor="ctr"/>
                </a:tc>
                <a:extLst>
                  <a:ext uri="{0D108BD9-81ED-4DB2-BD59-A6C34878D82A}">
                    <a16:rowId xmlns:a16="http://schemas.microsoft.com/office/drawing/2014/main" val="1112986638"/>
                  </a:ext>
                </a:extLst>
              </a:tr>
              <a:tr h="625266">
                <a:tc>
                  <a:txBody>
                    <a:bodyPr/>
                    <a:lstStyle/>
                    <a:p>
                      <a:pPr algn="ctr">
                        <a:lnSpc>
                          <a:spcPct val="100000"/>
                        </a:lnSpc>
                        <a:spcBef>
                          <a:spcPts val="400"/>
                        </a:spcBef>
                        <a:spcAft>
                          <a:spcPts val="400"/>
                        </a:spcAft>
                      </a:pPr>
                      <a:r>
                        <a:rPr lang="en-AU" sz="1100" b="1">
                          <a:solidFill>
                            <a:schemeClr val="bg1"/>
                          </a:solidFill>
                          <a:effectLst/>
                          <a:latin typeface="Arial" panose="020B0604020202020204" pitchFamily="34" charset="0"/>
                          <a:ea typeface="Aptos" panose="020B0004020202020204" pitchFamily="34" charset="0"/>
                        </a:rPr>
                        <a:t>Mental Health Plan</a:t>
                      </a:r>
                      <a:br>
                        <a:rPr lang="en-AU" sz="1100" b="1">
                          <a:solidFill>
                            <a:schemeClr val="bg1"/>
                          </a:solidFill>
                          <a:effectLst/>
                          <a:latin typeface="Arial" panose="020B0604020202020204" pitchFamily="34" charset="0"/>
                          <a:ea typeface="Aptos" panose="020B0004020202020204" pitchFamily="34" charset="0"/>
                        </a:rPr>
                      </a:br>
                      <a:r>
                        <a:rPr lang="en-AU" sz="1100" i="1">
                          <a:solidFill>
                            <a:schemeClr val="bg1"/>
                          </a:solidFill>
                          <a:effectLst/>
                          <a:latin typeface="Arial" panose="020B0604020202020204" pitchFamily="34" charset="0"/>
                          <a:ea typeface="Aptos" panose="020B0004020202020204" pitchFamily="34" charset="0"/>
                        </a:rPr>
                        <a:t>40+ minutes</a:t>
                      </a:r>
                      <a:endParaRPr lang="en-AU" sz="1100">
                        <a:solidFill>
                          <a:schemeClr val="bg1"/>
                        </a:solidFill>
                        <a:effectLst/>
                        <a:latin typeface="Times New Roman" panose="02020603050405020304" pitchFamily="18" charset="0"/>
                        <a:ea typeface="Aptos" panose="020B0004020202020204" pitchFamily="34" charset="0"/>
                      </a:endParaRPr>
                    </a:p>
                  </a:txBody>
                  <a:tcPr marL="68580" marR="68580" marT="0" marB="0" anchor="ctr">
                    <a:solidFill>
                      <a:schemeClr val="accent1"/>
                    </a:solidFill>
                  </a:tcPr>
                </a:tc>
                <a:tc>
                  <a:txBody>
                    <a:bodyPr/>
                    <a:lstStyle/>
                    <a:p>
                      <a:pPr algn="ctr">
                        <a:lnSpc>
                          <a:spcPct val="100000"/>
                        </a:lnSpc>
                        <a:spcBef>
                          <a:spcPts val="400"/>
                        </a:spcBef>
                        <a:spcAft>
                          <a:spcPts val="400"/>
                        </a:spcAft>
                      </a:pPr>
                      <a:r>
                        <a:rPr lang="en-AU" sz="1100" b="1">
                          <a:solidFill>
                            <a:srgbClr val="000000"/>
                          </a:solidFill>
                          <a:effectLst/>
                          <a:latin typeface="Arial" panose="020B0604020202020204" pitchFamily="34" charset="0"/>
                          <a:ea typeface="Aptos" panose="020B0004020202020204" pitchFamily="34" charset="0"/>
                        </a:rPr>
                        <a:t>$120.25</a:t>
                      </a:r>
                      <a:endParaRPr lang="en-AU" sz="1100">
                        <a:effectLst/>
                        <a:latin typeface="Times New Roman" panose="02020603050405020304" pitchFamily="18" charset="0"/>
                        <a:ea typeface="Aptos" panose="020B0004020202020204" pitchFamily="34" charset="0"/>
                      </a:endParaRPr>
                    </a:p>
                  </a:txBody>
                  <a:tcPr marL="68580" marR="68580" marT="0" marB="0" anchor="ctr">
                    <a:solidFill>
                      <a:srgbClr val="94D6B0"/>
                    </a:solidFill>
                  </a:tcPr>
                </a:tc>
                <a:tc>
                  <a:txBody>
                    <a:bodyPr/>
                    <a:lstStyle/>
                    <a:p>
                      <a:pPr algn="ctr">
                        <a:lnSpc>
                          <a:spcPct val="100000"/>
                        </a:lnSpc>
                        <a:spcBef>
                          <a:spcPts val="400"/>
                        </a:spcBef>
                        <a:spcAft>
                          <a:spcPts val="400"/>
                        </a:spcAft>
                      </a:pPr>
                      <a:r>
                        <a:rPr lang="en-AU" sz="1100" b="1">
                          <a:solidFill>
                            <a:srgbClr val="000000"/>
                          </a:solidFill>
                          <a:effectLst/>
                          <a:latin typeface="Arial" panose="020B0604020202020204" pitchFamily="34" charset="0"/>
                          <a:ea typeface="Aptos" panose="020B0004020202020204" pitchFamily="34" charset="0"/>
                        </a:rPr>
                        <a:t>$142.43</a:t>
                      </a:r>
                      <a:br>
                        <a:rPr lang="en-AU" sz="1100" b="1">
                          <a:solidFill>
                            <a:srgbClr val="000000"/>
                          </a:solidFill>
                          <a:effectLst/>
                          <a:latin typeface="Arial" panose="020B0604020202020204" pitchFamily="34" charset="0"/>
                          <a:ea typeface="Aptos" panose="020B0004020202020204" pitchFamily="34" charset="0"/>
                        </a:rPr>
                      </a:br>
                      <a:r>
                        <a:rPr lang="en-AU" sz="1100" i="1">
                          <a:solidFill>
                            <a:srgbClr val="000000"/>
                          </a:solidFill>
                          <a:effectLst/>
                          <a:latin typeface="Arial" panose="020B0604020202020204" pitchFamily="34" charset="0"/>
                          <a:ea typeface="Aptos" panose="020B0004020202020204" pitchFamily="34" charset="0"/>
                        </a:rPr>
                        <a:t>(up 18%)</a:t>
                      </a:r>
                      <a:endParaRPr lang="en-AU" sz="1100">
                        <a:effectLst/>
                        <a:latin typeface="Times New Roman" panose="02020603050405020304" pitchFamily="18" charset="0"/>
                        <a:ea typeface="Aptos" panose="020B0004020202020204" pitchFamily="34" charset="0"/>
                      </a:endParaRPr>
                    </a:p>
                  </a:txBody>
                  <a:tcPr marL="68580" marR="68580" marT="0" marB="0" anchor="ctr"/>
                </a:tc>
                <a:tc>
                  <a:txBody>
                    <a:bodyPr/>
                    <a:lstStyle/>
                    <a:p>
                      <a:pPr algn="ctr">
                        <a:lnSpc>
                          <a:spcPct val="100000"/>
                        </a:lnSpc>
                        <a:spcBef>
                          <a:spcPts val="400"/>
                        </a:spcBef>
                        <a:spcAft>
                          <a:spcPts val="400"/>
                        </a:spcAft>
                      </a:pPr>
                      <a:r>
                        <a:rPr lang="en-AU" sz="1100" b="1">
                          <a:solidFill>
                            <a:srgbClr val="000000"/>
                          </a:solidFill>
                          <a:effectLst/>
                          <a:latin typeface="Arial" panose="020B0604020202020204" pitchFamily="34" charset="0"/>
                          <a:ea typeface="Aptos" panose="020B0004020202020204" pitchFamily="34" charset="0"/>
                        </a:rPr>
                        <a:t>$146.08</a:t>
                      </a:r>
                      <a:br>
                        <a:rPr lang="en-AU" sz="1100">
                          <a:solidFill>
                            <a:srgbClr val="000000"/>
                          </a:solidFill>
                          <a:effectLst/>
                          <a:latin typeface="Arial" panose="020B0604020202020204" pitchFamily="34" charset="0"/>
                          <a:ea typeface="Aptos" panose="020B0004020202020204" pitchFamily="34" charset="0"/>
                        </a:rPr>
                      </a:br>
                      <a:r>
                        <a:rPr lang="en-AU" sz="1100" i="1">
                          <a:solidFill>
                            <a:srgbClr val="000000"/>
                          </a:solidFill>
                          <a:effectLst/>
                          <a:latin typeface="Arial" panose="020B0604020202020204" pitchFamily="34" charset="0"/>
                          <a:ea typeface="Aptos" panose="020B0004020202020204" pitchFamily="34" charset="0"/>
                        </a:rPr>
                        <a:t>(up 22%)</a:t>
                      </a:r>
                      <a:endParaRPr lang="en-AU" sz="1100">
                        <a:effectLst/>
                        <a:latin typeface="Times New Roman" panose="02020603050405020304" pitchFamily="18" charset="0"/>
                        <a:ea typeface="Aptos" panose="020B0004020202020204" pitchFamily="34" charset="0"/>
                      </a:endParaRPr>
                    </a:p>
                  </a:txBody>
                  <a:tcPr marL="68580" marR="68580" marT="0" marB="0" anchor="ctr"/>
                </a:tc>
                <a:tc>
                  <a:txBody>
                    <a:bodyPr/>
                    <a:lstStyle/>
                    <a:p>
                      <a:pPr algn="ctr">
                        <a:lnSpc>
                          <a:spcPct val="100000"/>
                        </a:lnSpc>
                        <a:spcBef>
                          <a:spcPts val="400"/>
                        </a:spcBef>
                        <a:spcAft>
                          <a:spcPts val="400"/>
                        </a:spcAft>
                      </a:pPr>
                      <a:r>
                        <a:rPr lang="en-AU" sz="1100" b="1">
                          <a:solidFill>
                            <a:srgbClr val="000000"/>
                          </a:solidFill>
                          <a:effectLst/>
                          <a:latin typeface="Arial" panose="020B0604020202020204" pitchFamily="34" charset="0"/>
                          <a:ea typeface="Aptos" panose="020B0004020202020204" pitchFamily="34" charset="0"/>
                        </a:rPr>
                        <a:t>$146.73</a:t>
                      </a:r>
                      <a:br>
                        <a:rPr lang="en-AU" sz="1100">
                          <a:solidFill>
                            <a:srgbClr val="000000"/>
                          </a:solidFill>
                          <a:effectLst/>
                          <a:latin typeface="Arial" panose="020B0604020202020204" pitchFamily="34" charset="0"/>
                          <a:ea typeface="Aptos" panose="020B0004020202020204" pitchFamily="34" charset="0"/>
                        </a:rPr>
                      </a:br>
                      <a:r>
                        <a:rPr lang="en-AU" sz="1100" i="1">
                          <a:solidFill>
                            <a:srgbClr val="000000"/>
                          </a:solidFill>
                          <a:effectLst/>
                          <a:latin typeface="Arial" panose="020B0604020202020204" pitchFamily="34" charset="0"/>
                          <a:ea typeface="Aptos" panose="020B0004020202020204" pitchFamily="34" charset="0"/>
                        </a:rPr>
                        <a:t>(up 22%)</a:t>
                      </a:r>
                      <a:endParaRPr lang="en-AU" sz="1100">
                        <a:effectLst/>
                        <a:latin typeface="Times New Roman" panose="02020603050405020304" pitchFamily="18" charset="0"/>
                        <a:ea typeface="Aptos" panose="020B0004020202020204" pitchFamily="34" charset="0"/>
                      </a:endParaRPr>
                    </a:p>
                  </a:txBody>
                  <a:tcPr marL="68580" marR="68580" marT="0" marB="0" anchor="ctr"/>
                </a:tc>
                <a:tc>
                  <a:txBody>
                    <a:bodyPr/>
                    <a:lstStyle/>
                    <a:p>
                      <a:pPr algn="ctr">
                        <a:lnSpc>
                          <a:spcPct val="100000"/>
                        </a:lnSpc>
                        <a:spcBef>
                          <a:spcPts val="400"/>
                        </a:spcBef>
                        <a:spcAft>
                          <a:spcPts val="400"/>
                        </a:spcAft>
                      </a:pPr>
                      <a:r>
                        <a:rPr lang="en-AU" sz="1100" b="1">
                          <a:solidFill>
                            <a:srgbClr val="000000"/>
                          </a:solidFill>
                          <a:effectLst/>
                          <a:latin typeface="Arial" panose="020B0604020202020204" pitchFamily="34" charset="0"/>
                          <a:ea typeface="Aptos" panose="020B0004020202020204" pitchFamily="34" charset="0"/>
                        </a:rPr>
                        <a:t>$147.48</a:t>
                      </a:r>
                      <a:br>
                        <a:rPr lang="en-AU" sz="1100">
                          <a:solidFill>
                            <a:srgbClr val="000000"/>
                          </a:solidFill>
                          <a:effectLst/>
                          <a:latin typeface="Arial" panose="020B0604020202020204" pitchFamily="34" charset="0"/>
                          <a:ea typeface="Aptos" panose="020B0004020202020204" pitchFamily="34" charset="0"/>
                        </a:rPr>
                      </a:br>
                      <a:r>
                        <a:rPr lang="en-AU" sz="1100" i="1">
                          <a:solidFill>
                            <a:srgbClr val="000000"/>
                          </a:solidFill>
                          <a:effectLst/>
                          <a:latin typeface="Arial" panose="020B0604020202020204" pitchFamily="34" charset="0"/>
                          <a:ea typeface="Aptos" panose="020B0004020202020204" pitchFamily="34" charset="0"/>
                        </a:rPr>
                        <a:t>(up 23%)</a:t>
                      </a:r>
                      <a:endParaRPr lang="en-AU" sz="1100">
                        <a:effectLst/>
                        <a:latin typeface="Times New Roman" panose="02020603050405020304" pitchFamily="18" charset="0"/>
                        <a:ea typeface="Aptos" panose="020B0004020202020204" pitchFamily="34" charset="0"/>
                      </a:endParaRPr>
                    </a:p>
                  </a:txBody>
                  <a:tcPr marL="68580" marR="68580" marT="0" marB="0" anchor="ctr"/>
                </a:tc>
                <a:tc>
                  <a:txBody>
                    <a:bodyPr/>
                    <a:lstStyle/>
                    <a:p>
                      <a:pPr algn="ctr">
                        <a:lnSpc>
                          <a:spcPct val="100000"/>
                        </a:lnSpc>
                        <a:spcBef>
                          <a:spcPts val="400"/>
                        </a:spcBef>
                        <a:spcAft>
                          <a:spcPts val="400"/>
                        </a:spcAft>
                      </a:pPr>
                      <a:r>
                        <a:rPr lang="en-AU" sz="1100" b="1">
                          <a:solidFill>
                            <a:srgbClr val="000000"/>
                          </a:solidFill>
                          <a:effectLst/>
                          <a:latin typeface="Arial" panose="020B0604020202020204" pitchFamily="34" charset="0"/>
                          <a:ea typeface="Aptos" panose="020B0004020202020204" pitchFamily="34" charset="0"/>
                        </a:rPr>
                        <a:t>$148.13</a:t>
                      </a:r>
                      <a:br>
                        <a:rPr lang="en-AU" sz="1100">
                          <a:solidFill>
                            <a:srgbClr val="000000"/>
                          </a:solidFill>
                          <a:effectLst/>
                          <a:latin typeface="Arial" panose="020B0604020202020204" pitchFamily="34" charset="0"/>
                          <a:ea typeface="Aptos" panose="020B0004020202020204" pitchFamily="34" charset="0"/>
                        </a:rPr>
                      </a:br>
                      <a:r>
                        <a:rPr lang="en-AU" sz="1100" i="1">
                          <a:solidFill>
                            <a:srgbClr val="000000"/>
                          </a:solidFill>
                          <a:effectLst/>
                          <a:latin typeface="Arial" panose="020B0604020202020204" pitchFamily="34" charset="0"/>
                          <a:ea typeface="Aptos" panose="020B0004020202020204" pitchFamily="34" charset="0"/>
                        </a:rPr>
                        <a:t>(up 23%)</a:t>
                      </a:r>
                      <a:endParaRPr lang="en-AU" sz="1100">
                        <a:effectLst/>
                        <a:latin typeface="Times New Roman" panose="02020603050405020304" pitchFamily="18" charset="0"/>
                        <a:ea typeface="Aptos" panose="020B0004020202020204" pitchFamily="34" charset="0"/>
                      </a:endParaRPr>
                    </a:p>
                  </a:txBody>
                  <a:tcPr marL="68580" marR="68580" marT="0" marB="0" anchor="ctr"/>
                </a:tc>
                <a:extLst>
                  <a:ext uri="{0D108BD9-81ED-4DB2-BD59-A6C34878D82A}">
                    <a16:rowId xmlns:a16="http://schemas.microsoft.com/office/drawing/2014/main" val="320859176"/>
                  </a:ext>
                </a:extLst>
              </a:tr>
            </a:tbl>
          </a:graphicData>
        </a:graphic>
      </p:graphicFrame>
      <p:sp>
        <p:nvSpPr>
          <p:cNvPr id="7" name="TextBox 6">
            <a:extLst>
              <a:ext uri="{FF2B5EF4-FFF2-40B4-BE49-F238E27FC236}">
                <a16:creationId xmlns:a16="http://schemas.microsoft.com/office/drawing/2014/main" id="{AB13F912-ECD6-36C3-6AFC-DE1DD9C7D52A}"/>
              </a:ext>
            </a:extLst>
          </p:cNvPr>
          <p:cNvSpPr txBox="1"/>
          <p:nvPr/>
        </p:nvSpPr>
        <p:spPr>
          <a:xfrm>
            <a:off x="829952" y="5817472"/>
            <a:ext cx="7670690" cy="246221"/>
          </a:xfrm>
          <a:prstGeom prst="rect">
            <a:avLst/>
          </a:prstGeom>
          <a:noFill/>
        </p:spPr>
        <p:txBody>
          <a:bodyPr wrap="none" rtlCol="0">
            <a:spAutoFit/>
          </a:bodyPr>
          <a:lstStyle/>
          <a:p>
            <a:r>
              <a:rPr lang="en-AU" sz="1000">
                <a:effectLst/>
                <a:latin typeface="+mj-lt"/>
                <a:ea typeface="Aptos" panose="020B0004020202020204" pitchFamily="34" charset="0"/>
              </a:rPr>
              <a:t>* Totals include item Medicare rebate, Bulk Billing Incentive item rebate, and 12.5% Bulk Billing Practice Incentive Program payment.</a:t>
            </a:r>
          </a:p>
        </p:txBody>
      </p:sp>
      <p:pic>
        <p:nvPicPr>
          <p:cNvPr id="6" name="Picture 5">
            <a:extLst>
              <a:ext uri="{FF2B5EF4-FFF2-40B4-BE49-F238E27FC236}">
                <a16:creationId xmlns:a16="http://schemas.microsoft.com/office/drawing/2014/main" id="{35A17B1E-992D-9F83-EFC2-56E29274602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38" y="59348"/>
            <a:ext cx="12192000" cy="143956"/>
          </a:xfrm>
          <a:prstGeom prst="rect">
            <a:avLst/>
          </a:prstGeom>
        </p:spPr>
      </p:pic>
      <p:pic>
        <p:nvPicPr>
          <p:cNvPr id="8" name="Picture 7">
            <a:extLst>
              <a:ext uri="{FF2B5EF4-FFF2-40B4-BE49-F238E27FC236}">
                <a16:creationId xmlns:a16="http://schemas.microsoft.com/office/drawing/2014/main" id="{1BCE93BF-FA74-1BC4-F621-3932E5E6AA3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505" y="6654696"/>
            <a:ext cx="12192000" cy="143956"/>
          </a:xfrm>
          <a:prstGeom prst="rect">
            <a:avLst/>
          </a:prstGeom>
        </p:spPr>
      </p:pic>
    </p:spTree>
    <p:extLst>
      <p:ext uri="{BB962C8B-B14F-4D97-AF65-F5344CB8AC3E}">
        <p14:creationId xmlns:p14="http://schemas.microsoft.com/office/powerpoint/2010/main" val="3956189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6944F-FD8B-A764-5ECF-E4085D9C46A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6EE97E4-DB70-0477-C9A6-756237261514}"/>
              </a:ext>
            </a:extLst>
          </p:cNvPr>
          <p:cNvSpPr>
            <a:spLocks noGrp="1"/>
          </p:cNvSpPr>
          <p:nvPr>
            <p:ph type="title"/>
          </p:nvPr>
        </p:nvSpPr>
        <p:spPr>
          <a:xfrm>
            <a:off x="829952" y="681037"/>
            <a:ext cx="8612812" cy="549275"/>
          </a:xfrm>
        </p:spPr>
        <p:txBody>
          <a:bodyPr>
            <a:normAutofit fontScale="90000"/>
          </a:bodyPr>
          <a:lstStyle/>
          <a:p>
            <a:r>
              <a:rPr lang="en-AU" dirty="0"/>
              <a:t>Higher Medicare payments at bulk billing practices</a:t>
            </a:r>
          </a:p>
        </p:txBody>
      </p:sp>
      <p:graphicFrame>
        <p:nvGraphicFramePr>
          <p:cNvPr id="2" name="Table 1">
            <a:extLst>
              <a:ext uri="{FF2B5EF4-FFF2-40B4-BE49-F238E27FC236}">
                <a16:creationId xmlns:a16="http://schemas.microsoft.com/office/drawing/2014/main" id="{C55F3694-3921-FF5C-1380-01B723FCDB2D}"/>
              </a:ext>
            </a:extLst>
          </p:cNvPr>
          <p:cNvGraphicFramePr>
            <a:graphicFrameLocks noGrp="1"/>
          </p:cNvGraphicFramePr>
          <p:nvPr>
            <p:extLst>
              <p:ext uri="{D42A27DB-BD31-4B8C-83A1-F6EECF244321}">
                <p14:modId xmlns:p14="http://schemas.microsoft.com/office/powerpoint/2010/main" val="1504633749"/>
              </p:ext>
            </p:extLst>
          </p:nvPr>
        </p:nvGraphicFramePr>
        <p:xfrm>
          <a:off x="933061" y="1447454"/>
          <a:ext cx="10273002" cy="4916020"/>
        </p:xfrm>
        <a:graphic>
          <a:graphicData uri="http://schemas.openxmlformats.org/drawingml/2006/table">
            <a:tbl>
              <a:tblPr firstRow="1" bandRow="1">
                <a:tableStyleId>{5C22544A-7EE6-4342-B048-85BDC9FD1C3A}</a:tableStyleId>
              </a:tblPr>
              <a:tblGrid>
                <a:gridCol w="1712167">
                  <a:extLst>
                    <a:ext uri="{9D8B030D-6E8A-4147-A177-3AD203B41FA5}">
                      <a16:colId xmlns:a16="http://schemas.microsoft.com/office/drawing/2014/main" val="1849225677"/>
                    </a:ext>
                  </a:extLst>
                </a:gridCol>
                <a:gridCol w="1712167">
                  <a:extLst>
                    <a:ext uri="{9D8B030D-6E8A-4147-A177-3AD203B41FA5}">
                      <a16:colId xmlns:a16="http://schemas.microsoft.com/office/drawing/2014/main" val="3306019196"/>
                    </a:ext>
                  </a:extLst>
                </a:gridCol>
                <a:gridCol w="1712167">
                  <a:extLst>
                    <a:ext uri="{9D8B030D-6E8A-4147-A177-3AD203B41FA5}">
                      <a16:colId xmlns:a16="http://schemas.microsoft.com/office/drawing/2014/main" val="4165540634"/>
                    </a:ext>
                  </a:extLst>
                </a:gridCol>
                <a:gridCol w="1712167">
                  <a:extLst>
                    <a:ext uri="{9D8B030D-6E8A-4147-A177-3AD203B41FA5}">
                      <a16:colId xmlns:a16="http://schemas.microsoft.com/office/drawing/2014/main" val="2946875066"/>
                    </a:ext>
                  </a:extLst>
                </a:gridCol>
                <a:gridCol w="1712167">
                  <a:extLst>
                    <a:ext uri="{9D8B030D-6E8A-4147-A177-3AD203B41FA5}">
                      <a16:colId xmlns:a16="http://schemas.microsoft.com/office/drawing/2014/main" val="4165538171"/>
                    </a:ext>
                  </a:extLst>
                </a:gridCol>
                <a:gridCol w="1712167">
                  <a:extLst>
                    <a:ext uri="{9D8B030D-6E8A-4147-A177-3AD203B41FA5}">
                      <a16:colId xmlns:a16="http://schemas.microsoft.com/office/drawing/2014/main" val="4097005049"/>
                    </a:ext>
                  </a:extLst>
                </a:gridCol>
              </a:tblGrid>
              <a:tr h="491602">
                <a:tc rowSpan="2">
                  <a:txBody>
                    <a:bodyPr/>
                    <a:lstStyle/>
                    <a:p>
                      <a:pPr algn="ctr">
                        <a:lnSpc>
                          <a:spcPct val="107000"/>
                        </a:lnSpc>
                        <a:spcBef>
                          <a:spcPts val="400"/>
                        </a:spcBef>
                        <a:spcAft>
                          <a:spcPts val="400"/>
                        </a:spcAft>
                      </a:pPr>
                      <a:r>
                        <a:rPr lang="en-AU" sz="1200" b="1">
                          <a:solidFill>
                            <a:schemeClr val="bg1"/>
                          </a:solidFill>
                          <a:effectLst/>
                          <a:latin typeface="Arial" panose="020B0604020202020204" pitchFamily="34" charset="0"/>
                          <a:ea typeface="Aptos" panose="020B0004020202020204" pitchFamily="34" charset="0"/>
                        </a:rPr>
                        <a:t> </a:t>
                      </a:r>
                      <a:endParaRPr lang="en-AU" sz="1200">
                        <a:solidFill>
                          <a:schemeClr val="bg1"/>
                        </a:solidFill>
                        <a:effectLst/>
                        <a:latin typeface="Times New Roman" panose="02020603050405020304" pitchFamily="18" charset="0"/>
                        <a:ea typeface="Aptos" panose="020B0004020202020204" pitchFamily="34" charset="0"/>
                      </a:endParaRPr>
                    </a:p>
                  </a:txBody>
                  <a:tcPr marL="68580" marR="68580" marT="0" marB="0" anchor="ctr"/>
                </a:tc>
                <a:tc gridSpan="5">
                  <a:txBody>
                    <a:bodyPr/>
                    <a:lstStyle/>
                    <a:p>
                      <a:pPr algn="ctr">
                        <a:lnSpc>
                          <a:spcPct val="107000"/>
                        </a:lnSpc>
                        <a:spcBef>
                          <a:spcPts val="400"/>
                        </a:spcBef>
                        <a:spcAft>
                          <a:spcPts val="400"/>
                        </a:spcAft>
                      </a:pPr>
                      <a:r>
                        <a:rPr lang="en-AU" sz="1200" b="1">
                          <a:solidFill>
                            <a:schemeClr val="bg1"/>
                          </a:solidFill>
                          <a:effectLst/>
                          <a:latin typeface="Arial" panose="020B0604020202020204" pitchFamily="34" charset="0"/>
                          <a:ea typeface="Aptos" panose="020B0004020202020204" pitchFamily="34" charset="0"/>
                        </a:rPr>
                        <a:t>Example locations</a:t>
                      </a:r>
                      <a:endParaRPr lang="en-AU" sz="1200">
                        <a:solidFill>
                          <a:schemeClr val="bg1"/>
                        </a:solidFill>
                        <a:effectLst/>
                        <a:latin typeface="Times New Roman" panose="02020603050405020304" pitchFamily="18" charset="0"/>
                        <a:ea typeface="Aptos" panose="020B0004020202020204" pitchFamily="34" charset="0"/>
                      </a:endParaRPr>
                    </a:p>
                  </a:txBody>
                  <a:tcPr marL="68580" marR="68580" marT="0" marB="0" anchor="ct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2967257533"/>
                  </a:ext>
                </a:extLst>
              </a:tr>
              <a:tr h="491602">
                <a:tc vMerge="1">
                  <a:txBody>
                    <a:bodyPr/>
                    <a:lstStyle/>
                    <a:p>
                      <a:endParaRPr lang="en-AU"/>
                    </a:p>
                  </a:txBody>
                  <a:tcPr/>
                </a:tc>
                <a:tc>
                  <a:txBody>
                    <a:bodyPr/>
                    <a:lstStyle/>
                    <a:p>
                      <a:pPr algn="ctr">
                        <a:lnSpc>
                          <a:spcPct val="107000"/>
                        </a:lnSpc>
                        <a:spcBef>
                          <a:spcPts val="400"/>
                        </a:spcBef>
                        <a:spcAft>
                          <a:spcPts val="400"/>
                        </a:spcAft>
                      </a:pPr>
                      <a:r>
                        <a:rPr lang="en-AU" sz="1200" b="1">
                          <a:solidFill>
                            <a:schemeClr val="bg1"/>
                          </a:solidFill>
                          <a:effectLst/>
                          <a:latin typeface="Arial" panose="020B0604020202020204" pitchFamily="34" charset="0"/>
                          <a:ea typeface="Aptos" panose="020B0004020202020204" pitchFamily="34" charset="0"/>
                        </a:rPr>
                        <a:t>Cities &amp; metro areas</a:t>
                      </a:r>
                      <a:endParaRPr lang="en-AU" sz="1200">
                        <a:solidFill>
                          <a:schemeClr val="bg1"/>
                        </a:solidFill>
                        <a:effectLst/>
                        <a:latin typeface="Times New Roman" panose="02020603050405020304" pitchFamily="18" charset="0"/>
                        <a:ea typeface="Aptos" panose="020B0004020202020204" pitchFamily="34" charset="0"/>
                      </a:endParaRPr>
                    </a:p>
                  </a:txBody>
                  <a:tcPr marL="68580" marR="68580" marT="0" marB="0" anchor="ctr">
                    <a:solidFill>
                      <a:schemeClr val="accent1"/>
                    </a:solidFill>
                  </a:tcPr>
                </a:tc>
                <a:tc>
                  <a:txBody>
                    <a:bodyPr/>
                    <a:lstStyle/>
                    <a:p>
                      <a:pPr algn="ctr">
                        <a:lnSpc>
                          <a:spcPct val="107000"/>
                        </a:lnSpc>
                        <a:spcBef>
                          <a:spcPts val="400"/>
                        </a:spcBef>
                        <a:spcAft>
                          <a:spcPts val="400"/>
                        </a:spcAft>
                      </a:pPr>
                      <a:r>
                        <a:rPr lang="en-AU" sz="1200" b="1">
                          <a:solidFill>
                            <a:schemeClr val="bg1"/>
                          </a:solidFill>
                          <a:effectLst/>
                          <a:latin typeface="Arial" panose="020B0604020202020204" pitchFamily="34" charset="0"/>
                          <a:ea typeface="Aptos" panose="020B0004020202020204" pitchFamily="34" charset="0"/>
                        </a:rPr>
                        <a:t>Regional centre</a:t>
                      </a:r>
                      <a:endParaRPr lang="en-AU" sz="1200">
                        <a:solidFill>
                          <a:schemeClr val="bg1"/>
                        </a:solidFill>
                        <a:effectLst/>
                        <a:latin typeface="Times New Roman" panose="02020603050405020304" pitchFamily="18" charset="0"/>
                        <a:ea typeface="Aptos" panose="020B0004020202020204" pitchFamily="34" charset="0"/>
                      </a:endParaRPr>
                    </a:p>
                  </a:txBody>
                  <a:tcPr marL="68580" marR="68580" marT="0" marB="0" anchor="ctr">
                    <a:solidFill>
                      <a:schemeClr val="accent1"/>
                    </a:solidFill>
                  </a:tcPr>
                </a:tc>
                <a:tc>
                  <a:txBody>
                    <a:bodyPr/>
                    <a:lstStyle/>
                    <a:p>
                      <a:pPr algn="ctr">
                        <a:lnSpc>
                          <a:spcPct val="107000"/>
                        </a:lnSpc>
                        <a:spcBef>
                          <a:spcPts val="400"/>
                        </a:spcBef>
                        <a:spcAft>
                          <a:spcPts val="400"/>
                        </a:spcAft>
                      </a:pPr>
                      <a:r>
                        <a:rPr lang="en-AU" sz="1200" b="1">
                          <a:solidFill>
                            <a:schemeClr val="bg1"/>
                          </a:solidFill>
                          <a:effectLst/>
                          <a:latin typeface="Arial" panose="020B0604020202020204" pitchFamily="34" charset="0"/>
                          <a:ea typeface="Aptos" panose="020B0004020202020204" pitchFamily="34" charset="0"/>
                        </a:rPr>
                        <a:t>Large &amp; medium rural towns</a:t>
                      </a:r>
                      <a:endParaRPr lang="en-AU" sz="1200">
                        <a:solidFill>
                          <a:schemeClr val="bg1"/>
                        </a:solidFill>
                        <a:effectLst/>
                        <a:latin typeface="Times New Roman" panose="02020603050405020304" pitchFamily="18" charset="0"/>
                        <a:ea typeface="Aptos" panose="020B0004020202020204" pitchFamily="34" charset="0"/>
                      </a:endParaRPr>
                    </a:p>
                  </a:txBody>
                  <a:tcPr marL="68580" marR="68580" marT="0" marB="0" anchor="ctr">
                    <a:solidFill>
                      <a:schemeClr val="accent1"/>
                    </a:solidFill>
                  </a:tcPr>
                </a:tc>
                <a:tc>
                  <a:txBody>
                    <a:bodyPr/>
                    <a:lstStyle/>
                    <a:p>
                      <a:pPr algn="ctr">
                        <a:lnSpc>
                          <a:spcPct val="107000"/>
                        </a:lnSpc>
                        <a:spcBef>
                          <a:spcPts val="400"/>
                        </a:spcBef>
                        <a:spcAft>
                          <a:spcPts val="400"/>
                        </a:spcAft>
                      </a:pPr>
                      <a:r>
                        <a:rPr lang="en-AU" sz="1200" b="1">
                          <a:solidFill>
                            <a:schemeClr val="bg1"/>
                          </a:solidFill>
                          <a:effectLst/>
                          <a:latin typeface="Arial" panose="020B0604020202020204" pitchFamily="34" charset="0"/>
                          <a:ea typeface="Aptos" panose="020B0004020202020204" pitchFamily="34" charset="0"/>
                        </a:rPr>
                        <a:t>Small rural town</a:t>
                      </a:r>
                      <a:endParaRPr lang="en-AU" sz="1200">
                        <a:solidFill>
                          <a:schemeClr val="bg1"/>
                        </a:solidFill>
                        <a:effectLst/>
                        <a:latin typeface="Times New Roman" panose="02020603050405020304" pitchFamily="18" charset="0"/>
                        <a:ea typeface="Aptos" panose="020B0004020202020204" pitchFamily="34" charset="0"/>
                      </a:endParaRPr>
                    </a:p>
                  </a:txBody>
                  <a:tcPr marL="68580" marR="68580" marT="0" marB="0" anchor="ctr">
                    <a:solidFill>
                      <a:schemeClr val="accent1"/>
                    </a:solidFill>
                  </a:tcPr>
                </a:tc>
                <a:tc>
                  <a:txBody>
                    <a:bodyPr/>
                    <a:lstStyle/>
                    <a:p>
                      <a:pPr algn="ctr">
                        <a:lnSpc>
                          <a:spcPct val="107000"/>
                        </a:lnSpc>
                        <a:spcBef>
                          <a:spcPts val="400"/>
                        </a:spcBef>
                        <a:spcAft>
                          <a:spcPts val="400"/>
                        </a:spcAft>
                      </a:pPr>
                      <a:r>
                        <a:rPr lang="en-AU" sz="1200" b="1">
                          <a:solidFill>
                            <a:schemeClr val="bg1"/>
                          </a:solidFill>
                          <a:effectLst/>
                          <a:latin typeface="Arial" panose="020B0604020202020204" pitchFamily="34" charset="0"/>
                          <a:ea typeface="Aptos" panose="020B0004020202020204" pitchFamily="34" charset="0"/>
                        </a:rPr>
                        <a:t>Remote</a:t>
                      </a:r>
                      <a:endParaRPr lang="en-AU" sz="1200">
                        <a:solidFill>
                          <a:schemeClr val="bg1"/>
                        </a:solidFill>
                        <a:effectLst/>
                        <a:latin typeface="Times New Roman" panose="02020603050405020304" pitchFamily="18" charset="0"/>
                        <a:ea typeface="Aptos" panose="020B0004020202020204" pitchFamily="34" charset="0"/>
                      </a:endParaRPr>
                    </a:p>
                  </a:txBody>
                  <a:tcPr marL="68580" marR="68580" marT="0" marB="0" anchor="ctr">
                    <a:solidFill>
                      <a:schemeClr val="accent1"/>
                    </a:solidFill>
                  </a:tcPr>
                </a:tc>
                <a:extLst>
                  <a:ext uri="{0D108BD9-81ED-4DB2-BD59-A6C34878D82A}">
                    <a16:rowId xmlns:a16="http://schemas.microsoft.com/office/drawing/2014/main" val="3006214762"/>
                  </a:ext>
                </a:extLst>
              </a:tr>
              <a:tr h="491602">
                <a:tc>
                  <a:txBody>
                    <a:bodyPr/>
                    <a:lstStyle/>
                    <a:p>
                      <a:pPr algn="ctr">
                        <a:lnSpc>
                          <a:spcPct val="107000"/>
                        </a:lnSpc>
                        <a:spcBef>
                          <a:spcPts val="400"/>
                        </a:spcBef>
                        <a:spcAft>
                          <a:spcPts val="400"/>
                        </a:spcAft>
                      </a:pPr>
                      <a:r>
                        <a:rPr lang="en-AU" sz="1200" b="1">
                          <a:solidFill>
                            <a:schemeClr val="bg1"/>
                          </a:solidFill>
                          <a:effectLst/>
                          <a:latin typeface="Arial" panose="020B0604020202020204" pitchFamily="34" charset="0"/>
                          <a:ea typeface="Aptos" panose="020B0004020202020204" pitchFamily="34" charset="0"/>
                        </a:rPr>
                        <a:t>NSW </a:t>
                      </a:r>
                      <a:endParaRPr lang="en-AU" sz="1200">
                        <a:solidFill>
                          <a:schemeClr val="bg1"/>
                        </a:solidFill>
                        <a:effectLst/>
                        <a:latin typeface="Times New Roman" panose="02020603050405020304" pitchFamily="18" charset="0"/>
                        <a:ea typeface="Aptos" panose="020B0004020202020204" pitchFamily="34" charset="0"/>
                      </a:endParaRPr>
                    </a:p>
                  </a:txBody>
                  <a:tcPr marL="68580" marR="68580" marT="0" marB="0" anchor="ctr">
                    <a:solidFill>
                      <a:schemeClr val="accent1"/>
                    </a:solidFill>
                  </a:tcPr>
                </a:tc>
                <a:tc>
                  <a:txBody>
                    <a:bodyPr/>
                    <a:lstStyle/>
                    <a:p>
                      <a:pPr algn="ctr">
                        <a:lnSpc>
                          <a:spcPct val="107000"/>
                        </a:lnSpc>
                        <a:spcBef>
                          <a:spcPts val="400"/>
                        </a:spcBef>
                        <a:spcAft>
                          <a:spcPts val="400"/>
                        </a:spcAft>
                      </a:pPr>
                      <a:r>
                        <a:rPr lang="en-AU" sz="1200">
                          <a:solidFill>
                            <a:srgbClr val="000000"/>
                          </a:solidFill>
                          <a:effectLst/>
                          <a:latin typeface="Arial" panose="020B0604020202020204" pitchFamily="34" charset="0"/>
                          <a:ea typeface="Aptos" panose="020B0004020202020204" pitchFamily="34" charset="0"/>
                        </a:rPr>
                        <a:t>Newcastle</a:t>
                      </a:r>
                      <a:endParaRPr lang="en-AU" sz="1200">
                        <a:effectLst/>
                        <a:latin typeface="Times New Roman" panose="02020603050405020304" pitchFamily="18" charset="0"/>
                        <a:ea typeface="Aptos" panose="020B0004020202020204" pitchFamily="34" charset="0"/>
                      </a:endParaRPr>
                    </a:p>
                  </a:txBody>
                  <a:tcPr marL="68580" marR="68580" marT="0" marB="0" anchor="ctr"/>
                </a:tc>
                <a:tc>
                  <a:txBody>
                    <a:bodyPr/>
                    <a:lstStyle/>
                    <a:p>
                      <a:pPr algn="ctr">
                        <a:lnSpc>
                          <a:spcPct val="107000"/>
                        </a:lnSpc>
                        <a:spcBef>
                          <a:spcPts val="400"/>
                        </a:spcBef>
                        <a:spcAft>
                          <a:spcPts val="400"/>
                        </a:spcAft>
                      </a:pPr>
                      <a:r>
                        <a:rPr lang="en-AU" sz="1200">
                          <a:solidFill>
                            <a:srgbClr val="000000"/>
                          </a:solidFill>
                          <a:effectLst/>
                          <a:latin typeface="Arial" panose="020B0604020202020204" pitchFamily="34" charset="0"/>
                          <a:ea typeface="Aptos" panose="020B0004020202020204" pitchFamily="34" charset="0"/>
                        </a:rPr>
                        <a:t>Kiama</a:t>
                      </a:r>
                      <a:endParaRPr lang="en-AU" sz="1200">
                        <a:effectLst/>
                        <a:latin typeface="Times New Roman" panose="02020603050405020304" pitchFamily="18" charset="0"/>
                        <a:ea typeface="Aptos" panose="020B0004020202020204" pitchFamily="34" charset="0"/>
                      </a:endParaRPr>
                    </a:p>
                  </a:txBody>
                  <a:tcPr marL="68580" marR="68580" marT="0" marB="0" anchor="ctr"/>
                </a:tc>
                <a:tc>
                  <a:txBody>
                    <a:bodyPr/>
                    <a:lstStyle/>
                    <a:p>
                      <a:pPr algn="ctr">
                        <a:lnSpc>
                          <a:spcPct val="107000"/>
                        </a:lnSpc>
                        <a:spcBef>
                          <a:spcPts val="400"/>
                        </a:spcBef>
                        <a:spcAft>
                          <a:spcPts val="400"/>
                        </a:spcAft>
                      </a:pPr>
                      <a:r>
                        <a:rPr lang="en-AU" sz="1200">
                          <a:solidFill>
                            <a:srgbClr val="000000"/>
                          </a:solidFill>
                          <a:effectLst/>
                          <a:latin typeface="Arial" panose="020B0604020202020204" pitchFamily="34" charset="0"/>
                          <a:ea typeface="Aptos" panose="020B0004020202020204" pitchFamily="34" charset="0"/>
                        </a:rPr>
                        <a:t>Nowra</a:t>
                      </a:r>
                      <a:endParaRPr lang="en-AU" sz="1200">
                        <a:effectLst/>
                        <a:latin typeface="Times New Roman" panose="02020603050405020304" pitchFamily="18" charset="0"/>
                        <a:ea typeface="Aptos" panose="020B0004020202020204" pitchFamily="34" charset="0"/>
                      </a:endParaRPr>
                    </a:p>
                  </a:txBody>
                  <a:tcPr marL="68580" marR="68580" marT="0" marB="0" anchor="ctr"/>
                </a:tc>
                <a:tc>
                  <a:txBody>
                    <a:bodyPr/>
                    <a:lstStyle/>
                    <a:p>
                      <a:pPr algn="ctr">
                        <a:lnSpc>
                          <a:spcPct val="107000"/>
                        </a:lnSpc>
                        <a:spcBef>
                          <a:spcPts val="400"/>
                        </a:spcBef>
                        <a:spcAft>
                          <a:spcPts val="400"/>
                        </a:spcAft>
                      </a:pPr>
                      <a:r>
                        <a:rPr lang="en-AU" sz="1200">
                          <a:solidFill>
                            <a:srgbClr val="000000"/>
                          </a:solidFill>
                          <a:effectLst/>
                          <a:latin typeface="Arial" panose="020B0604020202020204" pitchFamily="34" charset="0"/>
                          <a:ea typeface="Aptos" panose="020B0004020202020204" pitchFamily="34" charset="0"/>
                        </a:rPr>
                        <a:t>Mullumbimby</a:t>
                      </a:r>
                      <a:endParaRPr lang="en-AU" sz="1200">
                        <a:effectLst/>
                        <a:latin typeface="Times New Roman" panose="02020603050405020304" pitchFamily="18" charset="0"/>
                        <a:ea typeface="Aptos" panose="020B0004020202020204" pitchFamily="34" charset="0"/>
                      </a:endParaRPr>
                    </a:p>
                  </a:txBody>
                  <a:tcPr marL="68580" marR="68580" marT="0" marB="0" anchor="ctr"/>
                </a:tc>
                <a:tc>
                  <a:txBody>
                    <a:bodyPr/>
                    <a:lstStyle/>
                    <a:p>
                      <a:pPr algn="ctr">
                        <a:lnSpc>
                          <a:spcPct val="107000"/>
                        </a:lnSpc>
                        <a:spcBef>
                          <a:spcPts val="400"/>
                        </a:spcBef>
                        <a:spcAft>
                          <a:spcPts val="400"/>
                        </a:spcAft>
                      </a:pPr>
                      <a:r>
                        <a:rPr lang="en-AU" sz="1200" dirty="0">
                          <a:solidFill>
                            <a:srgbClr val="000000"/>
                          </a:solidFill>
                          <a:effectLst/>
                          <a:latin typeface="Arial" panose="020B0604020202020204" pitchFamily="34" charset="0"/>
                          <a:ea typeface="Aptos" panose="020B0004020202020204" pitchFamily="34" charset="0"/>
                        </a:rPr>
                        <a:t>Bourke *</a:t>
                      </a:r>
                      <a:endParaRPr lang="en-AU" sz="1200" dirty="0">
                        <a:effectLst/>
                        <a:latin typeface="Times New Roman" panose="02020603050405020304" pitchFamily="18" charset="0"/>
                        <a:ea typeface="Aptos" panose="020B0004020202020204" pitchFamily="34" charset="0"/>
                      </a:endParaRPr>
                    </a:p>
                  </a:txBody>
                  <a:tcPr marL="68580" marR="68580" marT="0" marB="0" anchor="ctr"/>
                </a:tc>
                <a:extLst>
                  <a:ext uri="{0D108BD9-81ED-4DB2-BD59-A6C34878D82A}">
                    <a16:rowId xmlns:a16="http://schemas.microsoft.com/office/drawing/2014/main" val="3951505255"/>
                  </a:ext>
                </a:extLst>
              </a:tr>
              <a:tr h="491602">
                <a:tc>
                  <a:txBody>
                    <a:bodyPr/>
                    <a:lstStyle/>
                    <a:p>
                      <a:pPr algn="ctr">
                        <a:lnSpc>
                          <a:spcPct val="107000"/>
                        </a:lnSpc>
                        <a:spcBef>
                          <a:spcPts val="400"/>
                        </a:spcBef>
                        <a:spcAft>
                          <a:spcPts val="400"/>
                        </a:spcAft>
                      </a:pPr>
                      <a:r>
                        <a:rPr lang="en-AU" sz="1200" b="1">
                          <a:solidFill>
                            <a:schemeClr val="bg1"/>
                          </a:solidFill>
                          <a:effectLst/>
                          <a:latin typeface="Arial" panose="020B0604020202020204" pitchFamily="34" charset="0"/>
                          <a:ea typeface="Aptos" panose="020B0004020202020204" pitchFamily="34" charset="0"/>
                        </a:rPr>
                        <a:t> Vic</a:t>
                      </a:r>
                      <a:endParaRPr lang="en-AU" sz="1200">
                        <a:solidFill>
                          <a:schemeClr val="bg1"/>
                        </a:solidFill>
                        <a:effectLst/>
                        <a:latin typeface="Times New Roman" panose="02020603050405020304" pitchFamily="18" charset="0"/>
                        <a:ea typeface="Aptos" panose="020B0004020202020204" pitchFamily="34" charset="0"/>
                      </a:endParaRPr>
                    </a:p>
                  </a:txBody>
                  <a:tcPr marL="68580" marR="68580" marT="0" marB="0" anchor="ctr">
                    <a:solidFill>
                      <a:schemeClr val="accent1"/>
                    </a:solidFill>
                  </a:tcPr>
                </a:tc>
                <a:tc>
                  <a:txBody>
                    <a:bodyPr/>
                    <a:lstStyle/>
                    <a:p>
                      <a:pPr algn="ctr">
                        <a:lnSpc>
                          <a:spcPct val="107000"/>
                        </a:lnSpc>
                        <a:spcBef>
                          <a:spcPts val="400"/>
                        </a:spcBef>
                        <a:spcAft>
                          <a:spcPts val="400"/>
                        </a:spcAft>
                      </a:pPr>
                      <a:r>
                        <a:rPr lang="en-AU" sz="1200">
                          <a:solidFill>
                            <a:srgbClr val="000000"/>
                          </a:solidFill>
                          <a:effectLst/>
                          <a:latin typeface="Arial" panose="020B0604020202020204" pitchFamily="34" charset="0"/>
                          <a:ea typeface="Aptos" panose="020B0004020202020204" pitchFamily="34" charset="0"/>
                        </a:rPr>
                        <a:t>Melbourne</a:t>
                      </a:r>
                      <a:endParaRPr lang="en-AU" sz="1200">
                        <a:effectLst/>
                        <a:latin typeface="Times New Roman" panose="02020603050405020304" pitchFamily="18" charset="0"/>
                        <a:ea typeface="Aptos" panose="020B0004020202020204" pitchFamily="34" charset="0"/>
                      </a:endParaRPr>
                    </a:p>
                  </a:txBody>
                  <a:tcPr marL="68580" marR="68580" marT="0" marB="0" anchor="ctr"/>
                </a:tc>
                <a:tc>
                  <a:txBody>
                    <a:bodyPr/>
                    <a:lstStyle/>
                    <a:p>
                      <a:pPr algn="ctr">
                        <a:lnSpc>
                          <a:spcPct val="107000"/>
                        </a:lnSpc>
                        <a:spcBef>
                          <a:spcPts val="400"/>
                        </a:spcBef>
                        <a:spcAft>
                          <a:spcPts val="400"/>
                        </a:spcAft>
                      </a:pPr>
                      <a:r>
                        <a:rPr lang="en-AU" sz="1200">
                          <a:solidFill>
                            <a:srgbClr val="000000"/>
                          </a:solidFill>
                          <a:effectLst/>
                          <a:latin typeface="Arial" panose="020B0604020202020204" pitchFamily="34" charset="0"/>
                          <a:ea typeface="Aptos" panose="020B0004020202020204" pitchFamily="34" charset="0"/>
                        </a:rPr>
                        <a:t>Ballarat</a:t>
                      </a:r>
                      <a:endParaRPr lang="en-AU" sz="1200">
                        <a:effectLst/>
                        <a:latin typeface="Times New Roman" panose="02020603050405020304" pitchFamily="18" charset="0"/>
                        <a:ea typeface="Aptos" panose="020B0004020202020204" pitchFamily="34" charset="0"/>
                      </a:endParaRPr>
                    </a:p>
                  </a:txBody>
                  <a:tcPr marL="68580" marR="68580" marT="0" marB="0" anchor="ctr"/>
                </a:tc>
                <a:tc>
                  <a:txBody>
                    <a:bodyPr/>
                    <a:lstStyle/>
                    <a:p>
                      <a:pPr algn="ctr">
                        <a:lnSpc>
                          <a:spcPct val="107000"/>
                        </a:lnSpc>
                        <a:spcBef>
                          <a:spcPts val="400"/>
                        </a:spcBef>
                        <a:spcAft>
                          <a:spcPts val="400"/>
                        </a:spcAft>
                      </a:pPr>
                      <a:r>
                        <a:rPr lang="en-AU" sz="1200">
                          <a:solidFill>
                            <a:srgbClr val="000000"/>
                          </a:solidFill>
                          <a:effectLst/>
                          <a:latin typeface="Arial" panose="020B0604020202020204" pitchFamily="34" charset="0"/>
                          <a:ea typeface="Aptos" panose="020B0004020202020204" pitchFamily="34" charset="0"/>
                        </a:rPr>
                        <a:t>Shepparton</a:t>
                      </a:r>
                      <a:endParaRPr lang="en-AU" sz="1200">
                        <a:effectLst/>
                        <a:latin typeface="Times New Roman" panose="02020603050405020304" pitchFamily="18" charset="0"/>
                        <a:ea typeface="Aptos" panose="020B0004020202020204" pitchFamily="34" charset="0"/>
                      </a:endParaRPr>
                    </a:p>
                  </a:txBody>
                  <a:tcPr marL="68580" marR="68580" marT="0" marB="0" anchor="ctr"/>
                </a:tc>
                <a:tc>
                  <a:txBody>
                    <a:bodyPr/>
                    <a:lstStyle/>
                    <a:p>
                      <a:pPr algn="ctr">
                        <a:lnSpc>
                          <a:spcPct val="107000"/>
                        </a:lnSpc>
                        <a:spcBef>
                          <a:spcPts val="400"/>
                        </a:spcBef>
                        <a:spcAft>
                          <a:spcPts val="400"/>
                        </a:spcAft>
                      </a:pPr>
                      <a:r>
                        <a:rPr lang="en-AU" sz="1200">
                          <a:solidFill>
                            <a:srgbClr val="000000"/>
                          </a:solidFill>
                          <a:effectLst/>
                          <a:latin typeface="Arial" panose="020B0604020202020204" pitchFamily="34" charset="0"/>
                          <a:ea typeface="Aptos" panose="020B0004020202020204" pitchFamily="34" charset="0"/>
                        </a:rPr>
                        <a:t>Kyneton</a:t>
                      </a:r>
                      <a:endParaRPr lang="en-AU" sz="1200">
                        <a:effectLst/>
                        <a:latin typeface="Times New Roman" panose="02020603050405020304" pitchFamily="18" charset="0"/>
                        <a:ea typeface="Aptos" panose="020B0004020202020204" pitchFamily="34" charset="0"/>
                      </a:endParaRPr>
                    </a:p>
                  </a:txBody>
                  <a:tcPr marL="68580" marR="68580" marT="0" marB="0" anchor="ctr"/>
                </a:tc>
                <a:tc>
                  <a:txBody>
                    <a:bodyPr/>
                    <a:lstStyle/>
                    <a:p>
                      <a:pPr algn="ctr">
                        <a:lnSpc>
                          <a:spcPct val="107000"/>
                        </a:lnSpc>
                        <a:spcBef>
                          <a:spcPts val="400"/>
                        </a:spcBef>
                        <a:spcAft>
                          <a:spcPts val="400"/>
                        </a:spcAft>
                      </a:pPr>
                      <a:r>
                        <a:rPr lang="en-AU" sz="1200">
                          <a:solidFill>
                            <a:srgbClr val="000000"/>
                          </a:solidFill>
                          <a:effectLst/>
                          <a:latin typeface="Arial" panose="020B0604020202020204" pitchFamily="34" charset="0"/>
                          <a:ea typeface="Aptos" panose="020B0004020202020204" pitchFamily="34" charset="0"/>
                        </a:rPr>
                        <a:t>Mallacoota</a:t>
                      </a:r>
                      <a:endParaRPr lang="en-AU" sz="1200">
                        <a:effectLst/>
                        <a:latin typeface="Times New Roman" panose="02020603050405020304" pitchFamily="18" charset="0"/>
                        <a:ea typeface="Aptos" panose="020B0004020202020204" pitchFamily="34" charset="0"/>
                      </a:endParaRPr>
                    </a:p>
                  </a:txBody>
                  <a:tcPr marL="68580" marR="68580" marT="0" marB="0" anchor="ctr"/>
                </a:tc>
                <a:extLst>
                  <a:ext uri="{0D108BD9-81ED-4DB2-BD59-A6C34878D82A}">
                    <a16:rowId xmlns:a16="http://schemas.microsoft.com/office/drawing/2014/main" val="1838520218"/>
                  </a:ext>
                </a:extLst>
              </a:tr>
              <a:tr h="491602">
                <a:tc>
                  <a:txBody>
                    <a:bodyPr/>
                    <a:lstStyle/>
                    <a:p>
                      <a:pPr algn="ctr">
                        <a:lnSpc>
                          <a:spcPct val="107000"/>
                        </a:lnSpc>
                        <a:spcBef>
                          <a:spcPts val="400"/>
                        </a:spcBef>
                        <a:spcAft>
                          <a:spcPts val="400"/>
                        </a:spcAft>
                      </a:pPr>
                      <a:r>
                        <a:rPr lang="en-AU" sz="1200" b="1">
                          <a:solidFill>
                            <a:schemeClr val="bg1"/>
                          </a:solidFill>
                          <a:effectLst/>
                          <a:latin typeface="Arial" panose="020B0604020202020204" pitchFamily="34" charset="0"/>
                          <a:ea typeface="Aptos" panose="020B0004020202020204" pitchFamily="34" charset="0"/>
                        </a:rPr>
                        <a:t> Qld</a:t>
                      </a:r>
                      <a:endParaRPr lang="en-AU" sz="1200">
                        <a:solidFill>
                          <a:schemeClr val="bg1"/>
                        </a:solidFill>
                        <a:effectLst/>
                        <a:latin typeface="Times New Roman" panose="02020603050405020304" pitchFamily="18" charset="0"/>
                        <a:ea typeface="Aptos" panose="020B0004020202020204" pitchFamily="34" charset="0"/>
                      </a:endParaRPr>
                    </a:p>
                  </a:txBody>
                  <a:tcPr marL="68580" marR="68580" marT="0" marB="0" anchor="ctr">
                    <a:solidFill>
                      <a:schemeClr val="accent1"/>
                    </a:solidFill>
                  </a:tcPr>
                </a:tc>
                <a:tc>
                  <a:txBody>
                    <a:bodyPr/>
                    <a:lstStyle/>
                    <a:p>
                      <a:pPr algn="ctr">
                        <a:lnSpc>
                          <a:spcPct val="107000"/>
                        </a:lnSpc>
                        <a:spcBef>
                          <a:spcPts val="400"/>
                        </a:spcBef>
                        <a:spcAft>
                          <a:spcPts val="400"/>
                        </a:spcAft>
                      </a:pPr>
                      <a:r>
                        <a:rPr lang="en-AU" sz="1200">
                          <a:solidFill>
                            <a:srgbClr val="000000"/>
                          </a:solidFill>
                          <a:effectLst/>
                          <a:latin typeface="Arial" panose="020B0604020202020204" pitchFamily="34" charset="0"/>
                          <a:ea typeface="Aptos" panose="020B0004020202020204" pitchFamily="34" charset="0"/>
                        </a:rPr>
                        <a:t>Brisbane</a:t>
                      </a:r>
                      <a:endParaRPr lang="en-AU" sz="1200">
                        <a:effectLst/>
                        <a:latin typeface="Times New Roman" panose="02020603050405020304" pitchFamily="18" charset="0"/>
                        <a:ea typeface="Aptos" panose="020B0004020202020204" pitchFamily="34" charset="0"/>
                      </a:endParaRPr>
                    </a:p>
                  </a:txBody>
                  <a:tcPr marL="68580" marR="68580" marT="0" marB="0" anchor="ctr"/>
                </a:tc>
                <a:tc>
                  <a:txBody>
                    <a:bodyPr/>
                    <a:lstStyle/>
                    <a:p>
                      <a:pPr algn="ctr">
                        <a:lnSpc>
                          <a:spcPct val="107000"/>
                        </a:lnSpc>
                        <a:spcBef>
                          <a:spcPts val="400"/>
                        </a:spcBef>
                        <a:spcAft>
                          <a:spcPts val="400"/>
                        </a:spcAft>
                      </a:pPr>
                      <a:r>
                        <a:rPr lang="en-AU" sz="1200">
                          <a:solidFill>
                            <a:srgbClr val="000000"/>
                          </a:solidFill>
                          <a:effectLst/>
                          <a:latin typeface="Arial" panose="020B0604020202020204" pitchFamily="34" charset="0"/>
                          <a:ea typeface="Aptos" panose="020B0004020202020204" pitchFamily="34" charset="0"/>
                        </a:rPr>
                        <a:t>Cairns</a:t>
                      </a:r>
                      <a:endParaRPr lang="en-AU" sz="1200">
                        <a:effectLst/>
                        <a:latin typeface="Times New Roman" panose="02020603050405020304" pitchFamily="18" charset="0"/>
                        <a:ea typeface="Aptos" panose="020B0004020202020204" pitchFamily="34" charset="0"/>
                      </a:endParaRPr>
                    </a:p>
                  </a:txBody>
                  <a:tcPr marL="68580" marR="68580" marT="0" marB="0" anchor="ctr"/>
                </a:tc>
                <a:tc>
                  <a:txBody>
                    <a:bodyPr/>
                    <a:lstStyle/>
                    <a:p>
                      <a:pPr algn="ctr">
                        <a:lnSpc>
                          <a:spcPct val="107000"/>
                        </a:lnSpc>
                        <a:spcBef>
                          <a:spcPts val="400"/>
                        </a:spcBef>
                        <a:spcAft>
                          <a:spcPts val="400"/>
                        </a:spcAft>
                      </a:pPr>
                      <a:r>
                        <a:rPr lang="en-AU" sz="1200">
                          <a:solidFill>
                            <a:srgbClr val="000000"/>
                          </a:solidFill>
                          <a:effectLst/>
                          <a:latin typeface="Arial" panose="020B0604020202020204" pitchFamily="34" charset="0"/>
                          <a:ea typeface="Aptos" panose="020B0004020202020204" pitchFamily="34" charset="0"/>
                        </a:rPr>
                        <a:t>Gladstone</a:t>
                      </a:r>
                      <a:endParaRPr lang="en-AU" sz="1200">
                        <a:effectLst/>
                        <a:latin typeface="Times New Roman" panose="02020603050405020304" pitchFamily="18" charset="0"/>
                        <a:ea typeface="Aptos" panose="020B0004020202020204" pitchFamily="34" charset="0"/>
                      </a:endParaRPr>
                    </a:p>
                  </a:txBody>
                  <a:tcPr marL="68580" marR="68580" marT="0" marB="0" anchor="ctr"/>
                </a:tc>
                <a:tc>
                  <a:txBody>
                    <a:bodyPr/>
                    <a:lstStyle/>
                    <a:p>
                      <a:pPr algn="ctr">
                        <a:lnSpc>
                          <a:spcPct val="107000"/>
                        </a:lnSpc>
                        <a:spcBef>
                          <a:spcPts val="400"/>
                        </a:spcBef>
                        <a:spcAft>
                          <a:spcPts val="400"/>
                        </a:spcAft>
                      </a:pPr>
                      <a:r>
                        <a:rPr lang="en-AU" sz="1200">
                          <a:solidFill>
                            <a:srgbClr val="000000"/>
                          </a:solidFill>
                          <a:effectLst/>
                          <a:latin typeface="Arial" panose="020B0604020202020204" pitchFamily="34" charset="0"/>
                          <a:ea typeface="Aptos" panose="020B0004020202020204" pitchFamily="34" charset="0"/>
                        </a:rPr>
                        <a:t>Port Douglas</a:t>
                      </a:r>
                      <a:endParaRPr lang="en-AU" sz="1200">
                        <a:effectLst/>
                        <a:latin typeface="Times New Roman" panose="02020603050405020304" pitchFamily="18" charset="0"/>
                        <a:ea typeface="Aptos" panose="020B0004020202020204" pitchFamily="34" charset="0"/>
                      </a:endParaRPr>
                    </a:p>
                  </a:txBody>
                  <a:tcPr marL="68580" marR="68580" marT="0" marB="0" anchor="ctr"/>
                </a:tc>
                <a:tc>
                  <a:txBody>
                    <a:bodyPr/>
                    <a:lstStyle/>
                    <a:p>
                      <a:pPr algn="ctr">
                        <a:lnSpc>
                          <a:spcPct val="107000"/>
                        </a:lnSpc>
                        <a:spcBef>
                          <a:spcPts val="400"/>
                        </a:spcBef>
                        <a:spcAft>
                          <a:spcPts val="400"/>
                        </a:spcAft>
                      </a:pPr>
                      <a:r>
                        <a:rPr lang="en-AU" sz="1200">
                          <a:solidFill>
                            <a:srgbClr val="000000"/>
                          </a:solidFill>
                          <a:effectLst/>
                          <a:latin typeface="Arial" panose="020B0604020202020204" pitchFamily="34" charset="0"/>
                          <a:ea typeface="Aptos" panose="020B0004020202020204" pitchFamily="34" charset="0"/>
                        </a:rPr>
                        <a:t>Cooktown</a:t>
                      </a:r>
                      <a:endParaRPr lang="en-AU" sz="1200">
                        <a:effectLst/>
                        <a:latin typeface="Times New Roman" panose="02020603050405020304" pitchFamily="18" charset="0"/>
                        <a:ea typeface="Aptos" panose="020B0004020202020204" pitchFamily="34" charset="0"/>
                      </a:endParaRPr>
                    </a:p>
                  </a:txBody>
                  <a:tcPr marL="68580" marR="68580" marT="0" marB="0" anchor="ctr"/>
                </a:tc>
                <a:extLst>
                  <a:ext uri="{0D108BD9-81ED-4DB2-BD59-A6C34878D82A}">
                    <a16:rowId xmlns:a16="http://schemas.microsoft.com/office/drawing/2014/main" val="3193549981"/>
                  </a:ext>
                </a:extLst>
              </a:tr>
              <a:tr h="491602">
                <a:tc>
                  <a:txBody>
                    <a:bodyPr/>
                    <a:lstStyle/>
                    <a:p>
                      <a:pPr algn="ctr">
                        <a:lnSpc>
                          <a:spcPct val="107000"/>
                        </a:lnSpc>
                        <a:spcBef>
                          <a:spcPts val="400"/>
                        </a:spcBef>
                        <a:spcAft>
                          <a:spcPts val="400"/>
                        </a:spcAft>
                      </a:pPr>
                      <a:r>
                        <a:rPr lang="en-AU" sz="1200" b="1">
                          <a:solidFill>
                            <a:schemeClr val="bg1"/>
                          </a:solidFill>
                          <a:effectLst/>
                          <a:latin typeface="Arial" panose="020B0604020202020204" pitchFamily="34" charset="0"/>
                          <a:ea typeface="Aptos" panose="020B0004020202020204" pitchFamily="34" charset="0"/>
                        </a:rPr>
                        <a:t> WA</a:t>
                      </a:r>
                      <a:endParaRPr lang="en-AU" sz="1200">
                        <a:solidFill>
                          <a:schemeClr val="bg1"/>
                        </a:solidFill>
                        <a:effectLst/>
                        <a:latin typeface="Times New Roman" panose="02020603050405020304" pitchFamily="18" charset="0"/>
                        <a:ea typeface="Aptos" panose="020B0004020202020204" pitchFamily="34" charset="0"/>
                      </a:endParaRPr>
                    </a:p>
                  </a:txBody>
                  <a:tcPr marL="68580" marR="68580" marT="0" marB="0" anchor="ctr">
                    <a:solidFill>
                      <a:schemeClr val="accent1"/>
                    </a:solidFill>
                  </a:tcPr>
                </a:tc>
                <a:tc>
                  <a:txBody>
                    <a:bodyPr/>
                    <a:lstStyle/>
                    <a:p>
                      <a:pPr algn="ctr">
                        <a:lnSpc>
                          <a:spcPct val="107000"/>
                        </a:lnSpc>
                        <a:spcBef>
                          <a:spcPts val="400"/>
                        </a:spcBef>
                        <a:spcAft>
                          <a:spcPts val="400"/>
                        </a:spcAft>
                      </a:pPr>
                      <a:r>
                        <a:rPr lang="en-AU" sz="1200">
                          <a:solidFill>
                            <a:srgbClr val="000000"/>
                          </a:solidFill>
                          <a:effectLst/>
                          <a:latin typeface="Arial" panose="020B0604020202020204" pitchFamily="34" charset="0"/>
                          <a:ea typeface="Aptos" panose="020B0004020202020204" pitchFamily="34" charset="0"/>
                        </a:rPr>
                        <a:t>Perth</a:t>
                      </a:r>
                      <a:endParaRPr lang="en-AU" sz="1200">
                        <a:effectLst/>
                        <a:latin typeface="Times New Roman" panose="02020603050405020304" pitchFamily="18" charset="0"/>
                        <a:ea typeface="Aptos" panose="020B0004020202020204" pitchFamily="34" charset="0"/>
                      </a:endParaRPr>
                    </a:p>
                  </a:txBody>
                  <a:tcPr marL="68580" marR="68580" marT="0" marB="0" anchor="ctr"/>
                </a:tc>
                <a:tc>
                  <a:txBody>
                    <a:bodyPr/>
                    <a:lstStyle/>
                    <a:p>
                      <a:pPr algn="ctr">
                        <a:lnSpc>
                          <a:spcPct val="107000"/>
                        </a:lnSpc>
                        <a:spcBef>
                          <a:spcPts val="400"/>
                        </a:spcBef>
                        <a:spcAft>
                          <a:spcPts val="400"/>
                        </a:spcAft>
                      </a:pPr>
                      <a:r>
                        <a:rPr lang="en-AU" sz="1200">
                          <a:solidFill>
                            <a:srgbClr val="000000"/>
                          </a:solidFill>
                          <a:effectLst/>
                          <a:latin typeface="Arial" panose="020B0604020202020204" pitchFamily="34" charset="0"/>
                          <a:ea typeface="Aptos" panose="020B0004020202020204" pitchFamily="34" charset="0"/>
                        </a:rPr>
                        <a:t>Bunbury</a:t>
                      </a:r>
                      <a:endParaRPr lang="en-AU" sz="1200">
                        <a:effectLst/>
                        <a:latin typeface="Times New Roman" panose="02020603050405020304" pitchFamily="18" charset="0"/>
                        <a:ea typeface="Aptos" panose="020B0004020202020204" pitchFamily="34" charset="0"/>
                      </a:endParaRPr>
                    </a:p>
                  </a:txBody>
                  <a:tcPr marL="68580" marR="68580" marT="0" marB="0" anchor="ctr"/>
                </a:tc>
                <a:tc>
                  <a:txBody>
                    <a:bodyPr/>
                    <a:lstStyle/>
                    <a:p>
                      <a:pPr algn="ctr">
                        <a:lnSpc>
                          <a:spcPct val="107000"/>
                        </a:lnSpc>
                        <a:spcBef>
                          <a:spcPts val="400"/>
                        </a:spcBef>
                        <a:spcAft>
                          <a:spcPts val="400"/>
                        </a:spcAft>
                      </a:pPr>
                      <a:r>
                        <a:rPr lang="en-AU" sz="1200">
                          <a:solidFill>
                            <a:srgbClr val="000000"/>
                          </a:solidFill>
                          <a:effectLst/>
                          <a:latin typeface="Arial" panose="020B0604020202020204" pitchFamily="34" charset="0"/>
                          <a:ea typeface="Aptos" panose="020B0004020202020204" pitchFamily="34" charset="0"/>
                        </a:rPr>
                        <a:t>Northam</a:t>
                      </a:r>
                      <a:endParaRPr lang="en-AU" sz="1200">
                        <a:effectLst/>
                        <a:latin typeface="Times New Roman" panose="02020603050405020304" pitchFamily="18" charset="0"/>
                        <a:ea typeface="Aptos" panose="020B0004020202020204" pitchFamily="34" charset="0"/>
                      </a:endParaRPr>
                    </a:p>
                  </a:txBody>
                  <a:tcPr marL="68580" marR="68580" marT="0" marB="0" anchor="ctr"/>
                </a:tc>
                <a:tc>
                  <a:txBody>
                    <a:bodyPr/>
                    <a:lstStyle/>
                    <a:p>
                      <a:pPr algn="ctr">
                        <a:lnSpc>
                          <a:spcPct val="107000"/>
                        </a:lnSpc>
                        <a:spcBef>
                          <a:spcPts val="400"/>
                        </a:spcBef>
                        <a:spcAft>
                          <a:spcPts val="400"/>
                        </a:spcAft>
                      </a:pPr>
                      <a:r>
                        <a:rPr lang="en-AU" sz="1200">
                          <a:solidFill>
                            <a:srgbClr val="000000"/>
                          </a:solidFill>
                          <a:effectLst/>
                          <a:latin typeface="Arial" panose="020B0604020202020204" pitchFamily="34" charset="0"/>
                          <a:ea typeface="Aptos" panose="020B0004020202020204" pitchFamily="34" charset="0"/>
                        </a:rPr>
                        <a:t>York</a:t>
                      </a:r>
                      <a:endParaRPr lang="en-AU" sz="1200">
                        <a:effectLst/>
                        <a:latin typeface="Times New Roman" panose="02020603050405020304" pitchFamily="18" charset="0"/>
                        <a:ea typeface="Aptos" panose="020B0004020202020204" pitchFamily="34" charset="0"/>
                      </a:endParaRPr>
                    </a:p>
                  </a:txBody>
                  <a:tcPr marL="68580" marR="68580" marT="0" marB="0" anchor="ctr"/>
                </a:tc>
                <a:tc>
                  <a:txBody>
                    <a:bodyPr/>
                    <a:lstStyle/>
                    <a:p>
                      <a:pPr algn="ctr">
                        <a:lnSpc>
                          <a:spcPct val="107000"/>
                        </a:lnSpc>
                        <a:spcBef>
                          <a:spcPts val="400"/>
                        </a:spcBef>
                        <a:spcAft>
                          <a:spcPts val="400"/>
                        </a:spcAft>
                      </a:pPr>
                      <a:r>
                        <a:rPr lang="en-AU" sz="1200">
                          <a:solidFill>
                            <a:srgbClr val="000000"/>
                          </a:solidFill>
                          <a:effectLst/>
                          <a:latin typeface="Arial" panose="020B0604020202020204" pitchFamily="34" charset="0"/>
                          <a:ea typeface="Aptos" panose="020B0004020202020204" pitchFamily="34" charset="0"/>
                        </a:rPr>
                        <a:t>Broome</a:t>
                      </a:r>
                      <a:endParaRPr lang="en-AU" sz="1200">
                        <a:effectLst/>
                        <a:latin typeface="Times New Roman" panose="02020603050405020304" pitchFamily="18" charset="0"/>
                        <a:ea typeface="Aptos" panose="020B0004020202020204" pitchFamily="34" charset="0"/>
                      </a:endParaRPr>
                    </a:p>
                  </a:txBody>
                  <a:tcPr marL="68580" marR="68580" marT="0" marB="0" anchor="ctr"/>
                </a:tc>
                <a:extLst>
                  <a:ext uri="{0D108BD9-81ED-4DB2-BD59-A6C34878D82A}">
                    <a16:rowId xmlns:a16="http://schemas.microsoft.com/office/drawing/2014/main" val="1742405112"/>
                  </a:ext>
                </a:extLst>
              </a:tr>
              <a:tr h="491602">
                <a:tc>
                  <a:txBody>
                    <a:bodyPr/>
                    <a:lstStyle/>
                    <a:p>
                      <a:pPr algn="ctr">
                        <a:lnSpc>
                          <a:spcPct val="107000"/>
                        </a:lnSpc>
                        <a:spcBef>
                          <a:spcPts val="400"/>
                        </a:spcBef>
                        <a:spcAft>
                          <a:spcPts val="400"/>
                        </a:spcAft>
                      </a:pPr>
                      <a:r>
                        <a:rPr lang="en-AU" sz="1200" b="1">
                          <a:solidFill>
                            <a:schemeClr val="bg1"/>
                          </a:solidFill>
                          <a:effectLst/>
                          <a:latin typeface="Arial" panose="020B0604020202020204" pitchFamily="34" charset="0"/>
                          <a:ea typeface="Aptos" panose="020B0004020202020204" pitchFamily="34" charset="0"/>
                        </a:rPr>
                        <a:t> SA</a:t>
                      </a:r>
                      <a:endParaRPr lang="en-AU" sz="1200">
                        <a:solidFill>
                          <a:schemeClr val="bg1"/>
                        </a:solidFill>
                        <a:effectLst/>
                        <a:latin typeface="Times New Roman" panose="02020603050405020304" pitchFamily="18" charset="0"/>
                        <a:ea typeface="Aptos" panose="020B0004020202020204" pitchFamily="34" charset="0"/>
                      </a:endParaRPr>
                    </a:p>
                  </a:txBody>
                  <a:tcPr marL="68580" marR="68580" marT="0" marB="0" anchor="ctr">
                    <a:solidFill>
                      <a:schemeClr val="accent1"/>
                    </a:solidFill>
                  </a:tcPr>
                </a:tc>
                <a:tc>
                  <a:txBody>
                    <a:bodyPr/>
                    <a:lstStyle/>
                    <a:p>
                      <a:pPr algn="ctr">
                        <a:lnSpc>
                          <a:spcPct val="107000"/>
                        </a:lnSpc>
                        <a:spcBef>
                          <a:spcPts val="400"/>
                        </a:spcBef>
                        <a:spcAft>
                          <a:spcPts val="400"/>
                        </a:spcAft>
                      </a:pPr>
                      <a:r>
                        <a:rPr lang="en-AU" sz="1200">
                          <a:solidFill>
                            <a:srgbClr val="000000"/>
                          </a:solidFill>
                          <a:effectLst/>
                          <a:latin typeface="Arial" panose="020B0604020202020204" pitchFamily="34" charset="0"/>
                          <a:ea typeface="Aptos" panose="020B0004020202020204" pitchFamily="34" charset="0"/>
                        </a:rPr>
                        <a:t>Adelaide</a:t>
                      </a:r>
                      <a:endParaRPr lang="en-AU" sz="1200">
                        <a:effectLst/>
                        <a:latin typeface="Times New Roman" panose="02020603050405020304" pitchFamily="18" charset="0"/>
                        <a:ea typeface="Aptos" panose="020B0004020202020204" pitchFamily="34" charset="0"/>
                      </a:endParaRPr>
                    </a:p>
                  </a:txBody>
                  <a:tcPr marL="68580" marR="68580" marT="0" marB="0" anchor="ctr"/>
                </a:tc>
                <a:tc>
                  <a:txBody>
                    <a:bodyPr/>
                    <a:lstStyle/>
                    <a:p>
                      <a:pPr algn="ctr">
                        <a:lnSpc>
                          <a:spcPct val="107000"/>
                        </a:lnSpc>
                        <a:spcBef>
                          <a:spcPts val="400"/>
                        </a:spcBef>
                        <a:spcAft>
                          <a:spcPts val="400"/>
                        </a:spcAft>
                      </a:pPr>
                      <a:r>
                        <a:rPr lang="en-AU" sz="1200">
                          <a:solidFill>
                            <a:srgbClr val="000000"/>
                          </a:solidFill>
                          <a:effectLst/>
                          <a:latin typeface="Arial" panose="020B0604020202020204" pitchFamily="34" charset="0"/>
                          <a:ea typeface="Aptos" panose="020B0004020202020204" pitchFamily="34" charset="0"/>
                        </a:rPr>
                        <a:t>Hahndorf</a:t>
                      </a:r>
                      <a:endParaRPr lang="en-AU" sz="1200">
                        <a:effectLst/>
                        <a:latin typeface="Times New Roman" panose="02020603050405020304" pitchFamily="18" charset="0"/>
                        <a:ea typeface="Aptos" panose="020B0004020202020204" pitchFamily="34" charset="0"/>
                      </a:endParaRPr>
                    </a:p>
                  </a:txBody>
                  <a:tcPr marL="68580" marR="68580" marT="0" marB="0" anchor="ctr"/>
                </a:tc>
                <a:tc>
                  <a:txBody>
                    <a:bodyPr/>
                    <a:lstStyle/>
                    <a:p>
                      <a:pPr algn="ctr">
                        <a:lnSpc>
                          <a:spcPct val="107000"/>
                        </a:lnSpc>
                        <a:spcBef>
                          <a:spcPts val="400"/>
                        </a:spcBef>
                        <a:spcAft>
                          <a:spcPts val="400"/>
                        </a:spcAft>
                      </a:pPr>
                      <a:r>
                        <a:rPr lang="en-AU" sz="1200">
                          <a:solidFill>
                            <a:srgbClr val="000000"/>
                          </a:solidFill>
                          <a:effectLst/>
                          <a:latin typeface="Arial" panose="020B0604020202020204" pitchFamily="34" charset="0"/>
                          <a:ea typeface="Aptos" panose="020B0004020202020204" pitchFamily="34" charset="0"/>
                        </a:rPr>
                        <a:t>Whyalla</a:t>
                      </a:r>
                      <a:endParaRPr lang="en-AU" sz="1200">
                        <a:effectLst/>
                        <a:latin typeface="Times New Roman" panose="02020603050405020304" pitchFamily="18" charset="0"/>
                        <a:ea typeface="Aptos" panose="020B0004020202020204" pitchFamily="34" charset="0"/>
                      </a:endParaRPr>
                    </a:p>
                  </a:txBody>
                  <a:tcPr marL="68580" marR="68580" marT="0" marB="0" anchor="ctr"/>
                </a:tc>
                <a:tc>
                  <a:txBody>
                    <a:bodyPr/>
                    <a:lstStyle/>
                    <a:p>
                      <a:pPr algn="ctr">
                        <a:lnSpc>
                          <a:spcPct val="107000"/>
                        </a:lnSpc>
                        <a:spcBef>
                          <a:spcPts val="400"/>
                        </a:spcBef>
                        <a:spcAft>
                          <a:spcPts val="400"/>
                        </a:spcAft>
                      </a:pPr>
                      <a:r>
                        <a:rPr lang="en-AU" sz="1200">
                          <a:solidFill>
                            <a:srgbClr val="000000"/>
                          </a:solidFill>
                          <a:effectLst/>
                          <a:latin typeface="Arial" panose="020B0604020202020204" pitchFamily="34" charset="0"/>
                          <a:ea typeface="Aptos" panose="020B0004020202020204" pitchFamily="34" charset="0"/>
                        </a:rPr>
                        <a:t>Renmark</a:t>
                      </a:r>
                      <a:endParaRPr lang="en-AU" sz="1200">
                        <a:effectLst/>
                        <a:latin typeface="Times New Roman" panose="02020603050405020304" pitchFamily="18" charset="0"/>
                        <a:ea typeface="Aptos" panose="020B0004020202020204" pitchFamily="34" charset="0"/>
                      </a:endParaRPr>
                    </a:p>
                  </a:txBody>
                  <a:tcPr marL="68580" marR="68580" marT="0" marB="0" anchor="ctr"/>
                </a:tc>
                <a:tc>
                  <a:txBody>
                    <a:bodyPr/>
                    <a:lstStyle/>
                    <a:p>
                      <a:pPr algn="ctr">
                        <a:lnSpc>
                          <a:spcPct val="107000"/>
                        </a:lnSpc>
                        <a:spcBef>
                          <a:spcPts val="400"/>
                        </a:spcBef>
                        <a:spcAft>
                          <a:spcPts val="400"/>
                        </a:spcAft>
                      </a:pPr>
                      <a:r>
                        <a:rPr lang="en-AU" sz="1200">
                          <a:solidFill>
                            <a:srgbClr val="000000"/>
                          </a:solidFill>
                          <a:effectLst/>
                          <a:latin typeface="Arial" panose="020B0604020202020204" pitchFamily="34" charset="0"/>
                          <a:ea typeface="Aptos" panose="020B0004020202020204" pitchFamily="34" charset="0"/>
                        </a:rPr>
                        <a:t>Port Lincoln</a:t>
                      </a:r>
                      <a:endParaRPr lang="en-AU" sz="1200">
                        <a:effectLst/>
                        <a:latin typeface="Times New Roman" panose="02020603050405020304" pitchFamily="18" charset="0"/>
                        <a:ea typeface="Aptos" panose="020B0004020202020204" pitchFamily="34" charset="0"/>
                      </a:endParaRPr>
                    </a:p>
                  </a:txBody>
                  <a:tcPr marL="68580" marR="68580" marT="0" marB="0" anchor="ctr"/>
                </a:tc>
                <a:extLst>
                  <a:ext uri="{0D108BD9-81ED-4DB2-BD59-A6C34878D82A}">
                    <a16:rowId xmlns:a16="http://schemas.microsoft.com/office/drawing/2014/main" val="2389518662"/>
                  </a:ext>
                </a:extLst>
              </a:tr>
              <a:tr h="491602">
                <a:tc>
                  <a:txBody>
                    <a:bodyPr/>
                    <a:lstStyle/>
                    <a:p>
                      <a:pPr algn="ctr">
                        <a:lnSpc>
                          <a:spcPct val="107000"/>
                        </a:lnSpc>
                        <a:spcBef>
                          <a:spcPts val="400"/>
                        </a:spcBef>
                        <a:spcAft>
                          <a:spcPts val="400"/>
                        </a:spcAft>
                      </a:pPr>
                      <a:r>
                        <a:rPr lang="en-AU" sz="1200" b="1">
                          <a:solidFill>
                            <a:schemeClr val="bg1"/>
                          </a:solidFill>
                          <a:effectLst/>
                          <a:latin typeface="Arial" panose="020B0604020202020204" pitchFamily="34" charset="0"/>
                          <a:ea typeface="Aptos" panose="020B0004020202020204" pitchFamily="34" charset="0"/>
                        </a:rPr>
                        <a:t> Tas</a:t>
                      </a:r>
                      <a:endParaRPr lang="en-AU" sz="1200">
                        <a:solidFill>
                          <a:schemeClr val="bg1"/>
                        </a:solidFill>
                        <a:effectLst/>
                        <a:latin typeface="Times New Roman" panose="02020603050405020304" pitchFamily="18" charset="0"/>
                        <a:ea typeface="Aptos" panose="020B0004020202020204" pitchFamily="34" charset="0"/>
                      </a:endParaRPr>
                    </a:p>
                  </a:txBody>
                  <a:tcPr marL="68580" marR="68580" marT="0" marB="0" anchor="ctr">
                    <a:solidFill>
                      <a:schemeClr val="accent1"/>
                    </a:solidFill>
                  </a:tcPr>
                </a:tc>
                <a:tc>
                  <a:txBody>
                    <a:bodyPr/>
                    <a:lstStyle/>
                    <a:p>
                      <a:pPr algn="ctr">
                        <a:lnSpc>
                          <a:spcPct val="107000"/>
                        </a:lnSpc>
                        <a:spcBef>
                          <a:spcPts val="400"/>
                        </a:spcBef>
                        <a:spcAft>
                          <a:spcPts val="400"/>
                        </a:spcAft>
                      </a:pPr>
                      <a:r>
                        <a:rPr lang="en-AU" sz="1200" i="1">
                          <a:solidFill>
                            <a:srgbClr val="000000"/>
                          </a:solidFill>
                          <a:effectLst/>
                          <a:latin typeface="Arial" panose="020B0604020202020204" pitchFamily="34" charset="0"/>
                          <a:ea typeface="Aptos" panose="020B0004020202020204" pitchFamily="34" charset="0"/>
                        </a:rPr>
                        <a:t>N/A</a:t>
                      </a:r>
                      <a:endParaRPr lang="en-AU" sz="1200">
                        <a:effectLst/>
                        <a:latin typeface="Times New Roman" panose="02020603050405020304" pitchFamily="18" charset="0"/>
                        <a:ea typeface="Aptos" panose="020B0004020202020204" pitchFamily="34" charset="0"/>
                      </a:endParaRPr>
                    </a:p>
                  </a:txBody>
                  <a:tcPr marL="68580" marR="68580" marT="0" marB="0" anchor="ctr"/>
                </a:tc>
                <a:tc>
                  <a:txBody>
                    <a:bodyPr/>
                    <a:lstStyle/>
                    <a:p>
                      <a:pPr algn="ctr">
                        <a:lnSpc>
                          <a:spcPct val="107000"/>
                        </a:lnSpc>
                        <a:spcBef>
                          <a:spcPts val="400"/>
                        </a:spcBef>
                        <a:spcAft>
                          <a:spcPts val="400"/>
                        </a:spcAft>
                      </a:pPr>
                      <a:r>
                        <a:rPr lang="en-AU" sz="1200">
                          <a:solidFill>
                            <a:srgbClr val="000000"/>
                          </a:solidFill>
                          <a:effectLst/>
                          <a:latin typeface="Arial" panose="020B0604020202020204" pitchFamily="34" charset="0"/>
                          <a:ea typeface="Aptos" panose="020B0004020202020204" pitchFamily="34" charset="0"/>
                        </a:rPr>
                        <a:t>Hobart</a:t>
                      </a:r>
                      <a:endParaRPr lang="en-AU" sz="1200">
                        <a:effectLst/>
                        <a:latin typeface="Times New Roman" panose="02020603050405020304" pitchFamily="18" charset="0"/>
                        <a:ea typeface="Aptos" panose="020B0004020202020204" pitchFamily="34" charset="0"/>
                      </a:endParaRPr>
                    </a:p>
                  </a:txBody>
                  <a:tcPr marL="68580" marR="68580" marT="0" marB="0" anchor="ctr"/>
                </a:tc>
                <a:tc>
                  <a:txBody>
                    <a:bodyPr/>
                    <a:lstStyle/>
                    <a:p>
                      <a:pPr algn="ctr">
                        <a:lnSpc>
                          <a:spcPct val="107000"/>
                        </a:lnSpc>
                        <a:spcBef>
                          <a:spcPts val="400"/>
                        </a:spcBef>
                        <a:spcAft>
                          <a:spcPts val="400"/>
                        </a:spcAft>
                      </a:pPr>
                      <a:r>
                        <a:rPr lang="en-AU" sz="1200">
                          <a:solidFill>
                            <a:srgbClr val="000000"/>
                          </a:solidFill>
                          <a:effectLst/>
                          <a:latin typeface="Arial" panose="020B0604020202020204" pitchFamily="34" charset="0"/>
                          <a:ea typeface="Aptos" panose="020B0004020202020204" pitchFamily="34" charset="0"/>
                        </a:rPr>
                        <a:t>Devonport</a:t>
                      </a:r>
                      <a:endParaRPr lang="en-AU" sz="1200">
                        <a:effectLst/>
                        <a:latin typeface="Times New Roman" panose="02020603050405020304" pitchFamily="18" charset="0"/>
                        <a:ea typeface="Aptos" panose="020B0004020202020204" pitchFamily="34" charset="0"/>
                      </a:endParaRPr>
                    </a:p>
                  </a:txBody>
                  <a:tcPr marL="68580" marR="68580" marT="0" marB="0" anchor="ctr"/>
                </a:tc>
                <a:tc>
                  <a:txBody>
                    <a:bodyPr/>
                    <a:lstStyle/>
                    <a:p>
                      <a:pPr algn="ctr">
                        <a:lnSpc>
                          <a:spcPct val="107000"/>
                        </a:lnSpc>
                        <a:spcBef>
                          <a:spcPts val="400"/>
                        </a:spcBef>
                        <a:spcAft>
                          <a:spcPts val="400"/>
                        </a:spcAft>
                      </a:pPr>
                      <a:r>
                        <a:rPr lang="en-AU" sz="1200">
                          <a:solidFill>
                            <a:srgbClr val="000000"/>
                          </a:solidFill>
                          <a:effectLst/>
                          <a:latin typeface="Arial" panose="020B0604020202020204" pitchFamily="34" charset="0"/>
                          <a:ea typeface="Aptos" panose="020B0004020202020204" pitchFamily="34" charset="0"/>
                        </a:rPr>
                        <a:t>Smithton</a:t>
                      </a:r>
                      <a:endParaRPr lang="en-AU" sz="1200">
                        <a:effectLst/>
                        <a:latin typeface="Times New Roman" panose="02020603050405020304" pitchFamily="18" charset="0"/>
                        <a:ea typeface="Aptos" panose="020B0004020202020204" pitchFamily="34" charset="0"/>
                      </a:endParaRPr>
                    </a:p>
                  </a:txBody>
                  <a:tcPr marL="68580" marR="68580" marT="0" marB="0" anchor="ctr"/>
                </a:tc>
                <a:tc>
                  <a:txBody>
                    <a:bodyPr/>
                    <a:lstStyle/>
                    <a:p>
                      <a:pPr algn="ctr">
                        <a:lnSpc>
                          <a:spcPct val="107000"/>
                        </a:lnSpc>
                        <a:spcBef>
                          <a:spcPts val="400"/>
                        </a:spcBef>
                        <a:spcAft>
                          <a:spcPts val="400"/>
                        </a:spcAft>
                      </a:pPr>
                      <a:r>
                        <a:rPr lang="en-AU" sz="1200">
                          <a:solidFill>
                            <a:srgbClr val="000000"/>
                          </a:solidFill>
                          <a:effectLst/>
                          <a:latin typeface="Arial" panose="020B0604020202020204" pitchFamily="34" charset="0"/>
                          <a:ea typeface="Aptos" panose="020B0004020202020204" pitchFamily="34" charset="0"/>
                        </a:rPr>
                        <a:t>Strahan</a:t>
                      </a:r>
                      <a:endParaRPr lang="en-AU" sz="1200">
                        <a:effectLst/>
                        <a:latin typeface="Times New Roman" panose="02020603050405020304" pitchFamily="18" charset="0"/>
                        <a:ea typeface="Aptos" panose="020B0004020202020204" pitchFamily="34" charset="0"/>
                      </a:endParaRPr>
                    </a:p>
                  </a:txBody>
                  <a:tcPr marL="68580" marR="68580" marT="0" marB="0" anchor="ctr"/>
                </a:tc>
                <a:extLst>
                  <a:ext uri="{0D108BD9-81ED-4DB2-BD59-A6C34878D82A}">
                    <a16:rowId xmlns:a16="http://schemas.microsoft.com/office/drawing/2014/main" val="2263455153"/>
                  </a:ext>
                </a:extLst>
              </a:tr>
              <a:tr h="491602">
                <a:tc>
                  <a:txBody>
                    <a:bodyPr/>
                    <a:lstStyle/>
                    <a:p>
                      <a:pPr algn="ctr">
                        <a:lnSpc>
                          <a:spcPct val="107000"/>
                        </a:lnSpc>
                        <a:spcBef>
                          <a:spcPts val="400"/>
                        </a:spcBef>
                        <a:spcAft>
                          <a:spcPts val="400"/>
                        </a:spcAft>
                      </a:pPr>
                      <a:r>
                        <a:rPr lang="en-AU" sz="1200" b="1">
                          <a:solidFill>
                            <a:schemeClr val="bg1"/>
                          </a:solidFill>
                          <a:effectLst/>
                          <a:latin typeface="Arial" panose="020B0604020202020204" pitchFamily="34" charset="0"/>
                          <a:ea typeface="Aptos" panose="020B0004020202020204" pitchFamily="34" charset="0"/>
                        </a:rPr>
                        <a:t>NT</a:t>
                      </a:r>
                      <a:endParaRPr lang="en-AU" sz="1200">
                        <a:solidFill>
                          <a:schemeClr val="bg1"/>
                        </a:solidFill>
                        <a:effectLst/>
                        <a:latin typeface="Times New Roman" panose="02020603050405020304" pitchFamily="18" charset="0"/>
                        <a:ea typeface="Aptos" panose="020B0004020202020204" pitchFamily="34" charset="0"/>
                      </a:endParaRPr>
                    </a:p>
                  </a:txBody>
                  <a:tcPr marL="68580" marR="68580" marT="0" marB="0" anchor="ctr">
                    <a:solidFill>
                      <a:schemeClr val="accent1"/>
                    </a:solidFill>
                  </a:tcPr>
                </a:tc>
                <a:tc>
                  <a:txBody>
                    <a:bodyPr/>
                    <a:lstStyle/>
                    <a:p>
                      <a:pPr algn="ctr">
                        <a:lnSpc>
                          <a:spcPct val="107000"/>
                        </a:lnSpc>
                        <a:spcBef>
                          <a:spcPts val="400"/>
                        </a:spcBef>
                        <a:spcAft>
                          <a:spcPts val="400"/>
                        </a:spcAft>
                      </a:pPr>
                      <a:r>
                        <a:rPr lang="en-AU" sz="1200" i="1">
                          <a:solidFill>
                            <a:srgbClr val="000000"/>
                          </a:solidFill>
                          <a:effectLst/>
                          <a:latin typeface="Arial" panose="020B0604020202020204" pitchFamily="34" charset="0"/>
                          <a:ea typeface="Aptos" panose="020B0004020202020204" pitchFamily="34" charset="0"/>
                        </a:rPr>
                        <a:t>N/A</a:t>
                      </a:r>
                      <a:endParaRPr lang="en-AU" sz="1200">
                        <a:effectLst/>
                        <a:latin typeface="Times New Roman" panose="02020603050405020304" pitchFamily="18" charset="0"/>
                        <a:ea typeface="Aptos" panose="020B0004020202020204" pitchFamily="34" charset="0"/>
                      </a:endParaRPr>
                    </a:p>
                  </a:txBody>
                  <a:tcPr marL="68580" marR="68580" marT="0" marB="0" anchor="ctr"/>
                </a:tc>
                <a:tc>
                  <a:txBody>
                    <a:bodyPr/>
                    <a:lstStyle/>
                    <a:p>
                      <a:pPr algn="ctr">
                        <a:lnSpc>
                          <a:spcPct val="107000"/>
                        </a:lnSpc>
                        <a:spcBef>
                          <a:spcPts val="400"/>
                        </a:spcBef>
                        <a:spcAft>
                          <a:spcPts val="400"/>
                        </a:spcAft>
                      </a:pPr>
                      <a:r>
                        <a:rPr lang="en-AU" sz="1200">
                          <a:solidFill>
                            <a:srgbClr val="000000"/>
                          </a:solidFill>
                          <a:effectLst/>
                          <a:latin typeface="Arial" panose="020B0604020202020204" pitchFamily="34" charset="0"/>
                          <a:ea typeface="Aptos" panose="020B0004020202020204" pitchFamily="34" charset="0"/>
                        </a:rPr>
                        <a:t>Darwin</a:t>
                      </a:r>
                      <a:endParaRPr lang="en-AU" sz="1200">
                        <a:effectLst/>
                        <a:latin typeface="Times New Roman" panose="02020603050405020304" pitchFamily="18" charset="0"/>
                        <a:ea typeface="Aptos" panose="020B0004020202020204" pitchFamily="34" charset="0"/>
                      </a:endParaRPr>
                    </a:p>
                  </a:txBody>
                  <a:tcPr marL="68580" marR="68580" marT="0" marB="0" anchor="ctr"/>
                </a:tc>
                <a:tc>
                  <a:txBody>
                    <a:bodyPr/>
                    <a:lstStyle/>
                    <a:p>
                      <a:pPr algn="ctr">
                        <a:lnSpc>
                          <a:spcPct val="107000"/>
                        </a:lnSpc>
                        <a:spcBef>
                          <a:spcPts val="400"/>
                        </a:spcBef>
                        <a:spcAft>
                          <a:spcPts val="400"/>
                        </a:spcAft>
                      </a:pPr>
                      <a:r>
                        <a:rPr lang="en-AU" sz="1200" i="1">
                          <a:solidFill>
                            <a:srgbClr val="000000"/>
                          </a:solidFill>
                          <a:effectLst/>
                          <a:latin typeface="Arial" panose="020B0604020202020204" pitchFamily="34" charset="0"/>
                          <a:ea typeface="Aptos" panose="020B0004020202020204" pitchFamily="34" charset="0"/>
                        </a:rPr>
                        <a:t>N/A</a:t>
                      </a:r>
                      <a:endParaRPr lang="en-AU" sz="1200">
                        <a:effectLst/>
                        <a:latin typeface="Times New Roman" panose="02020603050405020304" pitchFamily="18" charset="0"/>
                        <a:ea typeface="Aptos" panose="020B0004020202020204" pitchFamily="34" charset="0"/>
                      </a:endParaRPr>
                    </a:p>
                  </a:txBody>
                  <a:tcPr marL="68580" marR="68580" marT="0" marB="0" anchor="ctr"/>
                </a:tc>
                <a:tc>
                  <a:txBody>
                    <a:bodyPr/>
                    <a:lstStyle/>
                    <a:p>
                      <a:pPr algn="ctr">
                        <a:lnSpc>
                          <a:spcPct val="107000"/>
                        </a:lnSpc>
                        <a:spcBef>
                          <a:spcPts val="400"/>
                        </a:spcBef>
                        <a:spcAft>
                          <a:spcPts val="400"/>
                        </a:spcAft>
                      </a:pPr>
                      <a:r>
                        <a:rPr lang="en-AU" sz="1200">
                          <a:solidFill>
                            <a:srgbClr val="000000"/>
                          </a:solidFill>
                          <a:effectLst/>
                          <a:latin typeface="Arial" panose="020B0604020202020204" pitchFamily="34" charset="0"/>
                          <a:ea typeface="Aptos" panose="020B0004020202020204" pitchFamily="34" charset="0"/>
                        </a:rPr>
                        <a:t>Daly</a:t>
                      </a:r>
                      <a:endParaRPr lang="en-AU" sz="1200">
                        <a:effectLst/>
                        <a:latin typeface="Times New Roman" panose="02020603050405020304" pitchFamily="18" charset="0"/>
                        <a:ea typeface="Aptos" panose="020B0004020202020204" pitchFamily="34" charset="0"/>
                      </a:endParaRPr>
                    </a:p>
                  </a:txBody>
                  <a:tcPr marL="68580" marR="68580" marT="0" marB="0" anchor="ctr"/>
                </a:tc>
                <a:tc>
                  <a:txBody>
                    <a:bodyPr/>
                    <a:lstStyle/>
                    <a:p>
                      <a:pPr algn="ctr">
                        <a:lnSpc>
                          <a:spcPct val="107000"/>
                        </a:lnSpc>
                        <a:spcBef>
                          <a:spcPts val="400"/>
                        </a:spcBef>
                        <a:spcAft>
                          <a:spcPts val="400"/>
                        </a:spcAft>
                      </a:pPr>
                      <a:r>
                        <a:rPr lang="en-AU" sz="1200">
                          <a:solidFill>
                            <a:srgbClr val="000000"/>
                          </a:solidFill>
                          <a:effectLst/>
                          <a:latin typeface="Arial" panose="020B0604020202020204" pitchFamily="34" charset="0"/>
                          <a:ea typeface="Aptos" panose="020B0004020202020204" pitchFamily="34" charset="0"/>
                        </a:rPr>
                        <a:t>Alice Springs</a:t>
                      </a:r>
                      <a:endParaRPr lang="en-AU" sz="1200">
                        <a:effectLst/>
                        <a:latin typeface="Times New Roman" panose="02020603050405020304" pitchFamily="18" charset="0"/>
                        <a:ea typeface="Aptos" panose="020B0004020202020204" pitchFamily="34" charset="0"/>
                      </a:endParaRPr>
                    </a:p>
                  </a:txBody>
                  <a:tcPr marL="68580" marR="68580" marT="0" marB="0" anchor="ctr"/>
                </a:tc>
                <a:extLst>
                  <a:ext uri="{0D108BD9-81ED-4DB2-BD59-A6C34878D82A}">
                    <a16:rowId xmlns:a16="http://schemas.microsoft.com/office/drawing/2014/main" val="3487628506"/>
                  </a:ext>
                </a:extLst>
              </a:tr>
              <a:tr h="491602">
                <a:tc>
                  <a:txBody>
                    <a:bodyPr/>
                    <a:lstStyle/>
                    <a:p>
                      <a:pPr algn="ctr">
                        <a:lnSpc>
                          <a:spcPct val="107000"/>
                        </a:lnSpc>
                        <a:spcBef>
                          <a:spcPts val="400"/>
                        </a:spcBef>
                        <a:spcAft>
                          <a:spcPts val="400"/>
                        </a:spcAft>
                      </a:pPr>
                      <a:r>
                        <a:rPr lang="en-AU" sz="1200" b="1">
                          <a:solidFill>
                            <a:schemeClr val="bg1"/>
                          </a:solidFill>
                          <a:effectLst/>
                          <a:latin typeface="Arial" panose="020B0604020202020204" pitchFamily="34" charset="0"/>
                          <a:ea typeface="Aptos" panose="020B0004020202020204" pitchFamily="34" charset="0"/>
                        </a:rPr>
                        <a:t>ACT</a:t>
                      </a:r>
                      <a:endParaRPr lang="en-AU" sz="1200">
                        <a:solidFill>
                          <a:schemeClr val="bg1"/>
                        </a:solidFill>
                        <a:effectLst/>
                        <a:latin typeface="Times New Roman" panose="02020603050405020304" pitchFamily="18" charset="0"/>
                        <a:ea typeface="Aptos" panose="020B0004020202020204" pitchFamily="34" charset="0"/>
                      </a:endParaRPr>
                    </a:p>
                  </a:txBody>
                  <a:tcPr marL="68580" marR="68580" marT="0" marB="0" anchor="ctr">
                    <a:solidFill>
                      <a:schemeClr val="accent1"/>
                    </a:solidFill>
                  </a:tcPr>
                </a:tc>
                <a:tc>
                  <a:txBody>
                    <a:bodyPr/>
                    <a:lstStyle/>
                    <a:p>
                      <a:pPr algn="ctr">
                        <a:lnSpc>
                          <a:spcPct val="107000"/>
                        </a:lnSpc>
                        <a:spcBef>
                          <a:spcPts val="400"/>
                        </a:spcBef>
                        <a:spcAft>
                          <a:spcPts val="400"/>
                        </a:spcAft>
                      </a:pPr>
                      <a:r>
                        <a:rPr lang="en-AU" sz="1200" dirty="0">
                          <a:solidFill>
                            <a:srgbClr val="000000"/>
                          </a:solidFill>
                          <a:effectLst/>
                          <a:latin typeface="Arial" panose="020B0604020202020204" pitchFamily="34" charset="0"/>
                          <a:ea typeface="Aptos" panose="020B0004020202020204" pitchFamily="34" charset="0"/>
                        </a:rPr>
                        <a:t>Canberra</a:t>
                      </a:r>
                      <a:endParaRPr lang="en-AU" sz="1200" dirty="0">
                        <a:effectLst/>
                        <a:latin typeface="Times New Roman" panose="02020603050405020304" pitchFamily="18" charset="0"/>
                        <a:ea typeface="Aptos" panose="020B0004020202020204" pitchFamily="34" charset="0"/>
                      </a:endParaRPr>
                    </a:p>
                  </a:txBody>
                  <a:tcPr marL="68580" marR="68580" marT="0" marB="0" anchor="ctr"/>
                </a:tc>
                <a:tc>
                  <a:txBody>
                    <a:bodyPr/>
                    <a:lstStyle/>
                    <a:p>
                      <a:pPr algn="ctr">
                        <a:lnSpc>
                          <a:spcPct val="107000"/>
                        </a:lnSpc>
                        <a:spcBef>
                          <a:spcPts val="400"/>
                        </a:spcBef>
                        <a:spcAft>
                          <a:spcPts val="400"/>
                        </a:spcAft>
                      </a:pPr>
                      <a:r>
                        <a:rPr lang="en-AU" sz="1200" dirty="0">
                          <a:solidFill>
                            <a:srgbClr val="000000"/>
                          </a:solidFill>
                          <a:effectLst/>
                          <a:latin typeface="Arial" panose="020B0604020202020204" pitchFamily="34" charset="0"/>
                          <a:ea typeface="Aptos" panose="020B0004020202020204" pitchFamily="34" charset="0"/>
                        </a:rPr>
                        <a:t>Tharwa</a:t>
                      </a:r>
                      <a:endParaRPr lang="en-AU" sz="1200" dirty="0">
                        <a:effectLst/>
                        <a:latin typeface="Times New Roman" panose="02020603050405020304" pitchFamily="18" charset="0"/>
                        <a:ea typeface="Aptos" panose="020B0004020202020204" pitchFamily="34" charset="0"/>
                      </a:endParaRPr>
                    </a:p>
                  </a:txBody>
                  <a:tcPr marL="68580" marR="68580" marT="0" marB="0" anchor="ctr"/>
                </a:tc>
                <a:tc gridSpan="3">
                  <a:txBody>
                    <a:bodyPr/>
                    <a:lstStyle/>
                    <a:p>
                      <a:pPr algn="ctr">
                        <a:lnSpc>
                          <a:spcPct val="107000"/>
                        </a:lnSpc>
                        <a:spcBef>
                          <a:spcPts val="400"/>
                        </a:spcBef>
                        <a:spcAft>
                          <a:spcPts val="400"/>
                        </a:spcAft>
                      </a:pPr>
                      <a:r>
                        <a:rPr lang="en-AU" sz="1200" i="1" dirty="0">
                          <a:solidFill>
                            <a:srgbClr val="000000"/>
                          </a:solidFill>
                          <a:effectLst/>
                          <a:latin typeface="Arial" panose="020B0604020202020204" pitchFamily="34" charset="0"/>
                          <a:ea typeface="Aptos" panose="020B0004020202020204" pitchFamily="34" charset="0"/>
                        </a:rPr>
                        <a:t>N/A</a:t>
                      </a:r>
                      <a:endParaRPr lang="en-AU" sz="1200" dirty="0">
                        <a:effectLst/>
                        <a:latin typeface="Times New Roman" panose="02020603050405020304" pitchFamily="18" charset="0"/>
                        <a:ea typeface="Aptos" panose="020B0004020202020204" pitchFamily="34" charset="0"/>
                      </a:endParaRPr>
                    </a:p>
                  </a:txBody>
                  <a:tcPr marL="68580" marR="68580" marT="0" marB="0" anchor="ct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3856536293"/>
                  </a:ext>
                </a:extLst>
              </a:tr>
            </a:tbl>
          </a:graphicData>
        </a:graphic>
      </p:graphicFrame>
      <p:pic>
        <p:nvPicPr>
          <p:cNvPr id="6" name="Picture 5">
            <a:extLst>
              <a:ext uri="{FF2B5EF4-FFF2-40B4-BE49-F238E27FC236}">
                <a16:creationId xmlns:a16="http://schemas.microsoft.com/office/drawing/2014/main" id="{9BAF0582-3553-4B7A-592B-CD16C8C0AB3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1" y="59348"/>
            <a:ext cx="12192000" cy="143956"/>
          </a:xfrm>
          <a:prstGeom prst="rect">
            <a:avLst/>
          </a:prstGeom>
        </p:spPr>
      </p:pic>
      <p:pic>
        <p:nvPicPr>
          <p:cNvPr id="7" name="Picture 6">
            <a:extLst>
              <a:ext uri="{FF2B5EF4-FFF2-40B4-BE49-F238E27FC236}">
                <a16:creationId xmlns:a16="http://schemas.microsoft.com/office/drawing/2014/main" id="{4C15E2ED-3A38-B35A-F93C-AA2044803D0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16" y="6654480"/>
            <a:ext cx="12192000" cy="143956"/>
          </a:xfrm>
          <a:prstGeom prst="rect">
            <a:avLst/>
          </a:prstGeom>
        </p:spPr>
      </p:pic>
      <p:sp>
        <p:nvSpPr>
          <p:cNvPr id="3" name="Title 4">
            <a:extLst>
              <a:ext uri="{FF2B5EF4-FFF2-40B4-BE49-F238E27FC236}">
                <a16:creationId xmlns:a16="http://schemas.microsoft.com/office/drawing/2014/main" id="{EE4C48DC-3308-3479-6C10-9B7F1DDE6119}"/>
              </a:ext>
            </a:extLst>
          </p:cNvPr>
          <p:cNvSpPr txBox="1">
            <a:spLocks/>
          </p:cNvSpPr>
          <p:nvPr/>
        </p:nvSpPr>
        <p:spPr>
          <a:xfrm>
            <a:off x="8500366" y="6097210"/>
            <a:ext cx="3377781" cy="76641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000" b="1" kern="1200">
                <a:solidFill>
                  <a:srgbClr val="1E1545"/>
                </a:solidFill>
                <a:latin typeface="Arial" panose="020B0604020202020204" pitchFamily="34" charset="0"/>
                <a:ea typeface="+mj-ea"/>
                <a:cs typeface="Arial" panose="020B0604020202020204" pitchFamily="34" charset="0"/>
              </a:defRPr>
            </a:lvl1pPr>
          </a:lstStyle>
          <a:p>
            <a:r>
              <a:rPr lang="en-AU" sz="1000" b="0" dirty="0">
                <a:solidFill>
                  <a:schemeClr val="tx2"/>
                </a:solidFill>
              </a:rPr>
              <a:t>* Bourke is classed as very remote and attracts an additional $2.40 on every bulk billed service</a:t>
            </a:r>
          </a:p>
        </p:txBody>
      </p:sp>
    </p:spTree>
    <p:extLst>
      <p:ext uri="{BB962C8B-B14F-4D97-AF65-F5344CB8AC3E}">
        <p14:creationId xmlns:p14="http://schemas.microsoft.com/office/powerpoint/2010/main" val="1998352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46D83-1A88-2B70-B08F-A6E241B38230}"/>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BB045618-97DE-F350-0E44-7B7563B077F2}"/>
              </a:ext>
            </a:extLst>
          </p:cNvPr>
          <p:cNvSpPr>
            <a:spLocks noGrp="1"/>
          </p:cNvSpPr>
          <p:nvPr>
            <p:ph type="ctrTitle" idx="4294967295"/>
          </p:nvPr>
        </p:nvSpPr>
        <p:spPr>
          <a:xfrm>
            <a:off x="1524000" y="2989262"/>
            <a:ext cx="9144000" cy="879475"/>
          </a:xfrm>
        </p:spPr>
        <p:txBody>
          <a:bodyPr/>
          <a:lstStyle/>
          <a:p>
            <a:r>
              <a:rPr lang="en-AU">
                <a:solidFill>
                  <a:schemeClr val="bg1"/>
                </a:solidFill>
              </a:rPr>
              <a:t>Patient case studies</a:t>
            </a:r>
            <a:endParaRPr lang="en-AU"/>
          </a:p>
        </p:txBody>
      </p:sp>
      <p:sp>
        <p:nvSpPr>
          <p:cNvPr id="10" name="Text Placeholder 9">
            <a:extLst>
              <a:ext uri="{FF2B5EF4-FFF2-40B4-BE49-F238E27FC236}">
                <a16:creationId xmlns:a16="http://schemas.microsoft.com/office/drawing/2014/main" id="{8FB11F21-02D5-D4A6-8248-1D13F134FD93}"/>
              </a:ext>
            </a:extLst>
          </p:cNvPr>
          <p:cNvSpPr>
            <a:spLocks noGrp="1"/>
          </p:cNvSpPr>
          <p:nvPr>
            <p:ph type="body" sz="quarter" idx="10"/>
          </p:nvPr>
        </p:nvSpPr>
        <p:spPr/>
        <p:txBody>
          <a:bodyPr>
            <a:normAutofit fontScale="77500" lnSpcReduction="20000"/>
          </a:bodyPr>
          <a:lstStyle/>
          <a:p>
            <a:r>
              <a:rPr lang="en-AU"/>
              <a:t>Strengthening Medicare with more bulk billing</a:t>
            </a:r>
          </a:p>
          <a:p>
            <a:endParaRPr lang="en-AU"/>
          </a:p>
        </p:txBody>
      </p:sp>
      <p:pic>
        <p:nvPicPr>
          <p:cNvPr id="4" name="Picture 3">
            <a:extLst>
              <a:ext uri="{FF2B5EF4-FFF2-40B4-BE49-F238E27FC236}">
                <a16:creationId xmlns:a16="http://schemas.microsoft.com/office/drawing/2014/main" id="{CFB45259-7B7C-A0D5-96D6-3F7B9BAC7F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38" y="59348"/>
            <a:ext cx="12192000" cy="143956"/>
          </a:xfrm>
          <a:prstGeom prst="rect">
            <a:avLst/>
          </a:prstGeom>
        </p:spPr>
      </p:pic>
      <p:pic>
        <p:nvPicPr>
          <p:cNvPr id="5" name="Picture 4">
            <a:extLst>
              <a:ext uri="{FF2B5EF4-FFF2-40B4-BE49-F238E27FC236}">
                <a16:creationId xmlns:a16="http://schemas.microsoft.com/office/drawing/2014/main" id="{1E69F27D-7A0B-7DD4-9153-936B50BE61A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654696"/>
            <a:ext cx="12192000" cy="143956"/>
          </a:xfrm>
          <a:prstGeom prst="rect">
            <a:avLst/>
          </a:prstGeom>
        </p:spPr>
      </p:pic>
    </p:spTree>
    <p:extLst>
      <p:ext uri="{BB962C8B-B14F-4D97-AF65-F5344CB8AC3E}">
        <p14:creationId xmlns:p14="http://schemas.microsoft.com/office/powerpoint/2010/main" val="2465336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75E6E-A448-4E90-BC24-1475A076B69E}"/>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979A8376-D46F-B470-CAF4-4BBCCDA42C5B}"/>
              </a:ext>
            </a:extLst>
          </p:cNvPr>
          <p:cNvSpPr>
            <a:spLocks noGrp="1"/>
          </p:cNvSpPr>
          <p:nvPr>
            <p:ph type="body" sz="quarter" idx="13"/>
          </p:nvPr>
        </p:nvSpPr>
        <p:spPr/>
        <p:txBody>
          <a:bodyPr>
            <a:noAutofit/>
          </a:bodyPr>
          <a:lstStyle/>
          <a:p>
            <a:endParaRPr lang="en-AU" sz="1100" dirty="0"/>
          </a:p>
          <a:p>
            <a:r>
              <a:rPr lang="en-AU" sz="1100" dirty="0"/>
              <a:t>In 2023-24,</a:t>
            </a:r>
            <a:r>
              <a:rPr lang="en-AU" sz="1100" dirty="0">
                <a:solidFill>
                  <a:srgbClr val="FF0000"/>
                </a:solidFill>
              </a:rPr>
              <a:t> </a:t>
            </a:r>
            <a:r>
              <a:rPr lang="en-AU" sz="1100" dirty="0">
                <a:solidFill>
                  <a:schemeClr val="tx2"/>
                </a:solidFill>
              </a:rPr>
              <a:t>less than </a:t>
            </a:r>
            <a:r>
              <a:rPr lang="en-AU" sz="1100" dirty="0"/>
              <a:t>half of Australians were always bulk billed when they saw a GP, and one in four Australians had most of their GP visits bulk billed (50-100%).</a:t>
            </a:r>
          </a:p>
          <a:p>
            <a:r>
              <a:rPr lang="en-AU" sz="1100" dirty="0"/>
              <a:t>Rates of bulk billing are not uniform across the country. For example, in western and south western Sydney, over 90 per cent of GP visits are bulk billed, whereas in Canberra patients pay </a:t>
            </a:r>
            <a:r>
              <a:rPr lang="en-AU" sz="1100" dirty="0">
                <a:solidFill>
                  <a:schemeClr val="tx2"/>
                </a:solidFill>
              </a:rPr>
              <a:t>an out of pocket cost for just over 50 per cent of their GP services.</a:t>
            </a:r>
          </a:p>
          <a:p>
            <a:r>
              <a:rPr lang="en-AU" sz="1100" dirty="0"/>
              <a:t>Rates of bulk billing also vary according to location, patient cohort, or even the type of GP service delivered. For example:</a:t>
            </a:r>
          </a:p>
          <a:p>
            <a:pPr lvl="1"/>
            <a:r>
              <a:rPr lang="en-AU" sz="1100" dirty="0"/>
              <a:t>A standard GP consultation (under 20 minutes) is bulk billed 74 per cent of the time.</a:t>
            </a:r>
          </a:p>
          <a:p>
            <a:pPr lvl="1"/>
            <a:r>
              <a:rPr lang="en-AU" sz="1100" dirty="0"/>
              <a:t>A chronic condition management consultation is bulk billed 99 per cent of the time.</a:t>
            </a:r>
          </a:p>
          <a:p>
            <a:r>
              <a:rPr lang="en-AU" sz="1100" dirty="0"/>
              <a:t>This document presents the estimated patient benefit, in dollar terms, if a patient’s GP practice shifts to full bulk billing because of the Australian Government’s historic investment to expand bulk billing incentives to all Australians and create an additional new incentive payment for practices that bulk bill every patient.</a:t>
            </a:r>
          </a:p>
          <a:p>
            <a:r>
              <a:rPr lang="en-AU" sz="1100" dirty="0"/>
              <a:t>This document uses Medicare data to present an estimate of the out of pocket costs for a range of patients and family groups.</a:t>
            </a:r>
          </a:p>
          <a:p>
            <a:r>
              <a:rPr lang="en-AU" sz="1100" dirty="0"/>
              <a:t>Each patient has </a:t>
            </a:r>
            <a:r>
              <a:rPr lang="en-AU" sz="1100" dirty="0">
                <a:solidFill>
                  <a:schemeClr val="tx2"/>
                </a:solidFill>
              </a:rPr>
              <a:t>been modelled on a typical rate of GP service usage for their age and patient type. Out of pocket costs have been modelled on the average rate of bulk billing and median patient out of pocket costs paid for </a:t>
            </a:r>
            <a:r>
              <a:rPr lang="en-AU" sz="1100" dirty="0"/>
              <a:t>each of the GP services that each patient uses.</a:t>
            </a:r>
          </a:p>
          <a:p>
            <a:r>
              <a:rPr lang="en-AU" sz="1100" dirty="0"/>
              <a:t>While this </a:t>
            </a:r>
            <a:r>
              <a:rPr lang="en-AU" sz="1100" dirty="0">
                <a:solidFill>
                  <a:schemeClr val="tx2"/>
                </a:solidFill>
              </a:rPr>
              <a:t>presents a representative </a:t>
            </a:r>
            <a:r>
              <a:rPr lang="en-AU" sz="1100" dirty="0"/>
              <a:t>picture of the out of pocket costs across a typical patient cohort, it is unlikely to correspond to a single patient’s experience.</a:t>
            </a:r>
            <a:r>
              <a:rPr lang="en-AU" sz="1100" strike="sngStrike" dirty="0"/>
              <a:t> </a:t>
            </a:r>
          </a:p>
        </p:txBody>
      </p:sp>
      <p:sp>
        <p:nvSpPr>
          <p:cNvPr id="5" name="Title 4">
            <a:extLst>
              <a:ext uri="{FF2B5EF4-FFF2-40B4-BE49-F238E27FC236}">
                <a16:creationId xmlns:a16="http://schemas.microsoft.com/office/drawing/2014/main" id="{D4670D40-B1B8-A646-63BE-05161699328E}"/>
              </a:ext>
            </a:extLst>
          </p:cNvPr>
          <p:cNvSpPr>
            <a:spLocks noGrp="1"/>
          </p:cNvSpPr>
          <p:nvPr>
            <p:ph type="title"/>
          </p:nvPr>
        </p:nvSpPr>
        <p:spPr/>
        <p:txBody>
          <a:bodyPr/>
          <a:lstStyle/>
          <a:p>
            <a:r>
              <a:rPr lang="en-AU"/>
              <a:t>Estimating the patient benefit</a:t>
            </a:r>
          </a:p>
        </p:txBody>
      </p:sp>
      <p:pic>
        <p:nvPicPr>
          <p:cNvPr id="4" name="Picture 3">
            <a:extLst>
              <a:ext uri="{FF2B5EF4-FFF2-40B4-BE49-F238E27FC236}">
                <a16:creationId xmlns:a16="http://schemas.microsoft.com/office/drawing/2014/main" id="{D4A321F8-02A1-6B40-A71B-F19CE5FAECF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1" y="59348"/>
            <a:ext cx="12192000" cy="143956"/>
          </a:xfrm>
          <a:prstGeom prst="rect">
            <a:avLst/>
          </a:prstGeom>
        </p:spPr>
      </p:pic>
      <p:pic>
        <p:nvPicPr>
          <p:cNvPr id="7" name="Picture 6">
            <a:extLst>
              <a:ext uri="{FF2B5EF4-FFF2-40B4-BE49-F238E27FC236}">
                <a16:creationId xmlns:a16="http://schemas.microsoft.com/office/drawing/2014/main" id="{3A99A337-0294-523E-E990-03A8ED5A834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853" y="6622330"/>
            <a:ext cx="12192000" cy="143956"/>
          </a:xfrm>
          <a:prstGeom prst="rect">
            <a:avLst/>
          </a:prstGeom>
        </p:spPr>
      </p:pic>
    </p:spTree>
    <p:extLst>
      <p:ext uri="{BB962C8B-B14F-4D97-AF65-F5344CB8AC3E}">
        <p14:creationId xmlns:p14="http://schemas.microsoft.com/office/powerpoint/2010/main" val="4142812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16F9E-43B6-1BA6-EFC9-3F09AF0E3F0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BDCC2CA6-A323-A1B3-2DCB-7EC8E5766FF7}"/>
              </a:ext>
            </a:extLst>
          </p:cNvPr>
          <p:cNvSpPr/>
          <p:nvPr/>
        </p:nvSpPr>
        <p:spPr>
          <a:xfrm>
            <a:off x="-1657" y="0"/>
            <a:ext cx="3925957" cy="6858000"/>
          </a:xfrm>
          <a:prstGeom prst="rect">
            <a:avLst/>
          </a:prstGeom>
          <a:solidFill>
            <a:srgbClr val="05473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DB71632C-6CE0-9CA2-C257-E20B03E01416}"/>
              </a:ext>
            </a:extLst>
          </p:cNvPr>
          <p:cNvSpPr/>
          <p:nvPr/>
        </p:nvSpPr>
        <p:spPr>
          <a:xfrm>
            <a:off x="0" y="0"/>
            <a:ext cx="3925957" cy="6858000"/>
          </a:xfrm>
          <a:prstGeom prst="rect">
            <a:avLst/>
          </a:prstGeom>
          <a:gradFill>
            <a:gsLst>
              <a:gs pos="0">
                <a:srgbClr val="054B25">
                  <a:alpha val="19000"/>
                </a:srgbClr>
              </a:gs>
              <a:gs pos="83000">
                <a:srgbClr val="098843">
                  <a:alpha val="19000"/>
                </a:srgbClr>
              </a:gs>
              <a:gs pos="97000">
                <a:schemeClr val="accent2">
                  <a:alpha val="13000"/>
                </a:schemeClr>
              </a:gs>
            </a:gsLst>
            <a:lin ang="54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Date Placeholder 3" hidden="1">
            <a:extLst>
              <a:ext uri="{FF2B5EF4-FFF2-40B4-BE49-F238E27FC236}">
                <a16:creationId xmlns:a16="http://schemas.microsoft.com/office/drawing/2014/main" id="{C05EC96D-336B-385C-C794-124E497461B7}"/>
              </a:ext>
            </a:extLst>
          </p:cNvPr>
          <p:cNvSpPr>
            <a:spLocks noGrp="1"/>
          </p:cNvSpPr>
          <p:nvPr>
            <p:ph type="dt" sz="half" idx="11"/>
          </p:nvPr>
        </p:nvSpPr>
        <p:spPr>
          <a:xfrm>
            <a:off x="8700052" y="6415985"/>
            <a:ext cx="2743200" cy="277000"/>
          </a:xfrm>
        </p:spPr>
        <p:txBody>
          <a:bodyPr/>
          <a:lstStyle/>
          <a:p>
            <a:endParaRPr lang="en-US" dirty="0"/>
          </a:p>
        </p:txBody>
      </p:sp>
      <p:sp>
        <p:nvSpPr>
          <p:cNvPr id="10" name="Title 9">
            <a:extLst>
              <a:ext uri="{FF2B5EF4-FFF2-40B4-BE49-F238E27FC236}">
                <a16:creationId xmlns:a16="http://schemas.microsoft.com/office/drawing/2014/main" id="{4C711814-4B25-486D-5457-F94E82C372FD}"/>
              </a:ext>
            </a:extLst>
          </p:cNvPr>
          <p:cNvSpPr>
            <a:spLocks noGrp="1"/>
          </p:cNvSpPr>
          <p:nvPr>
            <p:ph type="title"/>
          </p:nvPr>
        </p:nvSpPr>
        <p:spPr>
          <a:xfrm>
            <a:off x="4465098" y="272147"/>
            <a:ext cx="7446782" cy="549275"/>
          </a:xfrm>
        </p:spPr>
        <p:txBody>
          <a:bodyPr/>
          <a:lstStyle/>
          <a:p>
            <a:r>
              <a:rPr lang="en-AU"/>
              <a:t>Older family</a:t>
            </a:r>
            <a:endParaRPr lang="en-US"/>
          </a:p>
        </p:txBody>
      </p:sp>
      <p:pic>
        <p:nvPicPr>
          <p:cNvPr id="7" name="Picture 6">
            <a:extLst>
              <a:ext uri="{FF2B5EF4-FFF2-40B4-BE49-F238E27FC236}">
                <a16:creationId xmlns:a16="http://schemas.microsoft.com/office/drawing/2014/main" id="{F3A9356D-12CB-AB77-7D69-04BB47AD96DC}"/>
              </a:ext>
            </a:extLst>
          </p:cNvPr>
          <p:cNvPicPr>
            <a:picLocks noChangeAspect="1"/>
          </p:cNvPicPr>
          <p:nvPr/>
        </p:nvPicPr>
        <p:blipFill>
          <a:blip r:embed="rId2"/>
          <a:srcRect l="16670" r="16670"/>
          <a:stretch/>
        </p:blipFill>
        <p:spPr>
          <a:xfrm>
            <a:off x="280120" y="496356"/>
            <a:ext cx="3299793" cy="3299793"/>
          </a:xfrm>
          <a:prstGeom prst="ellipse">
            <a:avLst/>
          </a:prstGeom>
        </p:spPr>
      </p:pic>
      <p:sp>
        <p:nvSpPr>
          <p:cNvPr id="20" name="Rounded Rectangle 39">
            <a:extLst>
              <a:ext uri="{FF2B5EF4-FFF2-40B4-BE49-F238E27FC236}">
                <a16:creationId xmlns:a16="http://schemas.microsoft.com/office/drawing/2014/main" id="{4836A12F-4E34-9EA9-DDEF-E0369019806F}"/>
              </a:ext>
            </a:extLst>
          </p:cNvPr>
          <p:cNvSpPr/>
          <p:nvPr/>
        </p:nvSpPr>
        <p:spPr>
          <a:xfrm>
            <a:off x="4455952" y="876286"/>
            <a:ext cx="6987300" cy="2552714"/>
          </a:xfrm>
          <a:prstGeom prst="roundRect">
            <a:avLst>
              <a:gd name="adj" fmla="val 5124"/>
            </a:avLst>
          </a:prstGeom>
          <a:solidFill>
            <a:schemeClr val="bg1"/>
          </a:solidFill>
          <a:ln w="6350">
            <a:solidFill>
              <a:schemeClr val="bg1">
                <a:lumMod val="65000"/>
              </a:schemeClr>
            </a:solidFill>
          </a:ln>
          <a:effectLst>
            <a:outerShdw blurRad="127000" dist="50800" dir="4800000" sx="102000" sy="102000" algn="ctr" rotWithShape="0">
              <a:schemeClr val="tx1">
                <a:alpha val="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t"/>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r>
              <a:rPr lang="en-AU" sz="1200" dirty="0">
                <a:solidFill>
                  <a:schemeClr val="tx1"/>
                </a:solidFill>
                <a:latin typeface="+mj-lt"/>
                <a:cs typeface="Calibri Light"/>
              </a:rPr>
              <a:t>This older family has been modelled </a:t>
            </a:r>
            <a:r>
              <a:rPr lang="en-AU" sz="1200" dirty="0">
                <a:solidFill>
                  <a:schemeClr val="tx2"/>
                </a:solidFill>
                <a:latin typeface="+mj-lt"/>
                <a:cs typeface="Calibri Light"/>
              </a:rPr>
              <a:t>on a typical </a:t>
            </a:r>
            <a:r>
              <a:rPr lang="en-AU" sz="1200" dirty="0">
                <a:solidFill>
                  <a:schemeClr val="tx1"/>
                </a:solidFill>
                <a:latin typeface="+mj-lt"/>
                <a:cs typeface="Calibri Light"/>
              </a:rPr>
              <a:t>GP service usage for a family of four with two parents in their 50s, and two young adult children in their late teens or early 20s.</a:t>
            </a:r>
          </a:p>
          <a:p>
            <a:endParaRPr lang="en-AU" sz="1200" dirty="0">
              <a:solidFill>
                <a:schemeClr val="tx1"/>
              </a:solidFill>
              <a:latin typeface="+mj-lt"/>
              <a:cs typeface="Calibri Light"/>
            </a:endParaRPr>
          </a:p>
          <a:p>
            <a:r>
              <a:rPr lang="en-AU" sz="1200" dirty="0">
                <a:solidFill>
                  <a:schemeClr val="tx1"/>
                </a:solidFill>
                <a:latin typeface="+mj-lt"/>
                <a:cs typeface="Calibri Light"/>
              </a:rPr>
              <a:t>One parent has a chronic condition and needs regular, ongoing care from their GP.</a:t>
            </a:r>
            <a:r>
              <a:rPr lang="en-AU" sz="1200" dirty="0">
                <a:solidFill>
                  <a:schemeClr val="tx1"/>
                </a:solidFill>
                <a:latin typeface="+mj-lt"/>
                <a:cs typeface="Arial"/>
              </a:rPr>
              <a:t> </a:t>
            </a:r>
            <a:r>
              <a:rPr lang="en-AU" sz="1200" dirty="0">
                <a:solidFill>
                  <a:schemeClr val="tx1"/>
                </a:solidFill>
                <a:latin typeface="+mj-lt"/>
                <a:cs typeface="Calibri Light"/>
              </a:rPr>
              <a:t>The young adult children are otherwise healthy, and only see their GP a few times a year, when they come down with an illness or injury.</a:t>
            </a:r>
          </a:p>
          <a:p>
            <a:endParaRPr lang="en-AU" sz="1200" dirty="0">
              <a:solidFill>
                <a:schemeClr val="tx1"/>
              </a:solidFill>
              <a:latin typeface="+mj-lt"/>
              <a:cs typeface="Calibri Light"/>
            </a:endParaRPr>
          </a:p>
          <a:p>
            <a:r>
              <a:rPr lang="en-AU" sz="1200" dirty="0">
                <a:solidFill>
                  <a:schemeClr val="tx1"/>
                </a:solidFill>
                <a:latin typeface="+mj-lt"/>
                <a:cs typeface="Calibri Light"/>
              </a:rPr>
              <a:t>Older families with this typical rate of GP service </a:t>
            </a:r>
            <a:r>
              <a:rPr lang="en-AU" sz="1200" dirty="0">
                <a:solidFill>
                  <a:schemeClr val="tx2"/>
                </a:solidFill>
                <a:latin typeface="+mj-lt"/>
                <a:cs typeface="Calibri Light"/>
              </a:rPr>
              <a:t>usage may </a:t>
            </a:r>
            <a:r>
              <a:rPr lang="en-AU" sz="1200" dirty="0">
                <a:solidFill>
                  <a:schemeClr val="tx1"/>
                </a:solidFill>
                <a:latin typeface="+mj-lt"/>
                <a:cs typeface="Calibri Light"/>
              </a:rPr>
              <a:t>have out-of-pocket costs of between </a:t>
            </a:r>
            <a:r>
              <a:rPr lang="en-AU" sz="1200" b="1" dirty="0">
                <a:solidFill>
                  <a:schemeClr val="tx1"/>
                </a:solidFill>
                <a:latin typeface="+mj-lt"/>
                <a:cs typeface="Calibri Light"/>
              </a:rPr>
              <a:t>$264 and $651 a year</a:t>
            </a:r>
            <a:r>
              <a:rPr lang="en-AU" sz="1200" dirty="0">
                <a:solidFill>
                  <a:schemeClr val="tx1"/>
                </a:solidFill>
                <a:latin typeface="+mj-lt"/>
                <a:cs typeface="Calibri Light"/>
              </a:rPr>
              <a:t>, depending on where they live.</a:t>
            </a:r>
          </a:p>
          <a:p>
            <a:endParaRPr lang="en-AU" sz="1200" dirty="0">
              <a:solidFill>
                <a:schemeClr val="tx1"/>
              </a:solidFill>
              <a:latin typeface="+mj-lt"/>
              <a:cs typeface="Calibri Light"/>
            </a:endParaRPr>
          </a:p>
          <a:p>
            <a:r>
              <a:rPr lang="en-AU" sz="1200" dirty="0">
                <a:solidFill>
                  <a:schemeClr val="tx1"/>
                </a:solidFill>
                <a:latin typeface="+mj-lt"/>
                <a:cs typeface="Calibri Light"/>
              </a:rPr>
              <a:t>If their practice shifts to full bulk billing with the support of the </a:t>
            </a:r>
            <a:r>
              <a:rPr lang="en-AU" sz="1200" b="1" dirty="0">
                <a:solidFill>
                  <a:schemeClr val="tx1"/>
                </a:solidFill>
                <a:latin typeface="+mj-lt"/>
                <a:cs typeface="Calibri Light"/>
              </a:rPr>
              <a:t>Bulk Billing Practice Incentive Program</a:t>
            </a:r>
            <a:r>
              <a:rPr lang="en-AU" sz="1200" dirty="0">
                <a:solidFill>
                  <a:schemeClr val="tx1"/>
                </a:solidFill>
                <a:latin typeface="+mj-lt"/>
                <a:cs typeface="Calibri Light"/>
              </a:rPr>
              <a:t> and </a:t>
            </a:r>
            <a:r>
              <a:rPr lang="en-AU" sz="1200" b="1" dirty="0">
                <a:solidFill>
                  <a:schemeClr val="tx1"/>
                </a:solidFill>
                <a:latin typeface="+mj-lt"/>
                <a:cs typeface="Calibri Light"/>
              </a:rPr>
              <a:t>bulk billing incentive for all Australians, </a:t>
            </a:r>
            <a:r>
              <a:rPr lang="en-AU" sz="1200" dirty="0">
                <a:solidFill>
                  <a:schemeClr val="tx1"/>
                </a:solidFill>
                <a:latin typeface="+mj-lt"/>
                <a:cs typeface="Calibri Light"/>
              </a:rPr>
              <a:t>then the out of pocket </a:t>
            </a:r>
            <a:r>
              <a:rPr lang="en-AU" sz="1200" dirty="0">
                <a:solidFill>
                  <a:schemeClr val="tx2"/>
                </a:solidFill>
                <a:latin typeface="+mj-lt"/>
                <a:cs typeface="Calibri Light"/>
              </a:rPr>
              <a:t>cost for this older family </a:t>
            </a:r>
            <a:r>
              <a:rPr lang="en-AU" sz="1200" dirty="0">
                <a:solidFill>
                  <a:schemeClr val="tx1"/>
                </a:solidFill>
                <a:latin typeface="+mj-lt"/>
                <a:cs typeface="Calibri Light"/>
              </a:rPr>
              <a:t>will be </a:t>
            </a:r>
            <a:r>
              <a:rPr lang="en-AU" sz="1200" b="1" dirty="0">
                <a:solidFill>
                  <a:schemeClr val="tx1"/>
                </a:solidFill>
                <a:latin typeface="+mj-lt"/>
                <a:cs typeface="Calibri Light"/>
              </a:rPr>
              <a:t>$0</a:t>
            </a:r>
            <a:r>
              <a:rPr lang="en-AU" sz="1200" dirty="0">
                <a:solidFill>
                  <a:schemeClr val="tx1"/>
                </a:solidFill>
                <a:latin typeface="+mj-lt"/>
                <a:cs typeface="Calibri Light"/>
              </a:rPr>
              <a:t> - all of their GP visits will be free.</a:t>
            </a:r>
          </a:p>
        </p:txBody>
      </p:sp>
      <p:sp>
        <p:nvSpPr>
          <p:cNvPr id="2" name="Rounded Rectangle 39">
            <a:extLst>
              <a:ext uri="{FF2B5EF4-FFF2-40B4-BE49-F238E27FC236}">
                <a16:creationId xmlns:a16="http://schemas.microsoft.com/office/drawing/2014/main" id="{8598E0D0-1E4F-827B-DF56-472CF359D144}"/>
              </a:ext>
            </a:extLst>
          </p:cNvPr>
          <p:cNvSpPr/>
          <p:nvPr/>
        </p:nvSpPr>
        <p:spPr>
          <a:xfrm>
            <a:off x="142918" y="4053084"/>
            <a:ext cx="3636806" cy="2308560"/>
          </a:xfrm>
          <a:prstGeom prst="roundRect">
            <a:avLst>
              <a:gd name="adj" fmla="val 5124"/>
            </a:avLst>
          </a:prstGeom>
          <a:solidFill>
            <a:schemeClr val="bg1"/>
          </a:solidFill>
          <a:ln w="6350">
            <a:solidFill>
              <a:schemeClr val="bg1">
                <a:lumMod val="65000"/>
              </a:schemeClr>
            </a:solidFill>
          </a:ln>
          <a:effectLst>
            <a:outerShdw blurRad="127000" dist="50800" dir="4800000" sx="102000" sy="102000" algn="ctr" rotWithShape="0">
              <a:schemeClr val="tx1">
                <a:alpha val="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t"/>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r>
              <a:rPr lang="en-AU" sz="1000" b="1" u="sng">
                <a:solidFill>
                  <a:schemeClr val="tx1"/>
                </a:solidFill>
                <a:latin typeface="+mj-lt"/>
                <a:cs typeface="Arial"/>
              </a:rPr>
              <a:t>GP VISITS THIS YEAR:</a:t>
            </a:r>
            <a:r>
              <a:rPr lang="en-AU" sz="1000" b="1">
                <a:solidFill>
                  <a:schemeClr val="tx1"/>
                </a:solidFill>
                <a:latin typeface="+mj-lt"/>
                <a:cs typeface="Arial"/>
              </a:rPr>
              <a:t> 17</a:t>
            </a:r>
          </a:p>
          <a:p>
            <a:endParaRPr lang="en-AU" sz="1000">
              <a:solidFill>
                <a:schemeClr val="tx1"/>
              </a:solidFill>
              <a:latin typeface="+mj-lt"/>
              <a:cs typeface="Arial"/>
            </a:endParaRPr>
          </a:p>
          <a:p>
            <a:r>
              <a:rPr lang="en-AU" sz="1000">
                <a:solidFill>
                  <a:schemeClr val="tx1"/>
                </a:solidFill>
                <a:latin typeface="+mj-lt"/>
                <a:cs typeface="Arial"/>
              </a:rPr>
              <a:t>Father – 2 x Standard GP Consult (Level B)</a:t>
            </a:r>
          </a:p>
          <a:p>
            <a:r>
              <a:rPr lang="en-AU" sz="1000">
                <a:solidFill>
                  <a:schemeClr val="tx1"/>
                </a:solidFill>
                <a:latin typeface="+mj-lt"/>
                <a:cs typeface="Arial"/>
              </a:rPr>
              <a:t>Father – 1 x GP Management Plan</a:t>
            </a:r>
          </a:p>
          <a:p>
            <a:r>
              <a:rPr lang="en-AU" sz="1000">
                <a:solidFill>
                  <a:schemeClr val="tx1"/>
                </a:solidFill>
                <a:latin typeface="+mj-lt"/>
                <a:cs typeface="Arial"/>
              </a:rPr>
              <a:t>Father – 1 x Team Care Arrangement</a:t>
            </a:r>
          </a:p>
          <a:p>
            <a:endParaRPr lang="en-AU" sz="1000">
              <a:solidFill>
                <a:schemeClr val="tx1"/>
              </a:solidFill>
              <a:latin typeface="+mj-lt"/>
              <a:cs typeface="Arial"/>
            </a:endParaRPr>
          </a:p>
          <a:p>
            <a:r>
              <a:rPr lang="en-AU" sz="1000">
                <a:solidFill>
                  <a:schemeClr val="tx1"/>
                </a:solidFill>
                <a:latin typeface="+mj-lt"/>
                <a:cs typeface="Arial"/>
              </a:rPr>
              <a:t>Mother – 5 x Standard GP Consult (Level B)</a:t>
            </a:r>
          </a:p>
          <a:p>
            <a:r>
              <a:rPr lang="en-AU" sz="1000">
                <a:solidFill>
                  <a:schemeClr val="tx1"/>
                </a:solidFill>
                <a:latin typeface="+mj-lt"/>
                <a:cs typeface="Arial"/>
              </a:rPr>
              <a:t>Mother – 1 x Long GP Consult (Level C)</a:t>
            </a:r>
          </a:p>
          <a:p>
            <a:endParaRPr lang="en-AU" sz="1000">
              <a:solidFill>
                <a:schemeClr val="tx1"/>
              </a:solidFill>
              <a:latin typeface="+mj-lt"/>
              <a:cs typeface="Arial"/>
            </a:endParaRPr>
          </a:p>
          <a:p>
            <a:r>
              <a:rPr lang="en-AU" sz="1000">
                <a:solidFill>
                  <a:schemeClr val="tx1"/>
                </a:solidFill>
                <a:latin typeface="+mj-lt"/>
                <a:cs typeface="Arial"/>
              </a:rPr>
              <a:t>Sister – 4 x Standard GP Consult (Level B)</a:t>
            </a:r>
          </a:p>
          <a:p>
            <a:endParaRPr lang="en-AU" sz="1000">
              <a:solidFill>
                <a:schemeClr val="tx1"/>
              </a:solidFill>
              <a:latin typeface="+mj-lt"/>
              <a:cs typeface="Arial"/>
            </a:endParaRPr>
          </a:p>
          <a:p>
            <a:r>
              <a:rPr lang="en-AU" sz="1000">
                <a:solidFill>
                  <a:schemeClr val="tx1"/>
                </a:solidFill>
                <a:latin typeface="+mj-lt"/>
                <a:cs typeface="Arial"/>
              </a:rPr>
              <a:t>Brother – 2 x Standard GP Consult (Level B)</a:t>
            </a:r>
          </a:p>
          <a:p>
            <a:r>
              <a:rPr lang="en-AU" sz="1000">
                <a:solidFill>
                  <a:schemeClr val="tx1"/>
                </a:solidFill>
                <a:latin typeface="+mj-lt"/>
                <a:cs typeface="Arial"/>
              </a:rPr>
              <a:t>Brother – 1 x Standard GP Telephone Consult (Level B)</a:t>
            </a:r>
          </a:p>
        </p:txBody>
      </p:sp>
      <p:graphicFrame>
        <p:nvGraphicFramePr>
          <p:cNvPr id="6" name="Table 5">
            <a:extLst>
              <a:ext uri="{FF2B5EF4-FFF2-40B4-BE49-F238E27FC236}">
                <a16:creationId xmlns:a16="http://schemas.microsoft.com/office/drawing/2014/main" id="{32D463E9-DCE4-7FEA-886A-3A8D9B78AA7D}"/>
              </a:ext>
            </a:extLst>
          </p:cNvPr>
          <p:cNvGraphicFramePr>
            <a:graphicFrameLocks noGrp="1"/>
          </p:cNvGraphicFramePr>
          <p:nvPr>
            <p:extLst>
              <p:ext uri="{D42A27DB-BD31-4B8C-83A1-F6EECF244321}">
                <p14:modId xmlns:p14="http://schemas.microsoft.com/office/powerpoint/2010/main" val="1764614991"/>
              </p:ext>
            </p:extLst>
          </p:nvPr>
        </p:nvGraphicFramePr>
        <p:xfrm>
          <a:off x="4465096" y="4179059"/>
          <a:ext cx="7446785" cy="2229304"/>
        </p:xfrm>
        <a:graphic>
          <a:graphicData uri="http://schemas.openxmlformats.org/drawingml/2006/table">
            <a:tbl>
              <a:tblPr firstRow="1" firstCol="1" bandRow="1">
                <a:tableStyleId>{5C22544A-7EE6-4342-B048-85BDC9FD1C3A}</a:tableStyleId>
              </a:tblPr>
              <a:tblGrid>
                <a:gridCol w="1521377">
                  <a:extLst>
                    <a:ext uri="{9D8B030D-6E8A-4147-A177-3AD203B41FA5}">
                      <a16:colId xmlns:a16="http://schemas.microsoft.com/office/drawing/2014/main" val="1536599663"/>
                    </a:ext>
                  </a:extLst>
                </a:gridCol>
                <a:gridCol w="740676">
                  <a:extLst>
                    <a:ext uri="{9D8B030D-6E8A-4147-A177-3AD203B41FA5}">
                      <a16:colId xmlns:a16="http://schemas.microsoft.com/office/drawing/2014/main" val="1163587038"/>
                    </a:ext>
                  </a:extLst>
                </a:gridCol>
                <a:gridCol w="740676">
                  <a:extLst>
                    <a:ext uri="{9D8B030D-6E8A-4147-A177-3AD203B41FA5}">
                      <a16:colId xmlns:a16="http://schemas.microsoft.com/office/drawing/2014/main" val="2623905011"/>
                    </a:ext>
                  </a:extLst>
                </a:gridCol>
                <a:gridCol w="740676">
                  <a:extLst>
                    <a:ext uri="{9D8B030D-6E8A-4147-A177-3AD203B41FA5}">
                      <a16:colId xmlns:a16="http://schemas.microsoft.com/office/drawing/2014/main" val="3382706190"/>
                    </a:ext>
                  </a:extLst>
                </a:gridCol>
                <a:gridCol w="740676">
                  <a:extLst>
                    <a:ext uri="{9D8B030D-6E8A-4147-A177-3AD203B41FA5}">
                      <a16:colId xmlns:a16="http://schemas.microsoft.com/office/drawing/2014/main" val="4209259233"/>
                    </a:ext>
                  </a:extLst>
                </a:gridCol>
                <a:gridCol w="740676">
                  <a:extLst>
                    <a:ext uri="{9D8B030D-6E8A-4147-A177-3AD203B41FA5}">
                      <a16:colId xmlns:a16="http://schemas.microsoft.com/office/drawing/2014/main" val="428703557"/>
                    </a:ext>
                  </a:extLst>
                </a:gridCol>
                <a:gridCol w="740676">
                  <a:extLst>
                    <a:ext uri="{9D8B030D-6E8A-4147-A177-3AD203B41FA5}">
                      <a16:colId xmlns:a16="http://schemas.microsoft.com/office/drawing/2014/main" val="2611880398"/>
                    </a:ext>
                  </a:extLst>
                </a:gridCol>
                <a:gridCol w="740676">
                  <a:extLst>
                    <a:ext uri="{9D8B030D-6E8A-4147-A177-3AD203B41FA5}">
                      <a16:colId xmlns:a16="http://schemas.microsoft.com/office/drawing/2014/main" val="4213539475"/>
                    </a:ext>
                  </a:extLst>
                </a:gridCol>
                <a:gridCol w="740676">
                  <a:extLst>
                    <a:ext uri="{9D8B030D-6E8A-4147-A177-3AD203B41FA5}">
                      <a16:colId xmlns:a16="http://schemas.microsoft.com/office/drawing/2014/main" val="1667651096"/>
                    </a:ext>
                  </a:extLst>
                </a:gridCol>
              </a:tblGrid>
              <a:tr h="392941">
                <a:tc>
                  <a:txBody>
                    <a:bodyPr/>
                    <a:lstStyle/>
                    <a:p>
                      <a:pPr>
                        <a:lnSpc>
                          <a:spcPct val="115000"/>
                        </a:lnSpc>
                        <a:spcAft>
                          <a:spcPts val="800"/>
                        </a:spcAft>
                      </a:pP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B w="38100" cmpd="sng">
                      <a:noFill/>
                    </a:lnB>
                    <a:solidFill>
                      <a:srgbClr val="FFFFFF"/>
                    </a:solidFill>
                  </a:tcPr>
                </a:tc>
                <a:tc>
                  <a:txBody>
                    <a:bodyPr/>
                    <a:lstStyle/>
                    <a:p>
                      <a:pPr algn="ctr">
                        <a:lnSpc>
                          <a:spcPct val="115000"/>
                        </a:lnSpc>
                        <a:spcAft>
                          <a:spcPts val="800"/>
                        </a:spcAft>
                      </a:pPr>
                      <a:r>
                        <a:rPr lang="en-US" sz="1200" kern="100">
                          <a:effectLst/>
                        </a:rPr>
                        <a:t>NSW</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1200" kern="100">
                          <a:effectLst/>
                        </a:rPr>
                        <a:t>Vic</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1200" kern="100">
                          <a:effectLst/>
                        </a:rPr>
                        <a:t>Qld</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1200" kern="100">
                          <a:effectLst/>
                        </a:rPr>
                        <a:t>WA</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1200" kern="100">
                          <a:effectLst/>
                        </a:rPr>
                        <a:t>SA</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1200" kern="100">
                          <a:effectLst/>
                        </a:rPr>
                        <a:t>Tas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1200" kern="100">
                          <a:effectLst/>
                        </a:rPr>
                        <a:t>NT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1200" kern="100">
                          <a:effectLst/>
                        </a:rPr>
                        <a:t>ACT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43201589"/>
                  </a:ext>
                </a:extLst>
              </a:tr>
              <a:tr h="612121">
                <a:tc>
                  <a:txBody>
                    <a:bodyPr/>
                    <a:lstStyle/>
                    <a:p>
                      <a:pPr algn="ctr">
                        <a:lnSpc>
                          <a:spcPct val="115000"/>
                        </a:lnSpc>
                        <a:spcBef>
                          <a:spcPts val="800"/>
                        </a:spcBef>
                        <a:spcAft>
                          <a:spcPts val="800"/>
                        </a:spcAft>
                      </a:pPr>
                      <a:r>
                        <a:rPr lang="en-US" sz="1200" b="1" kern="100">
                          <a:solidFill>
                            <a:schemeClr val="lt1"/>
                          </a:solidFill>
                          <a:effectLst/>
                          <a:latin typeface="+mn-lt"/>
                          <a:ea typeface="+mn-ea"/>
                          <a:cs typeface="+mn-cs"/>
                        </a:rPr>
                        <a:t>City &amp; Metro Practice</a:t>
                      </a: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ctr"/>
                      <a:r>
                        <a:rPr lang="en-AU" sz="1200" b="1" i="0" u="none" strike="noStrike">
                          <a:solidFill>
                            <a:srgbClr val="000000"/>
                          </a:solidFill>
                          <a:effectLst/>
                          <a:latin typeface="Arial" panose="020B0604020202020204" pitchFamily="34" charset="0"/>
                        </a:rPr>
                        <a:t> $264 </a:t>
                      </a:r>
                    </a:p>
                  </a:txBody>
                  <a:tcPr marL="9525" marR="9525" marT="9525" marB="0" anchor="ctr">
                    <a:lnL w="12700" cmpd="sng">
                      <a:noFill/>
                    </a:lnL>
                    <a:solidFill>
                      <a:schemeClr val="bg1"/>
                    </a:solidFill>
                  </a:tcPr>
                </a:tc>
                <a:tc>
                  <a:txBody>
                    <a:bodyPr/>
                    <a:lstStyle/>
                    <a:p>
                      <a:pPr algn="ctr" fontAlgn="ctr"/>
                      <a:r>
                        <a:rPr lang="en-AU" sz="1200" b="1" i="0" u="none" strike="noStrike">
                          <a:solidFill>
                            <a:srgbClr val="000000"/>
                          </a:solidFill>
                          <a:effectLst/>
                          <a:latin typeface="Arial" panose="020B0604020202020204" pitchFamily="34" charset="0"/>
                        </a:rPr>
                        <a:t> $374 </a:t>
                      </a:r>
                    </a:p>
                  </a:txBody>
                  <a:tcPr marL="9525" marR="9525" marT="9525" marB="0" anchor="ctr">
                    <a:solidFill>
                      <a:schemeClr val="bg1"/>
                    </a:solidFill>
                  </a:tcPr>
                </a:tc>
                <a:tc>
                  <a:txBody>
                    <a:bodyPr/>
                    <a:lstStyle/>
                    <a:p>
                      <a:pPr algn="ctr" fontAlgn="ctr"/>
                      <a:r>
                        <a:rPr lang="en-AU" sz="1200" b="1" i="0" u="none" strike="noStrike" dirty="0">
                          <a:solidFill>
                            <a:srgbClr val="000000"/>
                          </a:solidFill>
                          <a:effectLst/>
                          <a:latin typeface="Arial" panose="020B0604020202020204" pitchFamily="34" charset="0"/>
                        </a:rPr>
                        <a:t> $365 </a:t>
                      </a:r>
                    </a:p>
                  </a:txBody>
                  <a:tcPr marL="9525" marR="9525" marT="9525" marB="0" anchor="ctr">
                    <a:solidFill>
                      <a:schemeClr val="bg1"/>
                    </a:solidFill>
                  </a:tcPr>
                </a:tc>
                <a:tc>
                  <a:txBody>
                    <a:bodyPr/>
                    <a:lstStyle/>
                    <a:p>
                      <a:pPr algn="ctr" fontAlgn="ctr"/>
                      <a:r>
                        <a:rPr lang="en-AU" sz="1200" b="1" i="0" u="none" strike="noStrike">
                          <a:solidFill>
                            <a:srgbClr val="000000"/>
                          </a:solidFill>
                          <a:effectLst/>
                          <a:latin typeface="Arial" panose="020B0604020202020204" pitchFamily="34" charset="0"/>
                        </a:rPr>
                        <a:t> $362 </a:t>
                      </a:r>
                    </a:p>
                  </a:txBody>
                  <a:tcPr marL="9525" marR="9525" marT="9525" marB="0" anchor="ctr">
                    <a:solidFill>
                      <a:schemeClr val="bg1"/>
                    </a:solidFill>
                  </a:tcPr>
                </a:tc>
                <a:tc>
                  <a:txBody>
                    <a:bodyPr/>
                    <a:lstStyle/>
                    <a:p>
                      <a:pPr algn="ctr" fontAlgn="ctr"/>
                      <a:r>
                        <a:rPr lang="en-AU" sz="1200" b="1" i="0" u="none" strike="noStrike">
                          <a:solidFill>
                            <a:srgbClr val="000000"/>
                          </a:solidFill>
                          <a:effectLst/>
                          <a:latin typeface="Arial" panose="020B0604020202020204" pitchFamily="34" charset="0"/>
                        </a:rPr>
                        <a:t> $345 </a:t>
                      </a:r>
                    </a:p>
                  </a:txBody>
                  <a:tcPr marL="9525" marR="9525" marT="9525" marB="0" anchor="ctr">
                    <a:solidFill>
                      <a:schemeClr val="bg1"/>
                    </a:solidFill>
                  </a:tcPr>
                </a:tc>
                <a:tc>
                  <a:txBody>
                    <a:bodyPr/>
                    <a:lstStyle/>
                    <a:p>
                      <a:pPr algn="ctr" fontAlgn="ctr"/>
                      <a:r>
                        <a:rPr lang="en-AU" sz="1200" b="1" i="0" u="none" strike="noStrike">
                          <a:solidFill>
                            <a:srgbClr val="000000"/>
                          </a:solidFill>
                          <a:effectLst/>
                          <a:latin typeface="Arial" panose="020B0604020202020204" pitchFamily="34" charset="0"/>
                        </a:rPr>
                        <a:t> </a:t>
                      </a:r>
                    </a:p>
                  </a:txBody>
                  <a:tcPr marL="9525" marR="9525" marT="9525" marB="0" anchor="ctr">
                    <a:solidFill>
                      <a:schemeClr val="bg1"/>
                    </a:solidFill>
                  </a:tcPr>
                </a:tc>
                <a:tc>
                  <a:txBody>
                    <a:bodyPr/>
                    <a:lstStyle/>
                    <a:p>
                      <a:pPr algn="ctr" fontAlgn="ctr"/>
                      <a:r>
                        <a:rPr lang="en-AU" sz="1200" b="1" i="0" u="none" strike="noStrike">
                          <a:solidFill>
                            <a:srgbClr val="000000"/>
                          </a:solidFill>
                          <a:effectLst/>
                          <a:latin typeface="Arial" panose="020B0604020202020204" pitchFamily="34" charset="0"/>
                        </a:rPr>
                        <a:t>  </a:t>
                      </a:r>
                    </a:p>
                  </a:txBody>
                  <a:tcPr marL="9525" marR="9525" marT="9525" marB="0" anchor="ctr">
                    <a:solidFill>
                      <a:schemeClr val="bg1"/>
                    </a:solidFill>
                  </a:tcPr>
                </a:tc>
                <a:tc>
                  <a:txBody>
                    <a:bodyPr/>
                    <a:lstStyle/>
                    <a:p>
                      <a:pPr algn="ctr" fontAlgn="ctr"/>
                      <a:r>
                        <a:rPr lang="en-AU" sz="1200" b="1" i="0" u="none" strike="noStrike">
                          <a:solidFill>
                            <a:srgbClr val="000000"/>
                          </a:solidFill>
                          <a:effectLst/>
                          <a:latin typeface="Arial" panose="020B0604020202020204" pitchFamily="34" charset="0"/>
                        </a:rPr>
                        <a:t> $639 </a:t>
                      </a:r>
                    </a:p>
                  </a:txBody>
                  <a:tcPr marL="9525" marR="9525" marT="9525" marB="0" anchor="ctr">
                    <a:solidFill>
                      <a:schemeClr val="bg1"/>
                    </a:solidFill>
                  </a:tcPr>
                </a:tc>
                <a:extLst>
                  <a:ext uri="{0D108BD9-81ED-4DB2-BD59-A6C34878D82A}">
                    <a16:rowId xmlns:a16="http://schemas.microsoft.com/office/drawing/2014/main" val="3871977588"/>
                  </a:ext>
                </a:extLst>
              </a:tr>
              <a:tr h="612121">
                <a:tc>
                  <a: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lang="en-AU" sz="1200" b="1" kern="100" dirty="0">
                          <a:solidFill>
                            <a:schemeClr val="lt1"/>
                          </a:solidFill>
                          <a:effectLst/>
                          <a:latin typeface="+mn-lt"/>
                          <a:ea typeface="+mn-ea"/>
                          <a:cs typeface="+mn-cs"/>
                        </a:rPr>
                        <a:t>Regional, Rural &amp; Remote Practice</a:t>
                      </a:r>
                      <a:endParaRPr lang="en-US" sz="1200" b="1" kern="100" dirty="0">
                        <a:solidFill>
                          <a:schemeClr val="lt1"/>
                        </a:solidFill>
                        <a:effectLst/>
                        <a:latin typeface="+mn-lt"/>
                        <a:ea typeface="+mn-ea"/>
                        <a:cs typeface="+mn-cs"/>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ctr"/>
                      <a:r>
                        <a:rPr lang="en-AU" sz="1200" b="1" i="0" u="none" strike="noStrike">
                          <a:solidFill>
                            <a:srgbClr val="000000"/>
                          </a:solidFill>
                          <a:effectLst/>
                          <a:latin typeface="Arial" panose="020B0604020202020204" pitchFamily="34" charset="0"/>
                        </a:rPr>
                        <a:t>$389</a:t>
                      </a:r>
                    </a:p>
                  </a:txBody>
                  <a:tcPr marL="9525" marR="9525" marT="9525" marB="0" anchor="ctr">
                    <a:lnL w="12700" cmpd="sng">
                      <a:noFill/>
                    </a:lnL>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$366</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$385</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$401</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$431</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$651</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$344</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AU" sz="1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txBody>
                  <a:tcPr marL="9525" marR="9525" marT="9525" marB="0" anchor="ctr">
                    <a:solidFill>
                      <a:schemeClr val="bg1"/>
                    </a:solidFill>
                  </a:tcPr>
                </a:tc>
                <a:extLst>
                  <a:ext uri="{0D108BD9-81ED-4DB2-BD59-A6C34878D82A}">
                    <a16:rowId xmlns:a16="http://schemas.microsoft.com/office/drawing/2014/main" val="1920126941"/>
                  </a:ext>
                </a:extLst>
              </a:tr>
              <a:tr h="612121">
                <a:tc>
                  <a: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lang="en-US" sz="1200" b="1" kern="100">
                          <a:solidFill>
                            <a:schemeClr val="lt1"/>
                          </a:solidFill>
                          <a:effectLst/>
                          <a:latin typeface="+mn-lt"/>
                          <a:ea typeface="+mn-ea"/>
                          <a:cs typeface="+mn-cs"/>
                        </a:rPr>
                        <a:t>Fully Bulk Billing Practice</a:t>
                      </a: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ctr"/>
                      <a:r>
                        <a:rPr lang="en-AU" sz="1200" b="1" i="0" u="none" strike="noStrike">
                          <a:solidFill>
                            <a:srgbClr val="000000"/>
                          </a:solidFill>
                          <a:effectLst/>
                          <a:latin typeface="Arial" panose="020B0604020202020204" pitchFamily="34" charset="0"/>
                        </a:rPr>
                        <a:t>$0</a:t>
                      </a:r>
                    </a:p>
                  </a:txBody>
                  <a:tcPr marL="9525" marR="9525" marT="9525" marB="0" anchor="ctr">
                    <a:lnL w="12700" cmpd="sng">
                      <a:noFill/>
                    </a:lnL>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a:txBody>
                  <a:tcPr marL="9525" marR="9525" marT="9525" marB="0" anchor="ctr">
                    <a:solidFill>
                      <a:schemeClr val="bg1"/>
                    </a:solidFill>
                  </a:tcPr>
                </a:tc>
                <a:extLst>
                  <a:ext uri="{0D108BD9-81ED-4DB2-BD59-A6C34878D82A}">
                    <a16:rowId xmlns:a16="http://schemas.microsoft.com/office/drawing/2014/main" val="3657181991"/>
                  </a:ext>
                </a:extLst>
              </a:tr>
            </a:tbl>
          </a:graphicData>
        </a:graphic>
      </p:graphicFrame>
      <p:sp>
        <p:nvSpPr>
          <p:cNvPr id="5" name="Title 9">
            <a:extLst>
              <a:ext uri="{FF2B5EF4-FFF2-40B4-BE49-F238E27FC236}">
                <a16:creationId xmlns:a16="http://schemas.microsoft.com/office/drawing/2014/main" id="{23B2F4C0-14F0-05B6-89F7-70F8467F3EE6}"/>
              </a:ext>
            </a:extLst>
          </p:cNvPr>
          <p:cNvSpPr txBox="1">
            <a:spLocks/>
          </p:cNvSpPr>
          <p:nvPr/>
        </p:nvSpPr>
        <p:spPr>
          <a:xfrm>
            <a:off x="4463439" y="3896799"/>
            <a:ext cx="7446782" cy="27463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3000" b="1" kern="1200">
                <a:solidFill>
                  <a:srgbClr val="1E1545"/>
                </a:solidFill>
                <a:latin typeface="Arial" panose="020B0604020202020204" pitchFamily="34" charset="0"/>
                <a:ea typeface="+mj-ea"/>
                <a:cs typeface="Arial" panose="020B0604020202020204" pitchFamily="34" charset="0"/>
              </a:defRPr>
            </a:lvl1pPr>
          </a:lstStyle>
          <a:p>
            <a:r>
              <a:rPr lang="en-AU" sz="1400" dirty="0"/>
              <a:t>Yearly out-of-pocket costs</a:t>
            </a:r>
            <a:endParaRPr lang="en-US" sz="1400" dirty="0"/>
          </a:p>
        </p:txBody>
      </p:sp>
    </p:spTree>
    <p:extLst>
      <p:ext uri="{BB962C8B-B14F-4D97-AF65-F5344CB8AC3E}">
        <p14:creationId xmlns:p14="http://schemas.microsoft.com/office/powerpoint/2010/main" val="2817418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5C888-F4FD-4F2C-0207-BC8F10F436C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F0AC8157-EBA0-D69C-C6FE-A6F4CCBBB4AD}"/>
              </a:ext>
            </a:extLst>
          </p:cNvPr>
          <p:cNvSpPr/>
          <p:nvPr/>
        </p:nvSpPr>
        <p:spPr>
          <a:xfrm>
            <a:off x="-1657" y="0"/>
            <a:ext cx="3925957" cy="6858000"/>
          </a:xfrm>
          <a:prstGeom prst="rect">
            <a:avLst/>
          </a:prstGeom>
          <a:solidFill>
            <a:srgbClr val="05473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FFF6E7DE-32FF-A006-67FE-FCB496712601}"/>
              </a:ext>
            </a:extLst>
          </p:cNvPr>
          <p:cNvSpPr/>
          <p:nvPr/>
        </p:nvSpPr>
        <p:spPr>
          <a:xfrm>
            <a:off x="0" y="0"/>
            <a:ext cx="3925957" cy="6858000"/>
          </a:xfrm>
          <a:prstGeom prst="rect">
            <a:avLst/>
          </a:prstGeom>
          <a:gradFill>
            <a:gsLst>
              <a:gs pos="0">
                <a:srgbClr val="054B25">
                  <a:alpha val="19000"/>
                </a:srgbClr>
              </a:gs>
              <a:gs pos="83000">
                <a:srgbClr val="098843">
                  <a:alpha val="19000"/>
                </a:srgbClr>
              </a:gs>
              <a:gs pos="97000">
                <a:schemeClr val="accent2">
                  <a:alpha val="13000"/>
                </a:schemeClr>
              </a:gs>
            </a:gsLst>
            <a:lin ang="54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Date Placeholder 3">
            <a:extLst>
              <a:ext uri="{FF2B5EF4-FFF2-40B4-BE49-F238E27FC236}">
                <a16:creationId xmlns:a16="http://schemas.microsoft.com/office/drawing/2014/main" id="{A22E022C-4EE1-4000-C9C1-32B383E366D5}"/>
              </a:ext>
            </a:extLst>
          </p:cNvPr>
          <p:cNvSpPr>
            <a:spLocks noGrp="1"/>
          </p:cNvSpPr>
          <p:nvPr>
            <p:ph type="dt" sz="half" idx="11"/>
          </p:nvPr>
        </p:nvSpPr>
        <p:spPr>
          <a:xfrm>
            <a:off x="8700052" y="6064291"/>
            <a:ext cx="2743200" cy="277000"/>
          </a:xfrm>
        </p:spPr>
        <p:txBody>
          <a:bodyPr/>
          <a:lstStyle/>
          <a:p>
            <a:r>
              <a:rPr lang="en-US"/>
              <a:t>February 2025</a:t>
            </a:r>
          </a:p>
        </p:txBody>
      </p:sp>
      <p:sp>
        <p:nvSpPr>
          <p:cNvPr id="10" name="Title 9">
            <a:extLst>
              <a:ext uri="{FF2B5EF4-FFF2-40B4-BE49-F238E27FC236}">
                <a16:creationId xmlns:a16="http://schemas.microsoft.com/office/drawing/2014/main" id="{56643AB4-560F-9C91-91C3-40E9368C2FE7}"/>
              </a:ext>
            </a:extLst>
          </p:cNvPr>
          <p:cNvSpPr>
            <a:spLocks noGrp="1"/>
          </p:cNvSpPr>
          <p:nvPr>
            <p:ph type="title"/>
          </p:nvPr>
        </p:nvSpPr>
        <p:spPr>
          <a:xfrm>
            <a:off x="4485504" y="287140"/>
            <a:ext cx="7446782" cy="549275"/>
          </a:xfrm>
        </p:spPr>
        <p:txBody>
          <a:bodyPr/>
          <a:lstStyle/>
          <a:p>
            <a:r>
              <a:rPr lang="en-AU"/>
              <a:t>Younger family</a:t>
            </a:r>
            <a:endParaRPr lang="en-US"/>
          </a:p>
        </p:txBody>
      </p:sp>
      <p:sp>
        <p:nvSpPr>
          <p:cNvPr id="20" name="Rounded Rectangle 39">
            <a:extLst>
              <a:ext uri="{FF2B5EF4-FFF2-40B4-BE49-F238E27FC236}">
                <a16:creationId xmlns:a16="http://schemas.microsoft.com/office/drawing/2014/main" id="{A7170136-83BC-31E5-10D8-06D289F16B6E}"/>
              </a:ext>
            </a:extLst>
          </p:cNvPr>
          <p:cNvSpPr/>
          <p:nvPr/>
        </p:nvSpPr>
        <p:spPr>
          <a:xfrm>
            <a:off x="4465098" y="957262"/>
            <a:ext cx="6978153" cy="2618858"/>
          </a:xfrm>
          <a:prstGeom prst="roundRect">
            <a:avLst>
              <a:gd name="adj" fmla="val 5124"/>
            </a:avLst>
          </a:prstGeom>
          <a:solidFill>
            <a:schemeClr val="bg1"/>
          </a:solidFill>
          <a:ln w="6350">
            <a:solidFill>
              <a:schemeClr val="bg1">
                <a:lumMod val="65000"/>
              </a:schemeClr>
            </a:solidFill>
          </a:ln>
          <a:effectLst>
            <a:outerShdw blurRad="127000" dist="50800" dir="4800000" sx="102000" sy="102000" algn="ctr" rotWithShape="0">
              <a:schemeClr val="tx1">
                <a:alpha val="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t"/>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r>
              <a:rPr lang="en-AU" sz="1200" dirty="0">
                <a:solidFill>
                  <a:schemeClr val="tx1"/>
                </a:solidFill>
                <a:latin typeface="+mj-lt"/>
                <a:cs typeface="Calibri Light"/>
              </a:rPr>
              <a:t>This younger family has been modelled </a:t>
            </a:r>
            <a:r>
              <a:rPr lang="en-AU" sz="1200" dirty="0">
                <a:solidFill>
                  <a:schemeClr val="tx2"/>
                </a:solidFill>
                <a:latin typeface="+mj-lt"/>
                <a:cs typeface="Calibri Light"/>
              </a:rPr>
              <a:t>on a typical GP service usage for a family of four with two parents in 30s, and two children under five years old.</a:t>
            </a:r>
          </a:p>
          <a:p>
            <a:endParaRPr lang="en-AU" sz="1200" dirty="0">
              <a:solidFill>
                <a:schemeClr val="tx2"/>
              </a:solidFill>
              <a:latin typeface="+mj-lt"/>
              <a:cs typeface="Calibri Light"/>
            </a:endParaRPr>
          </a:p>
          <a:p>
            <a:r>
              <a:rPr lang="en-AU" sz="1200" dirty="0">
                <a:solidFill>
                  <a:schemeClr val="tx2"/>
                </a:solidFill>
                <a:latin typeface="+mj-lt"/>
                <a:cs typeface="Calibri Light"/>
              </a:rPr>
              <a:t>The children see their family GP for minor illnesses and vaccinations. The parents are generally healthy, and only see their GP a few times a year for injury or illness, which has increased this year with one of their children starting pre-school and bringing home more viruses and colds.</a:t>
            </a:r>
          </a:p>
          <a:p>
            <a:endParaRPr lang="en-AU" sz="1200" dirty="0">
              <a:solidFill>
                <a:schemeClr val="tx2"/>
              </a:solidFill>
              <a:latin typeface="+mj-lt"/>
              <a:cs typeface="Calibri Light"/>
            </a:endParaRPr>
          </a:p>
          <a:p>
            <a:r>
              <a:rPr lang="en-AU" sz="1200" dirty="0">
                <a:solidFill>
                  <a:schemeClr val="tx2"/>
                </a:solidFill>
                <a:latin typeface="+mj-lt"/>
                <a:cs typeface="Calibri Light"/>
              </a:rPr>
              <a:t>Younger families with this typical rate of GP service usage may </a:t>
            </a:r>
            <a:r>
              <a:rPr lang="en-AU" sz="1200" dirty="0">
                <a:solidFill>
                  <a:schemeClr val="tx1"/>
                </a:solidFill>
                <a:latin typeface="+mj-lt"/>
                <a:cs typeface="Calibri Light"/>
              </a:rPr>
              <a:t>have out-of-pocket costs of between </a:t>
            </a:r>
            <a:r>
              <a:rPr lang="en-AU" sz="1200" b="1" dirty="0">
                <a:solidFill>
                  <a:schemeClr val="tx1"/>
                </a:solidFill>
                <a:latin typeface="+mj-lt"/>
                <a:cs typeface="Calibri Light"/>
              </a:rPr>
              <a:t>$154 and $444 a year</a:t>
            </a:r>
            <a:r>
              <a:rPr lang="en-AU" sz="1200" dirty="0">
                <a:solidFill>
                  <a:schemeClr val="tx1"/>
                </a:solidFill>
                <a:latin typeface="+mj-lt"/>
                <a:cs typeface="Calibri Light"/>
              </a:rPr>
              <a:t>, depending on where they live.</a:t>
            </a:r>
          </a:p>
          <a:p>
            <a:endParaRPr lang="en-AU" sz="1200" dirty="0">
              <a:solidFill>
                <a:schemeClr val="tx1"/>
              </a:solidFill>
              <a:latin typeface="+mj-lt"/>
              <a:cs typeface="Calibri Light"/>
            </a:endParaRPr>
          </a:p>
          <a:p>
            <a:r>
              <a:rPr lang="en-AU" sz="1200" dirty="0">
                <a:solidFill>
                  <a:schemeClr val="tx1"/>
                </a:solidFill>
                <a:latin typeface="+mj-lt"/>
                <a:cs typeface="Calibri Light"/>
              </a:rPr>
              <a:t>If their practice shifts to full bulk billing with the support of the </a:t>
            </a:r>
            <a:r>
              <a:rPr lang="en-AU" sz="1200" b="1" dirty="0">
                <a:solidFill>
                  <a:schemeClr val="tx1"/>
                </a:solidFill>
                <a:latin typeface="+mj-lt"/>
                <a:cs typeface="Calibri Light"/>
              </a:rPr>
              <a:t>Bulk Billing Practice Incentive Program</a:t>
            </a:r>
            <a:r>
              <a:rPr lang="en-AU" sz="1200" dirty="0">
                <a:solidFill>
                  <a:schemeClr val="tx1"/>
                </a:solidFill>
                <a:latin typeface="+mj-lt"/>
                <a:cs typeface="Calibri Light"/>
              </a:rPr>
              <a:t> and </a:t>
            </a:r>
            <a:r>
              <a:rPr lang="en-AU" sz="1200" b="1" dirty="0">
                <a:solidFill>
                  <a:schemeClr val="tx1"/>
                </a:solidFill>
                <a:latin typeface="+mj-lt"/>
                <a:cs typeface="Calibri Light"/>
              </a:rPr>
              <a:t>bulk billing incentive for all Australians, </a:t>
            </a:r>
            <a:r>
              <a:rPr lang="en-AU" sz="1200" dirty="0">
                <a:solidFill>
                  <a:schemeClr val="tx1"/>
                </a:solidFill>
                <a:latin typeface="+mj-lt"/>
                <a:cs typeface="Calibri Light"/>
              </a:rPr>
              <a:t>then the out of pocket cost </a:t>
            </a:r>
            <a:r>
              <a:rPr lang="en-AU" sz="1200" dirty="0">
                <a:solidFill>
                  <a:schemeClr val="tx2"/>
                </a:solidFill>
                <a:latin typeface="+mj-lt"/>
                <a:cs typeface="Calibri Light"/>
              </a:rPr>
              <a:t>for this younger family </a:t>
            </a:r>
            <a:r>
              <a:rPr lang="en-AU" sz="1200" dirty="0">
                <a:solidFill>
                  <a:schemeClr val="tx1"/>
                </a:solidFill>
                <a:latin typeface="+mj-lt"/>
                <a:cs typeface="Calibri Light"/>
              </a:rPr>
              <a:t>will be </a:t>
            </a:r>
            <a:r>
              <a:rPr lang="en-AU" sz="1200" b="1" dirty="0">
                <a:solidFill>
                  <a:schemeClr val="tx1"/>
                </a:solidFill>
                <a:latin typeface="+mj-lt"/>
                <a:cs typeface="Calibri Light"/>
              </a:rPr>
              <a:t>$0</a:t>
            </a:r>
            <a:r>
              <a:rPr lang="en-AU" sz="1200" dirty="0">
                <a:solidFill>
                  <a:schemeClr val="tx1"/>
                </a:solidFill>
                <a:latin typeface="+mj-lt"/>
                <a:cs typeface="Calibri Light"/>
              </a:rPr>
              <a:t> - all of their GP visits will be free.</a:t>
            </a:r>
          </a:p>
        </p:txBody>
      </p:sp>
      <p:sp>
        <p:nvSpPr>
          <p:cNvPr id="2" name="Rounded Rectangle 39">
            <a:extLst>
              <a:ext uri="{FF2B5EF4-FFF2-40B4-BE49-F238E27FC236}">
                <a16:creationId xmlns:a16="http://schemas.microsoft.com/office/drawing/2014/main" id="{33F7003E-B79E-F64C-27CF-00E66F2FC46E}"/>
              </a:ext>
            </a:extLst>
          </p:cNvPr>
          <p:cNvSpPr/>
          <p:nvPr/>
        </p:nvSpPr>
        <p:spPr>
          <a:xfrm>
            <a:off x="113352" y="4121784"/>
            <a:ext cx="3679782" cy="2157561"/>
          </a:xfrm>
          <a:prstGeom prst="roundRect">
            <a:avLst>
              <a:gd name="adj" fmla="val 5124"/>
            </a:avLst>
          </a:prstGeom>
          <a:solidFill>
            <a:schemeClr val="bg1"/>
          </a:solidFill>
          <a:ln w="6350">
            <a:solidFill>
              <a:schemeClr val="bg1">
                <a:lumMod val="65000"/>
              </a:schemeClr>
            </a:solidFill>
          </a:ln>
          <a:effectLst>
            <a:outerShdw blurRad="127000" dist="50800" dir="4800000" sx="102000" sy="102000" algn="ctr" rotWithShape="0">
              <a:schemeClr val="tx1">
                <a:alpha val="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t"/>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r>
              <a:rPr lang="en-AU" sz="1000" b="1" u="sng">
                <a:solidFill>
                  <a:schemeClr val="tx1"/>
                </a:solidFill>
                <a:latin typeface="+mj-lt"/>
                <a:cs typeface="Arial"/>
              </a:rPr>
              <a:t>GP VISITS THIS YEAR:</a:t>
            </a:r>
            <a:r>
              <a:rPr lang="en-AU" sz="1000" b="1">
                <a:solidFill>
                  <a:schemeClr val="tx1"/>
                </a:solidFill>
                <a:latin typeface="+mj-lt"/>
                <a:cs typeface="Arial"/>
              </a:rPr>
              <a:t> 18</a:t>
            </a:r>
          </a:p>
          <a:p>
            <a:endParaRPr lang="en-AU" sz="1000">
              <a:solidFill>
                <a:schemeClr val="tx1"/>
              </a:solidFill>
              <a:latin typeface="+mj-lt"/>
              <a:cs typeface="Arial"/>
            </a:endParaRPr>
          </a:p>
          <a:p>
            <a:r>
              <a:rPr lang="en-AU" sz="1000">
                <a:solidFill>
                  <a:schemeClr val="tx1"/>
                </a:solidFill>
                <a:latin typeface="+mj-lt"/>
                <a:cs typeface="Arial"/>
              </a:rPr>
              <a:t>Father – 3 x Standard GP Consult (Level B)</a:t>
            </a:r>
          </a:p>
          <a:p>
            <a:endParaRPr lang="en-AU" sz="1000">
              <a:solidFill>
                <a:schemeClr val="tx1"/>
              </a:solidFill>
              <a:latin typeface="+mj-lt"/>
              <a:cs typeface="Arial"/>
            </a:endParaRPr>
          </a:p>
          <a:p>
            <a:r>
              <a:rPr lang="en-AU" sz="1000">
                <a:solidFill>
                  <a:schemeClr val="tx1"/>
                </a:solidFill>
                <a:latin typeface="+mj-lt"/>
                <a:cs typeface="Arial"/>
              </a:rPr>
              <a:t>Mother – 5 x Standard GP Consult (Level B)</a:t>
            </a:r>
          </a:p>
          <a:p>
            <a:r>
              <a:rPr lang="en-AU" sz="1000">
                <a:solidFill>
                  <a:schemeClr val="tx1"/>
                </a:solidFill>
                <a:latin typeface="+mj-lt"/>
                <a:cs typeface="Arial"/>
              </a:rPr>
              <a:t>Mother – 1 x Standard GP Telephone Consult (Level B)</a:t>
            </a:r>
          </a:p>
          <a:p>
            <a:endParaRPr lang="en-AU" sz="1000">
              <a:solidFill>
                <a:schemeClr val="tx1"/>
              </a:solidFill>
              <a:latin typeface="+mj-lt"/>
              <a:cs typeface="Arial"/>
            </a:endParaRPr>
          </a:p>
          <a:p>
            <a:r>
              <a:rPr lang="en-AU" sz="1000">
                <a:solidFill>
                  <a:schemeClr val="tx1"/>
                </a:solidFill>
                <a:latin typeface="+mj-lt"/>
                <a:cs typeface="Arial"/>
              </a:rPr>
              <a:t>Toddler – 4 x Standard GP Consult (Level B)</a:t>
            </a:r>
          </a:p>
          <a:p>
            <a:endParaRPr lang="en-AU" sz="1000">
              <a:solidFill>
                <a:schemeClr val="tx1"/>
              </a:solidFill>
              <a:latin typeface="+mj-lt"/>
              <a:cs typeface="Arial"/>
            </a:endParaRPr>
          </a:p>
          <a:p>
            <a:r>
              <a:rPr lang="en-AU" sz="1000">
                <a:solidFill>
                  <a:schemeClr val="tx1"/>
                </a:solidFill>
                <a:latin typeface="+mj-lt"/>
                <a:cs typeface="Arial"/>
              </a:rPr>
              <a:t>Pre-schooler – 4 x Standard GP Consult (Level B)</a:t>
            </a:r>
          </a:p>
          <a:p>
            <a:r>
              <a:rPr lang="en-AU" sz="1000">
                <a:solidFill>
                  <a:schemeClr val="tx1"/>
                </a:solidFill>
                <a:latin typeface="+mj-lt"/>
                <a:cs typeface="Arial"/>
              </a:rPr>
              <a:t>Pre-schooler – 1 x Long GP Consult (Level C)</a:t>
            </a:r>
          </a:p>
        </p:txBody>
      </p:sp>
      <p:pic>
        <p:nvPicPr>
          <p:cNvPr id="9" name="Picture 8">
            <a:extLst>
              <a:ext uri="{FF2B5EF4-FFF2-40B4-BE49-F238E27FC236}">
                <a16:creationId xmlns:a16="http://schemas.microsoft.com/office/drawing/2014/main" id="{D93D86F7-EADA-59B1-1BAA-633BE858811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11424" y="561777"/>
            <a:ext cx="3299793" cy="3299793"/>
          </a:xfrm>
          <a:prstGeom prst="ellipse">
            <a:avLst/>
          </a:prstGeom>
        </p:spPr>
      </p:pic>
      <p:graphicFrame>
        <p:nvGraphicFramePr>
          <p:cNvPr id="11" name="Table 10">
            <a:extLst>
              <a:ext uri="{FF2B5EF4-FFF2-40B4-BE49-F238E27FC236}">
                <a16:creationId xmlns:a16="http://schemas.microsoft.com/office/drawing/2014/main" id="{63CC53E8-7706-A15F-889A-B553317BDF76}"/>
              </a:ext>
            </a:extLst>
          </p:cNvPr>
          <p:cNvGraphicFramePr>
            <a:graphicFrameLocks noGrp="1"/>
          </p:cNvGraphicFramePr>
          <p:nvPr>
            <p:extLst>
              <p:ext uri="{D42A27DB-BD31-4B8C-83A1-F6EECF244321}">
                <p14:modId xmlns:p14="http://schemas.microsoft.com/office/powerpoint/2010/main" val="844340080"/>
              </p:ext>
            </p:extLst>
          </p:nvPr>
        </p:nvGraphicFramePr>
        <p:xfrm>
          <a:off x="4465096" y="4179059"/>
          <a:ext cx="7446785" cy="2229304"/>
        </p:xfrm>
        <a:graphic>
          <a:graphicData uri="http://schemas.openxmlformats.org/drawingml/2006/table">
            <a:tbl>
              <a:tblPr firstRow="1" firstCol="1" bandRow="1">
                <a:tableStyleId>{5C22544A-7EE6-4342-B048-85BDC9FD1C3A}</a:tableStyleId>
              </a:tblPr>
              <a:tblGrid>
                <a:gridCol w="1521377">
                  <a:extLst>
                    <a:ext uri="{9D8B030D-6E8A-4147-A177-3AD203B41FA5}">
                      <a16:colId xmlns:a16="http://schemas.microsoft.com/office/drawing/2014/main" val="1536599663"/>
                    </a:ext>
                  </a:extLst>
                </a:gridCol>
                <a:gridCol w="740676">
                  <a:extLst>
                    <a:ext uri="{9D8B030D-6E8A-4147-A177-3AD203B41FA5}">
                      <a16:colId xmlns:a16="http://schemas.microsoft.com/office/drawing/2014/main" val="1163587038"/>
                    </a:ext>
                  </a:extLst>
                </a:gridCol>
                <a:gridCol w="740676">
                  <a:extLst>
                    <a:ext uri="{9D8B030D-6E8A-4147-A177-3AD203B41FA5}">
                      <a16:colId xmlns:a16="http://schemas.microsoft.com/office/drawing/2014/main" val="2623905011"/>
                    </a:ext>
                  </a:extLst>
                </a:gridCol>
                <a:gridCol w="740676">
                  <a:extLst>
                    <a:ext uri="{9D8B030D-6E8A-4147-A177-3AD203B41FA5}">
                      <a16:colId xmlns:a16="http://schemas.microsoft.com/office/drawing/2014/main" val="3382706190"/>
                    </a:ext>
                  </a:extLst>
                </a:gridCol>
                <a:gridCol w="740676">
                  <a:extLst>
                    <a:ext uri="{9D8B030D-6E8A-4147-A177-3AD203B41FA5}">
                      <a16:colId xmlns:a16="http://schemas.microsoft.com/office/drawing/2014/main" val="4209259233"/>
                    </a:ext>
                  </a:extLst>
                </a:gridCol>
                <a:gridCol w="740676">
                  <a:extLst>
                    <a:ext uri="{9D8B030D-6E8A-4147-A177-3AD203B41FA5}">
                      <a16:colId xmlns:a16="http://schemas.microsoft.com/office/drawing/2014/main" val="428703557"/>
                    </a:ext>
                  </a:extLst>
                </a:gridCol>
                <a:gridCol w="740676">
                  <a:extLst>
                    <a:ext uri="{9D8B030D-6E8A-4147-A177-3AD203B41FA5}">
                      <a16:colId xmlns:a16="http://schemas.microsoft.com/office/drawing/2014/main" val="2611880398"/>
                    </a:ext>
                  </a:extLst>
                </a:gridCol>
                <a:gridCol w="740676">
                  <a:extLst>
                    <a:ext uri="{9D8B030D-6E8A-4147-A177-3AD203B41FA5}">
                      <a16:colId xmlns:a16="http://schemas.microsoft.com/office/drawing/2014/main" val="4213539475"/>
                    </a:ext>
                  </a:extLst>
                </a:gridCol>
                <a:gridCol w="740676">
                  <a:extLst>
                    <a:ext uri="{9D8B030D-6E8A-4147-A177-3AD203B41FA5}">
                      <a16:colId xmlns:a16="http://schemas.microsoft.com/office/drawing/2014/main" val="1667651096"/>
                    </a:ext>
                  </a:extLst>
                </a:gridCol>
              </a:tblGrid>
              <a:tr h="392941">
                <a:tc>
                  <a:txBody>
                    <a:bodyPr/>
                    <a:lstStyle/>
                    <a:p>
                      <a:pPr>
                        <a:lnSpc>
                          <a:spcPct val="115000"/>
                        </a:lnSpc>
                        <a:spcAft>
                          <a:spcPts val="800"/>
                        </a:spcAft>
                      </a:pP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B w="38100" cmpd="sng">
                      <a:noFill/>
                    </a:lnB>
                    <a:solidFill>
                      <a:srgbClr val="FFFFFF"/>
                    </a:solidFill>
                  </a:tcPr>
                </a:tc>
                <a:tc>
                  <a:txBody>
                    <a:bodyPr/>
                    <a:lstStyle/>
                    <a:p>
                      <a:pPr algn="ctr">
                        <a:lnSpc>
                          <a:spcPct val="115000"/>
                        </a:lnSpc>
                        <a:spcAft>
                          <a:spcPts val="800"/>
                        </a:spcAft>
                      </a:pPr>
                      <a:r>
                        <a:rPr lang="en-US" sz="1200" kern="100">
                          <a:effectLst/>
                        </a:rPr>
                        <a:t>NSW</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1200" kern="100">
                          <a:effectLst/>
                        </a:rPr>
                        <a:t>Vic</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1200" kern="100">
                          <a:effectLst/>
                        </a:rPr>
                        <a:t>Qld</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1200" kern="100">
                          <a:effectLst/>
                        </a:rPr>
                        <a:t>WA</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1200" kern="100">
                          <a:effectLst/>
                        </a:rPr>
                        <a:t>SA</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1200" kern="100">
                          <a:effectLst/>
                        </a:rPr>
                        <a:t>Tas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1200" kern="100">
                          <a:effectLst/>
                        </a:rPr>
                        <a:t>NT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1200" kern="100">
                          <a:effectLst/>
                        </a:rPr>
                        <a:t>ACT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43201589"/>
                  </a:ext>
                </a:extLst>
              </a:tr>
              <a:tr h="612121">
                <a:tc>
                  <a:txBody>
                    <a:bodyPr/>
                    <a:lstStyle/>
                    <a:p>
                      <a:pPr algn="ctr">
                        <a:lnSpc>
                          <a:spcPct val="115000"/>
                        </a:lnSpc>
                        <a:spcBef>
                          <a:spcPts val="800"/>
                        </a:spcBef>
                        <a:spcAft>
                          <a:spcPts val="800"/>
                        </a:spcAft>
                      </a:pPr>
                      <a:r>
                        <a:rPr lang="en-US" sz="1200" b="1" kern="100">
                          <a:solidFill>
                            <a:schemeClr val="lt1"/>
                          </a:solidFill>
                          <a:effectLst/>
                          <a:latin typeface="+mn-lt"/>
                          <a:ea typeface="+mn-ea"/>
                          <a:cs typeface="+mn-cs"/>
                        </a:rPr>
                        <a:t>City &amp; Metro Practice</a:t>
                      </a: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ctr"/>
                      <a:r>
                        <a:rPr lang="en-AU" sz="1200" b="1" i="0" u="none" strike="noStrike">
                          <a:solidFill>
                            <a:srgbClr val="000000"/>
                          </a:solidFill>
                          <a:effectLst/>
                          <a:latin typeface="Arial" panose="020B0604020202020204" pitchFamily="34" charset="0"/>
                        </a:rPr>
                        <a:t> $215 </a:t>
                      </a:r>
                    </a:p>
                  </a:txBody>
                  <a:tcPr marL="0" marR="0" marT="0" marB="0" anchor="ctr">
                    <a:lnL w="12700" cmpd="sng">
                      <a:noFill/>
                    </a:lnL>
                    <a:solidFill>
                      <a:schemeClr val="bg1"/>
                    </a:solidFill>
                  </a:tcPr>
                </a:tc>
                <a:tc>
                  <a:txBody>
                    <a:bodyPr/>
                    <a:lstStyle/>
                    <a:p>
                      <a:pPr algn="ctr" fontAlgn="ctr"/>
                      <a:r>
                        <a:rPr lang="en-AU" sz="1200" b="1" i="0" u="none" strike="noStrike">
                          <a:solidFill>
                            <a:srgbClr val="000000"/>
                          </a:solidFill>
                          <a:effectLst/>
                          <a:latin typeface="Arial" panose="020B0604020202020204" pitchFamily="34" charset="0"/>
                        </a:rPr>
                        <a:t> $209 </a:t>
                      </a:r>
                    </a:p>
                  </a:txBody>
                  <a:tcPr marL="0" marR="0" marT="0" marB="0" anchor="ctr">
                    <a:solidFill>
                      <a:schemeClr val="bg1"/>
                    </a:solidFill>
                  </a:tcPr>
                </a:tc>
                <a:tc>
                  <a:txBody>
                    <a:bodyPr/>
                    <a:lstStyle/>
                    <a:p>
                      <a:pPr algn="ctr" fontAlgn="ctr"/>
                      <a:r>
                        <a:rPr lang="en-AU" sz="1200" b="1" i="0" u="none" strike="noStrike">
                          <a:solidFill>
                            <a:srgbClr val="000000"/>
                          </a:solidFill>
                          <a:effectLst/>
                          <a:latin typeface="Arial" panose="020B0604020202020204" pitchFamily="34" charset="0"/>
                        </a:rPr>
                        <a:t> $296 </a:t>
                      </a:r>
                    </a:p>
                  </a:txBody>
                  <a:tcPr marL="0" marR="0" marT="0" marB="0" anchor="ctr">
                    <a:solidFill>
                      <a:schemeClr val="bg1"/>
                    </a:solidFill>
                  </a:tcPr>
                </a:tc>
                <a:tc>
                  <a:txBody>
                    <a:bodyPr/>
                    <a:lstStyle/>
                    <a:p>
                      <a:pPr algn="ctr" fontAlgn="ctr"/>
                      <a:r>
                        <a:rPr lang="en-AU" sz="1200" b="1" i="0" u="none" strike="noStrike">
                          <a:solidFill>
                            <a:srgbClr val="000000"/>
                          </a:solidFill>
                          <a:effectLst/>
                          <a:latin typeface="Arial" panose="020B0604020202020204" pitchFamily="34" charset="0"/>
                        </a:rPr>
                        <a:t> $238 </a:t>
                      </a:r>
                    </a:p>
                  </a:txBody>
                  <a:tcPr marL="0" marR="0" marT="0" marB="0" anchor="ctr">
                    <a:solidFill>
                      <a:schemeClr val="bg1"/>
                    </a:solidFill>
                  </a:tcPr>
                </a:tc>
                <a:tc>
                  <a:txBody>
                    <a:bodyPr/>
                    <a:lstStyle/>
                    <a:p>
                      <a:pPr algn="ctr" fontAlgn="ctr"/>
                      <a:r>
                        <a:rPr lang="en-AU" sz="1200" b="1" i="0" u="none" strike="noStrike">
                          <a:solidFill>
                            <a:srgbClr val="000000"/>
                          </a:solidFill>
                          <a:effectLst/>
                          <a:latin typeface="Arial" panose="020B0604020202020204" pitchFamily="34" charset="0"/>
                        </a:rPr>
                        <a:t> $154 </a:t>
                      </a:r>
                    </a:p>
                  </a:txBody>
                  <a:tcPr marL="0" marR="0" marT="0" marB="0" anchor="ctr">
                    <a:solidFill>
                      <a:schemeClr val="bg1"/>
                    </a:solidFill>
                  </a:tcPr>
                </a:tc>
                <a:tc>
                  <a:txBody>
                    <a:bodyPr/>
                    <a:lstStyle/>
                    <a:p>
                      <a:pPr algn="ctr" fontAlgn="ctr"/>
                      <a:endParaRPr lang="en-AU" sz="1200" b="1" i="0" u="none" strike="noStrike">
                        <a:solidFill>
                          <a:srgbClr val="000000"/>
                        </a:solidFill>
                        <a:effectLst/>
                        <a:latin typeface="Arial" panose="020B0604020202020204" pitchFamily="34" charset="0"/>
                      </a:endParaRPr>
                    </a:p>
                  </a:txBody>
                  <a:tcPr marL="0" marR="0" marT="0" marB="0" anchor="ctr">
                    <a:solidFill>
                      <a:schemeClr val="bg1"/>
                    </a:solidFill>
                  </a:tcPr>
                </a:tc>
                <a:tc>
                  <a:txBody>
                    <a:bodyPr/>
                    <a:lstStyle/>
                    <a:p>
                      <a:pPr algn="ctr" fontAlgn="ctr"/>
                      <a:endParaRPr lang="en-AU" sz="1200" b="1" i="0" u="none" strike="noStrike">
                        <a:solidFill>
                          <a:srgbClr val="000000"/>
                        </a:solidFill>
                        <a:effectLst/>
                        <a:latin typeface="Arial" panose="020B0604020202020204" pitchFamily="34" charset="0"/>
                      </a:endParaRPr>
                    </a:p>
                  </a:txBody>
                  <a:tcPr marL="0" marR="0" marT="0" marB="0" anchor="ctr">
                    <a:solidFill>
                      <a:schemeClr val="bg1"/>
                    </a:solidFill>
                  </a:tcPr>
                </a:tc>
                <a:tc>
                  <a:txBody>
                    <a:bodyPr/>
                    <a:lstStyle/>
                    <a:p>
                      <a:pPr algn="ctr" fontAlgn="ctr"/>
                      <a:r>
                        <a:rPr lang="en-AU" sz="1200" b="1" i="0" u="none" strike="noStrike">
                          <a:solidFill>
                            <a:srgbClr val="000000"/>
                          </a:solidFill>
                          <a:effectLst/>
                          <a:latin typeface="Arial" panose="020B0604020202020204" pitchFamily="34" charset="0"/>
                        </a:rPr>
                        <a:t> $429 </a:t>
                      </a:r>
                    </a:p>
                  </a:txBody>
                  <a:tcPr marL="0" marR="0" marT="0" marB="0" anchor="ctr">
                    <a:solidFill>
                      <a:schemeClr val="bg1"/>
                    </a:solidFill>
                  </a:tcPr>
                </a:tc>
                <a:extLst>
                  <a:ext uri="{0D108BD9-81ED-4DB2-BD59-A6C34878D82A}">
                    <a16:rowId xmlns:a16="http://schemas.microsoft.com/office/drawing/2014/main" val="3871977588"/>
                  </a:ext>
                </a:extLst>
              </a:tr>
              <a:tr h="612121">
                <a:tc>
                  <a: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lang="en-AU" sz="1200" b="1" kern="100">
                          <a:solidFill>
                            <a:schemeClr val="lt1"/>
                          </a:solidFill>
                          <a:effectLst/>
                          <a:latin typeface="+mn-lt"/>
                          <a:ea typeface="+mn-ea"/>
                          <a:cs typeface="+mn-cs"/>
                        </a:rPr>
                        <a:t>Regional &amp; Rural Practice</a:t>
                      </a:r>
                      <a:endParaRPr lang="en-US" sz="1200" b="1" kern="100">
                        <a:solidFill>
                          <a:schemeClr val="lt1"/>
                        </a:solidFill>
                        <a:effectLst/>
                        <a:latin typeface="+mn-lt"/>
                        <a:ea typeface="+mn-ea"/>
                        <a:cs typeface="+mn-cs"/>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ctr"/>
                      <a:r>
                        <a:rPr lang="en-AU" sz="1200" b="1" i="0" u="none" strike="noStrike">
                          <a:solidFill>
                            <a:srgbClr val="000000"/>
                          </a:solidFill>
                          <a:effectLst/>
                          <a:latin typeface="Arial" panose="020B0604020202020204" pitchFamily="34" charset="0"/>
                        </a:rPr>
                        <a:t>$336</a:t>
                      </a:r>
                    </a:p>
                  </a:txBody>
                  <a:tcPr marL="9525" marR="9525" marT="9525" marB="0" anchor="ctr">
                    <a:lnL w="12700" cmpd="sng">
                      <a:noFill/>
                    </a:lnL>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$220</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$236</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$240</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$227</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$444</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$346</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AU" sz="1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txBody>
                  <a:tcPr marL="9525" marR="9525" marT="9525" marB="0" anchor="ctr">
                    <a:solidFill>
                      <a:schemeClr val="bg1"/>
                    </a:solidFill>
                  </a:tcPr>
                </a:tc>
                <a:extLst>
                  <a:ext uri="{0D108BD9-81ED-4DB2-BD59-A6C34878D82A}">
                    <a16:rowId xmlns:a16="http://schemas.microsoft.com/office/drawing/2014/main" val="1920126941"/>
                  </a:ext>
                </a:extLst>
              </a:tr>
              <a:tr h="612121">
                <a:tc>
                  <a: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lang="en-US" sz="1200" b="1" kern="100">
                          <a:solidFill>
                            <a:schemeClr val="lt1"/>
                          </a:solidFill>
                          <a:effectLst/>
                          <a:latin typeface="+mn-lt"/>
                          <a:ea typeface="+mn-ea"/>
                          <a:cs typeface="+mn-cs"/>
                        </a:rPr>
                        <a:t>Fully Bulk Billing Practice</a:t>
                      </a: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ctr"/>
                      <a:r>
                        <a:rPr lang="en-AU" sz="1200" b="1" i="0" u="none" strike="noStrike">
                          <a:solidFill>
                            <a:srgbClr val="000000"/>
                          </a:solidFill>
                          <a:effectLst/>
                          <a:latin typeface="Arial" panose="020B0604020202020204" pitchFamily="34" charset="0"/>
                        </a:rPr>
                        <a:t>$0</a:t>
                      </a:r>
                    </a:p>
                  </a:txBody>
                  <a:tcPr marL="9525" marR="9525" marT="9525" marB="0" anchor="ctr">
                    <a:lnL w="12700" cmpd="sng">
                      <a:noFill/>
                    </a:lnL>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p>
                  </a:txBody>
                  <a:tcPr marL="9525" marR="9525" marT="9525" marB="0" anchor="ctr">
                    <a:solidFill>
                      <a:schemeClr val="bg1"/>
                    </a:solidFill>
                  </a:tcPr>
                </a:tc>
                <a:extLst>
                  <a:ext uri="{0D108BD9-81ED-4DB2-BD59-A6C34878D82A}">
                    <a16:rowId xmlns:a16="http://schemas.microsoft.com/office/drawing/2014/main" val="3657181991"/>
                  </a:ext>
                </a:extLst>
              </a:tr>
            </a:tbl>
          </a:graphicData>
        </a:graphic>
      </p:graphicFrame>
      <p:sp>
        <p:nvSpPr>
          <p:cNvPr id="12" name="Title 9">
            <a:extLst>
              <a:ext uri="{FF2B5EF4-FFF2-40B4-BE49-F238E27FC236}">
                <a16:creationId xmlns:a16="http://schemas.microsoft.com/office/drawing/2014/main" id="{6360CBE8-936E-A218-01A1-55F6E8FE13EF}"/>
              </a:ext>
            </a:extLst>
          </p:cNvPr>
          <p:cNvSpPr txBox="1">
            <a:spLocks/>
          </p:cNvSpPr>
          <p:nvPr/>
        </p:nvSpPr>
        <p:spPr>
          <a:xfrm>
            <a:off x="4463439" y="3896799"/>
            <a:ext cx="7446782" cy="27463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3000" b="1" kern="1200">
                <a:solidFill>
                  <a:srgbClr val="1E1545"/>
                </a:solidFill>
                <a:latin typeface="Arial" panose="020B0604020202020204" pitchFamily="34" charset="0"/>
                <a:ea typeface="+mj-ea"/>
                <a:cs typeface="Arial" panose="020B0604020202020204" pitchFamily="34" charset="0"/>
              </a:defRPr>
            </a:lvl1pPr>
          </a:lstStyle>
          <a:p>
            <a:r>
              <a:rPr lang="en-AU" sz="1400" dirty="0"/>
              <a:t>Yearly out-of-pocket costs</a:t>
            </a:r>
            <a:endParaRPr lang="en-US" sz="1400" dirty="0"/>
          </a:p>
        </p:txBody>
      </p:sp>
    </p:spTree>
    <p:extLst>
      <p:ext uri="{BB962C8B-B14F-4D97-AF65-F5344CB8AC3E}">
        <p14:creationId xmlns:p14="http://schemas.microsoft.com/office/powerpoint/2010/main" val="2984775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A333A-E907-E62A-29EC-212CA67FC08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028536F-D1B3-9E51-E1D2-CBC0F1F582F3}"/>
              </a:ext>
            </a:extLst>
          </p:cNvPr>
          <p:cNvSpPr/>
          <p:nvPr/>
        </p:nvSpPr>
        <p:spPr>
          <a:xfrm>
            <a:off x="-1657" y="0"/>
            <a:ext cx="3925957" cy="6858000"/>
          </a:xfrm>
          <a:prstGeom prst="rect">
            <a:avLst/>
          </a:prstGeom>
          <a:solidFill>
            <a:srgbClr val="05473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1FEEE7B9-11A5-F43B-9F72-BDE3FB248A5B}"/>
              </a:ext>
            </a:extLst>
          </p:cNvPr>
          <p:cNvSpPr/>
          <p:nvPr/>
        </p:nvSpPr>
        <p:spPr>
          <a:xfrm>
            <a:off x="0" y="0"/>
            <a:ext cx="3925957" cy="6858000"/>
          </a:xfrm>
          <a:prstGeom prst="rect">
            <a:avLst/>
          </a:prstGeom>
          <a:gradFill>
            <a:gsLst>
              <a:gs pos="0">
                <a:srgbClr val="054B25">
                  <a:alpha val="19000"/>
                </a:srgbClr>
              </a:gs>
              <a:gs pos="83000">
                <a:srgbClr val="098843">
                  <a:alpha val="19000"/>
                </a:srgbClr>
              </a:gs>
              <a:gs pos="97000">
                <a:schemeClr val="accent2">
                  <a:alpha val="13000"/>
                </a:schemeClr>
              </a:gs>
            </a:gsLst>
            <a:lin ang="54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Date Placeholder 3">
            <a:extLst>
              <a:ext uri="{FF2B5EF4-FFF2-40B4-BE49-F238E27FC236}">
                <a16:creationId xmlns:a16="http://schemas.microsoft.com/office/drawing/2014/main" id="{0D86C051-BB18-A7B5-2F7D-56C0C7606FFA}"/>
              </a:ext>
            </a:extLst>
          </p:cNvPr>
          <p:cNvSpPr>
            <a:spLocks noGrp="1"/>
          </p:cNvSpPr>
          <p:nvPr>
            <p:ph type="dt" sz="half" idx="11"/>
          </p:nvPr>
        </p:nvSpPr>
        <p:spPr>
          <a:xfrm>
            <a:off x="8700052" y="6064291"/>
            <a:ext cx="2743200" cy="277000"/>
          </a:xfrm>
        </p:spPr>
        <p:txBody>
          <a:bodyPr/>
          <a:lstStyle/>
          <a:p>
            <a:r>
              <a:rPr lang="en-US"/>
              <a:t>February 2025</a:t>
            </a:r>
          </a:p>
        </p:txBody>
      </p:sp>
      <p:sp>
        <p:nvSpPr>
          <p:cNvPr id="10" name="Title 9">
            <a:extLst>
              <a:ext uri="{FF2B5EF4-FFF2-40B4-BE49-F238E27FC236}">
                <a16:creationId xmlns:a16="http://schemas.microsoft.com/office/drawing/2014/main" id="{CC525C46-55F7-B435-7C8B-D5C706E2A093}"/>
              </a:ext>
            </a:extLst>
          </p:cNvPr>
          <p:cNvSpPr>
            <a:spLocks noGrp="1"/>
          </p:cNvSpPr>
          <p:nvPr>
            <p:ph type="title"/>
          </p:nvPr>
        </p:nvSpPr>
        <p:spPr>
          <a:xfrm>
            <a:off x="4485504" y="287140"/>
            <a:ext cx="7446782" cy="549275"/>
          </a:xfrm>
        </p:spPr>
        <p:txBody>
          <a:bodyPr/>
          <a:lstStyle/>
          <a:p>
            <a:r>
              <a:rPr lang="en-AU"/>
              <a:t>Retiree Couple</a:t>
            </a:r>
            <a:endParaRPr lang="en-US"/>
          </a:p>
        </p:txBody>
      </p:sp>
      <p:sp>
        <p:nvSpPr>
          <p:cNvPr id="2" name="Rounded Rectangle 39">
            <a:extLst>
              <a:ext uri="{FF2B5EF4-FFF2-40B4-BE49-F238E27FC236}">
                <a16:creationId xmlns:a16="http://schemas.microsoft.com/office/drawing/2014/main" id="{41FF2B06-BED7-2F1C-607D-2B9C2D8A2034}"/>
              </a:ext>
            </a:extLst>
          </p:cNvPr>
          <p:cNvSpPr/>
          <p:nvPr/>
        </p:nvSpPr>
        <p:spPr>
          <a:xfrm>
            <a:off x="130216" y="4332096"/>
            <a:ext cx="3662209" cy="1947249"/>
          </a:xfrm>
          <a:prstGeom prst="roundRect">
            <a:avLst>
              <a:gd name="adj" fmla="val 5124"/>
            </a:avLst>
          </a:prstGeom>
          <a:solidFill>
            <a:schemeClr val="bg1"/>
          </a:solidFill>
          <a:ln w="6350">
            <a:solidFill>
              <a:schemeClr val="bg1">
                <a:lumMod val="65000"/>
              </a:schemeClr>
            </a:solidFill>
          </a:ln>
          <a:effectLst>
            <a:outerShdw blurRad="127000" dist="50800" dir="4800000" sx="102000" sy="102000" algn="ctr" rotWithShape="0">
              <a:schemeClr val="tx1">
                <a:alpha val="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t"/>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r>
              <a:rPr lang="en-AU" sz="1000" b="1" u="sng">
                <a:solidFill>
                  <a:schemeClr val="tx1"/>
                </a:solidFill>
                <a:latin typeface="+mj-lt"/>
                <a:cs typeface="Arial"/>
              </a:rPr>
              <a:t>GP VISITS THIS YEAR:</a:t>
            </a:r>
            <a:r>
              <a:rPr lang="en-AU" sz="1000" b="1">
                <a:solidFill>
                  <a:schemeClr val="tx1"/>
                </a:solidFill>
                <a:latin typeface="+mj-lt"/>
                <a:cs typeface="Arial"/>
              </a:rPr>
              <a:t> 13</a:t>
            </a:r>
          </a:p>
          <a:p>
            <a:endParaRPr lang="en-AU" sz="1000">
              <a:solidFill>
                <a:schemeClr val="tx1"/>
              </a:solidFill>
              <a:latin typeface="+mj-lt"/>
              <a:cs typeface="Arial"/>
            </a:endParaRPr>
          </a:p>
          <a:p>
            <a:r>
              <a:rPr lang="en-AU" sz="1000">
                <a:solidFill>
                  <a:schemeClr val="tx1"/>
                </a:solidFill>
                <a:latin typeface="+mj-lt"/>
                <a:cs typeface="Arial"/>
              </a:rPr>
              <a:t>Man – 1 x GP Management Plan</a:t>
            </a:r>
          </a:p>
          <a:p>
            <a:r>
              <a:rPr lang="en-AU" sz="1000">
                <a:solidFill>
                  <a:schemeClr val="tx1"/>
                </a:solidFill>
                <a:latin typeface="+mj-lt"/>
                <a:cs typeface="Arial"/>
              </a:rPr>
              <a:t>Man – 1 x Team Care Arrangements</a:t>
            </a:r>
          </a:p>
          <a:p>
            <a:r>
              <a:rPr lang="en-AU" sz="1000">
                <a:solidFill>
                  <a:schemeClr val="tx1"/>
                </a:solidFill>
                <a:latin typeface="+mj-lt"/>
                <a:cs typeface="Arial"/>
              </a:rPr>
              <a:t>Man – 4 x Standard GP Consult (Level B)</a:t>
            </a:r>
          </a:p>
          <a:p>
            <a:endParaRPr lang="en-AU" sz="1000">
              <a:solidFill>
                <a:schemeClr val="tx1"/>
              </a:solidFill>
              <a:latin typeface="+mj-lt"/>
              <a:cs typeface="Arial"/>
            </a:endParaRPr>
          </a:p>
          <a:p>
            <a:r>
              <a:rPr lang="en-AU" sz="1000">
                <a:solidFill>
                  <a:schemeClr val="tx1"/>
                </a:solidFill>
                <a:latin typeface="+mj-lt"/>
                <a:cs typeface="Arial"/>
              </a:rPr>
              <a:t>Woman – 1 x GP Management Plan</a:t>
            </a:r>
          </a:p>
          <a:p>
            <a:r>
              <a:rPr lang="en-AU" sz="1000">
                <a:solidFill>
                  <a:schemeClr val="tx1"/>
                </a:solidFill>
                <a:latin typeface="+mj-lt"/>
                <a:cs typeface="Arial"/>
              </a:rPr>
              <a:t>Woman – 1 x Team Care Arrangements</a:t>
            </a:r>
          </a:p>
          <a:p>
            <a:r>
              <a:rPr lang="en-AU" sz="1000">
                <a:solidFill>
                  <a:schemeClr val="tx1"/>
                </a:solidFill>
                <a:latin typeface="+mj-lt"/>
                <a:cs typeface="Arial"/>
              </a:rPr>
              <a:t>Woman – 4 x Standard GP Consult (Level B)</a:t>
            </a:r>
          </a:p>
          <a:p>
            <a:r>
              <a:rPr lang="en-AU" sz="1000">
                <a:solidFill>
                  <a:schemeClr val="tx1"/>
                </a:solidFill>
                <a:latin typeface="+mj-lt"/>
                <a:cs typeface="Arial"/>
              </a:rPr>
              <a:t>Woman – 1 x Long GP Consult (Level C)</a:t>
            </a:r>
          </a:p>
        </p:txBody>
      </p:sp>
      <p:pic>
        <p:nvPicPr>
          <p:cNvPr id="7" name="Picture 6">
            <a:extLst>
              <a:ext uri="{FF2B5EF4-FFF2-40B4-BE49-F238E27FC236}">
                <a16:creationId xmlns:a16="http://schemas.microsoft.com/office/drawing/2014/main" id="{5A29CD60-57DB-3E36-9333-8530F7EF2AF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11423" y="600913"/>
            <a:ext cx="3299793" cy="3299793"/>
          </a:xfrm>
          <a:prstGeom prst="ellipse">
            <a:avLst/>
          </a:prstGeom>
        </p:spPr>
      </p:pic>
      <p:sp>
        <p:nvSpPr>
          <p:cNvPr id="6" name="Rounded Rectangle 39">
            <a:extLst>
              <a:ext uri="{FF2B5EF4-FFF2-40B4-BE49-F238E27FC236}">
                <a16:creationId xmlns:a16="http://schemas.microsoft.com/office/drawing/2014/main" id="{E6F6505F-154C-DCDF-6770-81421627622D}"/>
              </a:ext>
            </a:extLst>
          </p:cNvPr>
          <p:cNvSpPr/>
          <p:nvPr/>
        </p:nvSpPr>
        <p:spPr>
          <a:xfrm>
            <a:off x="4465098" y="957262"/>
            <a:ext cx="6978153" cy="2003939"/>
          </a:xfrm>
          <a:prstGeom prst="roundRect">
            <a:avLst>
              <a:gd name="adj" fmla="val 5124"/>
            </a:avLst>
          </a:prstGeom>
          <a:solidFill>
            <a:schemeClr val="bg1"/>
          </a:solidFill>
          <a:ln w="6350">
            <a:solidFill>
              <a:schemeClr val="bg1">
                <a:lumMod val="65000"/>
              </a:schemeClr>
            </a:solidFill>
          </a:ln>
          <a:effectLst>
            <a:outerShdw blurRad="127000" dist="50800" dir="4800000" sx="102000" sy="102000" algn="ctr" rotWithShape="0">
              <a:schemeClr val="tx1">
                <a:alpha val="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t"/>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r>
              <a:rPr lang="en-AU" sz="1200" dirty="0">
                <a:solidFill>
                  <a:schemeClr val="tx1"/>
                </a:solidFill>
                <a:latin typeface="+mj-lt"/>
                <a:cs typeface="Calibri Light"/>
              </a:rPr>
              <a:t>This retiree couple has been modelled </a:t>
            </a:r>
            <a:r>
              <a:rPr lang="en-AU" sz="1200" dirty="0">
                <a:solidFill>
                  <a:schemeClr val="tx2"/>
                </a:solidFill>
                <a:latin typeface="+mj-lt"/>
                <a:cs typeface="Calibri Light"/>
              </a:rPr>
              <a:t>on a typical </a:t>
            </a:r>
            <a:r>
              <a:rPr lang="en-AU" sz="1200" dirty="0">
                <a:solidFill>
                  <a:schemeClr val="tx1"/>
                </a:solidFill>
                <a:latin typeface="+mj-lt"/>
                <a:cs typeface="Calibri Light"/>
              </a:rPr>
              <a:t>GP service usage for self-funded retirees in their early 60s, who see their GP regularly to help manage a number of chronic conditions. They have both have recently had a GP Management Plan and Team Care Arrangement put in place. </a:t>
            </a:r>
          </a:p>
          <a:p>
            <a:endParaRPr lang="en-AU" sz="1200" dirty="0">
              <a:solidFill>
                <a:schemeClr val="tx1"/>
              </a:solidFill>
              <a:latin typeface="+mj-lt"/>
              <a:cs typeface="Calibri Light"/>
            </a:endParaRPr>
          </a:p>
          <a:p>
            <a:r>
              <a:rPr lang="en-AU" sz="1200" dirty="0">
                <a:solidFill>
                  <a:schemeClr val="tx1"/>
                </a:solidFill>
                <a:latin typeface="+mj-lt"/>
                <a:cs typeface="Calibri Light"/>
              </a:rPr>
              <a:t>Retiree couples with this typical rate of GP service usage </a:t>
            </a:r>
            <a:r>
              <a:rPr lang="en-AU" sz="1200" dirty="0">
                <a:solidFill>
                  <a:schemeClr val="tx2"/>
                </a:solidFill>
                <a:latin typeface="+mj-lt"/>
                <a:cs typeface="Calibri Light"/>
              </a:rPr>
              <a:t>may </a:t>
            </a:r>
            <a:r>
              <a:rPr lang="en-AU" sz="1200" dirty="0">
                <a:solidFill>
                  <a:schemeClr val="tx1"/>
                </a:solidFill>
                <a:latin typeface="+mj-lt"/>
                <a:cs typeface="Calibri Light"/>
              </a:rPr>
              <a:t>have out-of-pocket costs of between </a:t>
            </a:r>
            <a:r>
              <a:rPr lang="en-AU" sz="1200" b="1" dirty="0">
                <a:solidFill>
                  <a:schemeClr val="tx1"/>
                </a:solidFill>
                <a:latin typeface="+mj-lt"/>
                <a:cs typeface="Calibri Light"/>
              </a:rPr>
              <a:t>$174 and $677 a year</a:t>
            </a:r>
            <a:r>
              <a:rPr lang="en-AU" sz="1200" dirty="0">
                <a:solidFill>
                  <a:schemeClr val="tx1"/>
                </a:solidFill>
                <a:latin typeface="+mj-lt"/>
                <a:cs typeface="Calibri Light"/>
              </a:rPr>
              <a:t>, depending on where they live.</a:t>
            </a:r>
          </a:p>
          <a:p>
            <a:endParaRPr lang="en-AU" sz="1200" dirty="0">
              <a:solidFill>
                <a:schemeClr val="tx1"/>
              </a:solidFill>
              <a:latin typeface="+mj-lt"/>
              <a:cs typeface="Calibri Light"/>
            </a:endParaRPr>
          </a:p>
          <a:p>
            <a:r>
              <a:rPr lang="en-AU" sz="1200" dirty="0">
                <a:solidFill>
                  <a:schemeClr val="tx1"/>
                </a:solidFill>
                <a:latin typeface="+mj-lt"/>
                <a:cs typeface="Calibri Light"/>
              </a:rPr>
              <a:t>If their practice shifts to full bulk billing with the support of the </a:t>
            </a:r>
            <a:r>
              <a:rPr lang="en-AU" sz="1200" b="1" dirty="0">
                <a:solidFill>
                  <a:schemeClr val="tx1"/>
                </a:solidFill>
                <a:latin typeface="+mj-lt"/>
                <a:cs typeface="Calibri Light"/>
              </a:rPr>
              <a:t>Bulk Billing Practice Incentive Program</a:t>
            </a:r>
            <a:r>
              <a:rPr lang="en-AU" sz="1200" dirty="0">
                <a:solidFill>
                  <a:schemeClr val="tx1"/>
                </a:solidFill>
                <a:latin typeface="+mj-lt"/>
                <a:cs typeface="Calibri Light"/>
              </a:rPr>
              <a:t> and </a:t>
            </a:r>
            <a:r>
              <a:rPr lang="en-AU" sz="1200" b="1" dirty="0">
                <a:solidFill>
                  <a:schemeClr val="tx1"/>
                </a:solidFill>
                <a:latin typeface="+mj-lt"/>
                <a:cs typeface="Calibri Light"/>
              </a:rPr>
              <a:t>bulk billing incentive for all Australians, </a:t>
            </a:r>
            <a:r>
              <a:rPr lang="en-AU" sz="1200" dirty="0">
                <a:solidFill>
                  <a:schemeClr val="tx1"/>
                </a:solidFill>
                <a:latin typeface="+mj-lt"/>
                <a:cs typeface="Calibri Light"/>
              </a:rPr>
              <a:t>then the out of pocket </a:t>
            </a:r>
            <a:r>
              <a:rPr lang="en-AU" sz="1200" dirty="0">
                <a:solidFill>
                  <a:schemeClr val="tx2"/>
                </a:solidFill>
                <a:latin typeface="+mj-lt"/>
                <a:cs typeface="Calibri Light"/>
              </a:rPr>
              <a:t>cost for this retiree couple w</a:t>
            </a:r>
            <a:r>
              <a:rPr lang="en-AU" sz="1200" dirty="0">
                <a:solidFill>
                  <a:schemeClr val="tx1"/>
                </a:solidFill>
                <a:latin typeface="+mj-lt"/>
                <a:cs typeface="Calibri Light"/>
              </a:rPr>
              <a:t>ill be </a:t>
            </a:r>
            <a:r>
              <a:rPr lang="en-AU" sz="1200" b="1" dirty="0">
                <a:solidFill>
                  <a:schemeClr val="tx1"/>
                </a:solidFill>
                <a:latin typeface="+mj-lt"/>
                <a:cs typeface="Calibri Light"/>
              </a:rPr>
              <a:t>$0</a:t>
            </a:r>
            <a:r>
              <a:rPr lang="en-AU" sz="1200" dirty="0">
                <a:solidFill>
                  <a:schemeClr val="tx1"/>
                </a:solidFill>
                <a:latin typeface="+mj-lt"/>
                <a:cs typeface="Calibri Light"/>
              </a:rPr>
              <a:t> - all of their GP visits will be free.</a:t>
            </a:r>
          </a:p>
        </p:txBody>
      </p:sp>
      <p:graphicFrame>
        <p:nvGraphicFramePr>
          <p:cNvPr id="9" name="Table 8">
            <a:extLst>
              <a:ext uri="{FF2B5EF4-FFF2-40B4-BE49-F238E27FC236}">
                <a16:creationId xmlns:a16="http://schemas.microsoft.com/office/drawing/2014/main" id="{25B2E528-0D0C-1B55-EB4B-1AF5305497E2}"/>
              </a:ext>
            </a:extLst>
          </p:cNvPr>
          <p:cNvGraphicFramePr>
            <a:graphicFrameLocks noGrp="1"/>
          </p:cNvGraphicFramePr>
          <p:nvPr>
            <p:extLst>
              <p:ext uri="{D42A27DB-BD31-4B8C-83A1-F6EECF244321}">
                <p14:modId xmlns:p14="http://schemas.microsoft.com/office/powerpoint/2010/main" val="698644381"/>
              </p:ext>
            </p:extLst>
          </p:nvPr>
        </p:nvGraphicFramePr>
        <p:xfrm>
          <a:off x="4465096" y="4179059"/>
          <a:ext cx="7446785" cy="2229304"/>
        </p:xfrm>
        <a:graphic>
          <a:graphicData uri="http://schemas.openxmlformats.org/drawingml/2006/table">
            <a:tbl>
              <a:tblPr firstRow="1" firstCol="1" bandRow="1">
                <a:tableStyleId>{5C22544A-7EE6-4342-B048-85BDC9FD1C3A}</a:tableStyleId>
              </a:tblPr>
              <a:tblGrid>
                <a:gridCol w="1521377">
                  <a:extLst>
                    <a:ext uri="{9D8B030D-6E8A-4147-A177-3AD203B41FA5}">
                      <a16:colId xmlns:a16="http://schemas.microsoft.com/office/drawing/2014/main" val="1536599663"/>
                    </a:ext>
                  </a:extLst>
                </a:gridCol>
                <a:gridCol w="740676">
                  <a:extLst>
                    <a:ext uri="{9D8B030D-6E8A-4147-A177-3AD203B41FA5}">
                      <a16:colId xmlns:a16="http://schemas.microsoft.com/office/drawing/2014/main" val="1163587038"/>
                    </a:ext>
                  </a:extLst>
                </a:gridCol>
                <a:gridCol w="740676">
                  <a:extLst>
                    <a:ext uri="{9D8B030D-6E8A-4147-A177-3AD203B41FA5}">
                      <a16:colId xmlns:a16="http://schemas.microsoft.com/office/drawing/2014/main" val="2623905011"/>
                    </a:ext>
                  </a:extLst>
                </a:gridCol>
                <a:gridCol w="740676">
                  <a:extLst>
                    <a:ext uri="{9D8B030D-6E8A-4147-A177-3AD203B41FA5}">
                      <a16:colId xmlns:a16="http://schemas.microsoft.com/office/drawing/2014/main" val="3382706190"/>
                    </a:ext>
                  </a:extLst>
                </a:gridCol>
                <a:gridCol w="740676">
                  <a:extLst>
                    <a:ext uri="{9D8B030D-6E8A-4147-A177-3AD203B41FA5}">
                      <a16:colId xmlns:a16="http://schemas.microsoft.com/office/drawing/2014/main" val="4209259233"/>
                    </a:ext>
                  </a:extLst>
                </a:gridCol>
                <a:gridCol w="740676">
                  <a:extLst>
                    <a:ext uri="{9D8B030D-6E8A-4147-A177-3AD203B41FA5}">
                      <a16:colId xmlns:a16="http://schemas.microsoft.com/office/drawing/2014/main" val="428703557"/>
                    </a:ext>
                  </a:extLst>
                </a:gridCol>
                <a:gridCol w="740676">
                  <a:extLst>
                    <a:ext uri="{9D8B030D-6E8A-4147-A177-3AD203B41FA5}">
                      <a16:colId xmlns:a16="http://schemas.microsoft.com/office/drawing/2014/main" val="2611880398"/>
                    </a:ext>
                  </a:extLst>
                </a:gridCol>
                <a:gridCol w="740676">
                  <a:extLst>
                    <a:ext uri="{9D8B030D-6E8A-4147-A177-3AD203B41FA5}">
                      <a16:colId xmlns:a16="http://schemas.microsoft.com/office/drawing/2014/main" val="4213539475"/>
                    </a:ext>
                  </a:extLst>
                </a:gridCol>
                <a:gridCol w="740676">
                  <a:extLst>
                    <a:ext uri="{9D8B030D-6E8A-4147-A177-3AD203B41FA5}">
                      <a16:colId xmlns:a16="http://schemas.microsoft.com/office/drawing/2014/main" val="1667651096"/>
                    </a:ext>
                  </a:extLst>
                </a:gridCol>
              </a:tblGrid>
              <a:tr h="392941">
                <a:tc>
                  <a:txBody>
                    <a:bodyPr/>
                    <a:lstStyle/>
                    <a:p>
                      <a:pPr>
                        <a:lnSpc>
                          <a:spcPct val="115000"/>
                        </a:lnSpc>
                        <a:spcAft>
                          <a:spcPts val="800"/>
                        </a:spcAft>
                      </a:pP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B w="38100" cmpd="sng">
                      <a:noFill/>
                    </a:lnB>
                    <a:solidFill>
                      <a:srgbClr val="FFFFFF"/>
                    </a:solidFill>
                  </a:tcPr>
                </a:tc>
                <a:tc>
                  <a:txBody>
                    <a:bodyPr/>
                    <a:lstStyle/>
                    <a:p>
                      <a:pPr algn="ctr">
                        <a:lnSpc>
                          <a:spcPct val="115000"/>
                        </a:lnSpc>
                        <a:spcAft>
                          <a:spcPts val="800"/>
                        </a:spcAft>
                      </a:pPr>
                      <a:r>
                        <a:rPr lang="en-US" sz="1200" kern="100">
                          <a:effectLst/>
                        </a:rPr>
                        <a:t>NSW</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1200" kern="100">
                          <a:effectLst/>
                        </a:rPr>
                        <a:t>Vic</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1200" kern="100">
                          <a:effectLst/>
                        </a:rPr>
                        <a:t>Qld</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1200" kern="100">
                          <a:effectLst/>
                        </a:rPr>
                        <a:t>WA</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1200" kern="100">
                          <a:effectLst/>
                        </a:rPr>
                        <a:t>SA</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1200" kern="100">
                          <a:effectLst/>
                        </a:rPr>
                        <a:t>Tas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1200" kern="100">
                          <a:effectLst/>
                        </a:rPr>
                        <a:t>NT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1200" kern="100">
                          <a:effectLst/>
                        </a:rPr>
                        <a:t>ACT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43201589"/>
                  </a:ext>
                </a:extLst>
              </a:tr>
              <a:tr h="612121">
                <a:tc>
                  <a:txBody>
                    <a:bodyPr/>
                    <a:lstStyle/>
                    <a:p>
                      <a:pPr algn="ctr">
                        <a:lnSpc>
                          <a:spcPct val="115000"/>
                        </a:lnSpc>
                        <a:spcBef>
                          <a:spcPts val="800"/>
                        </a:spcBef>
                        <a:spcAft>
                          <a:spcPts val="800"/>
                        </a:spcAft>
                      </a:pPr>
                      <a:r>
                        <a:rPr lang="en-US" sz="1200" b="1" kern="100">
                          <a:solidFill>
                            <a:schemeClr val="lt1"/>
                          </a:solidFill>
                          <a:effectLst/>
                          <a:latin typeface="+mn-lt"/>
                          <a:ea typeface="+mn-ea"/>
                          <a:cs typeface="+mn-cs"/>
                        </a:rPr>
                        <a:t>City &amp; Metro Practice</a:t>
                      </a: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ctr"/>
                      <a:r>
                        <a:rPr lang="en-AU" sz="1200" b="1" i="0" u="none" strike="noStrike">
                          <a:solidFill>
                            <a:srgbClr val="000000"/>
                          </a:solidFill>
                          <a:effectLst/>
                          <a:latin typeface="Arial" panose="020B0604020202020204" pitchFamily="34" charset="0"/>
                        </a:rPr>
                        <a:t> $174 </a:t>
                      </a:r>
                    </a:p>
                  </a:txBody>
                  <a:tcPr marL="0" marR="0" marT="0" marB="0" anchor="ctr">
                    <a:lnL w="12700" cmpd="sng">
                      <a:noFill/>
                    </a:lnL>
                    <a:solidFill>
                      <a:schemeClr val="bg1"/>
                    </a:solidFill>
                  </a:tcPr>
                </a:tc>
                <a:tc>
                  <a:txBody>
                    <a:bodyPr/>
                    <a:lstStyle/>
                    <a:p>
                      <a:pPr algn="ctr" fontAlgn="ctr"/>
                      <a:r>
                        <a:rPr lang="en-AU" sz="1200" b="1" i="0" u="none" strike="noStrike">
                          <a:solidFill>
                            <a:srgbClr val="000000"/>
                          </a:solidFill>
                          <a:effectLst/>
                          <a:latin typeface="Arial" panose="020B0604020202020204" pitchFamily="34" charset="0"/>
                        </a:rPr>
                        <a:t> $224 </a:t>
                      </a:r>
                    </a:p>
                  </a:txBody>
                  <a:tcPr marL="0" marR="0" marT="0" marB="0" anchor="ctr">
                    <a:solidFill>
                      <a:schemeClr val="bg1"/>
                    </a:solidFill>
                  </a:tcPr>
                </a:tc>
                <a:tc>
                  <a:txBody>
                    <a:bodyPr/>
                    <a:lstStyle/>
                    <a:p>
                      <a:pPr algn="ctr" fontAlgn="ctr"/>
                      <a:r>
                        <a:rPr lang="en-AU" sz="1200" b="1" i="0" u="none" strike="noStrike">
                          <a:solidFill>
                            <a:srgbClr val="000000"/>
                          </a:solidFill>
                          <a:effectLst/>
                          <a:latin typeface="Arial" panose="020B0604020202020204" pitchFamily="34" charset="0"/>
                        </a:rPr>
                        <a:t> $320 </a:t>
                      </a:r>
                    </a:p>
                  </a:txBody>
                  <a:tcPr marL="0" marR="0" marT="0" marB="0" anchor="ctr">
                    <a:solidFill>
                      <a:schemeClr val="bg1"/>
                    </a:solidFill>
                  </a:tcPr>
                </a:tc>
                <a:tc>
                  <a:txBody>
                    <a:bodyPr/>
                    <a:lstStyle/>
                    <a:p>
                      <a:pPr algn="ctr" fontAlgn="ctr"/>
                      <a:r>
                        <a:rPr lang="en-AU" sz="1200" b="1" i="0" u="none" strike="noStrike">
                          <a:solidFill>
                            <a:srgbClr val="000000"/>
                          </a:solidFill>
                          <a:effectLst/>
                          <a:latin typeface="Arial" panose="020B0604020202020204" pitchFamily="34" charset="0"/>
                        </a:rPr>
                        <a:t> $415 </a:t>
                      </a:r>
                    </a:p>
                  </a:txBody>
                  <a:tcPr marL="0" marR="0" marT="0" marB="0" anchor="ctr">
                    <a:solidFill>
                      <a:schemeClr val="bg1"/>
                    </a:solidFill>
                  </a:tcPr>
                </a:tc>
                <a:tc>
                  <a:txBody>
                    <a:bodyPr/>
                    <a:lstStyle/>
                    <a:p>
                      <a:pPr algn="ctr" fontAlgn="ctr"/>
                      <a:r>
                        <a:rPr lang="en-AU" sz="1200" b="1" i="0" u="none" strike="noStrike">
                          <a:solidFill>
                            <a:srgbClr val="000000"/>
                          </a:solidFill>
                          <a:effectLst/>
                          <a:latin typeface="Arial" panose="020B0604020202020204" pitchFamily="34" charset="0"/>
                        </a:rPr>
                        <a:t> $390 </a:t>
                      </a:r>
                    </a:p>
                  </a:txBody>
                  <a:tcPr marL="0" marR="0" marT="0" marB="0" anchor="ctr">
                    <a:solidFill>
                      <a:schemeClr val="bg1"/>
                    </a:solidFill>
                  </a:tcPr>
                </a:tc>
                <a:tc>
                  <a:txBody>
                    <a:bodyPr/>
                    <a:lstStyle/>
                    <a:p>
                      <a:pPr algn="ctr" fontAlgn="ctr"/>
                      <a:r>
                        <a:rPr lang="en-AU" sz="1200" b="1" i="0" u="none" strike="noStrike">
                          <a:solidFill>
                            <a:srgbClr val="000000"/>
                          </a:solidFill>
                          <a:effectLst/>
                          <a:latin typeface="Arial" panose="020B0604020202020204" pitchFamily="34" charset="0"/>
                        </a:rPr>
                        <a:t> </a:t>
                      </a:r>
                    </a:p>
                  </a:txBody>
                  <a:tcPr marL="0" marR="0" marT="0" marB="0" anchor="ctr">
                    <a:solidFill>
                      <a:schemeClr val="bg1"/>
                    </a:solidFill>
                  </a:tcPr>
                </a:tc>
                <a:tc>
                  <a:txBody>
                    <a:bodyPr/>
                    <a:lstStyle/>
                    <a:p>
                      <a:pPr algn="ctr" fontAlgn="ctr"/>
                      <a:r>
                        <a:rPr lang="en-AU" sz="1200" b="1" i="0" u="none" strike="noStrike">
                          <a:solidFill>
                            <a:srgbClr val="000000"/>
                          </a:solidFill>
                          <a:effectLst/>
                          <a:latin typeface="Arial" panose="020B0604020202020204" pitchFamily="34" charset="0"/>
                        </a:rPr>
                        <a:t> </a:t>
                      </a:r>
                    </a:p>
                  </a:txBody>
                  <a:tcPr marL="0" marR="0" marT="0" marB="0" anchor="ctr">
                    <a:solidFill>
                      <a:schemeClr val="bg1"/>
                    </a:solidFill>
                  </a:tcPr>
                </a:tc>
                <a:tc>
                  <a:txBody>
                    <a:bodyPr/>
                    <a:lstStyle/>
                    <a:p>
                      <a:pPr algn="ctr" fontAlgn="ctr"/>
                      <a:r>
                        <a:rPr lang="en-AU" sz="1200" b="1" i="0" u="none" strike="noStrike">
                          <a:solidFill>
                            <a:srgbClr val="000000"/>
                          </a:solidFill>
                          <a:effectLst/>
                          <a:latin typeface="Arial" panose="020B0604020202020204" pitchFamily="34" charset="0"/>
                        </a:rPr>
                        <a:t> $662 </a:t>
                      </a:r>
                    </a:p>
                  </a:txBody>
                  <a:tcPr marL="0" marR="0" marT="0" marB="0" anchor="ctr">
                    <a:solidFill>
                      <a:schemeClr val="bg1"/>
                    </a:solidFill>
                  </a:tcPr>
                </a:tc>
                <a:extLst>
                  <a:ext uri="{0D108BD9-81ED-4DB2-BD59-A6C34878D82A}">
                    <a16:rowId xmlns:a16="http://schemas.microsoft.com/office/drawing/2014/main" val="3871977588"/>
                  </a:ext>
                </a:extLst>
              </a:tr>
              <a:tr h="612121">
                <a:tc>
                  <a: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lang="en-AU" sz="1200" b="1" kern="100">
                          <a:solidFill>
                            <a:schemeClr val="lt1"/>
                          </a:solidFill>
                          <a:effectLst/>
                          <a:latin typeface="+mn-lt"/>
                          <a:ea typeface="+mn-ea"/>
                          <a:cs typeface="+mn-cs"/>
                        </a:rPr>
                        <a:t>Regional &amp; Rural Practice</a:t>
                      </a:r>
                      <a:endParaRPr lang="en-US" sz="1200" b="1" kern="100">
                        <a:solidFill>
                          <a:schemeClr val="lt1"/>
                        </a:solidFill>
                        <a:effectLst/>
                        <a:latin typeface="+mn-lt"/>
                        <a:ea typeface="+mn-ea"/>
                        <a:cs typeface="+mn-cs"/>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ctr"/>
                      <a:r>
                        <a:rPr lang="en-AU" sz="1200" b="1" i="0" u="none" strike="noStrike">
                          <a:solidFill>
                            <a:srgbClr val="000000"/>
                          </a:solidFill>
                          <a:effectLst/>
                          <a:latin typeface="Arial" panose="020B0604020202020204" pitchFamily="34" charset="0"/>
                        </a:rPr>
                        <a:t>$292</a:t>
                      </a:r>
                    </a:p>
                  </a:txBody>
                  <a:tcPr marL="9525" marR="9525" marT="9525" marB="0" anchor="ctr">
                    <a:lnL w="12700" cmpd="sng">
                      <a:noFill/>
                    </a:lnL>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$425</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$341</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$470</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$449</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$677</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$378</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AU" sz="1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txBody>
                  <a:tcPr marL="9525" marR="9525" marT="9525" marB="0" anchor="ctr">
                    <a:solidFill>
                      <a:schemeClr val="bg1"/>
                    </a:solidFill>
                  </a:tcPr>
                </a:tc>
                <a:extLst>
                  <a:ext uri="{0D108BD9-81ED-4DB2-BD59-A6C34878D82A}">
                    <a16:rowId xmlns:a16="http://schemas.microsoft.com/office/drawing/2014/main" val="1920126941"/>
                  </a:ext>
                </a:extLst>
              </a:tr>
              <a:tr h="612121">
                <a:tc>
                  <a: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lang="en-US" sz="1200" b="1" kern="100">
                          <a:solidFill>
                            <a:schemeClr val="lt1"/>
                          </a:solidFill>
                          <a:effectLst/>
                          <a:latin typeface="+mn-lt"/>
                          <a:ea typeface="+mn-ea"/>
                          <a:cs typeface="+mn-cs"/>
                        </a:rPr>
                        <a:t>Fully Bulk Billing Practice</a:t>
                      </a: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ctr"/>
                      <a:r>
                        <a:rPr lang="en-AU" sz="1200" b="1" i="0" u="none" strike="noStrike">
                          <a:solidFill>
                            <a:srgbClr val="000000"/>
                          </a:solidFill>
                          <a:effectLst/>
                          <a:latin typeface="Arial" panose="020B0604020202020204" pitchFamily="34" charset="0"/>
                        </a:rPr>
                        <a:t>$0</a:t>
                      </a:r>
                    </a:p>
                  </a:txBody>
                  <a:tcPr marL="9525" marR="9525" marT="9525" marB="0" anchor="ctr">
                    <a:lnL w="12700" cmpd="sng">
                      <a:noFill/>
                    </a:lnL>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p>
                  </a:txBody>
                  <a:tcPr marL="9525" marR="9525" marT="9525" marB="0" anchor="ctr">
                    <a:solidFill>
                      <a:schemeClr val="bg1"/>
                    </a:solidFill>
                  </a:tcPr>
                </a:tc>
                <a:extLst>
                  <a:ext uri="{0D108BD9-81ED-4DB2-BD59-A6C34878D82A}">
                    <a16:rowId xmlns:a16="http://schemas.microsoft.com/office/drawing/2014/main" val="3657181991"/>
                  </a:ext>
                </a:extLst>
              </a:tr>
            </a:tbl>
          </a:graphicData>
        </a:graphic>
      </p:graphicFrame>
      <p:sp>
        <p:nvSpPr>
          <p:cNvPr id="11" name="Title 9">
            <a:extLst>
              <a:ext uri="{FF2B5EF4-FFF2-40B4-BE49-F238E27FC236}">
                <a16:creationId xmlns:a16="http://schemas.microsoft.com/office/drawing/2014/main" id="{83D1032A-460A-D471-8BE0-650F351F3FD6}"/>
              </a:ext>
            </a:extLst>
          </p:cNvPr>
          <p:cNvSpPr txBox="1">
            <a:spLocks/>
          </p:cNvSpPr>
          <p:nvPr/>
        </p:nvSpPr>
        <p:spPr>
          <a:xfrm>
            <a:off x="4463439" y="3896799"/>
            <a:ext cx="7446782" cy="27463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3000" b="1" kern="1200">
                <a:solidFill>
                  <a:srgbClr val="1E1545"/>
                </a:solidFill>
                <a:latin typeface="Arial" panose="020B0604020202020204" pitchFamily="34" charset="0"/>
                <a:ea typeface="+mj-ea"/>
                <a:cs typeface="Arial" panose="020B0604020202020204" pitchFamily="34" charset="0"/>
              </a:defRPr>
            </a:lvl1pPr>
          </a:lstStyle>
          <a:p>
            <a:r>
              <a:rPr lang="en-AU" sz="1400" dirty="0"/>
              <a:t>Yearly out-of-pocket costs</a:t>
            </a:r>
            <a:endParaRPr lang="en-US" sz="1400" dirty="0"/>
          </a:p>
        </p:txBody>
      </p:sp>
    </p:spTree>
    <p:extLst>
      <p:ext uri="{BB962C8B-B14F-4D97-AF65-F5344CB8AC3E}">
        <p14:creationId xmlns:p14="http://schemas.microsoft.com/office/powerpoint/2010/main" val="33225101"/>
      </p:ext>
    </p:extLst>
  </p:cSld>
  <p:clrMapOvr>
    <a:masterClrMapping/>
  </p:clrMapOvr>
</p:sld>
</file>

<file path=ppt/theme/theme1.xml><?xml version="1.0" encoding="utf-8"?>
<a:theme xmlns:a="http://schemas.openxmlformats.org/drawingml/2006/main" name="Aged Care Lime Theme">
  <a:themeElements>
    <a:clrScheme name="Custom 3">
      <a:dk1>
        <a:srgbClr val="191719"/>
      </a:dk1>
      <a:lt1>
        <a:srgbClr val="F2F1F2"/>
      </a:lt1>
      <a:dk2>
        <a:srgbClr val="191719"/>
      </a:dk2>
      <a:lt2>
        <a:srgbClr val="F2F1F2"/>
      </a:lt2>
      <a:accent1>
        <a:srgbClr val="098843"/>
      </a:accent1>
      <a:accent2>
        <a:srgbClr val="B4FAD4"/>
      </a:accent2>
      <a:accent3>
        <a:srgbClr val="FAC414"/>
      </a:accent3>
      <a:accent4>
        <a:srgbClr val="FEF3CE"/>
      </a:accent4>
      <a:accent5>
        <a:srgbClr val="554E55"/>
      </a:accent5>
      <a:accent6>
        <a:srgbClr val="B7B2B7"/>
      </a:accent6>
      <a:hlink>
        <a:srgbClr val="098843"/>
      </a:hlink>
      <a:folHlink>
        <a:srgbClr val="06562A"/>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24C616E4-E0A1-410E-ABFB-C192FD03663F}" vid="{4926D4F8-922B-4C71-BF0C-86238CF404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e45b5c5-9cc5-4922-88cd-354a7829f0bf" xsi:nil="true"/>
    <lcf76f155ced4ddcb4097134ff3c332f xmlns="45fc1777-5182-4729-9953-61f7a22856a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0285F36FEBE614FA7F0E9B7930440E6" ma:contentTypeVersion="12" ma:contentTypeDescription="Create a new document." ma:contentTypeScope="" ma:versionID="d6a44069b5c0ea36146fb48d05dd14b2">
  <xsd:schema xmlns:xsd="http://www.w3.org/2001/XMLSchema" xmlns:xs="http://www.w3.org/2001/XMLSchema" xmlns:p="http://schemas.microsoft.com/office/2006/metadata/properties" xmlns:ns2="45fc1777-5182-4729-9953-61f7a22856aa" xmlns:ns3="3e45b5c5-9cc5-4922-88cd-354a7829f0bf" targetNamespace="http://schemas.microsoft.com/office/2006/metadata/properties" ma:root="true" ma:fieldsID="136b80a7be151cc755a30fbdcd79e4e6" ns2:_="" ns3:_="">
    <xsd:import namespace="45fc1777-5182-4729-9953-61f7a22856aa"/>
    <xsd:import namespace="3e45b5c5-9cc5-4922-88cd-354a7829f0b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fc1777-5182-4729-9953-61f7a22856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9927c38-8944-418e-ac9b-4d6e75543028"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e45b5c5-9cc5-4922-88cd-354a7829f0b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a150c05-29de-445d-8d4f-c63492bfedff}" ma:internalName="TaxCatchAll" ma:showField="CatchAllData" ma:web="3e45b5c5-9cc5-4922-88cd-354a7829f0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66DAE5-5095-48B9-B41C-80BFD9F816D8}">
  <ds:schemaRefs>
    <ds:schemaRef ds:uri="http://schemas.microsoft.com/sharepoint/v3/contenttype/forms"/>
  </ds:schemaRefs>
</ds:datastoreItem>
</file>

<file path=customXml/itemProps2.xml><?xml version="1.0" encoding="utf-8"?>
<ds:datastoreItem xmlns:ds="http://schemas.openxmlformats.org/officeDocument/2006/customXml" ds:itemID="{8CF7364E-62DE-4335-855B-BF9130118E67}">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45fc1777-5182-4729-9953-61f7a22856aa"/>
    <ds:schemaRef ds:uri="3e45b5c5-9cc5-4922-88cd-354a7829f0bf"/>
    <ds:schemaRef ds:uri="http://www.w3.org/XML/1998/namespace"/>
    <ds:schemaRef ds:uri="http://purl.org/dc/dcmitype/"/>
  </ds:schemaRefs>
</ds:datastoreItem>
</file>

<file path=customXml/itemProps3.xml><?xml version="1.0" encoding="utf-8"?>
<ds:datastoreItem xmlns:ds="http://schemas.openxmlformats.org/officeDocument/2006/customXml" ds:itemID="{53A9E7AB-A2A1-456E-8F8B-D7A690691A48}">
  <ds:schemaRefs>
    <ds:schemaRef ds:uri="3e45b5c5-9cc5-4922-88cd-354a7829f0bf"/>
    <ds:schemaRef ds:uri="45fc1777-5182-4729-9953-61f7a22856a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540cdab9-3592-4269-8944-10949a3bf55a}" enabled="1" method="Privileged" siteId="{311f614e-2687-4905-bb5c-f592370e0d41}" contentBits="3" removed="0"/>
</clbl:labelList>
</file>

<file path=docProps/app.xml><?xml version="1.0" encoding="utf-8"?>
<Properties xmlns="http://schemas.openxmlformats.org/officeDocument/2006/extended-properties" xmlns:vt="http://schemas.openxmlformats.org/officeDocument/2006/docPropsVTypes">
  <Template/>
  <TotalTime>273</TotalTime>
  <Words>3307</Words>
  <Application>Microsoft Office PowerPoint</Application>
  <PresentationFormat>Widescreen</PresentationFormat>
  <Paragraphs>462</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Times New Roman</vt:lpstr>
      <vt:lpstr>Aptos</vt:lpstr>
      <vt:lpstr>Aged Care Lime Theme</vt:lpstr>
      <vt:lpstr>More bulk billing</vt:lpstr>
      <vt:lpstr>Boosting Medicare payments</vt:lpstr>
      <vt:lpstr>Higher Medicare payments at bulk billing practices</vt:lpstr>
      <vt:lpstr>Higher Medicare payments at bulk billing practices</vt:lpstr>
      <vt:lpstr>Patient case studies</vt:lpstr>
      <vt:lpstr>Estimating the patient benefit</vt:lpstr>
      <vt:lpstr>Older family</vt:lpstr>
      <vt:lpstr>Younger family</vt:lpstr>
      <vt:lpstr>Retiree Couple</vt:lpstr>
      <vt:lpstr>Young Man</vt:lpstr>
      <vt:lpstr>Young woman</vt:lpstr>
      <vt:lpstr>Young person</vt:lpstr>
      <vt:lpstr>Assumptions</vt:lpstr>
      <vt:lpstr>Provider case studies</vt:lpstr>
      <vt:lpstr>Estimating the provider benefit</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More bulk billing</dc:title>
  <dc:subject>Medicare</dc:subject>
  <dc:creator>Australian Government Department of Health and Aged Care</dc:creator>
  <cp:keywords>Medicare</cp:keywords>
  <dc:description/>
  <cp:lastModifiedBy>DIBLEY, Geoff</cp:lastModifiedBy>
  <cp:revision>9</cp:revision>
  <cp:lastPrinted>2025-02-21T02:29:09Z</cp:lastPrinted>
  <dcterms:created xsi:type="dcterms:W3CDTF">2025-02-11T23:05:07Z</dcterms:created>
  <dcterms:modified xsi:type="dcterms:W3CDTF">2025-03-25T23:13:56Z</dcterms:modified>
  <cp:category/>
</cp:coreProperties>
</file>