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147482675" r:id="rId5"/>
    <p:sldId id="2147482719" r:id="rId6"/>
    <p:sldId id="2147482727" r:id="rId7"/>
    <p:sldId id="2147482725" r:id="rId8"/>
    <p:sldId id="2147482728" r:id="rId9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06BD3D9-8311-412D-9587-069F51597A9B}">
          <p14:sldIdLst>
            <p14:sldId id="2147482675"/>
            <p14:sldId id="2147482719"/>
            <p14:sldId id="2147482727"/>
            <p14:sldId id="2147482725"/>
            <p14:sldId id="2147482728"/>
          </p14:sldIdLst>
        </p14:section>
        <p14:section name="Backlot" id="{E25569E2-6F50-4D4C-A3B1-0D0F693D617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7D6F504-1E19-BEBE-457A-37E8746A1ABB}" name="ZERVOS, Nicholle" initials="ZN" userId="S::nicholle.zervos@health.gov.au::7cdcee10-9846-40f1-806f-06f86265a03d" providerId="AD"/>
  <p188:author id="{5FA7FB0B-B3B0-5853-0990-A096A09CD874}" name="SMITH, Michelle" initials="MS" userId="S::Michelle.SMITH@Health.gov.au::c20c4c43-ea65-4fa3-9c6b-80d5e622ca92" providerId="AD"/>
  <p188:author id="{DB2D3D0E-5BD0-9443-4EFC-4CF6EBE9EB75}" name="BOND, Genevieve" initials="GB" userId="S::Genevieve.BOND@Health.gov.au::268db8db-a24a-473d-aee2-6ebc3e458ffe" providerId="AD"/>
  <p188:author id="{952A6E10-1B46-5238-A8BA-B55B0388F1BE}" name="STEVENS, Lydia" initials="LS" userId="S::Lydia.STEVENS@Health.gov.au::9d501783-440e-466b-9117-c2020efc8e8c" providerId="AD"/>
  <p188:author id="{8F0B711E-2DC4-EB5D-93AD-FEDA7F1708C4}" name="MILLS, Ruth" initials="MR" userId="S::ruth.mills3@health.gov.au::a740c7a3-4f4f-4486-bd66-41219298e40b" providerId="AD"/>
  <p188:author id="{7D68F61F-D6EF-A837-3D54-9DA5856415D0}" name="NAIR, Sethu" initials="SN" userId="S::Sethu.NAIR@Health.gov.au::b28ca5ce-dcdf-47be-98dc-991994613bfb" providerId="AD"/>
  <p188:author id="{80146026-AC9B-6D79-AC72-C93280661918}" name="COOK, Emma" initials="CE" userId="S::emma.cook@health.gov.au::b53c9599-c2aa-49ee-97df-0251756cc320" providerId="AD"/>
  <p188:author id="{8E122928-A1A3-797A-C854-2C8CEEE67A48}" name="LEE-ABBOTT, Max" initials="ML" userId="S::Max.LEE-ABBOTT@Health.gov.au::d2b451c2-4fed-431d-b56f-a0bffdfdc518" providerId="AD"/>
  <p188:author id="{01DE612B-358A-B220-BB66-D0D5CBEA5DA7}" name="HUTCHINSON, Paul" initials="HP" userId="S::paul.hutchinson@health.gov.au::9eac9fa1-d2f7-44bb-bc33-e64578d9ee78" providerId="AD"/>
  <p188:author id="{5176DB2E-714E-765E-8DBE-8601C5CD3E93}" name="SMITH, Michelle" initials="SM" userId="S::michelle.smith@health.gov.au::c20c4c43-ea65-4fa3-9c6b-80d5e622ca92" providerId="AD"/>
  <p188:author id="{809D3E31-FDA5-D0A1-11C1-3F0470C2F3CE}" name="DORSETT, Holly" initials="HD" userId="S::Holly.DORSETT@Health.gov.au::9e3eca7a-95b0-4c73-bf82-0a2d685a7390" providerId="AD"/>
  <p188:author id="{089FFB32-33B6-B19A-8445-AD48FB568793}" name="CONDIPODERO, Kerry" initials="CK" userId="S::kerry.condipodero@health.gov.au::34bef241-4838-4c13-bce9-dc7ae030afbd" providerId="AD"/>
  <p188:author id="{F73B8235-7C6C-8FEB-632F-7D0E2B364502}" name="TAYATI, Joe" initials="JT" userId="S::Joe.TAYATI@Health.gov.au::66fc92b5-b47a-4802-ac96-2faa295ddec3" providerId="AD"/>
  <p188:author id="{00874C39-0CDF-E01E-637D-AB8919A821C1}" name="FLEVARAS, Fay" initials="FF" userId="S::Fay.FLEVARAS@Health.gov.au::7963d283-a7ec-4637-8816-092d3ef25046" providerId="AD"/>
  <p188:author id="{B97C6143-0DB0-5B95-3597-32126071666D}" name="BORODA, Libi" initials="BL" userId="S::BORODM@health.gov.au::947cf735-4eb4-4522-bad3-fb3ce4847964" providerId="AD"/>
  <p188:author id="{A91D6843-0F6F-04D7-475E-7403094266CC}" name="PAVRI, Yenti" initials="" userId="S::Yenti.PAVRI@Health.gov.au::4c8806a8-2dca-4d54-a132-c23d2e8c5e28" providerId="AD"/>
  <p188:author id="{A7083745-8EAC-FFBD-F101-C0B06C855F89}" name="INGRAM, Garry" initials="GI" userId="S::Garry.INGRAM@Health.gov.au::37243218-bcdf-47a7-8cb0-39f66e616f7d" providerId="AD"/>
  <p188:author id="{A700F746-B900-8836-8F6D-EF0C38589BFF}" name="SAMUEL, Henley" initials="SH" userId="S::henley.samuel@health.gov.au::736ff880-7562-4157-b87c-51cd25364743" providerId="AD"/>
  <p188:author id="{05E31647-7FC2-A4CA-30FD-116BBD856A24}" name="SMITH, Gareth" initials="GS" userId="S::Gareth.Smith@health.gov.au::1e0a282e-a8f5-4d2f-8c7b-8f0420fe3023" providerId="AD"/>
  <p188:author id="{3B3E5B59-ACFD-6D68-8CF5-8C5DE71EF753}" name="BOND, Genevieve" initials="BG" userId="S::genevieve.bond@health.gov.au::268db8db-a24a-473d-aee2-6ebc3e458ffe" providerId="AD"/>
  <p188:author id="{EFD9DF62-CD5F-76B5-30A3-D493BC12A0DC}" name="MILBURN, Dominic" initials="MD" userId="S::dominic.milburn@health.gov.au::0cc9930a-d6b9-4c69-ab4a-85a49a361f74" providerId="AD"/>
  <p188:author id="{9795ED65-7F83-FEC6-92F2-F1AA87D44C13}" name="BENNETT, Janine" initials="BJ" userId="S::janine.bennett@health.gov.au::89b140aa-feb9-4b43-a515-fb3c0854aa5b" providerId="AD"/>
  <p188:author id="{69630766-D110-E950-B7AE-79E8BD9DA77A}" name="BARNETT, Erika" initials="EB" userId="S::Erika.Barnett@health.gov.au::7813d2b9-eb98-4da8-b32c-a76a15b5e68e" providerId="AD"/>
  <p188:author id="{8DC5E066-2218-4577-B2C5-00B82DF542ED}" name="JORDISON-BROWN, Sarah" initials="SJ" userId="S::Sarah.JORDISON-BROWN@Health.gov.au::21ffe7e9-510f-48c5-97b2-81b2f3d5fb3e" providerId="AD"/>
  <p188:author id="{8B9C7770-24BD-D87F-78CD-A411FD91E491}" name="KUMARAKURU, Biravena" initials="BK" userId="S::BIRAVENA.KUMARAKURU@health.gov.au::f8ed71a0-d867-4b69-ae03-30a93e461176" providerId="AD"/>
  <p188:author id="{D2EECA70-6A1F-437B-079C-F1305EC0A87E}" name="HERALD, Russell" initials="HR" userId="S::russell.herald@health.gov.au::cc76a3f7-d8f1-4f08-826d-5b1894f3d39e" providerId="AD"/>
  <p188:author id="{CD883E73-C994-CDC0-FE73-7B2DC7815B36}" name="OLSEN, Megan" initials="OM" userId="S::megan.olsen@health.gov.au::c4a66208-0074-4144-8315-56923d0599fa" providerId="AD"/>
  <p188:author id="{9A0D2D77-69A9-EF0A-76AC-3C196FC27899}" name="PILLAY, Nesan" initials="PN" userId="S::nesan.pillay@health.gov.au::b47eb9b7-4c46-4c69-adbe-7ce285075123" providerId="AD"/>
  <p188:author id="{26230778-1043-BF97-2495-34D7E4C406D7}" name="MELVILLE, Charlotte" initials="MC" userId="S::charlotte.melville@health.gov.au::2defd857-697b-4fa7-9563-9e9af69b24f5" providerId="AD"/>
  <p188:author id="{9429B778-E563-8138-5A6A-9CC73F67609B}" name="SIERANT, Rowena" initials="SR" userId="S::rowena.sierant@health.gov.au::3a6febb8-9800-438c-9e52-96e8daa03e5f" providerId="AD"/>
  <p188:author id="{68D86187-FF5A-4CE1-EE0A-157DB2A6C62A}" name="HEGERTY, Jo" initials="HJ" userId="S::jo.hegerty@health.gov.au::5baa5cc3-7a98-467c-bc79-d4195a304ee2" providerId="AD"/>
  <p188:author id="{C7B4539A-A943-4036-DCC2-54B0529B9EA9}" name="COLVILLE, Vicki" initials="CV" userId="S::vicki.colville@health.gov.au::c6f101cf-116c-4dd5-a38e-649539a773f6" providerId="AD"/>
  <p188:author id="{F9D5FEA2-13C6-37EC-4EFA-F04808A34B2C}" name="CABANELA, Michelle" initials="CM" userId="S::michelle.cabanela@health.gov.au::bf746677-546f-4bb4-9245-939f205bfed1" providerId="AD"/>
  <p188:author id="{C3515CA6-F6EE-ADA1-91B4-F55238258EDF}" name="BROWN, Emily" initials="EB" userId="S::Emily.Brown@Health.gov.au::6e68fd8a-129e-4dc4-bc9e-28ab22cd4663" providerId="AD"/>
  <p188:author id="{E8A61EA7-0695-CEA6-7D5E-85397FE8D864}" name="BARNETT, Erika" initials="BE" userId="S::erika.barnett@health.gov.au::7813d2b9-eb98-4da8-b32c-a76a15b5e68e" providerId="AD"/>
  <p188:author id="{592375A7-0ABA-1180-909C-E60EA4989A5F}" name="DALL, Skylen" initials="SD" userId="S::Skylen.DALL@Health.gov.au::69e2fe07-06c0-4fbf-8e66-a554dfe4e1ce" providerId="AD"/>
  <p188:author id="{198660B0-296D-F701-3098-F166DEFD668C}" name="KOESASI, Katherine" initials="KK" userId="S::Katherine.Koesasi@Health.gov.au::74ea95fc-2007-4b5c-9f5c-739ff2cd120d" providerId="AD"/>
  <p188:author id="{99AB20B2-DEA7-A958-54AF-033CEB5E5E2C}" name="BANNEAR, Bill" initials="BB" userId="S::Bill.BANNEAR@Health.gov.au::bcf007ca-322d-455e-88f0-e79425151b52" providerId="AD"/>
  <p188:author id="{3FAA50B5-6899-63E6-5F32-74060E9C30F6}" name="COOPER, Benjamin" initials="CB" userId="S::benjamin.cooper@health.gov.au::1859a00a-9d7b-4759-8951-f3af34792549" providerId="AD"/>
  <p188:author id="{924FACBC-E00B-64E4-F091-346FBE2020B0}" name="RUSHTON, Lezah" initials="RL" userId="S::lezah.rushton@health.gov.au::f31ab53f-1740-4422-a381-dd2d6ededf41" providerId="AD"/>
  <p188:author id="{7314A0C6-AD20-2280-AF14-EF7046871242}" name="SMITH, Gareth" initials="SG" userId="S::gareth.smith@health.gov.au::1e0a282e-a8f5-4d2f-8c7b-8f0420fe3023" providerId="AD"/>
  <p188:author id="{DE9403C7-4175-2D83-F8B7-FC06F401DC68}" name="BENEDETTI, Felicity" initials="BF" userId="S::Felicity.Benedetti@health.gov.au::188064a2-f004-4b95-996f-9c3e14c8aa1a" providerId="AD"/>
  <p188:author id="{01DCF5C9-6535-84BA-23B5-1DAD05C5D727}" name="DAWES, Hollie" initials="HD" userId="S::Hollie.Dawes@health.gov.au::7d15c231-5c96-4100-8fad-392596e88184" providerId="AD"/>
  <p188:author id="{E78C32D5-282E-5204-5A08-4A03D7305F4C}" name="COOPER, Benjamin" initials="BC" userId="S::Benjamin.COOPER@Health.gov.au::1859a00a-9d7b-4759-8951-f3af34792549" providerId="AD"/>
  <p188:author id="{539D58D9-82FF-C9FB-8E78-86F541873790}" name="FLETT, Sonja" initials="SF" userId="S::Sonja.FLETT@Health.gov.au::546fe36b-0488-424e-a13b-0959f326f147" providerId="AD"/>
  <p188:author id="{43128ADB-978F-693B-06F5-36D491B7C73C}" name="BANNEAR, Bill" initials="BB" userId="S::bill.bannear@health.gov.au::bcf007ca-322d-455e-88f0-e79425151b52" providerId="AD"/>
  <p188:author id="{8C1B6ADE-5703-2DA3-A8CC-08D7C391D462}" name="SAMUEL, Henley" initials="HS" userId="S::Henley.SAMUEL@Health.gov.au::736ff880-7562-4157-b87c-51cd25364743" providerId="AD"/>
  <p188:author id="{053A53E6-0A77-3EE0-2881-63152D180DC5}" name="TELFORD-SHARP, Fiona" initials="TF" userId="S::fiona.telford-sharp@health.gov.au::4cb06f8d-562a-4ccd-a710-27a0d9490573" providerId="AD"/>
  <p188:author id="{987926EB-6072-A4A4-3C7F-031C9E7541CF}" name="THOMPSON, Megan" initials="TM" userId="S::megan.thompson@health.gov.au::00e8829a-04b3-4703-8bbb-f6e8b9ca5c4c" providerId="AD"/>
  <p188:author id="{5C766CEB-BE56-82D8-35E1-618924915A08}" name="PUGH, Greg" initials="GP" userId="S::Greg.PUGH@Health.gov.au::d17d2c15-bfc3-42a6-90a2-6fb851a6eaa8" providerId="AD"/>
  <p188:author id="{4B25A1EC-5F24-F54C-B46B-7A5DC6B86C27}" name="ATKINSON, Julia" initials="AJ" userId="S::Julia.ATKINSON@Health.gov.au::6eb65157-2ab7-4f4c-a20e-f222773b2654" providerId="AD"/>
  <p188:author id="{AB2F71EE-F98D-F949-91C1-76DBD2A8BAAD}" name="HEGERTY, Jo" initials="JH" userId="S::Jo.Hegerty@Health.gov.au::5baa5cc3-7a98-467c-bc79-d4195a304ee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'HALLORAN, Stephanie" initials="OS" lastIdx="4" clrIdx="0">
    <p:extLst>
      <p:ext uri="{19B8F6BF-5375-455C-9EA6-DF929625EA0E}">
        <p15:presenceInfo xmlns:p15="http://schemas.microsoft.com/office/powerpoint/2012/main" userId="S::Stephanie.OHALLORAN@health.gov.au::db7af32e-5795-41e1-abcb-ebb80001fd3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27C60"/>
    <a:srgbClr val="28B2BB"/>
    <a:srgbClr val="E07882"/>
    <a:srgbClr val="FFC000"/>
    <a:srgbClr val="00B050"/>
    <a:srgbClr val="F7DA9F"/>
    <a:srgbClr val="DA576C"/>
    <a:srgbClr val="1E1545"/>
    <a:srgbClr val="E596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06"/>
    <p:restoredTop sz="94674"/>
  </p:normalViewPr>
  <p:slideViewPr>
    <p:cSldViewPr snapToGrid="0">
      <p:cViewPr varScale="1">
        <p:scale>
          <a:sx n="97" d="100"/>
          <a:sy n="97" d="100"/>
        </p:scale>
        <p:origin x="272" y="6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1C19E06-FAD2-214E-A9BB-B46689AFE7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7B42D5-BF9D-014C-9BC7-8BAA67C75B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6B797A5-636D-F44E-9CED-36ADEF021419}" type="datetimeFigureOut">
              <a:rPr lang="en-US" smtClean="0"/>
              <a:t>2/19/25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435403-8D29-A740-A794-881E58DFF9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363AC-1D5C-5141-B34C-739F9F74E0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F660A590-05C9-A94D-9CA8-61FC89B6F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47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C4A9CE1B-1D62-394B-8825-3A811B838BBA}" type="datetimeFigureOut">
              <a:rPr lang="en-US" smtClean="0"/>
              <a:t>2/19/25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B34BA30-3FF5-9B47-9919-D1B429C85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9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2263" y="2008188"/>
            <a:ext cx="9639300" cy="5422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986"/>
              </a:spcAft>
            </a:pPr>
            <a:endParaRPr lang="en-AU" sz="200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368FB3-21AB-4580-B0A3-610AD7B62CA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3784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13E1A4-1177-BBE2-8D1F-97640EE379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7A6A36-1D10-AA7B-9D58-A252DC083D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69BF01-6380-1EA6-EA7F-68D05C55EB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511C9D-2363-D247-CFB2-ECC80F1F3E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34BA30-3FF5-9B47-9919-D1B429C856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8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4E633E0-3BAB-4FA6-BAA9-C2D03C7D24A9}"/>
              </a:ext>
            </a:extLst>
          </p:cNvPr>
          <p:cNvSpPr/>
          <p:nvPr userDrawn="1"/>
        </p:nvSpPr>
        <p:spPr>
          <a:xfrm>
            <a:off x="0" y="0"/>
            <a:ext cx="12211877" cy="6858000"/>
          </a:xfrm>
          <a:prstGeom prst="rect">
            <a:avLst/>
          </a:pr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7D06B1DF-51EE-B440-BCB9-06C47444FC14}"/>
              </a:ext>
            </a:extLst>
          </p:cNvPr>
          <p:cNvSpPr txBox="1">
            <a:spLocks/>
          </p:cNvSpPr>
          <p:nvPr userDrawn="1"/>
        </p:nvSpPr>
        <p:spPr>
          <a:xfrm>
            <a:off x="10882249" y="6356348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032C937-3DD4-40A4-AC53-E9659B3CCD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7652" y="1683045"/>
            <a:ext cx="10515600" cy="1325563"/>
          </a:xfrm>
        </p:spPr>
        <p:txBody>
          <a:bodyPr>
            <a:normAutofit/>
          </a:bodyPr>
          <a:lstStyle>
            <a:lvl1pPr>
              <a:defRPr sz="5000" b="1"/>
            </a:lvl1pPr>
          </a:lstStyle>
          <a:p>
            <a:r>
              <a:rPr lang="en-US"/>
              <a:t>Header 1</a:t>
            </a:r>
            <a:endParaRPr lang="en-AU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C061B9D-8870-4FCD-BAE8-C73F47FC9A1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7652" y="3429000"/>
            <a:ext cx="8961438" cy="210661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/>
              <a:t>Introduction text</a:t>
            </a:r>
          </a:p>
        </p:txBody>
      </p:sp>
      <p:sp>
        <p:nvSpPr>
          <p:cNvPr id="15" name="Date Placeholder 2">
            <a:extLst>
              <a:ext uri="{FF2B5EF4-FFF2-40B4-BE49-F238E27FC236}">
                <a16:creationId xmlns:a16="http://schemas.microsoft.com/office/drawing/2014/main" id="{4D9CD81F-8560-4BC0-A77D-DFF3E8DB3746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2E4521DC-AEB5-4B10-8ADF-FFCCCE062077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grpSp>
        <p:nvGrpSpPr>
          <p:cNvPr id="14" name="Group 13" descr="Header graphics containing department logo lockup and corner arrow device.&#10;&#10;Please do not move.">
            <a:extLst>
              <a:ext uri="{FF2B5EF4-FFF2-40B4-BE49-F238E27FC236}">
                <a16:creationId xmlns:a16="http://schemas.microsoft.com/office/drawing/2014/main" id="{E984186D-D285-41D4-946E-60F62F142D58}"/>
              </a:ext>
            </a:extLst>
          </p:cNvPr>
          <p:cNvGrpSpPr/>
          <p:nvPr userDrawn="1"/>
        </p:nvGrpSpPr>
        <p:grpSpPr>
          <a:xfrm>
            <a:off x="9939" y="0"/>
            <a:ext cx="12201938" cy="2001838"/>
            <a:chOff x="9939" y="0"/>
            <a:chExt cx="12201938" cy="2001838"/>
          </a:xfrm>
        </p:grpSpPr>
        <p:pic>
          <p:nvPicPr>
            <p:cNvPr id="22" name="Picture 21" descr="Department logo lockup.&#10;&#10;This must always be in the top left corner.">
              <a:extLst>
                <a:ext uri="{FF2B5EF4-FFF2-40B4-BE49-F238E27FC236}">
                  <a16:creationId xmlns:a16="http://schemas.microsoft.com/office/drawing/2014/main" id="{D9C980EC-0067-4956-97AD-05BFA9902D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939" y="0"/>
              <a:ext cx="3708400" cy="965200"/>
            </a:xfrm>
            <a:prstGeom prst="rect">
              <a:avLst/>
            </a:prstGeom>
          </p:spPr>
        </p:pic>
        <p:pic>
          <p:nvPicPr>
            <p:cNvPr id="23" name="Picture 22" descr="Shape, circle&#10;&#10;Description automatically generated">
              <a:extLst>
                <a:ext uri="{FF2B5EF4-FFF2-40B4-BE49-F238E27FC236}">
                  <a16:creationId xmlns:a16="http://schemas.microsoft.com/office/drawing/2014/main" id="{3CD74996-B305-430E-8AEC-87C527A4D1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193830" y="0"/>
              <a:ext cx="2018047" cy="20018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91593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ubtitle 2">
            <a:extLst>
              <a:ext uri="{FF2B5EF4-FFF2-40B4-BE49-F238E27FC236}">
                <a16:creationId xmlns:a16="http://schemas.microsoft.com/office/drawing/2014/main" id="{BE654A3F-D980-744D-B595-C326570B61E5}"/>
              </a:ext>
            </a:extLst>
          </p:cNvPr>
          <p:cNvSpPr txBox="1">
            <a:spLocks/>
          </p:cNvSpPr>
          <p:nvPr userDrawn="1"/>
        </p:nvSpPr>
        <p:spPr>
          <a:xfrm>
            <a:off x="828989" y="223546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US" sz="1600">
              <a:solidFill>
                <a:srgbClr val="1E1545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73D6B53-3319-4661-AAEF-DAC379C4F7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7446782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F7220-7BAF-414E-96DD-A13BA2384A4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0262" y="1670051"/>
            <a:ext cx="10261808" cy="4372940"/>
          </a:xfrm>
        </p:spPr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/>
            </a:lvl3pPr>
            <a:lvl4pPr>
              <a:lnSpc>
                <a:spcPct val="120000"/>
              </a:lnSpc>
              <a:defRPr/>
            </a:lvl4pPr>
            <a:lvl5pPr>
              <a:lnSpc>
                <a:spcPct val="120000"/>
              </a:lnSpc>
              <a:defRPr/>
            </a:lvl5pPr>
          </a:lstStyle>
          <a:p>
            <a:pPr lvl="0"/>
            <a:r>
              <a:rPr lang="en-US"/>
              <a:t>Use this slide where there may be a range of information, such as dot points, images and graphs. Be careful not to overcrowd.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AA4921C-F597-45A9-8756-20FC3B2A9032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8F0605AD-712D-46B8-8016-61EBF86406E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</p:spTree>
    <p:extLst>
      <p:ext uri="{BB962C8B-B14F-4D97-AF65-F5344CB8AC3E}">
        <p14:creationId xmlns:p14="http://schemas.microsoft.com/office/powerpoint/2010/main" val="84483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, no foot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ubtitle 2">
            <a:extLst>
              <a:ext uri="{FF2B5EF4-FFF2-40B4-BE49-F238E27FC236}">
                <a16:creationId xmlns:a16="http://schemas.microsoft.com/office/drawing/2014/main" id="{BE654A3F-D980-744D-B595-C326570B61E5}"/>
              </a:ext>
            </a:extLst>
          </p:cNvPr>
          <p:cNvSpPr txBox="1">
            <a:spLocks/>
          </p:cNvSpPr>
          <p:nvPr userDrawn="1"/>
        </p:nvSpPr>
        <p:spPr>
          <a:xfrm>
            <a:off x="828989" y="223546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US" sz="1600">
              <a:solidFill>
                <a:srgbClr val="1E1545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73D6B53-3319-4661-AAEF-DAC379C4F7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7446782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F7220-7BAF-414E-96DD-A13BA2384A4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0262" y="1670051"/>
            <a:ext cx="10261808" cy="4372940"/>
          </a:xfrm>
        </p:spPr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/>
            </a:lvl3pPr>
            <a:lvl4pPr>
              <a:lnSpc>
                <a:spcPct val="120000"/>
              </a:lnSpc>
              <a:defRPr/>
            </a:lvl4pPr>
            <a:lvl5pPr>
              <a:lnSpc>
                <a:spcPct val="120000"/>
              </a:lnSpc>
              <a:defRPr/>
            </a:lvl5pPr>
          </a:lstStyle>
          <a:p>
            <a:pPr lvl="0"/>
            <a:r>
              <a:rPr lang="en-US"/>
              <a:t>Use this slide where there may be a range of information, such as dot points, images and graphs. Be careful not to overcrowd.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AA4921C-F597-45A9-8756-20FC3B2A9032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30657CBF-5C25-4608-A2AD-63A235A2885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</p:spTree>
    <p:extLst>
      <p:ext uri="{BB962C8B-B14F-4D97-AF65-F5344CB8AC3E}">
        <p14:creationId xmlns:p14="http://schemas.microsoft.com/office/powerpoint/2010/main" val="2926191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Slide, no foot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ubtitle 2">
            <a:extLst>
              <a:ext uri="{FF2B5EF4-FFF2-40B4-BE49-F238E27FC236}">
                <a16:creationId xmlns:a16="http://schemas.microsoft.com/office/drawing/2014/main" id="{BE654A3F-D980-744D-B595-C326570B61E5}"/>
              </a:ext>
            </a:extLst>
          </p:cNvPr>
          <p:cNvSpPr txBox="1">
            <a:spLocks/>
          </p:cNvSpPr>
          <p:nvPr userDrawn="1"/>
        </p:nvSpPr>
        <p:spPr>
          <a:xfrm>
            <a:off x="828989" y="223546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US" sz="1600">
              <a:solidFill>
                <a:srgbClr val="1E1545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73D6B53-3319-4661-AAEF-DAC379C4F7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7446782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F7220-7BAF-414E-96DD-A13BA2384A4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0262" y="1670051"/>
            <a:ext cx="10261808" cy="4372940"/>
          </a:xfrm>
        </p:spPr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/>
            </a:lvl3pPr>
            <a:lvl4pPr>
              <a:lnSpc>
                <a:spcPct val="120000"/>
              </a:lnSpc>
              <a:defRPr/>
            </a:lvl4pPr>
            <a:lvl5pPr>
              <a:lnSpc>
                <a:spcPct val="120000"/>
              </a:lnSpc>
              <a:defRPr/>
            </a:lvl5pPr>
          </a:lstStyle>
          <a:p>
            <a:pPr lvl="0"/>
            <a:r>
              <a:rPr lang="en-US"/>
              <a:t>Use this slide where there may be a range of information, such as dot points, images and graphs. Be careful not to overcrowd.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AA4921C-F597-45A9-8756-20FC3B2A9032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30657CBF-5C25-4608-A2AD-63A235A2885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  <p:pic>
        <p:nvPicPr>
          <p:cNvPr id="8" name="Picture 7" descr="Shape, circle&#10;&#10;Description automatically generated">
            <a:extLst>
              <a:ext uri="{FF2B5EF4-FFF2-40B4-BE49-F238E27FC236}">
                <a16:creationId xmlns:a16="http://schemas.microsoft.com/office/drawing/2014/main" id="{6740E8A8-0238-4BCE-9BE1-ACA1C3B17E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70151" y="0"/>
            <a:ext cx="2018047" cy="200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288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bg>
      <p:bgPr>
        <a:solidFill>
          <a:srgbClr val="1E15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BCF1BBF-FA03-4411-8A9A-BEA34E4FD20C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524000" y="2989262"/>
            <a:ext cx="9144000" cy="879475"/>
          </a:xfrm>
        </p:spPr>
        <p:txBody>
          <a:bodyPr anchor="b"/>
          <a:lstStyle>
            <a:lvl1pPr algn="l"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Section break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F30AD84-8A36-4427-A451-40DE5CB94495}"/>
              </a:ext>
            </a:extLst>
          </p:cNvPr>
          <p:cNvSpPr>
            <a:spLocks noGrp="1"/>
          </p:cNvSpPr>
          <p:nvPr>
            <p:ph type="subTitle" idx="4294967295" hasCustomPrompt="1"/>
          </p:nvPr>
        </p:nvSpPr>
        <p:spPr>
          <a:xfrm>
            <a:off x="1524000" y="4164502"/>
            <a:ext cx="9144000" cy="10922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Overview of what this section outlines, delete if not needed.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305870C-CA28-4E69-8B1F-0F25DE833F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2182813"/>
            <a:ext cx="9144000" cy="380392"/>
          </a:xfrm>
        </p:spPr>
        <p:txBody>
          <a:bodyPr/>
          <a:lstStyle>
            <a:lvl1pPr marL="0" indent="0">
              <a:buFontTx/>
              <a:buNone/>
              <a:defRPr sz="2200">
                <a:solidFill>
                  <a:schemeClr val="bg2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Section #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ACA08B-C0A7-4174-9956-2D7C82633BA0}"/>
              </a:ext>
            </a:extLst>
          </p:cNvPr>
          <p:cNvCxnSpPr>
            <a:cxnSpLocks/>
          </p:cNvCxnSpPr>
          <p:nvPr userDrawn="1"/>
        </p:nvCxnSpPr>
        <p:spPr>
          <a:xfrm>
            <a:off x="1524000" y="2773017"/>
            <a:ext cx="131233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112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slide with quot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27086A-BCD3-4602-8414-EC0C7A7BBEF9}"/>
              </a:ext>
            </a:extLst>
          </p:cNvPr>
          <p:cNvSpPr/>
          <p:nvPr userDrawn="1"/>
        </p:nvSpPr>
        <p:spPr>
          <a:xfrm>
            <a:off x="7398589" y="0"/>
            <a:ext cx="4793411" cy="6858000"/>
          </a:xfrm>
          <a:prstGeom prst="rect">
            <a:avLst/>
          </a:pr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A588F7-601A-4B8E-BC80-481EA2369C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4761847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D9FF166-44FE-4064-B8BE-93485F2FD3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0262" y="1612900"/>
            <a:ext cx="6018945" cy="4305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Use this slide when there is a key quote or definition.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D76809DA-C6DF-436C-9EA1-4AD1DB02DE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13637" y="1681570"/>
            <a:ext cx="3448100" cy="43675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“Use this to pull out a quote, key finding, definition etc.”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2F1D74B-0071-484F-A88E-C7EE0242DB83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A78DB4A3-A2BA-4265-883C-C497165D2903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</p:spTree>
    <p:extLst>
      <p:ext uri="{BB962C8B-B14F-4D97-AF65-F5344CB8AC3E}">
        <p14:creationId xmlns:p14="http://schemas.microsoft.com/office/powerpoint/2010/main" val="2778079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slide with quote, no foot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27086A-BCD3-4602-8414-EC0C7A7BBEF9}"/>
              </a:ext>
            </a:extLst>
          </p:cNvPr>
          <p:cNvSpPr/>
          <p:nvPr userDrawn="1"/>
        </p:nvSpPr>
        <p:spPr>
          <a:xfrm>
            <a:off x="7398589" y="0"/>
            <a:ext cx="6089190" cy="6858000"/>
          </a:xfrm>
          <a:prstGeom prst="rect">
            <a:avLst/>
          </a:pr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A588F7-601A-4B8E-BC80-481EA2369C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4761847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D9FF166-44FE-4064-B8BE-93485F2FD3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0262" y="1612900"/>
            <a:ext cx="6018945" cy="4305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Use this slide when there is a key quote or definition.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D76809DA-C6DF-436C-9EA1-4AD1DB02DE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13637" y="1681570"/>
            <a:ext cx="3448100" cy="43675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“Use this to pull out a quote, key finding, definition etc.”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2F1D74B-0071-484F-A88E-C7EE0242DB83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F05DAB75-7EC5-4774-8FB8-DB3AF713D433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</p:spTree>
    <p:extLst>
      <p:ext uri="{BB962C8B-B14F-4D97-AF65-F5344CB8AC3E}">
        <p14:creationId xmlns:p14="http://schemas.microsoft.com/office/powerpoint/2010/main" val="522369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27086A-BCD3-4602-8414-EC0C7A7BBEF9}"/>
              </a:ext>
            </a:extLst>
          </p:cNvPr>
          <p:cNvSpPr/>
          <p:nvPr userDrawn="1"/>
        </p:nvSpPr>
        <p:spPr>
          <a:xfrm>
            <a:off x="6096000" y="0"/>
            <a:ext cx="6089190" cy="6858000"/>
          </a:xfrm>
          <a:prstGeom prst="rect">
            <a:avLst/>
          </a:pr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A588F7-601A-4B8E-BC80-481EA2369C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4761847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D9FF166-44FE-4064-B8BE-93485F2FD3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0263" y="1612900"/>
            <a:ext cx="4760912" cy="4305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Use this slide for when you are comparing two ideas, such as consumers vs providers.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0C6616E-6C97-4F4C-9BE8-F2CC3C4E884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51625" y="1612900"/>
            <a:ext cx="4710113" cy="4305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Where this slide is used, keep sentences short and ideas concise.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F45527B-4240-4328-A162-018A4D75C793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8903B2-12A8-48CC-9D76-8E6B79D53601}"/>
              </a:ext>
            </a:extLst>
          </p:cNvPr>
          <p:cNvSpPr txBox="1"/>
          <p:nvPr userDrawn="1"/>
        </p:nvSpPr>
        <p:spPr>
          <a:xfrm>
            <a:off x="684048" y="6377373"/>
            <a:ext cx="26170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agedcareengagement.health.gov.au</a:t>
            </a:r>
          </a:p>
        </p:txBody>
      </p:sp>
      <p:sp>
        <p:nvSpPr>
          <p:cNvPr id="14" name="Date Placeholder 2">
            <a:extLst>
              <a:ext uri="{FF2B5EF4-FFF2-40B4-BE49-F238E27FC236}">
                <a16:creationId xmlns:a16="http://schemas.microsoft.com/office/drawing/2014/main" id="{0F795576-B115-4F08-A18F-8149B9347FA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C077E231-1E88-4135-9871-73E842D00C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8712" y="6314747"/>
            <a:ext cx="430036" cy="43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974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, no foot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27086A-BCD3-4602-8414-EC0C7A7BBEF9}"/>
              </a:ext>
            </a:extLst>
          </p:cNvPr>
          <p:cNvSpPr/>
          <p:nvPr userDrawn="1"/>
        </p:nvSpPr>
        <p:spPr>
          <a:xfrm>
            <a:off x="6096000" y="0"/>
            <a:ext cx="6089190" cy="6858000"/>
          </a:xfrm>
          <a:prstGeom prst="rect">
            <a:avLst/>
          </a:pr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A588F7-601A-4B8E-BC80-481EA2369C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4761847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D9FF166-44FE-4064-B8BE-93485F2FD3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0263" y="1612900"/>
            <a:ext cx="4760912" cy="4305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Use this slide for when you are comparing two ideas, such as consumers vs providers.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0C6616E-6C97-4F4C-9BE8-F2CC3C4E884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51625" y="1612900"/>
            <a:ext cx="4710113" cy="4305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Where this slide is used, keep sentences short and ideas concise.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F45527B-4240-4328-A162-018A4D75C793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72DC9A27-686A-4BCF-8065-F111E89BEEB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</p:spTree>
    <p:extLst>
      <p:ext uri="{BB962C8B-B14F-4D97-AF65-F5344CB8AC3E}">
        <p14:creationId xmlns:p14="http://schemas.microsoft.com/office/powerpoint/2010/main" val="1870739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slide with im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04A17C04-EF14-9144-AAC4-EAE069F45E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598763" y="4743"/>
            <a:ext cx="5593238" cy="6858000"/>
          </a:xfrm>
          <a:solidFill>
            <a:srgbClr val="000000">
              <a:alpha val="10000"/>
            </a:srgbClr>
          </a:solidFill>
        </p:spPr>
        <p:txBody>
          <a:bodyPr/>
          <a:lstStyle>
            <a:lvl1pPr algn="ctr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1DD9C4-3FB6-CB40-A8CF-EA9F871C8A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4761847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24A1B2-692B-4777-8983-26C51B57524C}"/>
              </a:ext>
            </a:extLst>
          </p:cNvPr>
          <p:cNvSpPr txBox="1"/>
          <p:nvPr userDrawn="1"/>
        </p:nvSpPr>
        <p:spPr>
          <a:xfrm>
            <a:off x="684048" y="6377373"/>
            <a:ext cx="26170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agedcareengagement.health.gov.au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675052F-D3D2-456E-A36F-CBCE198C797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9952" y="1500876"/>
            <a:ext cx="4606925" cy="32781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Use this slide for lists with a few ideas and short sentences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1F193246-1CCA-4C9E-8855-430A0D40A08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6302" y="5007284"/>
            <a:ext cx="4600575" cy="104846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8BE42"/>
              </a:buClr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8BE4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overcrowd the slide because your audience will tune out.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8BE4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 for the image to complement the text. 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157BC2A-9E7E-4466-9197-C08FC60310BA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16980B2C-2F89-423B-BCFA-3FB3248895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8712" y="6314747"/>
            <a:ext cx="430036" cy="43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2563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slide with image, no foot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04A17C04-EF14-9144-AAC4-EAE069F45E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598763" y="0"/>
            <a:ext cx="5593238" cy="6871979"/>
          </a:xfrm>
          <a:solidFill>
            <a:srgbClr val="000000">
              <a:alpha val="10000"/>
            </a:srgbClr>
          </a:solidFill>
        </p:spPr>
        <p:txBody>
          <a:bodyPr/>
          <a:lstStyle>
            <a:lvl1pPr algn="ctr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1DD9C4-3FB6-CB40-A8CF-EA9F871C8A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4761847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2E6BBD5-FD26-42D3-B121-37DDB17456B8}"/>
              </a:ext>
            </a:extLst>
          </p:cNvPr>
          <p:cNvGrpSpPr/>
          <p:nvPr userDrawn="1"/>
        </p:nvGrpSpPr>
        <p:grpSpPr>
          <a:xfrm>
            <a:off x="939263" y="4927148"/>
            <a:ext cx="4608154" cy="1597705"/>
            <a:chOff x="829952" y="3988448"/>
            <a:chExt cx="4608154" cy="137843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B4151BE-E9B3-454B-92D5-44BC853B8961}"/>
                </a:ext>
              </a:extLst>
            </p:cNvPr>
            <p:cNvCxnSpPr/>
            <p:nvPr/>
          </p:nvCxnSpPr>
          <p:spPr>
            <a:xfrm>
              <a:off x="829952" y="3988448"/>
              <a:ext cx="4599907" cy="0"/>
            </a:xfrm>
            <a:prstGeom prst="line">
              <a:avLst/>
            </a:prstGeom>
            <a:ln w="12700">
              <a:solidFill>
                <a:srgbClr val="28B2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CF2D5D1-35DF-484E-95CF-B7299AFBBEE5}"/>
                </a:ext>
              </a:extLst>
            </p:cNvPr>
            <p:cNvCxnSpPr/>
            <p:nvPr/>
          </p:nvCxnSpPr>
          <p:spPr>
            <a:xfrm>
              <a:off x="838199" y="5366881"/>
              <a:ext cx="4599907" cy="0"/>
            </a:xfrm>
            <a:prstGeom prst="line">
              <a:avLst/>
            </a:prstGeom>
            <a:ln w="12700">
              <a:solidFill>
                <a:srgbClr val="28B2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DFE72817-F624-4103-8478-F8CF46E2D7A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90600" y="5083832"/>
            <a:ext cx="4600575" cy="128433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8BE42"/>
              </a:buClr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8BE4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box may pull out key quotes, definitions and points. </a:t>
            </a:r>
          </a:p>
          <a:p>
            <a:pPr lvl="0"/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B9EA6CC-3B3D-4D70-AA2A-3E176A081E6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39800" y="1492250"/>
            <a:ext cx="4606925" cy="32781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Use this slide for lists with a few ideas and short sentences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75F2F84-2684-455F-B1AF-77EF14C207BF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10199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B4E3DF2-FBB4-42AF-8785-F70675AA81D0}"/>
              </a:ext>
            </a:extLst>
          </p:cNvPr>
          <p:cNvSpPr/>
          <p:nvPr userDrawn="1"/>
        </p:nvSpPr>
        <p:spPr>
          <a:xfrm>
            <a:off x="9939" y="0"/>
            <a:ext cx="12211877" cy="6858000"/>
          </a:xfrm>
          <a:prstGeom prst="rect">
            <a:avLst/>
          </a:pr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52AAEC-7CCD-483E-8B1D-C048450A36D5}"/>
              </a:ext>
            </a:extLst>
          </p:cNvPr>
          <p:cNvSpPr txBox="1"/>
          <p:nvPr userDrawn="1"/>
        </p:nvSpPr>
        <p:spPr>
          <a:xfrm>
            <a:off x="684048" y="6377373"/>
            <a:ext cx="26170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agedcareengagement.health.gov.au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259A6C5-EAF3-4ABD-B497-22251FA0E1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5525" y="3009900"/>
            <a:ext cx="7891463" cy="1491663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600"/>
            </a:lvl1pPr>
          </a:lstStyle>
          <a:p>
            <a:pPr lvl="0"/>
            <a:r>
              <a:rPr lang="en-US"/>
              <a:t>Section title</a:t>
            </a:r>
          </a:p>
          <a:p>
            <a:pPr lvl="0"/>
            <a:endParaRPr lang="en-US"/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4A580AB2-5416-4F53-B6F9-748A433927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2825" y="1494630"/>
            <a:ext cx="10515600" cy="1325563"/>
          </a:xfrm>
        </p:spPr>
        <p:txBody>
          <a:bodyPr>
            <a:normAutofit/>
          </a:bodyPr>
          <a:lstStyle>
            <a:lvl1pPr>
              <a:defRPr sz="5000" b="1"/>
            </a:lvl1pPr>
          </a:lstStyle>
          <a:p>
            <a:r>
              <a:rPr lang="en-US"/>
              <a:t>Header</a:t>
            </a:r>
            <a:endParaRPr lang="en-AU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58EA406-6B32-4066-9E16-E3CBE1347BB1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20" name="Date Placeholder 2">
            <a:extLst>
              <a:ext uri="{FF2B5EF4-FFF2-40B4-BE49-F238E27FC236}">
                <a16:creationId xmlns:a16="http://schemas.microsoft.com/office/drawing/2014/main" id="{43C7C2C4-9E9C-4B71-9142-9CA1D552FA5E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  <p:grpSp>
        <p:nvGrpSpPr>
          <p:cNvPr id="19" name="Group 18" descr="Header graphics containing department logo lockup and corner arrow device.&#10;&#10;Please do not move.">
            <a:extLst>
              <a:ext uri="{FF2B5EF4-FFF2-40B4-BE49-F238E27FC236}">
                <a16:creationId xmlns:a16="http://schemas.microsoft.com/office/drawing/2014/main" id="{AC711A7B-8A5D-4F8E-8CCB-255A6F982AB0}"/>
              </a:ext>
            </a:extLst>
          </p:cNvPr>
          <p:cNvGrpSpPr/>
          <p:nvPr userDrawn="1"/>
        </p:nvGrpSpPr>
        <p:grpSpPr>
          <a:xfrm>
            <a:off x="-6687" y="0"/>
            <a:ext cx="12201938" cy="2001838"/>
            <a:chOff x="9939" y="0"/>
            <a:chExt cx="12201938" cy="2001838"/>
          </a:xfrm>
        </p:grpSpPr>
        <p:pic>
          <p:nvPicPr>
            <p:cNvPr id="22" name="Picture 21" descr="Department logo lockup.&#10;&#10;This must always be in the top left corner.">
              <a:extLst>
                <a:ext uri="{FF2B5EF4-FFF2-40B4-BE49-F238E27FC236}">
                  <a16:creationId xmlns:a16="http://schemas.microsoft.com/office/drawing/2014/main" id="{F841B64D-AA4C-4065-99BA-ED5B17FB18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939" y="0"/>
              <a:ext cx="3708400" cy="965200"/>
            </a:xfrm>
            <a:prstGeom prst="rect">
              <a:avLst/>
            </a:prstGeom>
          </p:spPr>
        </p:pic>
        <p:pic>
          <p:nvPicPr>
            <p:cNvPr id="23" name="Picture 22" descr="Shape, circle&#10;&#10;Description automatically generated">
              <a:extLst>
                <a:ext uri="{FF2B5EF4-FFF2-40B4-BE49-F238E27FC236}">
                  <a16:creationId xmlns:a16="http://schemas.microsoft.com/office/drawing/2014/main" id="{3DFD8228-6656-4645-ABC3-7F5498914B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193830" y="0"/>
              <a:ext cx="2018047" cy="2001838"/>
            </a:xfrm>
            <a:prstGeom prst="rect">
              <a:avLst/>
            </a:prstGeom>
          </p:spPr>
        </p:pic>
      </p:grpSp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69DE3ABE-0959-4ABE-A347-AF0658EF230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18712" y="6314747"/>
            <a:ext cx="430036" cy="43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3146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slide with Char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22E134F-6055-7E48-83C1-E3C5B9C572BC}"/>
              </a:ext>
            </a:extLst>
          </p:cNvPr>
          <p:cNvSpPr/>
          <p:nvPr userDrawn="1"/>
        </p:nvSpPr>
        <p:spPr>
          <a:xfrm>
            <a:off x="6598763" y="0"/>
            <a:ext cx="5593237" cy="6858000"/>
          </a:xfrm>
          <a:prstGeom prst="rect">
            <a:avLst/>
          </a:pr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1DD9C4-3FB6-CB40-A8CF-EA9F871C8A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4761847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A87E8F4D-149A-474D-AC59-F78EB6A03F6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73212" y="5437270"/>
            <a:ext cx="4573588" cy="216982"/>
          </a:xfrm>
        </p:spPr>
        <p:txBody>
          <a:bodyPr anchor="b" anchorCtr="0">
            <a:spAutoFit/>
          </a:bodyPr>
          <a:lstStyle>
            <a:lvl1pPr>
              <a:buNone/>
              <a:defRPr sz="900" b="0" i="0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76C1EF40-F67A-444C-918F-11607FB55D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74800" y="1070906"/>
            <a:ext cx="4573588" cy="258532"/>
          </a:xfrm>
        </p:spPr>
        <p:txBody>
          <a:bodyPr>
            <a:spAutoFit/>
          </a:bodyPr>
          <a:lstStyle>
            <a:lvl1pPr>
              <a:buNone/>
              <a:defRPr sz="12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Chart heading 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27F1EA6-2FF2-EF4B-A11B-525F9E883DF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174800" y="1610728"/>
            <a:ext cx="4572000" cy="3708000"/>
          </a:xfrm>
        </p:spPr>
        <p:txBody>
          <a:bodyPr anchor="ctr" anchorCtr="1"/>
          <a:lstStyle>
            <a:lvl1pPr>
              <a:defRPr sz="1200" b="0" i="0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AU"/>
              <a:t>Click to insert object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55F056-36F9-4E92-8CFE-A88B44FCB346}"/>
              </a:ext>
            </a:extLst>
          </p:cNvPr>
          <p:cNvSpPr txBox="1"/>
          <p:nvPr userDrawn="1"/>
        </p:nvSpPr>
        <p:spPr>
          <a:xfrm>
            <a:off x="684048" y="6377373"/>
            <a:ext cx="26170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agedcareengagement.health.gov.au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9000FAB7-B4B4-4DC0-A71E-FDD0A39DCFB2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8DB031-DF12-487A-ACB4-5CC79165D83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8675" y="4246946"/>
            <a:ext cx="4762500" cy="180028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marL="0" indent="0">
              <a:lnSpc>
                <a:spcPct val="100000"/>
              </a:lnSpc>
              <a:buNone/>
            </a:pPr>
            <a:r>
              <a:rPr lang="en-AU" sz="1800"/>
              <a:t>The text and chart should complement each other to tell a cohesive message.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AU" sz="1800"/>
              <a:t>For example, text can highlight key findings or explain how to understand the chart. 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8A98483-003A-4EF8-B478-28EDDE7346E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8675" y="1474788"/>
            <a:ext cx="4762500" cy="26026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Use this slide to explain key graphs and charts.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9" name="Date Placeholder 2">
            <a:extLst>
              <a:ext uri="{FF2B5EF4-FFF2-40B4-BE49-F238E27FC236}">
                <a16:creationId xmlns:a16="http://schemas.microsoft.com/office/drawing/2014/main" id="{60161E44-88F8-48D5-9C61-AE284A8CA329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C873C919-5023-4A93-AEAA-49DD303D23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8712" y="6314747"/>
            <a:ext cx="430036" cy="43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5813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slide with Chart, no foot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22E134F-6055-7E48-83C1-E3C5B9C572BC}"/>
              </a:ext>
            </a:extLst>
          </p:cNvPr>
          <p:cNvSpPr/>
          <p:nvPr userDrawn="1"/>
        </p:nvSpPr>
        <p:spPr>
          <a:xfrm>
            <a:off x="6598763" y="0"/>
            <a:ext cx="5593237" cy="6858000"/>
          </a:xfrm>
          <a:prstGeom prst="rect">
            <a:avLst/>
          </a:pr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1DD9C4-3FB6-CB40-A8CF-EA9F871C8A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4761847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A87E8F4D-149A-474D-AC59-F78EB6A03F6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73212" y="5437270"/>
            <a:ext cx="4573588" cy="216982"/>
          </a:xfrm>
        </p:spPr>
        <p:txBody>
          <a:bodyPr anchor="b" anchorCtr="0">
            <a:spAutoFit/>
          </a:bodyPr>
          <a:lstStyle>
            <a:lvl1pPr>
              <a:buNone/>
              <a:defRPr sz="900" b="0" i="0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76C1EF40-F67A-444C-918F-11607FB55D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74800" y="1070906"/>
            <a:ext cx="4573588" cy="258532"/>
          </a:xfrm>
        </p:spPr>
        <p:txBody>
          <a:bodyPr>
            <a:spAutoFit/>
          </a:bodyPr>
          <a:lstStyle>
            <a:lvl1pPr>
              <a:buNone/>
              <a:defRPr sz="12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Chart heading 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27F1EA6-2FF2-EF4B-A11B-525F9E883DF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174800" y="1610728"/>
            <a:ext cx="4572000" cy="3708000"/>
          </a:xfrm>
        </p:spPr>
        <p:txBody>
          <a:bodyPr anchor="ctr" anchorCtr="1"/>
          <a:lstStyle>
            <a:lvl1pPr>
              <a:defRPr sz="1200" b="0" i="0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AU"/>
              <a:t>Click to insert object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9000FAB7-B4B4-4DC0-A71E-FDD0A39DCFB2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8DB031-DF12-487A-ACB4-5CC79165D83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8675" y="4399049"/>
            <a:ext cx="4762500" cy="183935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marL="0" indent="0">
              <a:lnSpc>
                <a:spcPct val="100000"/>
              </a:lnSpc>
              <a:buNone/>
            </a:pPr>
            <a:r>
              <a:rPr lang="en-AU" sz="1800"/>
              <a:t>The text and chart should complement each other to tell a cohesive message.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AU" sz="1800"/>
              <a:t>For example, text can highlight key findings or explain how to understand the chart. 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8A98483-003A-4EF8-B478-28EDDE7346E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8675" y="1474787"/>
            <a:ext cx="4762500" cy="255044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Use this slide to explain key graphs and charts.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0" name="Date Placeholder 2">
            <a:extLst>
              <a:ext uri="{FF2B5EF4-FFF2-40B4-BE49-F238E27FC236}">
                <a16:creationId xmlns:a16="http://schemas.microsoft.com/office/drawing/2014/main" id="{A1183B8D-62A3-408A-B1DD-2941FB9DAD6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</p:spTree>
    <p:extLst>
      <p:ext uri="{BB962C8B-B14F-4D97-AF65-F5344CB8AC3E}">
        <p14:creationId xmlns:p14="http://schemas.microsoft.com/office/powerpoint/2010/main" val="38773333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slide with tab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22E134F-6055-7E48-83C1-E3C5B9C572BC}"/>
              </a:ext>
            </a:extLst>
          </p:cNvPr>
          <p:cNvSpPr/>
          <p:nvPr userDrawn="1"/>
        </p:nvSpPr>
        <p:spPr>
          <a:xfrm>
            <a:off x="6598763" y="0"/>
            <a:ext cx="5593237" cy="6858000"/>
          </a:xfrm>
          <a:prstGeom prst="rect">
            <a:avLst/>
          </a:pr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1DD9C4-3FB6-CB40-A8CF-EA9F871C8A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4761847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A87E8F4D-149A-474D-AC59-F78EB6A03F6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73212" y="5437270"/>
            <a:ext cx="4573588" cy="216982"/>
          </a:xfrm>
        </p:spPr>
        <p:txBody>
          <a:bodyPr anchor="b" anchorCtr="0">
            <a:spAutoFit/>
          </a:bodyPr>
          <a:lstStyle>
            <a:lvl1pPr>
              <a:buNone/>
              <a:defRPr sz="900" b="0" i="0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76C1EF40-F67A-444C-918F-11607FB55D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74800" y="1070906"/>
            <a:ext cx="4573588" cy="258532"/>
          </a:xfrm>
        </p:spPr>
        <p:txBody>
          <a:bodyPr>
            <a:spAutoFit/>
          </a:bodyPr>
          <a:lstStyle>
            <a:lvl1pPr>
              <a:buNone/>
              <a:defRPr sz="12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Table heading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55F056-36F9-4E92-8CFE-A88B44FCB346}"/>
              </a:ext>
            </a:extLst>
          </p:cNvPr>
          <p:cNvSpPr txBox="1"/>
          <p:nvPr userDrawn="1"/>
        </p:nvSpPr>
        <p:spPr>
          <a:xfrm>
            <a:off x="684048" y="6377373"/>
            <a:ext cx="26170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agedcareengagement.health.gov.au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9000FAB7-B4B4-4DC0-A71E-FDD0A39DCFB2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8A98483-003A-4EF8-B478-28EDDE7346E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8675" y="1474788"/>
            <a:ext cx="4762500" cy="45450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Use this slide to explain tables of key information. Keep text simple so not to overcrowd.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39B4D7A7-9088-45CB-BA22-DAA2D08AAE21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7173913" y="1625600"/>
            <a:ext cx="4573587" cy="35687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15" name="Date Placeholder 2">
            <a:extLst>
              <a:ext uri="{FF2B5EF4-FFF2-40B4-BE49-F238E27FC236}">
                <a16:creationId xmlns:a16="http://schemas.microsoft.com/office/drawing/2014/main" id="{CFD8B1F4-874A-4958-8881-F01FF253C85E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95CED632-F468-4CB1-BECB-EFC07CD015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8712" y="6314747"/>
            <a:ext cx="430036" cy="43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927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slide with table, no foot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22E134F-6055-7E48-83C1-E3C5B9C572BC}"/>
              </a:ext>
            </a:extLst>
          </p:cNvPr>
          <p:cNvSpPr/>
          <p:nvPr userDrawn="1"/>
        </p:nvSpPr>
        <p:spPr>
          <a:xfrm>
            <a:off x="6598763" y="0"/>
            <a:ext cx="5593237" cy="6858000"/>
          </a:xfrm>
          <a:prstGeom prst="rect">
            <a:avLst/>
          </a:pr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1DD9C4-3FB6-CB40-A8CF-EA9F871C8A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4761847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A87E8F4D-149A-474D-AC59-F78EB6A03F6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73212" y="5437270"/>
            <a:ext cx="4573588" cy="216982"/>
          </a:xfrm>
        </p:spPr>
        <p:txBody>
          <a:bodyPr anchor="b" anchorCtr="0">
            <a:spAutoFit/>
          </a:bodyPr>
          <a:lstStyle>
            <a:lvl1pPr>
              <a:buNone/>
              <a:defRPr sz="900" b="0" i="0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76C1EF40-F67A-444C-918F-11607FB55D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74800" y="1070906"/>
            <a:ext cx="4573588" cy="258532"/>
          </a:xfrm>
        </p:spPr>
        <p:txBody>
          <a:bodyPr>
            <a:spAutoFit/>
          </a:bodyPr>
          <a:lstStyle>
            <a:lvl1pPr>
              <a:buNone/>
              <a:defRPr sz="12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Table heading 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9000FAB7-B4B4-4DC0-A71E-FDD0A39DCFB2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8A98483-003A-4EF8-B478-28EDDE7346E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8675" y="1474788"/>
            <a:ext cx="4762500" cy="45450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Use this slide to explain tables of key information. Keep text simple so not to overcrowd.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39B4D7A7-9088-45CB-BA22-DAA2D08AAE21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7173913" y="1625600"/>
            <a:ext cx="4573587" cy="35687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8F17F431-63C7-412D-BEB7-F5F7DA7393DB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</p:spTree>
    <p:extLst>
      <p:ext uri="{BB962C8B-B14F-4D97-AF65-F5344CB8AC3E}">
        <p14:creationId xmlns:p14="http://schemas.microsoft.com/office/powerpoint/2010/main" val="33567205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 to action slide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87CF27C-2E6E-4D96-A6CA-B460A6B87413}"/>
              </a:ext>
            </a:extLst>
          </p:cNvPr>
          <p:cNvSpPr/>
          <p:nvPr userDrawn="1"/>
        </p:nvSpPr>
        <p:spPr>
          <a:xfrm>
            <a:off x="-28604" y="-206"/>
            <a:ext cx="12211877" cy="6858000"/>
          </a:xfrm>
          <a:prstGeom prst="rect">
            <a:avLst/>
          </a:pr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CF876B1B-8853-4CA3-B7E6-2F1A7AE6B7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7652" y="1683045"/>
            <a:ext cx="10515600" cy="1325563"/>
          </a:xfrm>
        </p:spPr>
        <p:txBody>
          <a:bodyPr>
            <a:normAutofit/>
          </a:bodyPr>
          <a:lstStyle>
            <a:lvl1pPr>
              <a:defRPr sz="5000" b="1"/>
            </a:lvl1pPr>
          </a:lstStyle>
          <a:p>
            <a:r>
              <a:rPr lang="en-US"/>
              <a:t>Heading </a:t>
            </a:r>
            <a:endParaRPr lang="en-AU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D102B6F-076C-4401-8F7F-83B39A9E5BA0}"/>
              </a:ext>
            </a:extLst>
          </p:cNvPr>
          <p:cNvGrpSpPr/>
          <p:nvPr userDrawn="1"/>
        </p:nvGrpSpPr>
        <p:grpSpPr>
          <a:xfrm>
            <a:off x="967686" y="5392750"/>
            <a:ext cx="307776" cy="307776"/>
            <a:chOff x="967686" y="5392750"/>
            <a:chExt cx="307776" cy="307776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095B3D3-0B27-4026-AEB3-3CA08A8C1861}"/>
                </a:ext>
              </a:extLst>
            </p:cNvPr>
            <p:cNvSpPr/>
            <p:nvPr/>
          </p:nvSpPr>
          <p:spPr>
            <a:xfrm>
              <a:off x="967686" y="5392750"/>
              <a:ext cx="307776" cy="307776"/>
            </a:xfrm>
            <a:prstGeom prst="ellipse">
              <a:avLst/>
            </a:prstGeom>
            <a:solidFill>
              <a:srgbClr val="28B2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25" name="Graphic 24" descr="Envelope with solid fill">
              <a:extLst>
                <a:ext uri="{FF2B5EF4-FFF2-40B4-BE49-F238E27FC236}">
                  <a16:creationId xmlns:a16="http://schemas.microsoft.com/office/drawing/2014/main" id="{FC53EBDA-9186-4554-ABE3-AB5962D5CC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15885" y="5447922"/>
              <a:ext cx="211378" cy="211378"/>
            </a:xfrm>
            <a:prstGeom prst="rect">
              <a:avLst/>
            </a:prstGeom>
          </p:spPr>
        </p:pic>
      </p:grp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A86C7F4-1E31-4B39-B3D8-5E556A1CF040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1380151" y="3872578"/>
            <a:ext cx="3175000" cy="27622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8">
            <a:extLst>
              <a:ext uri="{FF2B5EF4-FFF2-40B4-BE49-F238E27FC236}">
                <a16:creationId xmlns:a16="http://schemas.microsoft.com/office/drawing/2014/main" id="{032883BF-6B9A-4779-BDEC-DB6391EB38E6}"/>
              </a:ext>
            </a:extLst>
          </p:cNvPr>
          <p:cNvSpPr>
            <a:spLocks noGrp="1"/>
          </p:cNvSpPr>
          <p:nvPr userDrawn="1">
            <p:ph type="body" sz="quarter" idx="11"/>
          </p:nvPr>
        </p:nvSpPr>
        <p:spPr>
          <a:xfrm>
            <a:off x="1380151" y="4656975"/>
            <a:ext cx="3175000" cy="27622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4A1A0E26-7C15-4DDC-88B6-19EF12296600}"/>
              </a:ext>
            </a:extLst>
          </p:cNvPr>
          <p:cNvSpPr>
            <a:spLocks noGrp="1"/>
          </p:cNvSpPr>
          <p:nvPr userDrawn="1">
            <p:ph type="body" sz="quarter" idx="12"/>
          </p:nvPr>
        </p:nvSpPr>
        <p:spPr>
          <a:xfrm>
            <a:off x="1380151" y="5408525"/>
            <a:ext cx="3175000" cy="27622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Date Placeholder 2">
            <a:extLst>
              <a:ext uri="{FF2B5EF4-FFF2-40B4-BE49-F238E27FC236}">
                <a16:creationId xmlns:a16="http://schemas.microsoft.com/office/drawing/2014/main" id="{991223E0-5A47-4731-8D09-E2181F7BA418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  <p:grpSp>
        <p:nvGrpSpPr>
          <p:cNvPr id="22" name="Group 21" descr="Header graphics containing department logo lockup and corner arrow device.&#10;&#10;Please do not move.">
            <a:extLst>
              <a:ext uri="{FF2B5EF4-FFF2-40B4-BE49-F238E27FC236}">
                <a16:creationId xmlns:a16="http://schemas.microsoft.com/office/drawing/2014/main" id="{2392D29B-CC5B-4ECB-81C1-93F8FD7C3DA7}"/>
              </a:ext>
            </a:extLst>
          </p:cNvPr>
          <p:cNvGrpSpPr/>
          <p:nvPr userDrawn="1"/>
        </p:nvGrpSpPr>
        <p:grpSpPr>
          <a:xfrm>
            <a:off x="9939" y="0"/>
            <a:ext cx="12201938" cy="2001838"/>
            <a:chOff x="9939" y="0"/>
            <a:chExt cx="12201938" cy="2001838"/>
          </a:xfrm>
        </p:grpSpPr>
        <p:pic>
          <p:nvPicPr>
            <p:cNvPr id="23" name="Picture 22" descr="Department logo lockup.&#10;&#10;This must always be in the top left corner.">
              <a:extLst>
                <a:ext uri="{FF2B5EF4-FFF2-40B4-BE49-F238E27FC236}">
                  <a16:creationId xmlns:a16="http://schemas.microsoft.com/office/drawing/2014/main" id="{029AB63B-04C5-4607-8EBB-E4CCD201C86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9939" y="0"/>
              <a:ext cx="3708400" cy="965200"/>
            </a:xfrm>
            <a:prstGeom prst="rect">
              <a:avLst/>
            </a:prstGeom>
          </p:spPr>
        </p:pic>
        <p:pic>
          <p:nvPicPr>
            <p:cNvPr id="26" name="Picture 25" descr="Shape, circle&#10;&#10;Description automatically generated">
              <a:extLst>
                <a:ext uri="{FF2B5EF4-FFF2-40B4-BE49-F238E27FC236}">
                  <a16:creationId xmlns:a16="http://schemas.microsoft.com/office/drawing/2014/main" id="{3A50C5A6-1B9E-4B8C-8BFC-E66EC3239B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0193830" y="0"/>
              <a:ext cx="2018047" cy="2001838"/>
            </a:xfrm>
            <a:prstGeom prst="rect">
              <a:avLst/>
            </a:prstGeom>
          </p:spPr>
        </p:pic>
      </p:grpSp>
      <p:pic>
        <p:nvPicPr>
          <p:cNvPr id="27" name="Picture 26" descr="Icon&#10;&#10;Description automatically generated">
            <a:extLst>
              <a:ext uri="{FF2B5EF4-FFF2-40B4-BE49-F238E27FC236}">
                <a16:creationId xmlns:a16="http://schemas.microsoft.com/office/drawing/2014/main" id="{C1AA7D4B-525D-4AF3-A0D1-47EDA4D0732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05738" y="3803673"/>
            <a:ext cx="430036" cy="43003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8339044-7484-4E79-A51D-1BB8B574CED3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918996" y="4588228"/>
            <a:ext cx="430036" cy="43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7658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5">
            <a:extLst>
              <a:ext uri="{FF2B5EF4-FFF2-40B4-BE49-F238E27FC236}">
                <a16:creationId xmlns:a16="http://schemas.microsoft.com/office/drawing/2014/main" id="{BE48909D-204D-4B5E-ACBF-5C90099918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7829" b="7829"/>
          <a:stretch/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pic>
        <p:nvPicPr>
          <p:cNvPr id="21" name="Picture 20" descr="Call to action housing contact details. &#10;&#10;Please do not move from bottom right corner.">
            <a:extLst>
              <a:ext uri="{FF2B5EF4-FFF2-40B4-BE49-F238E27FC236}">
                <a16:creationId xmlns:a16="http://schemas.microsoft.com/office/drawing/2014/main" id="{57E9B9B2-4B98-FF49-972B-3CE548A090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83600" y="4940300"/>
            <a:ext cx="3708400" cy="19177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B1E2728-00BC-44B6-A34D-B7C2CB2EEB9F}"/>
              </a:ext>
            </a:extLst>
          </p:cNvPr>
          <p:cNvGrpSpPr/>
          <p:nvPr userDrawn="1"/>
        </p:nvGrpSpPr>
        <p:grpSpPr>
          <a:xfrm>
            <a:off x="8690602" y="5376781"/>
            <a:ext cx="3294395" cy="1044737"/>
            <a:chOff x="4284279" y="3589940"/>
            <a:chExt cx="3294395" cy="1044737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8C3F8F3-E26A-4FE1-9F19-F7300749DF16}"/>
                </a:ext>
              </a:extLst>
            </p:cNvPr>
            <p:cNvSpPr txBox="1"/>
            <p:nvPr userDrawn="1"/>
          </p:nvSpPr>
          <p:spPr>
            <a:xfrm>
              <a:off x="4647971" y="3666458"/>
              <a:ext cx="27679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err="1">
                  <a:solidFill>
                    <a:srgbClr val="1E154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agedcareengagement.health.gov.au</a:t>
              </a:r>
              <a:endParaRPr lang="en-US" sz="12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" name="Picture 5" descr="Icon&#10;&#10;Description automatically generated">
              <a:extLst>
                <a:ext uri="{FF2B5EF4-FFF2-40B4-BE49-F238E27FC236}">
                  <a16:creationId xmlns:a16="http://schemas.microsoft.com/office/drawing/2014/main" id="{2D2D9E5F-99C2-4D88-8918-93D092F46B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4284279" y="3589940"/>
              <a:ext cx="430036" cy="4300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E678B4F-FB6F-4860-8FA2-E758D920AB91}"/>
                </a:ext>
              </a:extLst>
            </p:cNvPr>
            <p:cNvSpPr txBox="1"/>
            <p:nvPr userDrawn="1"/>
          </p:nvSpPr>
          <p:spPr>
            <a:xfrm>
              <a:off x="4647972" y="4173012"/>
              <a:ext cx="29307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>
                  <a:solidFill>
                    <a:srgbClr val="1E154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Phone </a:t>
              </a:r>
              <a:r>
                <a:rPr lang="en-US" sz="1200" b="1">
                  <a:solidFill>
                    <a:srgbClr val="1E154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1800 200 422 </a:t>
              </a:r>
            </a:p>
            <a:p>
              <a:r>
                <a:rPr lang="en-US" sz="1200">
                  <a:solidFill>
                    <a:srgbClr val="1E154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(My Aged Care’s free call phone line)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AE8DEF7-93DB-49EE-8223-B2BDFA71EF7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rcRect/>
            <a:stretch/>
          </p:blipFill>
          <p:spPr>
            <a:xfrm>
              <a:off x="4284279" y="4096494"/>
              <a:ext cx="430036" cy="4300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19884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03741B-171D-9195-2013-0369A022B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F4E9-0E9E-4850-9536-2FB6D0E9C42F}" type="datetimeFigureOut">
              <a:rPr lang="en-AU" smtClean="0"/>
              <a:t>19/2/2025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DB9596-04A9-DCD2-1250-6D442EA87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FAB5C8-F32D-75B7-CB81-978562D3F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808F-ED22-4A0E-A2CE-0438EA33D7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542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ith logo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B4E3DF2-FBB4-42AF-8785-F70675AA81D0}"/>
              </a:ext>
            </a:extLst>
          </p:cNvPr>
          <p:cNvSpPr/>
          <p:nvPr userDrawn="1"/>
        </p:nvSpPr>
        <p:spPr>
          <a:xfrm>
            <a:off x="-3251" y="0"/>
            <a:ext cx="12211877" cy="6858000"/>
          </a:xfrm>
          <a:prstGeom prst="rect">
            <a:avLst/>
          </a:pr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259A6C5-EAF3-4ABD-B497-22251FA0E1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5525" y="3009900"/>
            <a:ext cx="7891463" cy="1491663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600"/>
            </a:lvl1pPr>
          </a:lstStyle>
          <a:p>
            <a:pPr lvl="0"/>
            <a:r>
              <a:rPr lang="en-US"/>
              <a:t>Section title</a:t>
            </a:r>
          </a:p>
          <a:p>
            <a:pPr lvl="0"/>
            <a:endParaRPr lang="en-US"/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4A580AB2-5416-4F53-B6F9-748A433927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2825" y="1494630"/>
            <a:ext cx="10515600" cy="1325563"/>
          </a:xfrm>
        </p:spPr>
        <p:txBody>
          <a:bodyPr>
            <a:normAutofit/>
          </a:bodyPr>
          <a:lstStyle>
            <a:lvl1pPr>
              <a:defRPr sz="5000" b="1"/>
            </a:lvl1pPr>
          </a:lstStyle>
          <a:p>
            <a:r>
              <a:rPr lang="en-US"/>
              <a:t>Header</a:t>
            </a:r>
            <a:endParaRPr lang="en-AU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58EA406-6B32-4066-9E16-E3CBE1347BB1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14" name="Date Placeholder 2">
            <a:extLst>
              <a:ext uri="{FF2B5EF4-FFF2-40B4-BE49-F238E27FC236}">
                <a16:creationId xmlns:a16="http://schemas.microsoft.com/office/drawing/2014/main" id="{71580DED-4110-4D8F-90F8-8640BE8BBE78}"/>
              </a:ext>
            </a:extLst>
          </p:cNvPr>
          <p:cNvSpPr>
            <a:spLocks noGrp="1"/>
          </p:cNvSpPr>
          <p:nvPr userDrawn="1"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  <p:grpSp>
        <p:nvGrpSpPr>
          <p:cNvPr id="9" name="Group 8" descr="Header graphics containing department logo lockup and corner arrow device.&#10;&#10;Please do not move.">
            <a:extLst>
              <a:ext uri="{FF2B5EF4-FFF2-40B4-BE49-F238E27FC236}">
                <a16:creationId xmlns:a16="http://schemas.microsoft.com/office/drawing/2014/main" id="{2D3DE5D7-9947-4642-9636-3252991514E9}"/>
              </a:ext>
            </a:extLst>
          </p:cNvPr>
          <p:cNvGrpSpPr/>
          <p:nvPr userDrawn="1"/>
        </p:nvGrpSpPr>
        <p:grpSpPr>
          <a:xfrm>
            <a:off x="1626" y="0"/>
            <a:ext cx="12201938" cy="2001838"/>
            <a:chOff x="9939" y="0"/>
            <a:chExt cx="12201938" cy="2001838"/>
          </a:xfrm>
        </p:grpSpPr>
        <p:pic>
          <p:nvPicPr>
            <p:cNvPr id="10" name="Picture 9" descr="Department logo lockup.&#10;&#10;This must always be in the top left corner.">
              <a:extLst>
                <a:ext uri="{FF2B5EF4-FFF2-40B4-BE49-F238E27FC236}">
                  <a16:creationId xmlns:a16="http://schemas.microsoft.com/office/drawing/2014/main" id="{5AD413DB-460B-4413-9760-22F45BD543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939" y="0"/>
              <a:ext cx="3708400" cy="965200"/>
            </a:xfrm>
            <a:prstGeom prst="rect">
              <a:avLst/>
            </a:prstGeom>
          </p:spPr>
        </p:pic>
        <p:pic>
          <p:nvPicPr>
            <p:cNvPr id="15" name="Picture 14" descr="Shape, circle&#10;&#10;Description automatically generated">
              <a:extLst>
                <a:ext uri="{FF2B5EF4-FFF2-40B4-BE49-F238E27FC236}">
                  <a16:creationId xmlns:a16="http://schemas.microsoft.com/office/drawing/2014/main" id="{7B8167FF-EE6C-4327-A8C0-59FCDF94D6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193830" y="0"/>
              <a:ext cx="2018047" cy="20018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321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with logo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B4E3DF2-FBB4-42AF-8785-F70675AA81D0}"/>
              </a:ext>
            </a:extLst>
          </p:cNvPr>
          <p:cNvSpPr/>
          <p:nvPr userDrawn="1"/>
        </p:nvSpPr>
        <p:spPr>
          <a:xfrm>
            <a:off x="-30784" y="0"/>
            <a:ext cx="12211877" cy="6858000"/>
          </a:xfrm>
          <a:prstGeom prst="rect">
            <a:avLst/>
          </a:pr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259A6C5-EAF3-4ABD-B497-22251FA0E1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5525" y="3009900"/>
            <a:ext cx="7891463" cy="1491663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600"/>
            </a:lvl1pPr>
          </a:lstStyle>
          <a:p>
            <a:pPr lvl="0"/>
            <a:r>
              <a:rPr lang="en-US"/>
              <a:t>Section title</a:t>
            </a:r>
          </a:p>
          <a:p>
            <a:pPr lvl="0"/>
            <a:endParaRPr lang="en-US"/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4A580AB2-5416-4F53-B6F9-748A433927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2825" y="1494630"/>
            <a:ext cx="10515600" cy="1325563"/>
          </a:xfrm>
        </p:spPr>
        <p:txBody>
          <a:bodyPr>
            <a:normAutofit/>
          </a:bodyPr>
          <a:lstStyle>
            <a:lvl1pPr>
              <a:defRPr sz="5000" b="1"/>
            </a:lvl1pPr>
          </a:lstStyle>
          <a:p>
            <a:r>
              <a:rPr lang="en-US"/>
              <a:t>Header</a:t>
            </a:r>
            <a:endParaRPr lang="en-AU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58EA406-6B32-4066-9E16-E3CBE1347BB1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14" name="Date Placeholder 2">
            <a:extLst>
              <a:ext uri="{FF2B5EF4-FFF2-40B4-BE49-F238E27FC236}">
                <a16:creationId xmlns:a16="http://schemas.microsoft.com/office/drawing/2014/main" id="{71580DED-4110-4D8F-90F8-8640BE8BBE7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  <p:pic>
        <p:nvPicPr>
          <p:cNvPr id="8" name="Picture 7" descr="Shape, circle&#10;&#10;Description automatically generated">
            <a:extLst>
              <a:ext uri="{FF2B5EF4-FFF2-40B4-BE49-F238E27FC236}">
                <a16:creationId xmlns:a16="http://schemas.microsoft.com/office/drawing/2014/main" id="{A1CC18D8-5AC4-45BE-B389-50E609660A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70151" y="0"/>
            <a:ext cx="2018047" cy="200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587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 with logo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B4E3DF2-FBB4-42AF-8785-F70675AA81D0}"/>
              </a:ext>
            </a:extLst>
          </p:cNvPr>
          <p:cNvSpPr/>
          <p:nvPr userDrawn="1"/>
        </p:nvSpPr>
        <p:spPr>
          <a:xfrm>
            <a:off x="-30784" y="0"/>
            <a:ext cx="12211877" cy="6858000"/>
          </a:xfrm>
          <a:prstGeom prst="rect">
            <a:avLst/>
          </a:pr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58EA406-6B32-4066-9E16-E3CBE1347BB1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14" name="Date Placeholder 2">
            <a:extLst>
              <a:ext uri="{FF2B5EF4-FFF2-40B4-BE49-F238E27FC236}">
                <a16:creationId xmlns:a16="http://schemas.microsoft.com/office/drawing/2014/main" id="{71580DED-4110-4D8F-90F8-8640BE8BBE7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ADECE5E-95F1-4FE3-8EFB-10996B009DB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0263" y="1819275"/>
            <a:ext cx="10520362" cy="4332288"/>
          </a:xfrm>
        </p:spPr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/>
            </a:lvl3pPr>
            <a:lvl4pPr>
              <a:lnSpc>
                <a:spcPct val="120000"/>
              </a:lnSpc>
              <a:defRPr/>
            </a:lvl4pPr>
            <a:lvl5pPr>
              <a:lnSpc>
                <a:spcPct val="120000"/>
              </a:lnSpc>
              <a:defRPr/>
            </a:lvl5pPr>
          </a:lstStyle>
          <a:p>
            <a:pPr lvl="0"/>
            <a:r>
              <a:rPr lang="en-US"/>
              <a:t>Use this slide where you have longer sentences and more information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7A73314-D4D9-4738-AFC6-11DB4325A6F7}"/>
              </a:ext>
            </a:extLst>
          </p:cNvPr>
          <p:cNvCxnSpPr>
            <a:cxnSpLocks/>
          </p:cNvCxnSpPr>
          <p:nvPr userDrawn="1"/>
        </p:nvCxnSpPr>
        <p:spPr>
          <a:xfrm>
            <a:off x="911511" y="1456556"/>
            <a:ext cx="10290815" cy="0"/>
          </a:xfrm>
          <a:prstGeom prst="line">
            <a:avLst/>
          </a:prstGeom>
          <a:ln w="12700">
            <a:solidFill>
              <a:srgbClr val="28B2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EC95CB94-79E0-489A-B6F4-CD7EF802F0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7446782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pic>
        <p:nvPicPr>
          <p:cNvPr id="11" name="Picture 10" descr="Shape, circle&#10;&#10;Description automatically generated">
            <a:extLst>
              <a:ext uri="{FF2B5EF4-FFF2-40B4-BE49-F238E27FC236}">
                <a16:creationId xmlns:a16="http://schemas.microsoft.com/office/drawing/2014/main" id="{3BD416A6-9934-4B08-A224-FE5D8701B3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70151" y="0"/>
            <a:ext cx="2018047" cy="200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666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erline with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855B78CD-99EE-6A40-A0E1-CBA08B74B8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7446782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86A9D3B-5C14-494A-8C6D-1C9C2F5A250A}"/>
              </a:ext>
            </a:extLst>
          </p:cNvPr>
          <p:cNvCxnSpPr>
            <a:cxnSpLocks/>
          </p:cNvCxnSpPr>
          <p:nvPr userDrawn="1"/>
        </p:nvCxnSpPr>
        <p:spPr>
          <a:xfrm>
            <a:off x="911511" y="1456556"/>
            <a:ext cx="10290815" cy="0"/>
          </a:xfrm>
          <a:prstGeom prst="line">
            <a:avLst/>
          </a:prstGeom>
          <a:ln w="12700">
            <a:solidFill>
              <a:srgbClr val="28B2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DE1B5-A35F-4755-9413-2A408A5ED7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0263" y="1819275"/>
            <a:ext cx="10520362" cy="4332288"/>
          </a:xfrm>
        </p:spPr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/>
            </a:lvl3pPr>
            <a:lvl4pPr>
              <a:lnSpc>
                <a:spcPct val="120000"/>
              </a:lnSpc>
              <a:defRPr/>
            </a:lvl4pPr>
            <a:lvl5pPr>
              <a:lnSpc>
                <a:spcPct val="120000"/>
              </a:lnSpc>
              <a:defRPr/>
            </a:lvl5pPr>
          </a:lstStyle>
          <a:p>
            <a:pPr lvl="0"/>
            <a:r>
              <a:rPr lang="en-US"/>
              <a:t>Use this slide where you have longer sentences and more information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D2B686BE-64B9-4128-9179-01DDF0852891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3876C9C8-6319-4807-A480-D636160228BE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2022</a:t>
            </a:r>
          </a:p>
        </p:txBody>
      </p:sp>
    </p:spTree>
    <p:extLst>
      <p:ext uri="{BB962C8B-B14F-4D97-AF65-F5344CB8AC3E}">
        <p14:creationId xmlns:p14="http://schemas.microsoft.com/office/powerpoint/2010/main" val="2436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erline with text, no foot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855B78CD-99EE-6A40-A0E1-CBA08B74B8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7446782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86A9D3B-5C14-494A-8C6D-1C9C2F5A250A}"/>
              </a:ext>
            </a:extLst>
          </p:cNvPr>
          <p:cNvCxnSpPr>
            <a:cxnSpLocks/>
          </p:cNvCxnSpPr>
          <p:nvPr userDrawn="1"/>
        </p:nvCxnSpPr>
        <p:spPr>
          <a:xfrm>
            <a:off x="911511" y="1456556"/>
            <a:ext cx="10290815" cy="0"/>
          </a:xfrm>
          <a:prstGeom prst="line">
            <a:avLst/>
          </a:prstGeom>
          <a:ln w="12700">
            <a:solidFill>
              <a:srgbClr val="28B2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DE1B5-A35F-4755-9413-2A408A5ED7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0263" y="1819275"/>
            <a:ext cx="10520362" cy="4332288"/>
          </a:xfrm>
        </p:spPr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/>
            </a:lvl3pPr>
            <a:lvl4pPr>
              <a:lnSpc>
                <a:spcPct val="120000"/>
              </a:lnSpc>
              <a:defRPr/>
            </a:lvl4pPr>
            <a:lvl5pPr>
              <a:lnSpc>
                <a:spcPct val="120000"/>
              </a:lnSpc>
              <a:defRPr/>
            </a:lvl5pPr>
          </a:lstStyle>
          <a:p>
            <a:pPr lvl="0"/>
            <a:r>
              <a:rPr lang="en-US"/>
              <a:t>Use this slide where you have longer sentences and more information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D2B686BE-64B9-4128-9179-01DDF0852891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58974869-701F-40FE-974F-EA1B1CC8B3F2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</p:spTree>
    <p:extLst>
      <p:ext uri="{BB962C8B-B14F-4D97-AF65-F5344CB8AC3E}">
        <p14:creationId xmlns:p14="http://schemas.microsoft.com/office/powerpoint/2010/main" val="189172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erline with quot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855B78CD-99EE-6A40-A0E1-CBA08B74B8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7446782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86A9D3B-5C14-494A-8C6D-1C9C2F5A250A}"/>
              </a:ext>
            </a:extLst>
          </p:cNvPr>
          <p:cNvCxnSpPr>
            <a:cxnSpLocks/>
          </p:cNvCxnSpPr>
          <p:nvPr userDrawn="1"/>
        </p:nvCxnSpPr>
        <p:spPr>
          <a:xfrm>
            <a:off x="911511" y="1456556"/>
            <a:ext cx="10290815" cy="0"/>
          </a:xfrm>
          <a:prstGeom prst="line">
            <a:avLst/>
          </a:prstGeom>
          <a:ln w="12700">
            <a:solidFill>
              <a:srgbClr val="28B2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213B8F-44D4-44AB-B457-F2D7ED62384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19398" y="2772645"/>
            <a:ext cx="4242339" cy="1954630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Use this to pull out a quote, key finding, definition etc. 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620BD58-86F1-45D4-91DB-92D1202E80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0262" y="1670051"/>
            <a:ext cx="5734440" cy="4372940"/>
          </a:xfrm>
        </p:spPr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/>
            </a:lvl3pPr>
            <a:lvl4pPr>
              <a:lnSpc>
                <a:spcPct val="120000"/>
              </a:lnSpc>
              <a:defRPr/>
            </a:lvl4pPr>
            <a:lvl5pPr>
              <a:lnSpc>
                <a:spcPct val="12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3246565-3B1B-4525-A23D-56F62719BE8E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40029E06-E946-48C7-92B0-A3F84C631AFB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</p:spTree>
    <p:extLst>
      <p:ext uri="{BB962C8B-B14F-4D97-AF65-F5344CB8AC3E}">
        <p14:creationId xmlns:p14="http://schemas.microsoft.com/office/powerpoint/2010/main" val="2568780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erline with quote, no foot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855B78CD-99EE-6A40-A0E1-CBA08B74B8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952" y="681037"/>
            <a:ext cx="7446782" cy="549275"/>
          </a:xfrm>
        </p:spPr>
        <p:txBody>
          <a:bodyPr/>
          <a:lstStyle>
            <a:lvl1pPr>
              <a:defRPr sz="3000" b="1">
                <a:solidFill>
                  <a:srgbClr val="1E15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Header </a:t>
            </a:r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86A9D3B-5C14-494A-8C6D-1C9C2F5A250A}"/>
              </a:ext>
            </a:extLst>
          </p:cNvPr>
          <p:cNvCxnSpPr>
            <a:cxnSpLocks/>
          </p:cNvCxnSpPr>
          <p:nvPr userDrawn="1"/>
        </p:nvCxnSpPr>
        <p:spPr>
          <a:xfrm>
            <a:off x="911511" y="1456556"/>
            <a:ext cx="10290815" cy="0"/>
          </a:xfrm>
          <a:prstGeom prst="line">
            <a:avLst/>
          </a:prstGeom>
          <a:ln w="12700">
            <a:solidFill>
              <a:srgbClr val="28B2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213B8F-44D4-44AB-B457-F2D7ED62384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19398" y="2772645"/>
            <a:ext cx="4242339" cy="1954630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Use this to pull out a quote, key finding, definition etc. 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620BD58-86F1-45D4-91DB-92D1202E80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0262" y="1670051"/>
            <a:ext cx="5734440" cy="4372940"/>
          </a:xfrm>
        </p:spPr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/>
            </a:lvl3pPr>
            <a:lvl4pPr>
              <a:lnSpc>
                <a:spcPct val="120000"/>
              </a:lnSpc>
              <a:defRPr/>
            </a:lvl4pPr>
            <a:lvl5pPr>
              <a:lnSpc>
                <a:spcPct val="12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3246565-3B1B-4525-A23D-56F62719BE8E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1E6A883F-D62C-4805-A222-8814A03E51B4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00052" y="6415985"/>
            <a:ext cx="2743200" cy="277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Day Month 2023</a:t>
            </a:r>
          </a:p>
        </p:txBody>
      </p:sp>
    </p:spTree>
    <p:extLst>
      <p:ext uri="{BB962C8B-B14F-4D97-AF65-F5344CB8AC3E}">
        <p14:creationId xmlns:p14="http://schemas.microsoft.com/office/powerpoint/2010/main" val="374277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6D1100-3BA1-6B43-B86D-A3BFF961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34AAB-AB67-B74C-B438-B39B8D21F0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ED47C06-1C57-4A8B-B402-5386D2A0D18E}"/>
              </a:ext>
            </a:extLst>
          </p:cNvPr>
          <p:cNvSpPr txBox="1">
            <a:spLocks/>
          </p:cNvSpPr>
          <p:nvPr userDrawn="1"/>
        </p:nvSpPr>
        <p:spPr>
          <a:xfrm>
            <a:off x="11444956" y="6356347"/>
            <a:ext cx="41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2598750-8F3B-FC48-BF91-5FA7D615AB5A}" type="slidenum">
              <a:rPr lang="en-US" b="1" smtClean="0"/>
              <a:t>‹#›</a:t>
            </a:fld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86026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81" r:id="rId3"/>
    <p:sldLayoutId id="2147483686" r:id="rId4"/>
    <p:sldLayoutId id="2147483688" r:id="rId5"/>
    <p:sldLayoutId id="2147483663" r:id="rId6"/>
    <p:sldLayoutId id="2147483674" r:id="rId7"/>
    <p:sldLayoutId id="2147483669" r:id="rId8"/>
    <p:sldLayoutId id="2147483675" r:id="rId9"/>
    <p:sldLayoutId id="2147483650" r:id="rId10"/>
    <p:sldLayoutId id="2147483676" r:id="rId11"/>
    <p:sldLayoutId id="2147483689" r:id="rId12"/>
    <p:sldLayoutId id="2147483651" r:id="rId13"/>
    <p:sldLayoutId id="2147483677" r:id="rId14"/>
    <p:sldLayoutId id="2147483672" r:id="rId15"/>
    <p:sldLayoutId id="2147483673" r:id="rId16"/>
    <p:sldLayoutId id="2147483678" r:id="rId17"/>
    <p:sldLayoutId id="2147483667" r:id="rId18"/>
    <p:sldLayoutId id="2147483652" r:id="rId19"/>
    <p:sldLayoutId id="2147483660" r:id="rId20"/>
    <p:sldLayoutId id="2147483679" r:id="rId21"/>
    <p:sldLayoutId id="2147483670" r:id="rId22"/>
    <p:sldLayoutId id="2147483680" r:id="rId23"/>
    <p:sldLayoutId id="2147483671" r:id="rId24"/>
    <p:sldLayoutId id="2147483668" r:id="rId25"/>
    <p:sldLayoutId id="2147483690" r:id="rId26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rgbClr val="28B2BB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281643-79D1-C7CD-BEFC-DCE056513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905" y="2143594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Sector Digital Readiness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01CD06-8981-18D0-9A80-EF27EE9B9F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9510" y="3189086"/>
            <a:ext cx="8961438" cy="21066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sz="2300">
                <a:solidFill>
                  <a:srgbClr val="313131"/>
                </a:solidFill>
                <a:latin typeface="Segoe UI"/>
                <a:cs typeface="Segoe UI"/>
              </a:rPr>
              <a:t>What does ‘ready’ look like for aged care providers </a:t>
            </a:r>
            <a:br>
              <a:rPr lang="en-AU" sz="2300">
                <a:solidFill>
                  <a:srgbClr val="313131"/>
                </a:solidFill>
                <a:latin typeface="Segoe UI"/>
                <a:cs typeface="Segoe UI"/>
              </a:rPr>
            </a:br>
            <a:r>
              <a:rPr lang="en-AU" sz="2300">
                <a:solidFill>
                  <a:srgbClr val="313131"/>
                </a:solidFill>
                <a:latin typeface="Segoe UI"/>
                <a:cs typeface="Segoe UI"/>
              </a:rPr>
              <a:t>as the sector transitions to the new Aged Care Act </a:t>
            </a:r>
            <a:br>
              <a:rPr lang="en-AU" sz="2300">
                <a:solidFill>
                  <a:srgbClr val="313131"/>
                </a:solidFill>
                <a:latin typeface="Segoe UI"/>
                <a:cs typeface="Segoe UI"/>
              </a:rPr>
            </a:br>
            <a:r>
              <a:rPr lang="en-AU" sz="2300">
                <a:solidFill>
                  <a:srgbClr val="313131"/>
                </a:solidFill>
                <a:latin typeface="Segoe UI"/>
                <a:cs typeface="Segoe UI"/>
              </a:rPr>
              <a:t>and associated changes from July 2025?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830C70-BF6A-41FB-E938-96ED437C84EF}"/>
              </a:ext>
            </a:extLst>
          </p:cNvPr>
          <p:cNvSpPr txBox="1"/>
          <p:nvPr/>
        </p:nvSpPr>
        <p:spPr>
          <a:xfrm flipH="1">
            <a:off x="6702366" y="6007625"/>
            <a:ext cx="4614629" cy="756169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000">
                <a:solidFill>
                  <a:schemeClr val="accent2"/>
                </a:solidFill>
                <a:latin typeface="Segoe UI"/>
                <a:ea typeface="Lato"/>
                <a:cs typeface="Segoe UI"/>
              </a:rPr>
              <a:t>Primary audience: Aged Care providers  </a:t>
            </a:r>
          </a:p>
          <a:p>
            <a:pPr algn="r">
              <a:lnSpc>
                <a:spcPct val="110000"/>
              </a:lnSpc>
              <a:defRPr/>
            </a:pPr>
            <a:r>
              <a:rPr lang="en-US" sz="1000">
                <a:solidFill>
                  <a:schemeClr val="accent2"/>
                </a:solidFill>
                <a:latin typeface="Segoe UI"/>
                <a:ea typeface="Lato"/>
                <a:cs typeface="Segoe UI"/>
              </a:rPr>
              <a:t>Prepared: 16 January 2025</a:t>
            </a:r>
            <a:endParaRPr lang="en-US">
              <a:solidFill>
                <a:schemeClr val="accent2"/>
              </a:solidFill>
            </a:endParaRPr>
          </a:p>
          <a:p>
            <a:pPr algn="r">
              <a:lnSpc>
                <a:spcPct val="110000"/>
              </a:lnSpc>
              <a:defRPr/>
            </a:pPr>
            <a:r>
              <a:rPr lang="en-US" sz="1000">
                <a:solidFill>
                  <a:schemeClr val="accent2"/>
                </a:solidFill>
                <a:latin typeface="Segoe UI"/>
                <a:ea typeface="Lato"/>
                <a:cs typeface="Segoe UI"/>
              </a:rPr>
              <a:t>Cleared: Aged Care Transition Taskforce (January 2025)</a:t>
            </a:r>
          </a:p>
          <a:p>
            <a:pPr algn="r">
              <a:lnSpc>
                <a:spcPct val="110000"/>
              </a:lnSpc>
              <a:defRPr/>
            </a:pPr>
            <a:r>
              <a:rPr lang="en-US" sz="1000">
                <a:solidFill>
                  <a:schemeClr val="accent2"/>
                </a:solidFill>
                <a:latin typeface="Segoe UI"/>
                <a:ea typeface="Lato"/>
                <a:cs typeface="Segoe UI"/>
              </a:rPr>
              <a:t>Contact: Digital Services | Department of Health and Aged Care</a:t>
            </a:r>
          </a:p>
        </p:txBody>
      </p:sp>
    </p:spTree>
    <p:extLst>
      <p:ext uri="{BB962C8B-B14F-4D97-AF65-F5344CB8AC3E}">
        <p14:creationId xmlns:p14="http://schemas.microsoft.com/office/powerpoint/2010/main" val="4043315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50BE3D0-2E8C-5145-EBA8-55F465623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952" y="512688"/>
            <a:ext cx="9718642" cy="549275"/>
          </a:xfrm>
        </p:spPr>
        <p:txBody>
          <a:bodyPr>
            <a:normAutofit/>
          </a:bodyPr>
          <a:lstStyle/>
          <a:p>
            <a:r>
              <a:rPr lang="en-US">
                <a:latin typeface="Arial"/>
                <a:cs typeface="Arial"/>
              </a:rPr>
              <a:t>Supporting digital readiness </a:t>
            </a:r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34396E-06BE-5540-9145-3A6B4A333AB1}"/>
              </a:ext>
            </a:extLst>
          </p:cNvPr>
          <p:cNvSpPr txBox="1"/>
          <p:nvPr/>
        </p:nvSpPr>
        <p:spPr>
          <a:xfrm>
            <a:off x="829952" y="1061035"/>
            <a:ext cx="644006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600">
                <a:solidFill>
                  <a:schemeClr val="accent5"/>
                </a:solidFill>
              </a:rPr>
              <a:t>Sector transitions in 2025</a:t>
            </a:r>
            <a:endParaRPr lang="en-AU" sz="1600">
              <a:solidFill>
                <a:schemeClr val="accent5"/>
              </a:solidFill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B60673-E7F3-8209-0AAC-0E4B71099758}"/>
              </a:ext>
            </a:extLst>
          </p:cNvPr>
          <p:cNvSpPr txBox="1"/>
          <p:nvPr/>
        </p:nvSpPr>
        <p:spPr>
          <a:xfrm>
            <a:off x="936278" y="1713401"/>
            <a:ext cx="10282687" cy="427809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600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2025 is a year of change in Australia’s aged care sector. </a:t>
            </a:r>
            <a:r>
              <a:rPr lang="en-AU" sz="1600">
                <a:solidFill>
                  <a:srgbClr val="0070C0"/>
                </a:solidFill>
                <a:latin typeface="Segoe UI"/>
                <a:ea typeface="Aptos" panose="020B0004020202020204" pitchFamily="34" charset="0"/>
                <a:cs typeface="Segoe UI"/>
              </a:rPr>
              <a:t>The</a:t>
            </a:r>
            <a:r>
              <a:rPr lang="en-AU" sz="1600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 </a:t>
            </a:r>
            <a:r>
              <a:rPr lang="en-AU" sz="1600" i="1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Aged Care Act</a:t>
            </a:r>
            <a:r>
              <a:rPr lang="en-AU" sz="1600" i="1">
                <a:solidFill>
                  <a:srgbClr val="0070C0"/>
                </a:solidFill>
                <a:latin typeface="Segoe UI"/>
                <a:ea typeface="Aptos" panose="020B0004020202020204" pitchFamily="34" charset="0"/>
                <a:cs typeface="Segoe UI"/>
              </a:rPr>
              <a:t> 2024's</a:t>
            </a:r>
            <a:r>
              <a:rPr lang="en-AU" sz="1600" i="1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 </a:t>
            </a:r>
            <a:r>
              <a:rPr lang="en-AU" sz="1600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changes to home care programs</a:t>
            </a:r>
            <a:r>
              <a:rPr lang="en-AU" sz="1600">
                <a:solidFill>
                  <a:srgbClr val="0070C0"/>
                </a:solidFill>
                <a:latin typeface="Segoe UI"/>
                <a:ea typeface="Aptos" panose="020B0004020202020204" pitchFamily="34" charset="0"/>
                <a:cs typeface="Segoe UI"/>
              </a:rPr>
              <a:t> and single assessment approach will provide the foundation for an improved aged care system.</a:t>
            </a:r>
            <a:endParaRPr lang="en-AU" sz="1600">
              <a:solidFill>
                <a:srgbClr val="0070C0"/>
              </a:solidFill>
              <a:effectLst/>
              <a:latin typeface="Segoe UI"/>
              <a:ea typeface="Aptos" panose="020B0004020202020204" pitchFamily="34" charset="0"/>
              <a:cs typeface="Segoe UI"/>
            </a:endParaRPr>
          </a:p>
          <a:p>
            <a:endParaRPr lang="en-AU" sz="1600">
              <a:solidFill>
                <a:srgbClr val="0070C0"/>
              </a:solidFill>
              <a:latin typeface="Segoe UI"/>
              <a:ea typeface="Aptos" panose="020B0004020202020204" pitchFamily="34" charset="0"/>
              <a:cs typeface="Segoe UI"/>
            </a:endParaRPr>
          </a:p>
          <a:p>
            <a:r>
              <a:rPr lang="en-AU" sz="1600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Providers of all aged care services, </a:t>
            </a:r>
            <a:r>
              <a:rPr lang="en-AU" sz="1600">
                <a:solidFill>
                  <a:srgbClr val="0070C0"/>
                </a:solidFill>
                <a:latin typeface="Segoe UI"/>
                <a:ea typeface="Aptos" panose="020B0004020202020204" pitchFamily="34" charset="0"/>
                <a:cs typeface="Segoe UI"/>
              </a:rPr>
              <a:t>as well as older</a:t>
            </a:r>
            <a:r>
              <a:rPr lang="en-AU" sz="1600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 people</a:t>
            </a:r>
            <a:r>
              <a:rPr lang="en-AU" sz="1600">
                <a:solidFill>
                  <a:srgbClr val="0070C0"/>
                </a:solidFill>
                <a:latin typeface="Segoe UI"/>
                <a:ea typeface="Aptos" panose="020B0004020202020204" pitchFamily="34" charset="0"/>
                <a:cs typeface="Segoe UI"/>
              </a:rPr>
              <a:t>, </a:t>
            </a:r>
            <a:r>
              <a:rPr lang="en-AU" sz="1600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families and </a:t>
            </a:r>
            <a:r>
              <a:rPr lang="en-AU" sz="1600">
                <a:solidFill>
                  <a:srgbClr val="0070C0"/>
                </a:solidFill>
                <a:latin typeface="Segoe UI"/>
                <a:ea typeface="Aptos" panose="020B0004020202020204" pitchFamily="34" charset="0"/>
                <a:cs typeface="Segoe UI"/>
              </a:rPr>
              <a:t>carers, will</a:t>
            </a:r>
            <a:r>
              <a:rPr lang="en-AU" sz="1600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 be impacted by the</a:t>
            </a:r>
            <a:r>
              <a:rPr lang="en-AU" sz="1600">
                <a:solidFill>
                  <a:srgbClr val="0070C0"/>
                </a:solidFill>
                <a:latin typeface="Segoe UI"/>
                <a:ea typeface="Aptos" panose="020B0004020202020204" pitchFamily="34" charset="0"/>
                <a:cs typeface="Segoe UI"/>
              </a:rPr>
              <a:t> reforms. Providers will need to adapt to changes to funding, </a:t>
            </a:r>
            <a:r>
              <a:rPr lang="en-AU" sz="1600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payment processes, reporting, workforce training and more.</a:t>
            </a:r>
            <a:endParaRPr lang="en-AU" sz="1600">
              <a:solidFill>
                <a:srgbClr val="0070C0"/>
              </a:solidFill>
              <a:latin typeface="Segoe UI"/>
              <a:ea typeface="Aptos" panose="020B0004020202020204" pitchFamily="34" charset="0"/>
              <a:cs typeface="Segoe UI"/>
            </a:endParaRPr>
          </a:p>
          <a:p>
            <a:endParaRPr lang="en-AU" sz="1600">
              <a:solidFill>
                <a:srgbClr val="0070C0"/>
              </a:solidFill>
              <a:effectLst/>
              <a:latin typeface="Segoe UI"/>
              <a:ea typeface="Aptos" panose="020B0004020202020204" pitchFamily="34" charset="0"/>
              <a:cs typeface="Segoe UI"/>
            </a:endParaRPr>
          </a:p>
          <a:p>
            <a:r>
              <a:rPr lang="en-AU" sz="1600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The Aged Care Transition Taskforce has been established to bring </a:t>
            </a:r>
            <a:r>
              <a:rPr lang="en-AU" sz="1600">
                <a:solidFill>
                  <a:srgbClr val="0070C0"/>
                </a:solidFill>
                <a:latin typeface="Segoe UI"/>
                <a:ea typeface="Aptos" panose="020B0004020202020204" pitchFamily="34" charset="0"/>
                <a:cs typeface="Segoe UI"/>
              </a:rPr>
              <a:t>diverse sector stakeholders </a:t>
            </a:r>
            <a:r>
              <a:rPr lang="en-AU" sz="1600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together to manage the change. It seeks to clarify the key deliverables, including timetables</a:t>
            </a:r>
            <a:r>
              <a:rPr lang="en-AU" sz="1600">
                <a:solidFill>
                  <a:srgbClr val="0070C0"/>
                </a:solidFill>
                <a:latin typeface="Segoe UI"/>
                <a:ea typeface="Aptos" panose="020B0004020202020204" pitchFamily="34" charset="0"/>
                <a:cs typeface="Segoe UI"/>
              </a:rPr>
              <a:t>,</a:t>
            </a:r>
            <a:r>
              <a:rPr lang="en-AU" sz="1600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 </a:t>
            </a:r>
            <a:r>
              <a:rPr lang="en-AU" sz="1600">
                <a:solidFill>
                  <a:srgbClr val="0070C0"/>
                </a:solidFill>
                <a:latin typeface="Segoe UI"/>
                <a:ea typeface="Aptos" panose="020B0004020202020204" pitchFamily="34" charset="0"/>
                <a:cs typeface="Segoe UI"/>
              </a:rPr>
              <a:t>requirements </a:t>
            </a:r>
            <a:r>
              <a:rPr lang="en-AU" sz="1600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and specifications. </a:t>
            </a:r>
            <a:r>
              <a:rPr lang="en-AU" sz="1600">
                <a:solidFill>
                  <a:srgbClr val="0070C0"/>
                </a:solidFill>
                <a:latin typeface="Segoe UI"/>
                <a:ea typeface="Aptos" panose="020B0004020202020204" pitchFamily="34" charset="0"/>
                <a:cs typeface="Segoe UI"/>
              </a:rPr>
              <a:t>It</a:t>
            </a:r>
            <a:r>
              <a:rPr lang="en-AU" sz="1600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 </a:t>
            </a:r>
            <a:r>
              <a:rPr lang="en-AU" sz="1600">
                <a:solidFill>
                  <a:srgbClr val="0070C0"/>
                </a:solidFill>
                <a:latin typeface="Segoe UI"/>
                <a:ea typeface="Aptos" panose="020B0004020202020204" pitchFamily="34" charset="0"/>
                <a:cs typeface="Segoe UI"/>
              </a:rPr>
              <a:t>demonstrates a commitment</a:t>
            </a:r>
            <a:r>
              <a:rPr lang="en-AU" sz="1600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 to collaborate across all stakeholders, including </a:t>
            </a:r>
            <a:r>
              <a:rPr lang="en-AU" sz="1600">
                <a:solidFill>
                  <a:srgbClr val="0070C0"/>
                </a:solidFill>
                <a:latin typeface="Segoe UI"/>
                <a:ea typeface="Aptos" panose="020B0004020202020204" pitchFamily="34" charset="0"/>
                <a:cs typeface="Segoe UI"/>
              </a:rPr>
              <a:t>government</a:t>
            </a:r>
            <a:r>
              <a:rPr lang="en-AU" sz="1600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 and private sector, to implement the coming changes. </a:t>
            </a:r>
          </a:p>
          <a:p>
            <a:endParaRPr lang="en-AU" sz="1600">
              <a:solidFill>
                <a:srgbClr val="0070C0"/>
              </a:solidFill>
              <a:latin typeface="Segoe UI"/>
              <a:ea typeface="Aptos" panose="020B0004020202020204" pitchFamily="34" charset="0"/>
              <a:cs typeface="Segoe UI"/>
            </a:endParaRPr>
          </a:p>
          <a:p>
            <a:r>
              <a:rPr lang="en-AU" sz="1600">
                <a:solidFill>
                  <a:srgbClr val="0070C0"/>
                </a:solidFill>
                <a:effectLst/>
                <a:latin typeface="Segoe UI"/>
                <a:ea typeface="Aptos" panose="020B0004020202020204" pitchFamily="34" charset="0"/>
                <a:cs typeface="Segoe UI"/>
              </a:rPr>
              <a:t>The taskforce is committed to transparency in all regards</a:t>
            </a:r>
            <a:r>
              <a:rPr lang="en-AU" sz="1600">
                <a:solidFill>
                  <a:srgbClr val="0070C0"/>
                </a:solidFill>
                <a:latin typeface="Segoe UI"/>
                <a:ea typeface="Aptos" panose="020B0004020202020204" pitchFamily="34" charset="0"/>
                <a:cs typeface="Segoe UI"/>
              </a:rPr>
              <a:t>. Joint communications from the Taskforce will be a trusted information source. Key communication artefacts will be codesigned through the Taskforce to ensure accuracy, usability and a single source of truth.</a:t>
            </a:r>
          </a:p>
          <a:p>
            <a:endParaRPr lang="en-AU" sz="1600">
              <a:solidFill>
                <a:srgbClr val="0070C0"/>
              </a:solidFill>
              <a:effectLst/>
              <a:latin typeface="Segoe UI"/>
              <a:ea typeface="Aptos" panose="020B0004020202020204" pitchFamily="34" charset="0"/>
              <a:cs typeface="Segoe UI"/>
            </a:endParaRPr>
          </a:p>
          <a:p>
            <a:r>
              <a:rPr lang="en-AU" sz="1600">
                <a:solidFill>
                  <a:srgbClr val="0070C0"/>
                </a:solidFill>
                <a:latin typeface="Segoe UI"/>
                <a:ea typeface="Aptos" panose="020B0004020202020204" pitchFamily="34" charset="0"/>
                <a:cs typeface="Segoe UI"/>
              </a:rPr>
              <a:t>Together we are committed to driving positive change across Australia’s aged care system, to improve the quality of, and access to, aged care services.</a:t>
            </a:r>
            <a:endParaRPr lang="en-AU" sz="1600">
              <a:effectLst/>
              <a:latin typeface="Segoe UI"/>
              <a:ea typeface="Aptos" panose="020B0004020202020204" pitchFamily="34" charset="0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521147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50BE3D0-2E8C-5145-EBA8-55F465623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952" y="512688"/>
            <a:ext cx="9718642" cy="549275"/>
          </a:xfrm>
        </p:spPr>
        <p:txBody>
          <a:bodyPr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Sector readiness</a:t>
            </a:r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34396E-06BE-5540-9145-3A6B4A333AB1}"/>
              </a:ext>
            </a:extLst>
          </p:cNvPr>
          <p:cNvSpPr txBox="1"/>
          <p:nvPr/>
        </p:nvSpPr>
        <p:spPr>
          <a:xfrm>
            <a:off x="829952" y="1061035"/>
            <a:ext cx="644006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600">
                <a:solidFill>
                  <a:schemeClr val="accent5"/>
                </a:solidFill>
              </a:rPr>
              <a:t>What does 'ready' mean for a provider?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6A7B3D-ECA5-F518-BB56-0C1F7B7E69C8}"/>
              </a:ext>
            </a:extLst>
          </p:cNvPr>
          <p:cNvSpPr txBox="1"/>
          <p:nvPr/>
        </p:nvSpPr>
        <p:spPr>
          <a:xfrm>
            <a:off x="967974" y="1691430"/>
            <a:ext cx="3057687" cy="24622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400" b="1" dirty="0">
                <a:latin typeface="Segoe UI"/>
                <a:ea typeface="Lato"/>
                <a:cs typeface="Segoe UI"/>
              </a:rPr>
              <a:t>As a provider of aged care services under the Act…</a:t>
            </a:r>
          </a:p>
          <a:p>
            <a:endParaRPr lang="en-AU" sz="1400" dirty="0">
              <a:latin typeface="Segoe UI"/>
              <a:ea typeface="Lato"/>
              <a:cs typeface="Segoe UI"/>
            </a:endParaRPr>
          </a:p>
          <a:p>
            <a:r>
              <a:rPr lang="en-AU" sz="1400" dirty="0">
                <a:latin typeface="Segoe UI"/>
                <a:ea typeface="Lato"/>
                <a:cs typeface="Segoe UI"/>
              </a:rPr>
              <a:t>...there are things that are critical </a:t>
            </a:r>
            <a:br>
              <a:rPr lang="en-AU" sz="1400" dirty="0">
                <a:latin typeface="Segoe UI"/>
                <a:ea typeface="Lato"/>
                <a:cs typeface="Segoe UI"/>
              </a:rPr>
            </a:br>
            <a:r>
              <a:rPr lang="en-AU" sz="1400" dirty="0">
                <a:latin typeface="Segoe UI"/>
                <a:ea typeface="Lato"/>
                <a:cs typeface="Segoe UI"/>
              </a:rPr>
              <a:t>for me to continue operations from July 2025.</a:t>
            </a:r>
          </a:p>
          <a:p>
            <a:endParaRPr lang="en-AU" sz="1400" dirty="0">
              <a:latin typeface="Segoe UI"/>
              <a:ea typeface="Lato"/>
              <a:cs typeface="Segoe UI"/>
            </a:endParaRPr>
          </a:p>
          <a:p>
            <a:r>
              <a:rPr lang="en-AU" sz="1400" dirty="0">
                <a:latin typeface="Segoe UI"/>
                <a:ea typeface="Lato"/>
                <a:cs typeface="Segoe UI"/>
              </a:rPr>
              <a:t>...focusing on these actions will ensure continuity of service, operations, payments and compliance.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C7FF377-3972-FF9A-F466-81E2E2297D18}"/>
              </a:ext>
            </a:extLst>
          </p:cNvPr>
          <p:cNvGrpSpPr/>
          <p:nvPr/>
        </p:nvGrpSpPr>
        <p:grpSpPr>
          <a:xfrm>
            <a:off x="4413836" y="2010796"/>
            <a:ext cx="5964557" cy="4541486"/>
            <a:chOff x="4413836" y="2010796"/>
            <a:chExt cx="5964557" cy="4541486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60957303-382C-4699-EC45-41C307884FA8}"/>
                </a:ext>
              </a:extLst>
            </p:cNvPr>
            <p:cNvGrpSpPr/>
            <p:nvPr/>
          </p:nvGrpSpPr>
          <p:grpSpPr>
            <a:xfrm>
              <a:off x="4413836" y="2010796"/>
              <a:ext cx="5964557" cy="475030"/>
              <a:chOff x="3594327" y="1894159"/>
              <a:chExt cx="7751374" cy="461665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6F45BFD-31FE-0057-3B0B-DAF9EB6C8191}"/>
                  </a:ext>
                </a:extLst>
              </p:cNvPr>
              <p:cNvSpPr txBox="1"/>
              <p:nvPr/>
            </p:nvSpPr>
            <p:spPr>
              <a:xfrm>
                <a:off x="4020814" y="1894159"/>
                <a:ext cx="7324887" cy="4616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r>
                  <a:rPr lang="en-AU" sz="1200" b="1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Segoe UI"/>
                    <a:cs typeface="Segoe UI"/>
                  </a:rPr>
                  <a:t>Understand principles </a:t>
                </a:r>
                <a:r>
                  <a:rPr lang="en-AU" sz="1200">
                    <a:latin typeface="Segoe UI"/>
                    <a:cs typeface="Segoe UI"/>
                  </a:rPr>
                  <a:t>of the Act, and what I (and my workforce) need </a:t>
                </a:r>
                <a:br>
                  <a:rPr lang="en-AU" sz="1200">
                    <a:latin typeface="Segoe UI"/>
                    <a:cs typeface="Segoe UI"/>
                  </a:rPr>
                </a:br>
                <a:r>
                  <a:rPr lang="en-AU" sz="1200">
                    <a:latin typeface="Segoe UI"/>
                    <a:cs typeface="Segoe UI"/>
                  </a:rPr>
                  <a:t>to be compliant, including reporting obligations</a:t>
                </a:r>
              </a:p>
            </p:txBody>
          </p:sp>
          <p:pic>
            <p:nvPicPr>
              <p:cNvPr id="23" name="Graphic 22" descr="Checkmark with solid fill">
                <a:extLst>
                  <a:ext uri="{FF2B5EF4-FFF2-40B4-BE49-F238E27FC236}">
                    <a16:creationId xmlns:a16="http://schemas.microsoft.com/office/drawing/2014/main" id="{DCA50355-3B44-5207-0D16-DB45082CE6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594327" y="1958857"/>
                <a:ext cx="331592" cy="331593"/>
              </a:xfrm>
              <a:prstGeom prst="rect">
                <a:avLst/>
              </a:prstGeom>
            </p:spPr>
          </p:pic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437C22D9-0548-7F5D-D415-30924471A7C6}"/>
                </a:ext>
              </a:extLst>
            </p:cNvPr>
            <p:cNvGrpSpPr/>
            <p:nvPr/>
          </p:nvGrpSpPr>
          <p:grpSpPr>
            <a:xfrm>
              <a:off x="4413836" y="2621303"/>
              <a:ext cx="5964557" cy="646331"/>
              <a:chOff x="3594327" y="2482778"/>
              <a:chExt cx="7751374" cy="628146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DA4922E-F079-2E7A-6294-17BB6DD1F6B3}"/>
                  </a:ext>
                </a:extLst>
              </p:cNvPr>
              <p:cNvSpPr txBox="1"/>
              <p:nvPr/>
            </p:nvSpPr>
            <p:spPr>
              <a:xfrm>
                <a:off x="4020814" y="2482778"/>
                <a:ext cx="7324887" cy="62814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r>
                  <a:rPr lang="en-AU" sz="1200" dirty="0">
                    <a:latin typeface="Segoe UI"/>
                    <a:cs typeface="Segoe UI"/>
                  </a:rPr>
                  <a:t>Review and update my </a:t>
                </a:r>
                <a:r>
                  <a:rPr lang="en-AU" sz="1200" b="1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Segoe UI"/>
                    <a:cs typeface="Segoe UI"/>
                  </a:rPr>
                  <a:t>services and registration categories according to the new service list</a:t>
                </a:r>
                <a:r>
                  <a:rPr lang="en-AU" sz="1200" dirty="0">
                    <a:latin typeface="Segoe UI"/>
                    <a:cs typeface="Segoe UI"/>
                  </a:rPr>
                  <a:t>, and receive my certificate as a registered provider </a:t>
                </a:r>
                <a:br>
                  <a:rPr lang="en-AU" sz="1200" dirty="0">
                    <a:latin typeface="Segoe UI"/>
                    <a:cs typeface="Segoe UI"/>
                  </a:rPr>
                </a:br>
                <a:r>
                  <a:rPr lang="en-AU" sz="1200" dirty="0">
                    <a:latin typeface="Segoe UI"/>
                    <a:cs typeface="Segoe UI"/>
                  </a:rPr>
                  <a:t>for these service categories</a:t>
                </a:r>
              </a:p>
            </p:txBody>
          </p:sp>
          <p:pic>
            <p:nvPicPr>
              <p:cNvPr id="25" name="Graphic 24" descr="Checkmark with solid fill">
                <a:extLst>
                  <a:ext uri="{FF2B5EF4-FFF2-40B4-BE49-F238E27FC236}">
                    <a16:creationId xmlns:a16="http://schemas.microsoft.com/office/drawing/2014/main" id="{8C4D0940-AB57-0197-1355-A42CC9AB65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594327" y="2547476"/>
                <a:ext cx="331593" cy="331593"/>
              </a:xfrm>
              <a:prstGeom prst="rect">
                <a:avLst/>
              </a:prstGeom>
            </p:spPr>
          </p:pic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F7FEFAE2-D513-FABF-1BC6-84A95F448F8C}"/>
                </a:ext>
              </a:extLst>
            </p:cNvPr>
            <p:cNvGrpSpPr/>
            <p:nvPr/>
          </p:nvGrpSpPr>
          <p:grpSpPr>
            <a:xfrm>
              <a:off x="4413836" y="3404336"/>
              <a:ext cx="5964557" cy="646331"/>
              <a:chOff x="3594327" y="3113373"/>
              <a:chExt cx="7751374" cy="628147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01223BE-A324-528E-3393-D63FCBE91876}"/>
                  </a:ext>
                </a:extLst>
              </p:cNvPr>
              <p:cNvSpPr txBox="1"/>
              <p:nvPr/>
            </p:nvSpPr>
            <p:spPr>
              <a:xfrm>
                <a:off x="4020814" y="3113373"/>
                <a:ext cx="7324887" cy="628147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r>
                  <a:rPr lang="en-AU" sz="1200">
                    <a:latin typeface="Segoe UI"/>
                    <a:cs typeface="Segoe UI"/>
                  </a:rPr>
                  <a:t>Review and update my </a:t>
                </a:r>
                <a:r>
                  <a:rPr lang="en-AU" sz="1200" b="1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Segoe UI"/>
                    <a:cs typeface="Segoe UI"/>
                  </a:rPr>
                  <a:t>organisation information, outlets, services and pricing </a:t>
                </a:r>
                <a:r>
                  <a:rPr lang="en-AU" sz="120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Segoe UI"/>
                    <a:cs typeface="Segoe UI"/>
                  </a:rPr>
                  <a:t>in the Government Provider Management System (GPMS portal)</a:t>
                </a:r>
                <a:r>
                  <a:rPr lang="en-AU" sz="1200">
                    <a:latin typeface="Segoe UI"/>
                    <a:cs typeface="Segoe UI"/>
                  </a:rPr>
                  <a:t> and set up and train my workforce to use the portal, so new participants can find me</a:t>
                </a:r>
              </a:p>
            </p:txBody>
          </p:sp>
          <p:pic>
            <p:nvPicPr>
              <p:cNvPr id="27" name="Graphic 26" descr="Checkmark with solid fill">
                <a:extLst>
                  <a:ext uri="{FF2B5EF4-FFF2-40B4-BE49-F238E27FC236}">
                    <a16:creationId xmlns:a16="http://schemas.microsoft.com/office/drawing/2014/main" id="{AA5BB839-4801-C141-6658-8F3995F3C0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594327" y="3271524"/>
                <a:ext cx="331593" cy="331593"/>
              </a:xfrm>
              <a:prstGeom prst="rect">
                <a:avLst/>
              </a:prstGeom>
            </p:spPr>
          </p:pic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5BD12B10-920C-B9AE-F0A8-636C67E85CAA}"/>
                </a:ext>
              </a:extLst>
            </p:cNvPr>
            <p:cNvGrpSpPr/>
            <p:nvPr/>
          </p:nvGrpSpPr>
          <p:grpSpPr>
            <a:xfrm>
              <a:off x="4413836" y="4216129"/>
              <a:ext cx="5964557" cy="475030"/>
              <a:chOff x="3594327" y="3917999"/>
              <a:chExt cx="7751374" cy="461665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02B2310-264C-2C10-FD68-A5B1B974252C}"/>
                  </a:ext>
                </a:extLst>
              </p:cNvPr>
              <p:cNvSpPr txBox="1"/>
              <p:nvPr/>
            </p:nvSpPr>
            <p:spPr>
              <a:xfrm>
                <a:off x="4020814" y="3917999"/>
                <a:ext cx="7324887" cy="4616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r>
                  <a:rPr lang="en-AU" sz="1200">
                    <a:latin typeface="Segoe UI"/>
                    <a:cs typeface="Segoe UI"/>
                  </a:rPr>
                  <a:t>Update </a:t>
                </a:r>
                <a:r>
                  <a:rPr lang="en-AU" sz="1200" b="1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Segoe UI"/>
                    <a:cs typeface="Segoe UI"/>
                  </a:rPr>
                  <a:t>funding and payment processes and information </a:t>
                </a:r>
                <a:r>
                  <a:rPr lang="en-AU" sz="1200">
                    <a:latin typeface="Segoe UI"/>
                    <a:cs typeface="Segoe UI"/>
                  </a:rPr>
                  <a:t>so that I can </a:t>
                </a:r>
                <a:br>
                  <a:rPr lang="en-AU" sz="1200">
                    <a:latin typeface="Segoe UI"/>
                    <a:cs typeface="Segoe UI"/>
                  </a:rPr>
                </a:br>
                <a:r>
                  <a:rPr lang="en-AU" sz="1200">
                    <a:latin typeface="Segoe UI"/>
                    <a:cs typeface="Segoe UI"/>
                  </a:rPr>
                  <a:t>make claims and get paid promptly</a:t>
                </a:r>
              </a:p>
            </p:txBody>
          </p:sp>
          <p:pic>
            <p:nvPicPr>
              <p:cNvPr id="29" name="Graphic 28" descr="Checkmark with solid fill">
                <a:extLst>
                  <a:ext uri="{FF2B5EF4-FFF2-40B4-BE49-F238E27FC236}">
                    <a16:creationId xmlns:a16="http://schemas.microsoft.com/office/drawing/2014/main" id="{5E138D1A-C9A5-9BCC-EF4D-F84B3918C9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594327" y="3982697"/>
                <a:ext cx="331593" cy="331593"/>
              </a:xfrm>
              <a:prstGeom prst="rect">
                <a:avLst/>
              </a:prstGeom>
            </p:spPr>
          </p:pic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A23175DB-9589-3521-19A4-B7994B0BF5BF}"/>
                </a:ext>
              </a:extLst>
            </p:cNvPr>
            <p:cNvGrpSpPr/>
            <p:nvPr/>
          </p:nvGrpSpPr>
          <p:grpSpPr>
            <a:xfrm>
              <a:off x="4413836" y="5437144"/>
              <a:ext cx="5964557" cy="475030"/>
              <a:chOff x="3594327" y="5201078"/>
              <a:chExt cx="7751374" cy="461665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8EFDD49-1C2B-D2CF-ED9F-C8D0C0E8569E}"/>
                  </a:ext>
                </a:extLst>
              </p:cNvPr>
              <p:cNvSpPr txBox="1"/>
              <p:nvPr/>
            </p:nvSpPr>
            <p:spPr>
              <a:xfrm>
                <a:off x="4020814" y="5201078"/>
                <a:ext cx="7324887" cy="4616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r>
                  <a:rPr lang="en-AU" sz="1200" b="1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Segoe UI"/>
                    <a:cs typeface="Segoe UI"/>
                  </a:rPr>
                  <a:t>Communicate with my existing participants </a:t>
                </a:r>
                <a:r>
                  <a:rPr lang="en-AU" sz="1200">
                    <a:latin typeface="Segoe UI"/>
                    <a:cs typeface="Segoe UI"/>
                  </a:rPr>
                  <a:t>and ensure they’re ready for the change, having signed new service agreements </a:t>
                </a:r>
              </a:p>
            </p:txBody>
          </p:sp>
          <p:pic>
            <p:nvPicPr>
              <p:cNvPr id="31" name="Graphic 30" descr="Checkmark with solid fill">
                <a:extLst>
                  <a:ext uri="{FF2B5EF4-FFF2-40B4-BE49-F238E27FC236}">
                    <a16:creationId xmlns:a16="http://schemas.microsoft.com/office/drawing/2014/main" id="{F0D851E9-4F48-377B-9E22-C7ABD98AC1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594327" y="5265776"/>
                <a:ext cx="331593" cy="331593"/>
              </a:xfrm>
              <a:prstGeom prst="rect">
                <a:avLst/>
              </a:prstGeom>
            </p:spPr>
          </p:pic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B69F0B44-97CD-2AAA-BF51-B0F730C01682}"/>
                </a:ext>
              </a:extLst>
            </p:cNvPr>
            <p:cNvGrpSpPr/>
            <p:nvPr/>
          </p:nvGrpSpPr>
          <p:grpSpPr>
            <a:xfrm>
              <a:off x="4413836" y="6047663"/>
              <a:ext cx="5964557" cy="504619"/>
              <a:chOff x="3594327" y="5889322"/>
              <a:chExt cx="7751374" cy="490420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FAB8BE2-43C8-427F-6C71-99DC316A3CD6}"/>
                  </a:ext>
                </a:extLst>
              </p:cNvPr>
              <p:cNvSpPr txBox="1"/>
              <p:nvPr/>
            </p:nvSpPr>
            <p:spPr>
              <a:xfrm>
                <a:off x="4020814" y="5918077"/>
                <a:ext cx="7324887" cy="4616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r>
                  <a:rPr lang="en-AU" sz="1200">
                    <a:latin typeface="Segoe UI"/>
                    <a:cs typeface="Segoe UI"/>
                  </a:rPr>
                  <a:t>Work with my</a:t>
                </a:r>
                <a:r>
                  <a:rPr lang="en-AU" sz="1200">
                    <a:solidFill>
                      <a:srgbClr val="1E1544"/>
                    </a:solidFill>
                    <a:latin typeface="Segoe UI"/>
                    <a:cs typeface="Segoe UI"/>
                  </a:rPr>
                  <a:t> </a:t>
                </a:r>
                <a:r>
                  <a:rPr lang="en-AU" sz="1200" b="1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Segoe UI"/>
                    <a:cs typeface="Segoe UI"/>
                  </a:rPr>
                  <a:t>partner eco-system </a:t>
                </a:r>
                <a:r>
                  <a:rPr lang="en-AU" sz="1200">
                    <a:solidFill>
                      <a:srgbClr val="1E1544"/>
                    </a:solidFill>
                    <a:latin typeface="Segoe UI"/>
                    <a:cs typeface="Segoe UI"/>
                  </a:rPr>
                  <a:t>to</a:t>
                </a:r>
                <a:r>
                  <a:rPr lang="en-AU" sz="1200">
                    <a:latin typeface="Segoe UI"/>
                    <a:cs typeface="Segoe UI"/>
                  </a:rPr>
                  <a:t> ensure joint readiness for the </a:t>
                </a:r>
                <a:br>
                  <a:rPr lang="en-AU" sz="1200">
                    <a:latin typeface="Segoe UI"/>
                    <a:cs typeface="Segoe UI"/>
                  </a:rPr>
                </a:br>
                <a:r>
                  <a:rPr lang="en-AU" sz="1200">
                    <a:latin typeface="Segoe UI"/>
                    <a:cs typeface="Segoe UI"/>
                  </a:rPr>
                  <a:t>new operating arrangements.</a:t>
                </a:r>
              </a:p>
            </p:txBody>
          </p:sp>
          <p:pic>
            <p:nvPicPr>
              <p:cNvPr id="33" name="Graphic 32" descr="Checkmark with solid fill">
                <a:extLst>
                  <a:ext uri="{FF2B5EF4-FFF2-40B4-BE49-F238E27FC236}">
                    <a16:creationId xmlns:a16="http://schemas.microsoft.com/office/drawing/2014/main" id="{2DAC5389-C354-E4D5-3B31-AEAB52EE61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594327" y="5889322"/>
                <a:ext cx="331593" cy="331593"/>
              </a:xfrm>
              <a:prstGeom prst="rect">
                <a:avLst/>
              </a:prstGeom>
            </p:spPr>
          </p:pic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6BE95B00-0075-DD28-4C45-91DEB24714FC}"/>
                </a:ext>
              </a:extLst>
            </p:cNvPr>
            <p:cNvGrpSpPr/>
            <p:nvPr/>
          </p:nvGrpSpPr>
          <p:grpSpPr>
            <a:xfrm>
              <a:off x="4413836" y="4826636"/>
              <a:ext cx="5964557" cy="475030"/>
              <a:chOff x="3594327" y="4555442"/>
              <a:chExt cx="7751374" cy="461665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F7DD48E-15B3-C586-7AF7-5B43C7743203}"/>
                  </a:ext>
                </a:extLst>
              </p:cNvPr>
              <p:cNvSpPr txBox="1"/>
              <p:nvPr/>
            </p:nvSpPr>
            <p:spPr>
              <a:xfrm>
                <a:off x="4020814" y="4555442"/>
                <a:ext cx="73248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200">
                    <a:latin typeface="Segoe UI"/>
                    <a:cs typeface="Segoe UI"/>
                  </a:rPr>
                  <a:t>Update my </a:t>
                </a:r>
                <a:r>
                  <a:rPr lang="en-AU" sz="1200" b="1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Segoe UI"/>
                    <a:cs typeface="Segoe UI"/>
                  </a:rPr>
                  <a:t>business processes, Training and IT systems</a:t>
                </a:r>
                <a:r>
                  <a:rPr lang="en-AU" sz="1200">
                    <a:latin typeface="Segoe UI"/>
                    <a:cs typeface="Segoe UI"/>
                  </a:rPr>
                  <a:t> to reflect changes to services, standards, reporting and compliance</a:t>
                </a:r>
              </a:p>
            </p:txBody>
          </p:sp>
          <p:pic>
            <p:nvPicPr>
              <p:cNvPr id="37" name="Graphic 36" descr="Checkmark with solid fill">
                <a:extLst>
                  <a:ext uri="{FF2B5EF4-FFF2-40B4-BE49-F238E27FC236}">
                    <a16:creationId xmlns:a16="http://schemas.microsoft.com/office/drawing/2014/main" id="{170F4024-406E-CBFE-F6AE-B7513188F9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594327" y="4620140"/>
                <a:ext cx="331593" cy="331593"/>
              </a:xfrm>
              <a:prstGeom prst="rect">
                <a:avLst/>
              </a:prstGeom>
            </p:spPr>
          </p:pic>
        </p:grp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13D663C5-9D67-4865-60E1-7EC13BDF7BC6}"/>
              </a:ext>
            </a:extLst>
          </p:cNvPr>
          <p:cNvSpPr txBox="1"/>
          <p:nvPr/>
        </p:nvSpPr>
        <p:spPr>
          <a:xfrm>
            <a:off x="4274766" y="1605165"/>
            <a:ext cx="1921876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2000" b="1">
                <a:solidFill>
                  <a:srgbClr val="1E1544"/>
                </a:solidFill>
                <a:latin typeface="Segoe UI"/>
                <a:ea typeface="Lato"/>
                <a:cs typeface="Segoe UI"/>
              </a:rPr>
              <a:t>I CAN...</a:t>
            </a:r>
            <a:endParaRPr lang="en-US" sz="2800" b="1">
              <a:solidFill>
                <a:srgbClr val="1E1544"/>
              </a:solidFill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83289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4D63E2-0B4B-2A41-6665-C3AECA0BA9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684A67EF-3C3F-8A58-3801-7CA2084E4D7C}"/>
              </a:ext>
            </a:extLst>
          </p:cNvPr>
          <p:cNvGrpSpPr/>
          <p:nvPr/>
        </p:nvGrpSpPr>
        <p:grpSpPr>
          <a:xfrm>
            <a:off x="57052" y="1350730"/>
            <a:ext cx="11481758" cy="146628"/>
            <a:chOff x="57052" y="1308198"/>
            <a:chExt cx="11481758" cy="146628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8594AFD-E33B-FAF0-6A96-3C1334F8FEE8}"/>
                </a:ext>
              </a:extLst>
            </p:cNvPr>
            <p:cNvCxnSpPr>
              <a:cxnSpLocks/>
            </p:cNvCxnSpPr>
            <p:nvPr/>
          </p:nvCxnSpPr>
          <p:spPr>
            <a:xfrm>
              <a:off x="57052" y="1381212"/>
              <a:ext cx="1148175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7316D6DD-CA2B-12A9-8C7E-78EA60B54C52}"/>
                </a:ext>
              </a:extLst>
            </p:cNvPr>
            <p:cNvSpPr/>
            <p:nvPr/>
          </p:nvSpPr>
          <p:spPr>
            <a:xfrm>
              <a:off x="3960231" y="1308199"/>
              <a:ext cx="138309" cy="1466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EDE91343-6A6E-752F-9BF7-096DF8BB5DC8}"/>
                </a:ext>
              </a:extLst>
            </p:cNvPr>
            <p:cNvSpPr/>
            <p:nvPr/>
          </p:nvSpPr>
          <p:spPr>
            <a:xfrm>
              <a:off x="6766603" y="1308198"/>
              <a:ext cx="138309" cy="1466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52C1569-4EC0-E83B-F19B-1EEDAE68B931}"/>
                </a:ext>
              </a:extLst>
            </p:cNvPr>
            <p:cNvSpPr/>
            <p:nvPr/>
          </p:nvSpPr>
          <p:spPr>
            <a:xfrm>
              <a:off x="9625893" y="1308198"/>
              <a:ext cx="138309" cy="1466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03A21EDA-6097-6B39-6291-929EE7C2AF7C}"/>
                </a:ext>
              </a:extLst>
            </p:cNvPr>
            <p:cNvSpPr/>
            <p:nvPr/>
          </p:nvSpPr>
          <p:spPr>
            <a:xfrm>
              <a:off x="606299" y="1308199"/>
              <a:ext cx="138309" cy="1466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2C421AE-E046-2F03-9A1A-5EAA9E76868A}"/>
              </a:ext>
            </a:extLst>
          </p:cNvPr>
          <p:cNvGrpSpPr/>
          <p:nvPr/>
        </p:nvGrpSpPr>
        <p:grpSpPr>
          <a:xfrm>
            <a:off x="553203" y="1629659"/>
            <a:ext cx="3141299" cy="4270105"/>
            <a:chOff x="996226" y="1455203"/>
            <a:chExt cx="2844105" cy="4270105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79E3844-30F0-4BEB-F750-FC51B8B0C744}"/>
                </a:ext>
              </a:extLst>
            </p:cNvPr>
            <p:cNvSpPr txBox="1"/>
            <p:nvPr/>
          </p:nvSpPr>
          <p:spPr>
            <a:xfrm flipH="1">
              <a:off x="996226" y="1750031"/>
              <a:ext cx="2740610" cy="5452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>
                <a:lnSpc>
                  <a:spcPct val="110000"/>
                </a:lnSpc>
                <a:defRPr/>
              </a:pPr>
              <a:r>
                <a:rPr lang="en-US" sz="1400" b="1">
                  <a:solidFill>
                    <a:schemeClr val="accent2"/>
                  </a:solidFill>
                  <a:latin typeface="Segoe UI"/>
                  <a:ea typeface="Lato"/>
                  <a:cs typeface="Segoe UI"/>
                </a:rPr>
                <a:t>Undertaking a sector </a:t>
              </a:r>
              <a:br>
                <a:rPr lang="en-US" sz="1400" b="1">
                  <a:solidFill>
                    <a:schemeClr val="accent2"/>
                  </a:solidFill>
                  <a:latin typeface="Segoe UI"/>
                  <a:ea typeface="Lato"/>
                  <a:cs typeface="Segoe UI"/>
                </a:rPr>
              </a:br>
              <a:r>
                <a:rPr lang="en-US" sz="1400" b="1">
                  <a:solidFill>
                    <a:schemeClr val="accent2"/>
                  </a:solidFill>
                  <a:latin typeface="Segoe UI"/>
                  <a:ea typeface="Lato"/>
                  <a:cs typeface="Segoe UI"/>
                </a:rPr>
                <a:t>impact assessment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9F90E25-F658-8C36-B348-D95F94C5821C}"/>
                </a:ext>
              </a:extLst>
            </p:cNvPr>
            <p:cNvSpPr txBox="1"/>
            <p:nvPr/>
          </p:nvSpPr>
          <p:spPr>
            <a:xfrm flipH="1">
              <a:off x="996226" y="1455203"/>
              <a:ext cx="2736211" cy="339195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>
                <a:lnSpc>
                  <a:spcPct val="110000"/>
                </a:lnSpc>
                <a:defRPr/>
              </a:pPr>
              <a:r>
                <a:rPr lang="en-US" sz="1600" b="1">
                  <a:solidFill>
                    <a:schemeClr val="accent2"/>
                  </a:solidFill>
                  <a:latin typeface="Segoe UI"/>
                  <a:ea typeface="Lato"/>
                  <a:cs typeface="Segoe UI"/>
                </a:rPr>
                <a:t>January 2025</a:t>
              </a:r>
              <a:endParaRPr lang="en-ID" sz="1600" b="1">
                <a:solidFill>
                  <a:schemeClr val="accent2"/>
                </a:solidFill>
                <a:latin typeface="Segoe UI"/>
                <a:ea typeface="Lato"/>
                <a:cs typeface="Segoe UI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B7956B2-1AB8-B4F5-1442-20E05761F755}"/>
                </a:ext>
              </a:extLst>
            </p:cNvPr>
            <p:cNvSpPr txBox="1"/>
            <p:nvPr/>
          </p:nvSpPr>
          <p:spPr>
            <a:xfrm flipH="1">
              <a:off x="1047887" y="2355155"/>
              <a:ext cx="2792444" cy="3370153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Identifying policy changes that will most impact sector operations</a:t>
              </a:r>
              <a:endParaRPr lang="en-US">
                <a:latin typeface="Segoe UI"/>
                <a:cs typeface="Segoe UI"/>
              </a:endParaRPr>
            </a:p>
            <a:p>
              <a:pPr marL="171450" indent="-171450">
                <a:spcAft>
                  <a:spcPts val="600"/>
                </a:spcAft>
                <a:buFont typeface="Arial,Sans-Serif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Performing a sector impact assessment (use case) via a multi-disciplinary team of volunteers (providers, ICT vendors and the department) to define essential readiness activities, document critical preparatory actions, develop </a:t>
              </a:r>
              <a:r>
                <a:rPr lang="en-US" sz="1100" err="1">
                  <a:latin typeface="Segoe UI"/>
                  <a:cs typeface="Segoe UI"/>
                </a:rPr>
                <a:t>customisable</a:t>
              </a:r>
              <a:r>
                <a:rPr lang="en-US" sz="1100">
                  <a:latin typeface="Segoe UI"/>
                  <a:cs typeface="Segoe UI"/>
                </a:rPr>
                <a:t> ‘models’ for effective change, and produce practical solutions for broader re-use (i.e. readiness checklists, ‘how-to’ guides, contact </a:t>
              </a:r>
              <a:r>
                <a:rPr lang="en-US" sz="1100" err="1">
                  <a:latin typeface="Segoe UI"/>
                  <a:cs typeface="Segoe UI"/>
                </a:rPr>
                <a:t>centre</a:t>
              </a:r>
              <a:r>
                <a:rPr lang="en-US" sz="1100">
                  <a:latin typeface="Segoe UI"/>
                  <a:cs typeface="Segoe UI"/>
                </a:rPr>
                <a:t>)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Ensuring sector ICT vendors have the information they need to be ready on 1 July, including a timeline for when change is released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Providing clear communications; monitoring emerging issues and problem-solving via Taskforce to support sector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7022BFA-30B5-5DE3-3F4D-4364C5C17A26}"/>
              </a:ext>
            </a:extLst>
          </p:cNvPr>
          <p:cNvGrpSpPr/>
          <p:nvPr/>
        </p:nvGrpSpPr>
        <p:grpSpPr>
          <a:xfrm>
            <a:off x="3883852" y="1629659"/>
            <a:ext cx="2748616" cy="4485549"/>
            <a:chOff x="4339527" y="1455203"/>
            <a:chExt cx="2748616" cy="4485549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5C280FE-D5D7-86D9-7D71-E034C3175E18}"/>
                </a:ext>
              </a:extLst>
            </p:cNvPr>
            <p:cNvSpPr txBox="1"/>
            <p:nvPr/>
          </p:nvSpPr>
          <p:spPr>
            <a:xfrm flipH="1">
              <a:off x="4339527" y="1750031"/>
              <a:ext cx="2745299" cy="547714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>
                <a:lnSpc>
                  <a:spcPct val="110000"/>
                </a:lnSpc>
                <a:defRPr/>
              </a:pPr>
              <a:r>
                <a:rPr lang="en-US" sz="1400" b="1">
                  <a:solidFill>
                    <a:schemeClr val="accent2">
                      <a:lumMod val="75000"/>
                    </a:schemeClr>
                  </a:solidFill>
                  <a:latin typeface="Segoe UI"/>
                  <a:ea typeface="Lato"/>
                  <a:cs typeface="Segoe UI"/>
                </a:rPr>
                <a:t>Making critical </a:t>
              </a:r>
              <a:br>
                <a:rPr lang="en-US" sz="1400" b="1">
                  <a:solidFill>
                    <a:schemeClr val="accent2">
                      <a:lumMod val="75000"/>
                    </a:schemeClr>
                  </a:solidFill>
                  <a:latin typeface="Segoe UI"/>
                  <a:ea typeface="Lato"/>
                  <a:cs typeface="Segoe UI"/>
                </a:rPr>
              </a:br>
              <a:r>
                <a:rPr lang="en-US" sz="1400" b="1">
                  <a:solidFill>
                    <a:schemeClr val="accent2">
                      <a:lumMod val="75000"/>
                    </a:schemeClr>
                  </a:solidFill>
                  <a:latin typeface="Segoe UI"/>
                  <a:ea typeface="Lato"/>
                  <a:cs typeface="Segoe UI"/>
                </a:rPr>
                <a:t>changes</a:t>
              </a:r>
              <a:endParaRPr lang="en-ID" sz="1400" b="1">
                <a:solidFill>
                  <a:schemeClr val="accent2">
                    <a:lumMod val="75000"/>
                  </a:schemeClr>
                </a:solidFill>
                <a:latin typeface="Segoe UI"/>
                <a:ea typeface="Lato"/>
                <a:cs typeface="Segoe UI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959503A-BFA0-9EB9-48EC-31DCE31192AB}"/>
                </a:ext>
              </a:extLst>
            </p:cNvPr>
            <p:cNvSpPr txBox="1"/>
            <p:nvPr/>
          </p:nvSpPr>
          <p:spPr>
            <a:xfrm flipH="1">
              <a:off x="4339527" y="1455203"/>
              <a:ext cx="2748616" cy="35110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defRPr/>
              </a:pPr>
              <a:r>
                <a:rPr lang="en-US" sz="1600" b="1">
                  <a:solidFill>
                    <a:schemeClr val="accent2">
                      <a:lumMod val="75000"/>
                    </a:schemeClr>
                  </a:solidFill>
                  <a:latin typeface="Segoe UI"/>
                  <a:cs typeface="Segoe UI"/>
                </a:rPr>
                <a:t>To July 2025</a:t>
              </a:r>
              <a:endParaRPr lang="en-ID" sz="1600" b="1">
                <a:solidFill>
                  <a:schemeClr val="accent2">
                    <a:lumMod val="75000"/>
                  </a:schemeClr>
                </a:solidFill>
                <a:latin typeface="Segoe UI"/>
                <a:cs typeface="Segoe UI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6ABEA8D-FB25-38BD-DC2D-B4E4729A6C7B}"/>
                </a:ext>
              </a:extLst>
            </p:cNvPr>
            <p:cNvSpPr txBox="1"/>
            <p:nvPr/>
          </p:nvSpPr>
          <p:spPr>
            <a:xfrm flipH="1">
              <a:off x="4339527" y="2355155"/>
              <a:ext cx="2742953" cy="358559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>
                <a:spcAft>
                  <a:spcPts val="600"/>
                </a:spcAft>
                <a:defRPr/>
              </a:pPr>
              <a:r>
                <a:rPr lang="en-US" sz="1100">
                  <a:latin typeface="Segoe UI"/>
                  <a:cs typeface="Segoe UI"/>
                </a:rPr>
                <a:t>Achieving the mandatory tasks needed to continue operating and delivering services in the aged care sector, without compromising service quality or access: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New Act principles and compliance requirements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New service list, service categories and registration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Update processes and systems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Setting up and using portal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Workforce training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Funding and payments changes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Managing client changes (quarterly budgets, care plans and service agreements) including ‘grandparenting’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Supported Decision-Making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63C8DFF-CFC9-01D8-9E17-DC7646BA58C0}"/>
              </a:ext>
            </a:extLst>
          </p:cNvPr>
          <p:cNvGrpSpPr/>
          <p:nvPr/>
        </p:nvGrpSpPr>
        <p:grpSpPr>
          <a:xfrm>
            <a:off x="6707141" y="1629659"/>
            <a:ext cx="2745299" cy="4239328"/>
            <a:chOff x="7034961" y="1455203"/>
            <a:chExt cx="2745299" cy="4239328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76B12F0-40C1-65AB-329A-92AD45E9D57D}"/>
                </a:ext>
              </a:extLst>
            </p:cNvPr>
            <p:cNvSpPr txBox="1"/>
            <p:nvPr/>
          </p:nvSpPr>
          <p:spPr>
            <a:xfrm flipH="1">
              <a:off x="7034961" y="1750031"/>
              <a:ext cx="2739755" cy="3082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defRPr/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  <a:latin typeface="Segoe UI"/>
                  <a:cs typeface="Segoe UI"/>
                </a:rPr>
                <a:t>Building capability</a:t>
              </a:r>
              <a:endParaRPr lang="en-ID" sz="1400" b="1">
                <a:solidFill>
                  <a:schemeClr val="accent1">
                    <a:lumMod val="75000"/>
                  </a:schemeClr>
                </a:solidFill>
                <a:latin typeface="Segoe UI"/>
                <a:cs typeface="Segoe UI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89CE20F-6CDD-0B43-CD2B-DA139594CA78}"/>
                </a:ext>
              </a:extLst>
            </p:cNvPr>
            <p:cNvSpPr txBox="1"/>
            <p:nvPr/>
          </p:nvSpPr>
          <p:spPr>
            <a:xfrm flipH="1">
              <a:off x="7034961" y="1455203"/>
              <a:ext cx="2745299" cy="339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defRPr/>
              </a:pPr>
              <a:r>
                <a:rPr lang="en-US" sz="1600" b="1">
                  <a:solidFill>
                    <a:schemeClr val="accent1">
                      <a:lumMod val="75000"/>
                    </a:schemeClr>
                  </a:solidFill>
                  <a:latin typeface="Segoe UI"/>
                  <a:cs typeface="Segoe UI"/>
                </a:rPr>
                <a:t>To December 2025</a:t>
              </a:r>
              <a:endParaRPr lang="en-ID" sz="1600" b="1">
                <a:solidFill>
                  <a:schemeClr val="accent1">
                    <a:lumMod val="75000"/>
                  </a:schemeClr>
                </a:solidFill>
                <a:latin typeface="Segoe UI"/>
                <a:cs typeface="Segoe UI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1BB57E2-4116-44F4-D90D-68E64283321A}"/>
                </a:ext>
              </a:extLst>
            </p:cNvPr>
            <p:cNvSpPr txBox="1"/>
            <p:nvPr/>
          </p:nvSpPr>
          <p:spPr>
            <a:xfrm flipH="1">
              <a:off x="7034961" y="2355155"/>
              <a:ext cx="2743719" cy="33393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  <a:defRPr/>
              </a:pPr>
              <a:r>
                <a:rPr lang="en-US" sz="1100">
                  <a:latin typeface="Segoe UI"/>
                  <a:cs typeface="Segoe UI"/>
                </a:rPr>
                <a:t>Adjusting to the new arrangements and building capability to operate more effectively over time:</a:t>
              </a:r>
            </a:p>
            <a:p>
              <a:pPr marL="171450" indent="-171450">
                <a:spcAft>
                  <a:spcPts val="4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8 new SAH funding classifications </a:t>
              </a:r>
            </a:p>
            <a:p>
              <a:pPr marL="171450" indent="-171450">
                <a:spcAft>
                  <a:spcPts val="4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Contributions model for new and transitional participants</a:t>
              </a:r>
            </a:p>
            <a:p>
              <a:pPr marL="171450" indent="-171450">
                <a:spcAft>
                  <a:spcPts val="4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Monthly statements </a:t>
              </a:r>
            </a:p>
            <a:p>
              <a:pPr marL="171450" indent="-171450">
                <a:spcAft>
                  <a:spcPts val="4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Co-contribution invoicing</a:t>
              </a:r>
            </a:p>
            <a:p>
              <a:pPr marL="171450" indent="-171450">
                <a:spcAft>
                  <a:spcPts val="4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No-worse off treatment</a:t>
              </a:r>
            </a:p>
            <a:p>
              <a:pPr marL="171450" indent="-171450">
                <a:spcAft>
                  <a:spcPts val="4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AT-HM Scheme</a:t>
              </a:r>
            </a:p>
            <a:p>
              <a:pPr marL="171450" indent="-171450">
                <a:spcAft>
                  <a:spcPts val="4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Tracking of care management activities</a:t>
              </a:r>
            </a:p>
            <a:p>
              <a:pPr marL="171450" indent="-171450">
                <a:spcAft>
                  <a:spcPts val="4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Care management credits and caps</a:t>
              </a:r>
            </a:p>
            <a:p>
              <a:pPr marL="171450" indent="-171450">
                <a:spcAft>
                  <a:spcPts val="4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Monthly and annual rollover of care management funds </a:t>
              </a:r>
            </a:p>
            <a:p>
              <a:pPr marL="171450" indent="-171450">
                <a:spcAft>
                  <a:spcPts val="4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Care notes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C8EEF4E-AEE7-CA02-31A4-CCBCB80FFC75}"/>
              </a:ext>
            </a:extLst>
          </p:cNvPr>
          <p:cNvGrpSpPr/>
          <p:nvPr/>
        </p:nvGrpSpPr>
        <p:grpSpPr>
          <a:xfrm>
            <a:off x="9585880" y="1629659"/>
            <a:ext cx="2144319" cy="3500664"/>
            <a:chOff x="9531420" y="1455203"/>
            <a:chExt cx="2749074" cy="3500664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F0B2DE2-D157-B793-36C4-97229D8E2687}"/>
                </a:ext>
              </a:extLst>
            </p:cNvPr>
            <p:cNvSpPr txBox="1"/>
            <p:nvPr/>
          </p:nvSpPr>
          <p:spPr>
            <a:xfrm flipH="1">
              <a:off x="9531420" y="1750031"/>
              <a:ext cx="2748616" cy="5452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defRPr/>
              </a:pPr>
              <a:r>
                <a:rPr lang="en-US" sz="1400" b="1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Segoe UI"/>
                  <a:cs typeface="Segoe UI"/>
                </a:rPr>
                <a:t>Optimising</a:t>
              </a:r>
              <a:endParaRPr lang="en-US" sz="1400" b="1">
                <a:solidFill>
                  <a:schemeClr val="tx2">
                    <a:lumMod val="75000"/>
                    <a:lumOff val="25000"/>
                  </a:schemeClr>
                </a:solidFill>
                <a:latin typeface="Segoe UI"/>
                <a:cs typeface="Segoe UI"/>
              </a:endParaRPr>
            </a:p>
            <a:p>
              <a:pPr>
                <a:lnSpc>
                  <a:spcPct val="110000"/>
                </a:lnSpc>
                <a:defRPr/>
              </a:pPr>
              <a:r>
                <a:rPr lang="en-US" sz="1400" b="1">
                  <a:solidFill>
                    <a:schemeClr val="tx2">
                      <a:lumMod val="75000"/>
                      <a:lumOff val="25000"/>
                    </a:schemeClr>
                  </a:solidFill>
                  <a:latin typeface="Segoe UI"/>
                  <a:cs typeface="Segoe UI"/>
                </a:rPr>
                <a:t>+ CHSP Transition</a:t>
              </a:r>
              <a:endParaRPr lang="en-ID" sz="1400" b="1">
                <a:solidFill>
                  <a:schemeClr val="tx2">
                    <a:lumMod val="75000"/>
                    <a:lumOff val="25000"/>
                  </a:schemeClr>
                </a:solidFill>
                <a:latin typeface="Segoe UI"/>
                <a:cs typeface="Segoe UI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37723B2-80F4-AEDE-E5E8-D0D9D8DACB0A}"/>
                </a:ext>
              </a:extLst>
            </p:cNvPr>
            <p:cNvSpPr txBox="1"/>
            <p:nvPr/>
          </p:nvSpPr>
          <p:spPr>
            <a:xfrm flipH="1">
              <a:off x="9531420" y="1455203"/>
              <a:ext cx="2748616" cy="35110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defRPr/>
              </a:pPr>
              <a:r>
                <a:rPr lang="en-US" sz="1600" b="1">
                  <a:solidFill>
                    <a:schemeClr val="tx2">
                      <a:lumMod val="75000"/>
                      <a:lumOff val="25000"/>
                    </a:schemeClr>
                  </a:solidFill>
                  <a:latin typeface="Segoe UI"/>
                  <a:cs typeface="Segoe UI"/>
                </a:rPr>
                <a:t>2026+</a:t>
              </a:r>
              <a:endParaRPr lang="en-ID" sz="1600" b="1">
                <a:solidFill>
                  <a:schemeClr val="tx2">
                    <a:lumMod val="75000"/>
                    <a:lumOff val="25000"/>
                  </a:schemeClr>
                </a:solidFill>
                <a:latin typeface="Segoe UI"/>
                <a:cs typeface="Segoe UI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CD1D12F-32E1-CB3C-65B7-E312EC06DAB8}"/>
                </a:ext>
              </a:extLst>
            </p:cNvPr>
            <p:cNvSpPr txBox="1"/>
            <p:nvPr/>
          </p:nvSpPr>
          <p:spPr>
            <a:xfrm flipH="1">
              <a:off x="9531420" y="2355155"/>
              <a:ext cx="2749074" cy="260071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  <a:defRPr/>
              </a:pPr>
              <a:r>
                <a:rPr lang="en-US" sz="1100">
                  <a:latin typeface="Segoe UI"/>
                  <a:cs typeface="Segoe UI"/>
                </a:rPr>
                <a:t>Introduction of capped pricing, and readiness for CHSP transition to Support at Home no earlier than July 2027. </a:t>
              </a:r>
            </a:p>
            <a:p>
              <a:pPr>
                <a:spcAft>
                  <a:spcPts val="600"/>
                </a:spcAft>
                <a:defRPr/>
              </a:pPr>
              <a:r>
                <a:rPr lang="en-US" sz="1100">
                  <a:latin typeface="Segoe UI"/>
                  <a:cs typeface="Segoe UI"/>
                </a:rPr>
                <a:t>Refining processes and focusing on continual improvement: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Supplier management and invoicing (EVV, real time payments </a:t>
              </a:r>
              <a:r>
                <a:rPr lang="en-US" sz="1100" err="1">
                  <a:latin typeface="Segoe UI"/>
                  <a:cs typeface="Segoe UI"/>
                </a:rPr>
                <a:t>etc</a:t>
              </a:r>
              <a:r>
                <a:rPr lang="en-US" sz="1100">
                  <a:latin typeface="Segoe UI"/>
                  <a:cs typeface="Segoe UI"/>
                </a:rPr>
                <a:t>)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Claiming processes and cycles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100">
                  <a:latin typeface="Segoe UI"/>
                  <a:cs typeface="Segoe UI"/>
                </a:rPr>
                <a:t>Reporting</a:t>
              </a:r>
            </a:p>
          </p:txBody>
        </p:sp>
      </p:grpSp>
      <p:sp>
        <p:nvSpPr>
          <p:cNvPr id="12" name="Title 4">
            <a:extLst>
              <a:ext uri="{FF2B5EF4-FFF2-40B4-BE49-F238E27FC236}">
                <a16:creationId xmlns:a16="http://schemas.microsoft.com/office/drawing/2014/main" id="{CEF0018B-B1A9-7A85-0415-56C2281A2861}"/>
              </a:ext>
            </a:extLst>
          </p:cNvPr>
          <p:cNvSpPr txBox="1">
            <a:spLocks/>
          </p:cNvSpPr>
          <p:nvPr/>
        </p:nvSpPr>
        <p:spPr>
          <a:xfrm>
            <a:off x="532901" y="331874"/>
            <a:ext cx="9718642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rgbClr val="1E154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>
                <a:latin typeface="Arial"/>
                <a:cs typeface="Arial"/>
              </a:rPr>
              <a:t>High level roadmap</a:t>
            </a:r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F21D58-8F3F-7105-0753-4214A9A7805E}"/>
              </a:ext>
            </a:extLst>
          </p:cNvPr>
          <p:cNvSpPr txBox="1"/>
          <p:nvPr/>
        </p:nvSpPr>
        <p:spPr>
          <a:xfrm>
            <a:off x="532901" y="880221"/>
            <a:ext cx="644006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600">
                <a:solidFill>
                  <a:schemeClr val="accent5"/>
                </a:solidFill>
              </a:rPr>
              <a:t>What is the pathway to readiness?</a:t>
            </a:r>
          </a:p>
        </p:txBody>
      </p:sp>
    </p:spTree>
    <p:extLst>
      <p:ext uri="{BB962C8B-B14F-4D97-AF65-F5344CB8AC3E}">
        <p14:creationId xmlns:p14="http://schemas.microsoft.com/office/powerpoint/2010/main" val="263244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50BE3D0-2E8C-5145-EBA8-55F465623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952" y="512688"/>
            <a:ext cx="9718642" cy="549275"/>
          </a:xfrm>
        </p:spPr>
        <p:txBody>
          <a:bodyPr>
            <a:normAutofit/>
          </a:bodyPr>
          <a:lstStyle/>
          <a:p>
            <a:r>
              <a:rPr lang="en-US">
                <a:latin typeface="Arial"/>
                <a:cs typeface="Arial"/>
              </a:rPr>
              <a:t>Summary of sector requests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34396E-06BE-5540-9145-3A6B4A333AB1}"/>
              </a:ext>
            </a:extLst>
          </p:cNvPr>
          <p:cNvSpPr txBox="1"/>
          <p:nvPr/>
        </p:nvSpPr>
        <p:spPr>
          <a:xfrm>
            <a:off x="829952" y="1061035"/>
            <a:ext cx="644006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600">
                <a:solidFill>
                  <a:schemeClr val="accent5"/>
                </a:solidFill>
              </a:rPr>
              <a:t>Themes received to date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C2CB0FCA-22D9-0514-7969-3D426AA93914}"/>
              </a:ext>
            </a:extLst>
          </p:cNvPr>
          <p:cNvSpPr txBox="1">
            <a:spLocks/>
          </p:cNvSpPr>
          <p:nvPr/>
        </p:nvSpPr>
        <p:spPr>
          <a:xfrm>
            <a:off x="830262" y="1714353"/>
            <a:ext cx="10820017" cy="47450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rgbClr val="28B2BB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1800" b="1" dirty="0">
                <a:latin typeface="Segoe UI"/>
                <a:ea typeface="Lato"/>
                <a:cs typeface="Segoe UI"/>
              </a:rPr>
              <a:t>To implement successfully, providers need:</a:t>
            </a:r>
          </a:p>
          <a:p>
            <a:r>
              <a:rPr lang="en-AU" sz="1600" dirty="0">
                <a:latin typeface="Segoe UI"/>
                <a:cs typeface="Segoe UI"/>
              </a:rPr>
              <a:t>sufficient lead time to review, assess and apply operational changes</a:t>
            </a:r>
            <a:endParaRPr lang="en-US" sz="3200" dirty="0"/>
          </a:p>
          <a:p>
            <a:r>
              <a:rPr lang="en-AU" sz="1600" dirty="0">
                <a:latin typeface="Segoe UI"/>
                <a:cs typeface="Segoe UI"/>
              </a:rPr>
              <a:t>detailed requirements and specifications to support software developers and other ICT vendors</a:t>
            </a:r>
          </a:p>
          <a:p>
            <a:r>
              <a:rPr lang="en-AU" sz="1600" dirty="0">
                <a:latin typeface="Segoe UI"/>
                <a:cs typeface="Segoe UI"/>
              </a:rPr>
              <a:t>help from partners and peak bodies to help build momentum for action</a:t>
            </a:r>
          </a:p>
          <a:p>
            <a:r>
              <a:rPr lang="en-AU" sz="1600" dirty="0">
                <a:latin typeface="Segoe UI"/>
                <a:cs typeface="Segoe UI"/>
              </a:rPr>
              <a:t>a support model to underpin the change, above and beyond standard offerings (i.e. (pre and post) hyper-care arrangements, targeted help desk support)</a:t>
            </a:r>
          </a:p>
          <a:p>
            <a:r>
              <a:rPr lang="en-AU" sz="1600" dirty="0">
                <a:latin typeface="Segoe UI"/>
                <a:cs typeface="Segoe UI"/>
              </a:rPr>
              <a:t>timely advice if any delivery timeframes or deadlines are likely to move</a:t>
            </a:r>
          </a:p>
          <a:p>
            <a:r>
              <a:rPr lang="en-AU" sz="1600" dirty="0">
                <a:latin typeface="Segoe UI"/>
                <a:cs typeface="Segoe UI"/>
              </a:rPr>
              <a:t>visibility (and ability to influence) any interim solutions, with detail provided on how these will differ from the end state</a:t>
            </a:r>
          </a:p>
          <a:p>
            <a:r>
              <a:rPr lang="en-AU" sz="1600" dirty="0">
                <a:latin typeface="Segoe UI"/>
                <a:cs typeface="Segoe UI"/>
              </a:rPr>
              <a:t>channels to raise questions.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971293648"/>
      </p:ext>
    </p:extLst>
  </p:cSld>
  <p:clrMapOvr>
    <a:masterClrMapping/>
  </p:clrMapOvr>
</p:sld>
</file>

<file path=ppt/theme/theme1.xml><?xml version="1.0" encoding="utf-8"?>
<a:theme xmlns:a="http://schemas.openxmlformats.org/drawingml/2006/main" name="Aged Care Lime Theme">
  <a:themeElements>
    <a:clrScheme name="Custom 1">
      <a:dk1>
        <a:srgbClr val="1E1544"/>
      </a:dk1>
      <a:lt1>
        <a:srgbClr val="F2F1F2"/>
      </a:lt1>
      <a:dk2>
        <a:srgbClr val="1E1544"/>
      </a:dk2>
      <a:lt2>
        <a:srgbClr val="F2F1F2"/>
      </a:lt2>
      <a:accent1>
        <a:srgbClr val="65BDC5"/>
      </a:accent1>
      <a:accent2>
        <a:srgbClr val="8ECAD2"/>
      </a:accent2>
      <a:accent3>
        <a:srgbClr val="65E2E5"/>
      </a:accent3>
      <a:accent4>
        <a:srgbClr val="3F365B"/>
      </a:accent4>
      <a:accent5>
        <a:srgbClr val="615877"/>
      </a:accent5>
      <a:accent6>
        <a:srgbClr val="A099AD"/>
      </a:accent6>
      <a:hlink>
        <a:srgbClr val="28B2BB"/>
      </a:hlink>
      <a:folHlink>
        <a:srgbClr val="00B0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24C616E4-E0A1-410E-ABFB-C192FD03663F}" vid="{4926D4F8-922B-4C71-BF0C-86238CF404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340771BA1F004A803391CDB7155ED2" ma:contentTypeVersion="13" ma:contentTypeDescription="Create a new document." ma:contentTypeScope="" ma:versionID="d0fb901a435821a242bb258926270caa">
  <xsd:schema xmlns:xsd="http://www.w3.org/2001/XMLSchema" xmlns:xs="http://www.w3.org/2001/XMLSchema" xmlns:p="http://schemas.microsoft.com/office/2006/metadata/properties" xmlns:ns2="24db695e-7df6-47b7-a997-5c59c5ed5807" xmlns:ns3="a3ccad4e-c9f0-437c-b7be-9343a25c1c20" targetNamespace="http://schemas.microsoft.com/office/2006/metadata/properties" ma:root="true" ma:fieldsID="fe558c07a7dc31530c9881f56bf256a4" ns2:_="" ns3:_="">
    <xsd:import namespace="24db695e-7df6-47b7-a997-5c59c5ed5807"/>
    <xsd:import namespace="a3ccad4e-c9f0-437c-b7be-9343a25c1c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db695e-7df6-47b7-a997-5c59c5ed58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9927c38-8944-418e-ac9b-4d6e755430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20" nillable="true" ma:displayName="Owner" ma:format="Dropdown" ma:internalName="Not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ccad4e-c9f0-437c-b7be-9343a25c1c2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5b24189-65ab-49d5-b8f5-986681448841}" ma:internalName="TaxCatchAll" ma:showField="CatchAllData" ma:web="a3ccad4e-c9f0-437c-b7be-9343a25c1c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ccad4e-c9f0-437c-b7be-9343a25c1c20" xsi:nil="true"/>
    <lcf76f155ced4ddcb4097134ff3c332f xmlns="24db695e-7df6-47b7-a997-5c59c5ed5807">
      <Terms xmlns="http://schemas.microsoft.com/office/infopath/2007/PartnerControls"/>
    </lcf76f155ced4ddcb4097134ff3c332f>
    <Notes xmlns="24db695e-7df6-47b7-a997-5c59c5ed5807" xsi:nil="true"/>
  </documentManagement>
</p:properties>
</file>

<file path=customXml/itemProps1.xml><?xml version="1.0" encoding="utf-8"?>
<ds:datastoreItem xmlns:ds="http://schemas.openxmlformats.org/officeDocument/2006/customXml" ds:itemID="{79F73189-35C3-42B1-B911-B441EEB270AC}">
  <ds:schemaRefs>
    <ds:schemaRef ds:uri="24db695e-7df6-47b7-a997-5c59c5ed5807"/>
    <ds:schemaRef ds:uri="a3ccad4e-c9f0-437c-b7be-9343a25c1c2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A66DAE5-5095-48B9-B41C-80BFD9F816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F7364E-62DE-4335-855B-BF9130118E67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a3ccad4e-c9f0-437c-b7be-9343a25c1c20"/>
    <ds:schemaRef ds:uri="http://purl.org/dc/dcmitype/"/>
    <ds:schemaRef ds:uri="http://schemas.microsoft.com/office/infopath/2007/PartnerControls"/>
    <ds:schemaRef ds:uri="24db695e-7df6-47b7-a997-5c59c5ed580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Aged Care teal powerpoint template</Template>
  <TotalTime>13</TotalTime>
  <Words>948</Words>
  <Application>Microsoft Macintosh PowerPoint</Application>
  <PresentationFormat>Widescreen</PresentationFormat>
  <Paragraphs>84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Arial,Sans-Serif</vt:lpstr>
      <vt:lpstr>Calibri</vt:lpstr>
      <vt:lpstr>Segoe UI</vt:lpstr>
      <vt:lpstr>Aged Care Lime Theme</vt:lpstr>
      <vt:lpstr>Sector Digital Readiness </vt:lpstr>
      <vt:lpstr>Supporting digital readiness </vt:lpstr>
      <vt:lpstr>Sector readiness</vt:lpstr>
      <vt:lpstr>PowerPoint Presentation</vt:lpstr>
      <vt:lpstr>Summary of sector requests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Sector Digital Readiness </dc:title>
  <dc:subject>Aged Care</dc:subject>
  <dc:creator>Australian Government Department of Health and Aged Care</dc:creator>
  <cp:keywords>Aged care, Senior Australians</cp:keywords>
  <dc:description/>
  <cp:lastModifiedBy>HOOD, Jodi</cp:lastModifiedBy>
  <cp:revision>6</cp:revision>
  <cp:lastPrinted>2025-01-15T21:59:42Z</cp:lastPrinted>
  <dcterms:created xsi:type="dcterms:W3CDTF">2024-12-19T00:31:43Z</dcterms:created>
  <dcterms:modified xsi:type="dcterms:W3CDTF">2025-02-19T01:09:20Z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0x010100F3340771BA1F004A803391CDB7155ED2</vt:lpwstr>
  </property>
  <property fmtid="{D5CDD505-2E9C-101B-9397-08002B2CF9AE}" pid="3" name="MediaServiceImageTags">
    <vt:lpwstr/>
  </property>
  <property fmtid="{D5CDD505-2E9C-101B-9397-08002B2CF9AE}" pid="4" name="_dlc_DocIdItemGuid">
    <vt:lpwstr>2dd203df-41df-47f6-af3a-a444501615ae</vt:lpwstr>
  </property>
  <property fmtid="{D5CDD505-2E9C-101B-9397-08002B2CF9AE}" pid="5" name="Keywords1">
    <vt:lpwstr>30;#Aged care|15037316-ccb1-4430-a7dd-5c4031a389b1;#4;#visual identity|a54ebda2-a0fd-45ec-8fc0-1cf31001b526</vt:lpwstr>
  </property>
  <property fmtid="{D5CDD505-2E9C-101B-9397-08002B2CF9AE}" pid="6" name="Information type">
    <vt:lpwstr>42;#Template|0635ea83-9a41-497c-9b11-d9d7178dcab7</vt:lpwstr>
  </property>
  <property fmtid="{D5CDD505-2E9C-101B-9397-08002B2CF9AE}" pid="7" name="Contact">
    <vt:lpwstr>104;#Aged Care Communications and Change|e5d142d6-a25f-4b81-a8a4-d8f9e5839eea</vt:lpwstr>
  </property>
  <property fmtid="{D5CDD505-2E9C-101B-9397-08002B2CF9AE}" pid="8" name="p76df81b8fed4a2fa2af18761f9ff90d">
    <vt:lpwstr>Aged care|15037316-ccb1-4430-a7dd-5c4031a389b1;visual identity|a54ebda2-a0fd-45ec-8fc0-1cf31001b526</vt:lpwstr>
  </property>
  <property fmtid="{D5CDD505-2E9C-101B-9397-08002B2CF9AE}" pid="9" name="Intranet">
    <vt:bool>true</vt:bool>
  </property>
  <property fmtid="{D5CDD505-2E9C-101B-9397-08002B2CF9AE}" pid="10" name="Int_x002d_InformationType">
    <vt:lpwstr/>
  </property>
  <property fmtid="{D5CDD505-2E9C-101B-9397-08002B2CF9AE}" pid="11" name="pfd27f99efda4409b63228bea026394d">
    <vt:lpwstr>Template|0635ea83-9a41-497c-9b11-d9d7178dcab7</vt:lpwstr>
  </property>
  <property fmtid="{D5CDD505-2E9C-101B-9397-08002B2CF9AE}" pid="12" name="Int_x002d_Topics">
    <vt:lpwstr/>
  </property>
  <property fmtid="{D5CDD505-2E9C-101B-9397-08002B2CF9AE}" pid="13" name="Last reviewed">
    <vt:filetime>2023-11-29T10:00:00Z</vt:filetime>
  </property>
  <property fmtid="{D5CDD505-2E9C-101B-9397-08002B2CF9AE}" pid="14" name="jf042baad2b143719d8a0cfd36411dfb">
    <vt:lpwstr>Aged Care Communications and Change|e5d142d6-a25f-4b81-a8a4-d8f9e5839eea</vt:lpwstr>
  </property>
  <property fmtid="{D5CDD505-2E9C-101B-9397-08002B2CF9AE}" pid="15" name="Int_x002d_Contact">
    <vt:lpwstr/>
  </property>
  <property fmtid="{D5CDD505-2E9C-101B-9397-08002B2CF9AE}" pid="16" name="Int-Contact">
    <vt:lpwstr>104;#|e5d142d6-a25f-4b81-a8a4-d8f9e5839eea</vt:lpwstr>
  </property>
  <property fmtid="{D5CDD505-2E9C-101B-9397-08002B2CF9AE}" pid="17" name="Int-InformationType">
    <vt:lpwstr>42;#|0635ea83-9a41-497c-9b11-d9d7178dcab7</vt:lpwstr>
  </property>
  <property fmtid="{D5CDD505-2E9C-101B-9397-08002B2CF9AE}" pid="18" name="Int-Topics">
    <vt:lpwstr>4;#visual identity|a54ebda2-a0fd-45ec-8fc0-1cf31001b526;#30;#Aged care|15037316-ccb1-4430-a7dd-5c4031a389b1</vt:lpwstr>
  </property>
  <property fmtid="{D5CDD505-2E9C-101B-9397-08002B2CF9AE}" pid="19" name="lcf76f155ced4ddcb4097134ff3c332f">
    <vt:lpwstr/>
  </property>
</Properties>
</file>