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3" r:id="rId4"/>
  </p:sldMasterIdLst>
  <p:notesMasterIdLst>
    <p:notesMasterId r:id="rId24"/>
  </p:notesMasterIdLst>
  <p:handoutMasterIdLst>
    <p:handoutMasterId r:id="rId25"/>
  </p:handoutMasterIdLst>
  <p:sldIdLst>
    <p:sldId id="2147472053" r:id="rId5"/>
    <p:sldId id="2147472054" r:id="rId6"/>
    <p:sldId id="2147472078" r:id="rId7"/>
    <p:sldId id="2147472055" r:id="rId8"/>
    <p:sldId id="2147472079" r:id="rId9"/>
    <p:sldId id="2147472058" r:id="rId10"/>
    <p:sldId id="2147472059" r:id="rId11"/>
    <p:sldId id="2147472070" r:id="rId12"/>
    <p:sldId id="2147472072" r:id="rId13"/>
    <p:sldId id="2147472067" r:id="rId14"/>
    <p:sldId id="2147472074" r:id="rId15"/>
    <p:sldId id="2147472075" r:id="rId16"/>
    <p:sldId id="2147472061" r:id="rId17"/>
    <p:sldId id="2147472062" r:id="rId18"/>
    <p:sldId id="2147472065" r:id="rId19"/>
    <p:sldId id="2147472066" r:id="rId20"/>
    <p:sldId id="2147472080" r:id="rId21"/>
    <p:sldId id="2147472082" r:id="rId22"/>
    <p:sldId id="21474720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96"/>
    <a:srgbClr val="F1F2F2"/>
    <a:srgbClr val="00B4C4"/>
    <a:srgbClr val="005CAB"/>
    <a:srgbClr val="153A6E"/>
    <a:srgbClr val="00727E"/>
    <a:srgbClr val="004C91"/>
    <a:srgbClr val="153A96"/>
    <a:srgbClr val="0091D5"/>
    <a:srgbClr val="0091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DE097A-DD35-43FF-8918-07A593DF10BE}" v="714" dt="2024-08-07T02:08:26.394"/>
  </p1510:revLst>
</p1510:revInfo>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72" autoAdjust="0"/>
  </p:normalViewPr>
  <p:slideViewPr>
    <p:cSldViewPr snapToGrid="0">
      <p:cViewPr varScale="1">
        <p:scale>
          <a:sx n="109" d="100"/>
          <a:sy n="109" d="100"/>
        </p:scale>
        <p:origin x="132" y="5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96BD2C-675F-EB49-90C0-04BE238EA6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BA457F-96B0-7940-A355-704673CC6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007C1-EFE5-D647-A9AD-E46E503CBB2C}" type="datetimeFigureOut">
              <a:rPr lang="en-US" smtClean="0"/>
              <a:t>8/8/2024</a:t>
            </a:fld>
            <a:endParaRPr lang="en-US"/>
          </a:p>
        </p:txBody>
      </p:sp>
      <p:sp>
        <p:nvSpPr>
          <p:cNvPr id="4" name="Footer Placeholder 3">
            <a:extLst>
              <a:ext uri="{FF2B5EF4-FFF2-40B4-BE49-F238E27FC236}">
                <a16:creationId xmlns:a16="http://schemas.microsoft.com/office/drawing/2014/main" id="{4AC93EC4-0AFF-BA47-92F6-879424DB2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91E6F3-8DEB-2746-872B-68149DD438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F24250-436E-B84D-848B-317CC4F20292}" type="slidenum">
              <a:rPr lang="en-US" smtClean="0"/>
              <a:t>‹#›</a:t>
            </a:fld>
            <a:endParaRPr lang="en-US"/>
          </a:p>
        </p:txBody>
      </p:sp>
    </p:spTree>
    <p:extLst>
      <p:ext uri="{BB962C8B-B14F-4D97-AF65-F5344CB8AC3E}">
        <p14:creationId xmlns:p14="http://schemas.microsoft.com/office/powerpoint/2010/main" val="263396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730FA-5F08-DA4E-AAAA-2D71BC162741}"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F9032-5597-3042-A2EA-4E24F1F56884}" type="slidenum">
              <a:rPr lang="en-US" smtClean="0"/>
              <a:t>‹#›</a:t>
            </a:fld>
            <a:endParaRPr lang="en-US"/>
          </a:p>
        </p:txBody>
      </p:sp>
    </p:spTree>
    <p:extLst>
      <p:ext uri="{BB962C8B-B14F-4D97-AF65-F5344CB8AC3E}">
        <p14:creationId xmlns:p14="http://schemas.microsoft.com/office/powerpoint/2010/main" val="367881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F9032-5597-3042-A2EA-4E24F1F56884}" type="slidenum">
              <a:rPr lang="en-US" smtClean="0"/>
              <a:t>1</a:t>
            </a:fld>
            <a:endParaRPr lang="en-US"/>
          </a:p>
        </p:txBody>
      </p:sp>
    </p:spTree>
    <p:extLst>
      <p:ext uri="{BB962C8B-B14F-4D97-AF65-F5344CB8AC3E}">
        <p14:creationId xmlns:p14="http://schemas.microsoft.com/office/powerpoint/2010/main" val="33269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2800" b="0" i="0">
                <a:solidFill>
                  <a:srgbClr val="444444"/>
                </a:solidFill>
                <a:effectLst/>
                <a:latin typeface="Arial" panose="020B0604020202020204" pitchFamily="34" charset="0"/>
                <a:cs typeface="Arial" panose="020B0604020202020204" pitchFamily="34" charset="0"/>
              </a:rPr>
              <a:t>​</a:t>
            </a:r>
          </a:p>
          <a:p>
            <a:pPr algn="l" rtl="0" fontAlgn="base"/>
            <a:r>
              <a:rPr lang="en-US" sz="2800" b="0" i="0" u="none" strike="noStrike">
                <a:solidFill>
                  <a:srgbClr val="000000"/>
                </a:solidFill>
                <a:effectLst/>
                <a:latin typeface="Arial" panose="020B0604020202020204" pitchFamily="34" charset="0"/>
                <a:cs typeface="Arial" panose="020B0604020202020204" pitchFamily="34" charset="0"/>
              </a:rPr>
              <a:t>This slide provides an overview of the eligibility criteria and the service requirements​.</a:t>
            </a:r>
            <a:r>
              <a:rPr lang="en-US" sz="2800" b="0" i="0">
                <a:solidFill>
                  <a:srgbClr val="444444"/>
                </a:solidFill>
                <a:effectLst/>
                <a:latin typeface="Arial" panose="020B0604020202020204" pitchFamily="34" charset="0"/>
                <a:cs typeface="Arial" panose="020B0604020202020204" pitchFamily="34" charset="0"/>
              </a:rPr>
              <a:t>​</a:t>
            </a:r>
          </a:p>
          <a:p>
            <a:pPr algn="l" rtl="0" fontAlgn="base"/>
            <a:r>
              <a:rPr lang="en-US" sz="2800" b="0" i="0">
                <a:solidFill>
                  <a:srgbClr val="444444"/>
                </a:solidFill>
                <a:effectLst/>
                <a:latin typeface="Arial" panose="020B0604020202020204" pitchFamily="34" charset="0"/>
                <a:cs typeface="Arial" panose="020B0604020202020204" pitchFamily="34" charset="0"/>
              </a:rPr>
              <a:t>​</a:t>
            </a:r>
          </a:p>
          <a:p>
            <a:pPr algn="l" rtl="0" fontAlgn="base"/>
            <a:r>
              <a:rPr lang="en-AU" sz="2800" b="0" i="0" u="none" strike="noStrike">
                <a:solidFill>
                  <a:srgbClr val="000000"/>
                </a:solidFill>
                <a:effectLst/>
                <a:latin typeface="Arial" panose="020B0604020202020204" pitchFamily="34" charset="0"/>
                <a:cs typeface="Arial" panose="020B0604020202020204" pitchFamily="34" charset="0"/>
              </a:rPr>
              <a:t>The GP and practice care team will be required to deliver 8 regular visits and 2 care planning services within a 12-month period.</a:t>
            </a:r>
            <a:r>
              <a:rPr lang="en-US" sz="2800" b="0" i="0">
                <a:solidFill>
                  <a:srgbClr val="444444"/>
                </a:solidFill>
                <a:effectLst/>
                <a:latin typeface="Arial" panose="020B0604020202020204" pitchFamily="34" charset="0"/>
                <a:cs typeface="Arial" panose="020B0604020202020204" pitchFamily="34" charset="0"/>
              </a:rPr>
              <a:t>​</a:t>
            </a:r>
          </a:p>
          <a:p>
            <a:pPr algn="l" rtl="0" fontAlgn="base"/>
            <a:r>
              <a:rPr lang="en-AU" sz="2800" b="0" i="0">
                <a:solidFill>
                  <a:srgbClr val="444444"/>
                </a:solidFill>
                <a:effectLst/>
                <a:latin typeface="Arial" panose="020B0604020202020204" pitchFamily="34" charset="0"/>
                <a:cs typeface="Arial" panose="020B0604020202020204" pitchFamily="34" charset="0"/>
              </a:rPr>
              <a:t>​</a:t>
            </a:r>
          </a:p>
          <a:p>
            <a:pPr algn="l" rtl="0" fontAlgn="base"/>
            <a:r>
              <a:rPr lang="en-AU" sz="2800" b="0" i="0" u="none" strike="noStrike">
                <a:solidFill>
                  <a:srgbClr val="000000"/>
                </a:solidFill>
                <a:effectLst/>
                <a:latin typeface="Arial" panose="020B0604020202020204" pitchFamily="34" charset="0"/>
                <a:cs typeface="Arial" panose="020B0604020202020204" pitchFamily="34" charset="0"/>
              </a:rPr>
              <a:t>The GP and practice may charge a fee for such services </a:t>
            </a:r>
            <a:r>
              <a:rPr lang="en-US" sz="2800" b="0" i="0">
                <a:solidFill>
                  <a:srgbClr val="444444"/>
                </a:solidFill>
                <a:effectLst/>
                <a:latin typeface="Arial" panose="020B0604020202020204" pitchFamily="34" charset="0"/>
                <a:cs typeface="Arial" panose="020B0604020202020204" pitchFamily="34" charset="0"/>
              </a:rPr>
              <a:t>​</a:t>
            </a:r>
          </a:p>
          <a:p>
            <a:pPr algn="l" rtl="0" fontAlgn="base"/>
            <a:r>
              <a:rPr lang="en-AU" sz="2800" b="0" i="0">
                <a:solidFill>
                  <a:srgbClr val="444444"/>
                </a:solidFill>
                <a:effectLst/>
                <a:latin typeface="Arial" panose="020B0604020202020204" pitchFamily="34" charset="0"/>
                <a:cs typeface="Arial" panose="020B0604020202020204" pitchFamily="34" charset="0"/>
              </a:rPr>
              <a:t>​</a:t>
            </a:r>
          </a:p>
          <a:p>
            <a:pPr algn="l" rtl="0" fontAlgn="base"/>
            <a:r>
              <a:rPr lang="en-AU" sz="2800" b="0" i="0" u="none" strike="noStrike">
                <a:solidFill>
                  <a:srgbClr val="000000"/>
                </a:solidFill>
                <a:effectLst/>
                <a:latin typeface="Arial" panose="020B0604020202020204" pitchFamily="34" charset="0"/>
                <a:cs typeface="Arial" panose="020B0604020202020204" pitchFamily="34" charset="0"/>
              </a:rPr>
              <a:t>It is important that people, family and carers talk to their GP and practice about their charging policies.</a:t>
            </a:r>
            <a:endParaRPr lang="en-US" sz="28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AAF9032-5597-3042-A2EA-4E24F1F56884}" type="slidenum">
              <a:rPr lang="en-US" smtClean="0"/>
              <a:t>10</a:t>
            </a:fld>
            <a:endParaRPr lang="en-US"/>
          </a:p>
        </p:txBody>
      </p:sp>
    </p:spTree>
    <p:extLst>
      <p:ext uri="{BB962C8B-B14F-4D97-AF65-F5344CB8AC3E}">
        <p14:creationId xmlns:p14="http://schemas.microsoft.com/office/powerpoint/2010/main" val="2811739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The following slide details an example of a patient story. </a:t>
            </a:r>
          </a:p>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11</a:t>
            </a:fld>
            <a:endParaRPr lang="en-US"/>
          </a:p>
        </p:txBody>
      </p:sp>
    </p:spTree>
    <p:extLst>
      <p:ext uri="{BB962C8B-B14F-4D97-AF65-F5344CB8AC3E}">
        <p14:creationId xmlns:p14="http://schemas.microsoft.com/office/powerpoint/2010/main" val="2303336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cs typeface="Arial" panose="020B0604020202020204" pitchFamily="34" charset="0"/>
              </a:rPr>
              <a:t>Patient story - What could good look like?</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Mavis is an 89-year longstanding resident of an aged care home in a regional area of NSW. She is widowed and has two adult children, one of whom lives nearby. Both children are busy with their careers and family commitments. Mavis does not </a:t>
            </a:r>
            <a:r>
              <a:rPr lang="en-US" b="0" i="0" u="none" strike="noStrike" err="1">
                <a:solidFill>
                  <a:srgbClr val="000000"/>
                </a:solidFill>
                <a:effectLst/>
                <a:latin typeface="Arial" panose="020B0604020202020204" pitchFamily="34" charset="0"/>
                <a:cs typeface="Arial" panose="020B0604020202020204" pitchFamily="34" charset="0"/>
              </a:rPr>
              <a:t>socialise</a:t>
            </a:r>
            <a:r>
              <a:rPr lang="en-US" b="0" i="0" u="none" strike="noStrike">
                <a:solidFill>
                  <a:srgbClr val="000000"/>
                </a:solidFill>
                <a:effectLst/>
                <a:latin typeface="Arial" panose="020B0604020202020204" pitchFamily="34" charset="0"/>
                <a:cs typeface="Arial" panose="020B0604020202020204" pitchFamily="34" charset="0"/>
              </a:rPr>
              <a:t> much with other residents. She is well educated and had a career in school administration before she retired. She has a long-standing GP who has regularly visited her in the aged care home over the past three years.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Mavis has chronic obstructive pulmonary disease (COPD), is oxygen-dependent and lives with other conditions including sleep </a:t>
            </a:r>
            <a:r>
              <a:rPr lang="en-US" b="0" i="0" u="none" strike="noStrike" err="1">
                <a:solidFill>
                  <a:srgbClr val="000000"/>
                </a:solidFill>
                <a:effectLst/>
                <a:latin typeface="Arial" panose="020B0604020202020204" pitchFamily="34" charset="0"/>
                <a:cs typeface="Arial" panose="020B0604020202020204" pitchFamily="34" charset="0"/>
              </a:rPr>
              <a:t>apnoea</a:t>
            </a:r>
            <a:r>
              <a:rPr lang="en-US" b="0" i="0" u="none" strike="noStrike">
                <a:solidFill>
                  <a:srgbClr val="000000"/>
                </a:solidFill>
                <a:effectLst/>
                <a:latin typeface="Arial" panose="020B0604020202020204" pitchFamily="34" charset="0"/>
                <a:cs typeface="Arial" panose="020B0604020202020204" pitchFamily="34" charset="0"/>
              </a:rPr>
              <a:t>, congestive heart failure, and arthritis – a source of chronic pain. She experiences recurrent urinary tract infections. Mavis is on seven different medications including medication for chronic pain. Her mobility is good across short distances, and she has no history of falls. She becomes very breathless and often requires a wheelchair.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Mavis understands how her condition impacts on her ability to conduct day to day functions and is keen to stay well. She has some confidence in her own ability to manage her condition with the support of staff at her aged care home but recently has experienced frequent trips to hospital. She is seeing a physiotherapist to assist with her lung health and mobility. While she is keen to avoid any further trips to hospital, she is resistant to the physio’s suggested exercises. What matters to Mavis at this stage of her life is quality time with her family. She has lost some capacity to do the reading she used to enjoy but she still gets to it when she can. While not diagnosed, Mavis is likely to be depressed</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Talk through the patient story.</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Does this resonate:</a:t>
            </a:r>
            <a:r>
              <a:rPr lang="en-US"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How many Mavis’s are you aware of? People in similar circumstances?</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What's different between the usual care received and this illustration?</a:t>
            </a:r>
            <a:r>
              <a:rPr lang="en-US" sz="1800" b="0" i="0">
                <a:solidFill>
                  <a:srgbClr val="444444"/>
                </a:solidFill>
                <a:effectLst/>
                <a:latin typeface="Arial" panose="020B0604020202020204" pitchFamily="34" charset="0"/>
                <a:cs typeface="Arial" panose="020B0604020202020204" pitchFamily="34" charset="0"/>
              </a:rPr>
              <a:t>​</a:t>
            </a:r>
          </a:p>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12</a:t>
            </a:fld>
            <a:endParaRPr lang="en-US"/>
          </a:p>
        </p:txBody>
      </p:sp>
    </p:spTree>
    <p:extLst>
      <p:ext uri="{BB962C8B-B14F-4D97-AF65-F5344CB8AC3E}">
        <p14:creationId xmlns:p14="http://schemas.microsoft.com/office/powerpoint/2010/main" val="223533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4000" b="0" i="0" u="none" strike="noStrike">
                <a:solidFill>
                  <a:srgbClr val="000000"/>
                </a:solidFill>
                <a:effectLst/>
                <a:latin typeface="Arial" panose="020B0604020202020204" pitchFamily="34" charset="0"/>
                <a:cs typeface="Arial" panose="020B0604020202020204" pitchFamily="34" charset="0"/>
              </a:rPr>
              <a:t>Facilitate a discussion on the benefits of incentive.</a:t>
            </a:r>
            <a:r>
              <a:rPr lang="en-US" sz="4000" b="0" i="0">
                <a:solidFill>
                  <a:srgbClr val="444444"/>
                </a:solidFill>
                <a:effectLst/>
                <a:latin typeface="Arial" panose="020B0604020202020204" pitchFamily="34" charset="0"/>
                <a:cs typeface="Arial" panose="020B0604020202020204" pitchFamily="34" charset="0"/>
              </a:rPr>
              <a:t>​</a:t>
            </a:r>
          </a:p>
          <a:p>
            <a:pPr algn="l" rtl="0" fontAlgn="base"/>
            <a:r>
              <a:rPr lang="en-US" sz="4000" b="0" i="0">
                <a:solidFill>
                  <a:srgbClr val="444444"/>
                </a:solidFill>
                <a:effectLst/>
                <a:latin typeface="Arial" panose="020B0604020202020204" pitchFamily="34" charset="0"/>
                <a:cs typeface="Arial" panose="020B0604020202020204" pitchFamily="34" charset="0"/>
              </a:rPr>
              <a:t>​</a:t>
            </a:r>
          </a:p>
          <a:p>
            <a:pPr algn="l" rtl="0" fontAlgn="base"/>
            <a:r>
              <a:rPr lang="en-US" sz="4000" b="0" i="0" u="none" strike="noStrike">
                <a:solidFill>
                  <a:srgbClr val="000000"/>
                </a:solidFill>
                <a:effectLst/>
                <a:latin typeface="Arial" panose="020B0604020202020204" pitchFamily="34" charset="0"/>
                <a:cs typeface="Arial" panose="020B0604020202020204" pitchFamily="34" charset="0"/>
              </a:rPr>
              <a:t>It is likely that staff will jump to challenges of implementation:</a:t>
            </a:r>
            <a:r>
              <a:rPr lang="en-US" sz="40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Document these e.g., on a flipchart or whiteboard (to ensure they haven’t been ignored)</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US" sz="2800" b="0" i="0" u="none" strike="noStrike">
                <a:solidFill>
                  <a:srgbClr val="000000"/>
                </a:solidFill>
                <a:effectLst/>
                <a:latin typeface="Aptos" panose="020B0004020202020204" pitchFamily="34" charset="0"/>
              </a:rPr>
              <a:t> </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AAF9032-5597-3042-A2EA-4E24F1F56884}" type="slidenum">
              <a:rPr lang="en-US" smtClean="0"/>
              <a:t>13</a:t>
            </a:fld>
            <a:endParaRPr lang="en-US"/>
          </a:p>
        </p:txBody>
      </p:sp>
    </p:spTree>
    <p:extLst>
      <p:ext uri="{BB962C8B-B14F-4D97-AF65-F5344CB8AC3E}">
        <p14:creationId xmlns:p14="http://schemas.microsoft.com/office/powerpoint/2010/main" val="684511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rial" panose="020B0604020202020204" pitchFamily="34" charset="0"/>
                <a:cs typeface="Arial" panose="020B0604020202020204" pitchFamily="34" charset="0"/>
              </a:rPr>
              <a:t>This slide outlines the benefits to people living in aged care:</a:t>
            </a:r>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r>
              <a:rPr lang="en-AU" b="0" i="0" u="none" strike="noStrike">
                <a:solidFill>
                  <a:srgbClr val="000000"/>
                </a:solidFill>
                <a:effectLst/>
                <a:latin typeface="Arial" panose="020B0604020202020204" pitchFamily="34" charset="0"/>
                <a:cs typeface="Arial" panose="020B0604020202020204" pitchFamily="34" charset="0"/>
              </a:rPr>
              <a:t>More proactive, timely care</a:t>
            </a:r>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r>
              <a:rPr lang="en-AU" b="0" i="0" u="none" strike="noStrike">
                <a:solidFill>
                  <a:srgbClr val="000000"/>
                </a:solidFill>
                <a:effectLst/>
                <a:latin typeface="Arial" panose="020B0604020202020204" pitchFamily="34" charset="0"/>
                <a:cs typeface="Arial" panose="020B0604020202020204" pitchFamily="34" charset="0"/>
              </a:rPr>
              <a:t>More regular visits</a:t>
            </a:r>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r>
              <a:rPr lang="en-AU" b="0" i="0" u="none" strike="noStrike">
                <a:solidFill>
                  <a:srgbClr val="000000"/>
                </a:solidFill>
                <a:effectLst/>
                <a:latin typeface="Arial" panose="020B0604020202020204" pitchFamily="34" charset="0"/>
                <a:cs typeface="Arial" panose="020B0604020202020204" pitchFamily="34" charset="0"/>
              </a:rPr>
              <a:t>Better planning and co-ordination</a:t>
            </a:r>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r>
              <a:rPr lang="en-AU" b="0" i="0" u="none" strike="noStrike">
                <a:solidFill>
                  <a:srgbClr val="000000"/>
                </a:solidFill>
                <a:effectLst/>
                <a:latin typeface="Arial" panose="020B0604020202020204" pitchFamily="34" charset="0"/>
                <a:cs typeface="Arial" panose="020B0604020202020204" pitchFamily="34" charset="0"/>
              </a:rPr>
              <a:t>Minimise avoidable hospitalisations</a:t>
            </a:r>
            <a:r>
              <a:rPr lang="en-US" b="0" i="0">
                <a:solidFill>
                  <a:srgbClr val="444444"/>
                </a:solidFill>
                <a:effectLst/>
                <a:latin typeface="Arial" panose="020B0604020202020204" pitchFamily="34" charset="0"/>
                <a:cs typeface="Arial" panose="020B0604020202020204" pitchFamily="34" charset="0"/>
              </a:rPr>
              <a:t>​</a:t>
            </a: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14</a:t>
            </a:fld>
            <a:endParaRPr lang="en-US"/>
          </a:p>
        </p:txBody>
      </p:sp>
    </p:spTree>
    <p:extLst>
      <p:ext uri="{BB962C8B-B14F-4D97-AF65-F5344CB8AC3E}">
        <p14:creationId xmlns:p14="http://schemas.microsoft.com/office/powerpoint/2010/main" val="3337919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7200" b="0" i="0" u="none" strike="noStrike">
                <a:solidFill>
                  <a:srgbClr val="000000"/>
                </a:solidFill>
                <a:effectLst/>
                <a:latin typeface="Arial" panose="020B0604020202020204" pitchFamily="34" charset="0"/>
                <a:cs typeface="Arial" panose="020B0604020202020204" pitchFamily="34" charset="0"/>
              </a:rPr>
              <a:t>Facilitate a discussion on the benefits of incentive to aged care home staff.</a:t>
            </a:r>
            <a:r>
              <a:rPr lang="en-US" sz="7200" b="0" i="0">
                <a:solidFill>
                  <a:srgbClr val="444444"/>
                </a:solidFill>
                <a:effectLst/>
                <a:latin typeface="Arial" panose="020B0604020202020204" pitchFamily="34" charset="0"/>
                <a:cs typeface="Arial" panose="020B0604020202020204" pitchFamily="34" charset="0"/>
              </a:rPr>
              <a:t>​</a:t>
            </a:r>
          </a:p>
          <a:p>
            <a:pPr algn="l" rtl="0" fontAlgn="base"/>
            <a:r>
              <a:rPr lang="en-US" sz="7200" b="0" i="0">
                <a:solidFill>
                  <a:srgbClr val="444444"/>
                </a:solidFill>
                <a:effectLst/>
                <a:latin typeface="Arial" panose="020B0604020202020204" pitchFamily="34" charset="0"/>
                <a:cs typeface="Arial" panose="020B0604020202020204" pitchFamily="34" charset="0"/>
              </a:rPr>
              <a:t>​</a:t>
            </a:r>
          </a:p>
          <a:p>
            <a:pPr algn="l" rtl="0" fontAlgn="base"/>
            <a:r>
              <a:rPr lang="en-US" sz="7200" b="0" i="0" u="none" strike="noStrike">
                <a:solidFill>
                  <a:srgbClr val="000000"/>
                </a:solidFill>
                <a:effectLst/>
                <a:latin typeface="Arial" panose="020B0604020202020204" pitchFamily="34" charset="0"/>
                <a:cs typeface="Arial" panose="020B0604020202020204" pitchFamily="34" charset="0"/>
              </a:rPr>
              <a:t>Again, it is likely that staff will jump to challenges of implementation:</a:t>
            </a:r>
            <a:r>
              <a:rPr lang="en-US" sz="72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Document these e.g., on a flipchart or whiteboard </a:t>
            </a:r>
            <a:r>
              <a:rPr lang="en-US" sz="2800" b="0" i="0" u="none" strike="noStrike">
                <a:solidFill>
                  <a:srgbClr val="000000"/>
                </a:solidFill>
                <a:effectLst/>
                <a:latin typeface="Arial" panose="020B0604020202020204" pitchFamily="34" charset="0"/>
                <a:cs typeface="Arial" panose="020B0604020202020204" pitchFamily="34" charset="0"/>
              </a:rPr>
              <a:t> </a:t>
            </a:r>
            <a:r>
              <a:rPr lang="en-US" sz="2800" b="0" i="0">
                <a:solidFill>
                  <a:srgbClr val="444444"/>
                </a:solidFill>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FAAF9032-5597-3042-A2EA-4E24F1F56884}" type="slidenum">
              <a:rPr lang="en-US" smtClean="0"/>
              <a:t>15</a:t>
            </a:fld>
            <a:endParaRPr lang="en-US"/>
          </a:p>
        </p:txBody>
      </p:sp>
    </p:spTree>
    <p:extLst>
      <p:ext uri="{BB962C8B-B14F-4D97-AF65-F5344CB8AC3E}">
        <p14:creationId xmlns:p14="http://schemas.microsoft.com/office/powerpoint/2010/main" val="174032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ptos" panose="020B0004020202020204" pitchFamily="34" charset="0"/>
              </a:rPr>
              <a:t>This slide outlines some of the intended benefits to staff.</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Under the Quality Standards aged care homes must deliver safe and effective clinical care in accordance with a person’s needs, goals and preferences to optimise health and wellbeing. A partnership approach to care planning and coordination with local providers and practices can contribute to the achievement of this standard.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This approach will be enhanced by the incentive.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16</a:t>
            </a:fld>
            <a:endParaRPr lang="en-US"/>
          </a:p>
        </p:txBody>
      </p:sp>
    </p:spTree>
    <p:extLst>
      <p:ext uri="{BB962C8B-B14F-4D97-AF65-F5344CB8AC3E}">
        <p14:creationId xmlns:p14="http://schemas.microsoft.com/office/powerpoint/2010/main" val="1853320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See next slide...</a:t>
            </a:r>
            <a:r>
              <a:rPr lang="en-US" sz="2800" b="0" i="0" u="none" strike="noStrike">
                <a:solidFill>
                  <a:srgbClr val="000000"/>
                </a:solidFill>
                <a:effectLst/>
                <a:latin typeface="Arial" panose="020B0604020202020204" pitchFamily="34" charset="0"/>
                <a:cs typeface="Arial" panose="020B0604020202020204" pitchFamily="34" charset="0"/>
              </a:rPr>
              <a:t> </a:t>
            </a:r>
            <a:r>
              <a:rPr lang="en-US" sz="2800" b="0" i="0">
                <a:solidFill>
                  <a:srgbClr val="444444"/>
                </a:solidFill>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FAAF9032-5597-3042-A2EA-4E24F1F56884}" type="slidenum">
              <a:rPr lang="en-US" smtClean="0"/>
              <a:t>17</a:t>
            </a:fld>
            <a:endParaRPr lang="en-US"/>
          </a:p>
        </p:txBody>
      </p:sp>
    </p:spTree>
    <p:extLst>
      <p:ext uri="{BB962C8B-B14F-4D97-AF65-F5344CB8AC3E}">
        <p14:creationId xmlns:p14="http://schemas.microsoft.com/office/powerpoint/2010/main" val="3886943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rial" panose="020B0604020202020204" pitchFamily="34" charset="0"/>
                <a:cs typeface="Arial" panose="020B0604020202020204" pitchFamily="34" charset="0"/>
              </a:rPr>
              <a:t>Aged care staff have 3 main roles in supporting the implementation of the General Practice in Aged Care Incentive.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0" i="0" u="none" strike="noStrike">
                <a:solidFill>
                  <a:srgbClr val="000000"/>
                </a:solidFill>
                <a:effectLst/>
                <a:latin typeface="Arial" panose="020B0604020202020204" pitchFamily="34" charset="0"/>
                <a:cs typeface="Arial" panose="020B0604020202020204" pitchFamily="34" charset="0"/>
              </a:rPr>
              <a:t>Discuss these roles as a team.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1" i="0" u="none" strike="noStrike">
                <a:solidFill>
                  <a:srgbClr val="000000"/>
                </a:solidFill>
                <a:effectLst/>
                <a:latin typeface="Arial" panose="020B0604020202020204" pitchFamily="34" charset="0"/>
                <a:cs typeface="Arial" panose="020B0604020202020204" pitchFamily="34" charset="0"/>
              </a:rPr>
              <a:t>What local approaches can you implement for each of these roles?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0" i="0" u="none" strike="noStrike">
                <a:solidFill>
                  <a:srgbClr val="000000"/>
                </a:solidFill>
                <a:effectLst/>
                <a:latin typeface="Arial" panose="020B0604020202020204" pitchFamily="34" charset="0"/>
                <a:cs typeface="Arial" panose="020B0604020202020204" pitchFamily="34" charset="0"/>
              </a:rPr>
              <a:t>Some suggested approaches are detailed in the associated information kit.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0" i="0" u="none" strike="noStrike">
                <a:solidFill>
                  <a:srgbClr val="000000"/>
                </a:solidFill>
                <a:effectLst/>
                <a:latin typeface="Arial" panose="020B0604020202020204" pitchFamily="34" charset="0"/>
                <a:cs typeface="Arial" panose="020B0604020202020204" pitchFamily="34" charset="0"/>
              </a:rPr>
              <a:t>Extend the conversation by:</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buFont typeface="+mj-lt"/>
              <a:buAutoNum type="arabicPeriod"/>
            </a:pPr>
            <a:r>
              <a:rPr lang="en-AU" sz="1800" b="1" i="0" u="none" strike="noStrike">
                <a:solidFill>
                  <a:srgbClr val="000000"/>
                </a:solidFill>
                <a:effectLst/>
                <a:latin typeface="Arial" panose="020B0604020202020204" pitchFamily="34" charset="0"/>
                <a:cs typeface="Arial" panose="020B0604020202020204" pitchFamily="34" charset="0"/>
              </a:rPr>
              <a:t>Reviewing the implementation challenges you have recorded.</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0" i="0" u="none" strike="noStrike">
                <a:solidFill>
                  <a:srgbClr val="000000"/>
                </a:solidFill>
                <a:effectLst/>
                <a:latin typeface="Arial" panose="020B0604020202020204" pitchFamily="34" charset="0"/>
                <a:cs typeface="Arial" panose="020B0604020202020204" pitchFamily="34" charset="0"/>
              </a:rPr>
              <a:t>Discuss how staff (or others) could overcome these – where there's a will there's a way!</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0" i="0" u="none" strike="noStrike">
                <a:solidFill>
                  <a:srgbClr val="000000"/>
                </a:solidFill>
                <a:effectLst/>
                <a:latin typeface="Arial" panose="020B0604020202020204" pitchFamily="34" charset="0"/>
                <a:cs typeface="Arial" panose="020B0604020202020204" pitchFamily="34" charset="0"/>
              </a:rPr>
              <a:t>2.</a:t>
            </a:r>
            <a:r>
              <a:rPr lang="en-AU" b="1" i="0" u="none" strike="noStrike">
                <a:solidFill>
                  <a:srgbClr val="000000"/>
                </a:solidFill>
                <a:effectLst/>
                <a:latin typeface="Arial" panose="020B0604020202020204" pitchFamily="34" charset="0"/>
                <a:cs typeface="Arial" panose="020B0604020202020204" pitchFamily="34" charset="0"/>
              </a:rPr>
              <a:t> Identifying what are the top three priorities</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1" i="0" u="none" strike="noStrike">
                <a:solidFill>
                  <a:srgbClr val="000000"/>
                </a:solidFill>
                <a:effectLst/>
                <a:latin typeface="Arial" panose="020B0604020202020204" pitchFamily="34" charset="0"/>
                <a:cs typeface="Arial" panose="020B0604020202020204" pitchFamily="34" charset="0"/>
              </a:rPr>
              <a:t>3. Who will take the lead on each of these</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0" i="0" u="none" strike="noStrike">
                <a:solidFill>
                  <a:srgbClr val="000000"/>
                </a:solidFill>
                <a:effectLst/>
                <a:latin typeface="Arial" panose="020B0604020202020204" pitchFamily="34" charset="0"/>
                <a:cs typeface="Arial" panose="020B0604020202020204" pitchFamily="34" charset="0"/>
              </a:rPr>
              <a:t>This may help you develop a communication and support plan.</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18</a:t>
            </a:fld>
            <a:endParaRPr lang="en-US"/>
          </a:p>
        </p:txBody>
      </p:sp>
    </p:spTree>
    <p:extLst>
      <p:ext uri="{BB962C8B-B14F-4D97-AF65-F5344CB8AC3E}">
        <p14:creationId xmlns:p14="http://schemas.microsoft.com/office/powerpoint/2010/main" val="1310748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19</a:t>
            </a:fld>
            <a:endParaRPr lang="en-US"/>
          </a:p>
        </p:txBody>
      </p:sp>
    </p:spTree>
    <p:extLst>
      <p:ext uri="{BB962C8B-B14F-4D97-AF65-F5344CB8AC3E}">
        <p14:creationId xmlns:p14="http://schemas.microsoft.com/office/powerpoint/2010/main" val="342136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2</a:t>
            </a:fld>
            <a:endParaRPr lang="en-US"/>
          </a:p>
        </p:txBody>
      </p:sp>
    </p:spTree>
    <p:extLst>
      <p:ext uri="{BB962C8B-B14F-4D97-AF65-F5344CB8AC3E}">
        <p14:creationId xmlns:p14="http://schemas.microsoft.com/office/powerpoint/2010/main" val="82912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u="none" strike="noStrike">
                <a:solidFill>
                  <a:srgbClr val="000000"/>
                </a:solidFill>
                <a:effectLst/>
                <a:latin typeface="Arial" panose="020B0604020202020204" pitchFamily="34" charset="0"/>
                <a:cs typeface="Arial" panose="020B0604020202020204" pitchFamily="34" charset="0"/>
              </a:rPr>
              <a:t> </a:t>
            </a:r>
            <a:r>
              <a:rPr lang="en-US" sz="2800" b="0" i="0">
                <a:solidFill>
                  <a:srgbClr val="444444"/>
                </a:solidFill>
                <a:effectLst/>
                <a:latin typeface="Arial" panose="020B0604020202020204" pitchFamily="34" charset="0"/>
                <a:cs typeface="Arial" panose="020B0604020202020204" pitchFamily="34" charset="0"/>
              </a:rPr>
              <a:t>​</a:t>
            </a:r>
            <a:r>
              <a:rPr lang="en-US" sz="1800" b="0" i="0" u="none" strike="noStrike">
                <a:solidFill>
                  <a:srgbClr val="000000"/>
                </a:solidFill>
                <a:effectLst/>
                <a:latin typeface="Arial" panose="020B0604020202020204" pitchFamily="34" charset="0"/>
                <a:cs typeface="Arial" panose="020B0604020202020204" pitchFamily="34" charset="0"/>
              </a:rPr>
              <a:t>Facilitate a discussion regarding current challenges.</a:t>
            </a:r>
            <a:endParaRPr lang="en-US" sz="28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AAF9032-5597-3042-A2EA-4E24F1F56884}" type="slidenum">
              <a:rPr lang="en-US" smtClean="0"/>
              <a:t>3</a:t>
            </a:fld>
            <a:endParaRPr lang="en-US"/>
          </a:p>
        </p:txBody>
      </p:sp>
    </p:spTree>
    <p:extLst>
      <p:ext uri="{BB962C8B-B14F-4D97-AF65-F5344CB8AC3E}">
        <p14:creationId xmlns:p14="http://schemas.microsoft.com/office/powerpoint/2010/main" val="2653545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u="none" strike="noStrike">
                <a:solidFill>
                  <a:srgbClr val="000000"/>
                </a:solidFill>
                <a:effectLst/>
                <a:latin typeface="Arial" panose="020B0604020202020204" pitchFamily="34" charset="0"/>
                <a:cs typeface="Arial" panose="020B0604020202020204" pitchFamily="34" charset="0"/>
              </a:rPr>
              <a:t>The slide provides an outline of the resident's experience in residential aged care up to now.</a:t>
            </a:r>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4</a:t>
            </a:fld>
            <a:endParaRPr lang="en-US"/>
          </a:p>
        </p:txBody>
      </p:sp>
    </p:spTree>
    <p:extLst>
      <p:ext uri="{BB962C8B-B14F-4D97-AF65-F5344CB8AC3E}">
        <p14:creationId xmlns:p14="http://schemas.microsoft.com/office/powerpoint/2010/main" val="319580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4000" b="0" i="0" u="none" strike="noStrike">
                <a:solidFill>
                  <a:srgbClr val="000000"/>
                </a:solidFill>
                <a:effectLst/>
                <a:latin typeface="Arial" panose="020B0604020202020204" pitchFamily="34" charset="0"/>
                <a:cs typeface="Arial" panose="020B0604020202020204" pitchFamily="34" charset="0"/>
              </a:rPr>
              <a:t>Facilitate a discussion on what high quality primary health care looks like for our residents.</a:t>
            </a:r>
            <a:r>
              <a:rPr lang="en-US" sz="4000" b="0" i="0">
                <a:solidFill>
                  <a:srgbClr val="444444"/>
                </a:solidFill>
                <a:effectLst/>
                <a:latin typeface="Arial" panose="020B0604020202020204" pitchFamily="34" charset="0"/>
                <a:cs typeface="Arial" panose="020B0604020202020204" pitchFamily="34" charset="0"/>
              </a:rPr>
              <a:t>​</a:t>
            </a:r>
          </a:p>
          <a:p>
            <a:pPr algn="l" rtl="0" fontAlgn="base"/>
            <a:r>
              <a:rPr lang="en-US" sz="4000" b="0" i="0">
                <a:solidFill>
                  <a:srgbClr val="444444"/>
                </a:solidFill>
                <a:effectLst/>
                <a:latin typeface="Arial" panose="020B0604020202020204" pitchFamily="34" charset="0"/>
                <a:cs typeface="Arial" panose="020B0604020202020204" pitchFamily="34" charset="0"/>
              </a:rPr>
              <a:t>​</a:t>
            </a:r>
          </a:p>
          <a:p>
            <a:pPr algn="l" rtl="0" fontAlgn="base"/>
            <a:r>
              <a:rPr lang="en-US" sz="4000" b="0" i="0" u="none" strike="noStrike">
                <a:solidFill>
                  <a:srgbClr val="000000"/>
                </a:solidFill>
                <a:effectLst/>
                <a:latin typeface="Arial" panose="020B0604020202020204" pitchFamily="34" charset="0"/>
                <a:cs typeface="Arial" panose="020B0604020202020204" pitchFamily="34" charset="0"/>
              </a:rPr>
              <a:t>Call out key words/themes such as:</a:t>
            </a:r>
            <a:r>
              <a:rPr lang="en-US" sz="40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Responsive</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Timely</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Accessible</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Relational (person, GP and practice and aged care home)</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Planned</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Comprehensive</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Coordinated</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Reviewed and actively managed</a:t>
            </a:r>
            <a:r>
              <a:rPr lang="en-US" sz="1800" b="0" i="0">
                <a:solidFill>
                  <a:srgbClr val="444444"/>
                </a:solidFill>
                <a:effectLst/>
                <a:latin typeface="Arial" panose="020B0604020202020204" pitchFamily="34" charset="0"/>
                <a:cs typeface="Arial" panose="020B0604020202020204" pitchFamily="34" charset="0"/>
              </a:rPr>
              <a:t>​</a:t>
            </a:r>
          </a:p>
          <a:p>
            <a:pPr>
              <a:buFont typeface="Arial" panose="020B0604020202020204" pitchFamily="34" charset="0"/>
              <a:buChar char="•"/>
            </a:pPr>
            <a:endParaRPr lang="en-US" sz="1800">
              <a:solidFill>
                <a:srgbClr val="444444"/>
              </a:solidFill>
              <a:latin typeface="Arial" panose="020B0604020202020204" pitchFamily="34" charset="0"/>
              <a:cs typeface="Arial" panose="020B0604020202020204" pitchFamily="34" charset="0"/>
            </a:endParaRPr>
          </a:p>
          <a:p>
            <a:r>
              <a:rPr lang="en-US" i="1">
                <a:solidFill>
                  <a:srgbClr val="444444"/>
                </a:solidFill>
                <a:latin typeface="Arial" panose="020B0604020202020204" pitchFamily="34" charset="0"/>
                <a:cs typeface="Arial" panose="020B0604020202020204" pitchFamily="34" charset="0"/>
              </a:rPr>
              <a:t>Supporting your residents to register for MyMedicare and facilitating GPs visiting residents may help you meet your Aged Care Quality Standards responsibilities by ensuring your residents can access safe and effective clinical care.</a:t>
            </a:r>
            <a:endParaRPr lang="en-US">
              <a:solidFill>
                <a:srgbClr val="444444"/>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sz="1800">
              <a:solidFill>
                <a:srgbClr val="444444"/>
              </a:solidFill>
              <a:latin typeface="Arial" panose="020B0604020202020204" pitchFamily="34" charset="0"/>
              <a:cs typeface="Arial" panose="020B0604020202020204" pitchFamily="34" charset="0"/>
            </a:endParaRPr>
          </a:p>
          <a:p>
            <a:pPr algn="l" rtl="0" fontAlgn="base"/>
            <a:endParaRPr lang="en-US" sz="4000" b="0" i="0">
              <a:solidFill>
                <a:srgbClr val="444444"/>
              </a:solidFill>
              <a:effectLst/>
              <a:latin typeface="Arial" panose="020B0604020202020204" pitchFamily="34" charset="0"/>
              <a:cs typeface="Arial" panose="020B0604020202020204" pitchFamily="34" charset="0"/>
            </a:endParaRPr>
          </a:p>
          <a:p>
            <a:pPr algn="l" rtl="0" fontAlgn="base"/>
            <a:r>
              <a:rPr lang="en-US" sz="4000" b="0" i="0" u="none" strike="noStrike">
                <a:solidFill>
                  <a:srgbClr val="000000"/>
                </a:solidFill>
                <a:effectLst/>
                <a:latin typeface="Arial" panose="020B0604020202020204" pitchFamily="34" charset="0"/>
                <a:cs typeface="Arial" panose="020B0604020202020204" pitchFamily="34" charset="0"/>
              </a:rPr>
              <a:t>What else would you add to the list?</a:t>
            </a:r>
            <a:endParaRPr lang="en-US" sz="40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AAF9032-5597-3042-A2EA-4E24F1F56884}" type="slidenum">
              <a:rPr lang="en-US" smtClean="0"/>
              <a:t>5</a:t>
            </a:fld>
            <a:endParaRPr lang="en-US"/>
          </a:p>
        </p:txBody>
      </p:sp>
    </p:spTree>
    <p:extLst>
      <p:ext uri="{BB962C8B-B14F-4D97-AF65-F5344CB8AC3E}">
        <p14:creationId xmlns:p14="http://schemas.microsoft.com/office/powerpoint/2010/main" val="263976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cs typeface="Arial" panose="020B0604020202020204" pitchFamily="34" charset="0"/>
              </a:rPr>
              <a:t>1. The General Practice in Aged Care Incentive started on 1 July 2024</a:t>
            </a:r>
            <a:r>
              <a:rPr lang="en-US" b="0" i="0" u="none" strike="noStrike">
                <a:solidFill>
                  <a:srgbClr val="444444"/>
                </a:solidFill>
                <a:effectLst/>
                <a:latin typeface="Arial" panose="020B0604020202020204" pitchFamily="34" charset="0"/>
                <a:cs typeface="Arial" panose="020B0604020202020204" pitchFamily="34" charset="0"/>
              </a:rPr>
              <a:t>​</a:t>
            </a:r>
            <a:r>
              <a:rPr lang="en-US" b="0" i="0">
                <a:solidFill>
                  <a:srgbClr val="444444"/>
                </a:solidFill>
                <a:effectLst/>
                <a:latin typeface="Arial" panose="020B0604020202020204" pitchFamily="34" charset="0"/>
                <a:cs typeface="Arial" panose="020B0604020202020204" pitchFamily="34" charset="0"/>
              </a:rPr>
              <a:t>​</a:t>
            </a:r>
          </a:p>
          <a:p>
            <a:pPr algn="l" rtl="0" fontAlgn="base">
              <a:buFont typeface="+mj-lt"/>
              <a:buNone/>
            </a:pPr>
            <a:endParaRPr lang="en-US" sz="1800"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2. The incentive is all about delivering coordinated quality health care in residential aged care homes right around the country. </a:t>
            </a:r>
            <a:r>
              <a:rPr lang="en-US" b="0" i="0" u="none" strike="noStrike">
                <a:solidFill>
                  <a:srgbClr val="444444"/>
                </a:solidFill>
                <a:effectLst/>
                <a:latin typeface="Arial" panose="020B0604020202020204" pitchFamily="34" charset="0"/>
                <a:cs typeface="Arial" panose="020B0604020202020204" pitchFamily="34" charset="0"/>
              </a:rPr>
              <a:t>​</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3. Under the incentive, GPs and practices will receive incentive payments for providing their patients in residential aged care homes with:</a:t>
            </a:r>
            <a:r>
              <a:rPr lang="en-US" b="0" i="0" u="none" strike="noStrike">
                <a:solidFill>
                  <a:srgbClr val="444444"/>
                </a:solidFill>
                <a:effectLst/>
                <a:latin typeface="Arial" panose="020B0604020202020204" pitchFamily="34" charset="0"/>
                <a:cs typeface="Arial" panose="020B0604020202020204" pitchFamily="34" charset="0"/>
              </a:rPr>
              <a:t>​</a:t>
            </a:r>
            <a:r>
              <a:rPr lang="en-US"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Proactive face-to-face visits for health assessment and other services</a:t>
            </a:r>
            <a:r>
              <a:rPr lang="en-US" sz="1800" b="0" i="0" u="none" strike="noStrike">
                <a:solidFill>
                  <a:srgbClr val="444444"/>
                </a:solidFill>
                <a:effectLst/>
                <a:latin typeface="Arial" panose="020B0604020202020204" pitchFamily="34" charset="0"/>
                <a:cs typeface="Arial" panose="020B0604020202020204" pitchFamily="34" charset="0"/>
              </a:rPr>
              <a:t>​</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Regular planned reviews</a:t>
            </a:r>
            <a:r>
              <a:rPr lang="en-US" sz="1800" b="0" i="0" u="none" strike="noStrike">
                <a:solidFill>
                  <a:srgbClr val="444444"/>
                </a:solidFill>
                <a:effectLst/>
                <a:latin typeface="Arial" panose="020B0604020202020204" pitchFamily="34" charset="0"/>
                <a:cs typeface="Arial" panose="020B0604020202020204" pitchFamily="34" charset="0"/>
              </a:rPr>
              <a:t>​</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Coordinated care planning </a:t>
            </a:r>
            <a:r>
              <a:rPr lang="en-US" sz="1800" b="0" i="0" u="none" strike="noStrike">
                <a:solidFill>
                  <a:srgbClr val="444444"/>
                </a:solidFill>
                <a:effectLst/>
                <a:latin typeface="Arial" panose="020B0604020202020204" pitchFamily="34" charset="0"/>
                <a:cs typeface="Arial" panose="020B0604020202020204" pitchFamily="34" charset="0"/>
              </a:rPr>
              <a:t>​</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4. There are some conditions that need to be met for GPs and patients to be eligible – we will cover those in a moment</a:t>
            </a:r>
            <a:r>
              <a:rPr lang="en-US" b="0" i="0" u="none" strike="noStrike">
                <a:solidFill>
                  <a:srgbClr val="444444"/>
                </a:solidFill>
                <a:effectLst/>
                <a:latin typeface="Arial" panose="020B0604020202020204" pitchFamily="34" charset="0"/>
                <a:cs typeface="Arial" panose="020B0604020202020204" pitchFamily="34" charset="0"/>
              </a:rPr>
              <a:t>​</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5. The incentive is an important response to the Royal Commission into Aged Care Quality and Safety which found that many residents in aged care homes currently receive substandard primary health care – that is, from GPs and others that work in general practices</a:t>
            </a:r>
            <a:r>
              <a:rPr lang="en-US" b="0" i="0" u="none" strike="noStrike">
                <a:solidFill>
                  <a:srgbClr val="444444"/>
                </a:solidFill>
                <a:effectLst/>
                <a:latin typeface="Arial" panose="020B0604020202020204" pitchFamily="34" charset="0"/>
                <a:cs typeface="Arial" panose="020B0604020202020204" pitchFamily="34" charset="0"/>
              </a:rPr>
              <a:t>​</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6. We know that there are many reasons for this such as a lack of available GPs, long wait times and poor access to after-hours services when they are needed</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7. The incentive is also an important part of Strengthening Medicare to ensure it is more equitable and responsive to the needs of all people living in Australia – particularly those with the greatest health care needs</a:t>
            </a:r>
            <a:endParaRPr lang="en-US" b="0" i="0">
              <a:solidFill>
                <a:srgbClr val="444444"/>
              </a:solidFill>
              <a:effectLst/>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6</a:t>
            </a:fld>
            <a:endParaRPr lang="en-US"/>
          </a:p>
        </p:txBody>
      </p:sp>
    </p:spTree>
    <p:extLst>
      <p:ext uri="{BB962C8B-B14F-4D97-AF65-F5344CB8AC3E}">
        <p14:creationId xmlns:p14="http://schemas.microsoft.com/office/powerpoint/2010/main" val="52007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u="none" strike="noStrike">
                <a:solidFill>
                  <a:srgbClr val="000000"/>
                </a:solidFill>
                <a:effectLst/>
                <a:latin typeface="Arial" panose="020B0604020202020204" pitchFamily="34" charset="0"/>
                <a:cs typeface="Arial" panose="020B0604020202020204" pitchFamily="34" charset="0"/>
              </a:rPr>
              <a:t>For residents living in our aged care home this means:</a:t>
            </a:r>
            <a:r>
              <a:rPr lang="en-US" sz="2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The GP and their practice staff are able to get to know the person, their health conditions and care needs, and their personal preferences better </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The GP will have access to all the information they need to ensure they better manage the resident’s health conditions and can coordinate care with you for their benefit</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The GP and the practice staff will then be able to work with the person, their family, friends and carers and our care home staff to better manage their conditions</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For example, making sure they receive regular health checks so that new issues can be identified quickly and plans put in place to better manage care;  preventative care is provided - such as health screening, </a:t>
            </a:r>
            <a:r>
              <a:rPr lang="en-US" sz="1800" b="0" i="0" u="none" strike="noStrike" err="1">
                <a:solidFill>
                  <a:srgbClr val="000000"/>
                </a:solidFill>
                <a:effectLst/>
                <a:latin typeface="Arial" panose="020B0604020202020204" pitchFamily="34" charset="0"/>
                <a:cs typeface="Arial" panose="020B0604020202020204" pitchFamily="34" charset="0"/>
              </a:rPr>
              <a:t>immunisations</a:t>
            </a:r>
            <a:r>
              <a:rPr lang="en-US" sz="1800" b="0" i="0" u="none" strike="noStrike">
                <a:solidFill>
                  <a:srgbClr val="000000"/>
                </a:solidFill>
                <a:effectLst/>
                <a:latin typeface="Arial" panose="020B0604020202020204" pitchFamily="34" charset="0"/>
                <a:cs typeface="Arial" panose="020B0604020202020204" pitchFamily="34" charset="0"/>
              </a:rPr>
              <a:t> and vaccinations; medications are monitored regularly and so on...</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cs typeface="Arial" panose="020B0604020202020204" pitchFamily="34" charset="0"/>
            </a:endParaRPr>
          </a:p>
          <a:p>
            <a:pPr algn="l" rtl="0" fontAlgn="base"/>
            <a:r>
              <a:rPr lang="en-US" sz="2800" b="0" i="0" u="none" strike="noStrike">
                <a:solidFill>
                  <a:srgbClr val="000000"/>
                </a:solidFill>
                <a:effectLst/>
                <a:latin typeface="Arial" panose="020B0604020202020204" pitchFamily="34" charset="0"/>
                <a:cs typeface="Arial" panose="020B0604020202020204" pitchFamily="34" charset="0"/>
              </a:rPr>
              <a:t>We know that some residents don’t have a regular GP and, for those that do, it is often difficult for you to get to see them at their clinic – this incentive is designed to overcome some of these challenges.   </a:t>
            </a:r>
            <a:endParaRPr lang="en-US" sz="2800"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444444"/>
                </a:solidFill>
                <a:effectLst/>
                <a:latin typeface="Arial" panose="020B0604020202020204" pitchFamily="34" charset="0"/>
                <a:cs typeface="Arial" panose="020B0604020202020204" pitchFamily="34" charset="0"/>
              </a:rPr>
              <a:t>​</a:t>
            </a:r>
          </a:p>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7</a:t>
            </a:fld>
            <a:endParaRPr lang="en-US"/>
          </a:p>
        </p:txBody>
      </p:sp>
    </p:spTree>
    <p:extLst>
      <p:ext uri="{BB962C8B-B14F-4D97-AF65-F5344CB8AC3E}">
        <p14:creationId xmlns:p14="http://schemas.microsoft.com/office/powerpoint/2010/main" val="332434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From 1 July 2024 eligible GPs and primary care practices can receive extra payments for conducting regular appointments, health checks and care planning with residents in aged care homes – </a:t>
            </a:r>
            <a:r>
              <a:rPr lang="en-US" sz="1800" b="0" i="1" u="none" strike="noStrike">
                <a:solidFill>
                  <a:srgbClr val="000000"/>
                </a:solidFill>
                <a:effectLst/>
                <a:latin typeface="Arial" panose="020B0604020202020204" pitchFamily="34" charset="0"/>
                <a:cs typeface="Arial" panose="020B0604020202020204" pitchFamily="34" charset="0"/>
              </a:rPr>
              <a:t>at their residential aged care home</a:t>
            </a:r>
            <a:r>
              <a:rPr lang="en-US" sz="1800" b="0" i="0" u="none" strike="noStrike">
                <a:solidFill>
                  <a:srgbClr val="000000"/>
                </a:solidFill>
                <a:effectLst/>
                <a:latin typeface="Arial" panose="020B0604020202020204" pitchFamily="34" charset="0"/>
                <a:cs typeface="Arial" panose="020B0604020202020204" pitchFamily="34" charset="0"/>
              </a:rPr>
              <a:t>.  </a:t>
            </a:r>
            <a:r>
              <a:rPr lang="en-US" sz="1800" b="0" i="0" u="none" strike="noStrike">
                <a:solidFill>
                  <a:srgbClr val="444444"/>
                </a:solidFill>
                <a:effectLst/>
                <a:latin typeface="Arial" panose="020B0604020202020204" pitchFamily="34" charset="0"/>
                <a:cs typeface="Arial" panose="020B0604020202020204" pitchFamily="34" charset="0"/>
              </a:rPr>
              <a:t>​</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Most importantly, both eligible GPs and practices as well as patients must be registered with </a:t>
            </a:r>
            <a:r>
              <a:rPr lang="en-US" sz="1800" b="0" i="0" u="none" strike="noStrike" err="1">
                <a:solidFill>
                  <a:srgbClr val="000000"/>
                </a:solidFill>
                <a:effectLst/>
                <a:latin typeface="Arial" panose="020B0604020202020204" pitchFamily="34" charset="0"/>
                <a:cs typeface="Arial" panose="020B0604020202020204" pitchFamily="34" charset="0"/>
              </a:rPr>
              <a:t>MyMedicare</a:t>
            </a:r>
            <a:r>
              <a:rPr lang="en-US" sz="1800" b="0" i="0" u="none" strike="noStrike">
                <a:solidFill>
                  <a:srgbClr val="000000"/>
                </a:solidFill>
                <a:effectLst/>
                <a:latin typeface="Arial" panose="020B0604020202020204" pitchFamily="34" charset="0"/>
                <a:cs typeface="Arial" panose="020B0604020202020204" pitchFamily="34" charset="0"/>
              </a:rPr>
              <a:t> to benefit from the incentive</a:t>
            </a:r>
            <a:r>
              <a:rPr lang="en-US" sz="1800" b="0" i="0" u="none" strike="noStrike">
                <a:solidFill>
                  <a:srgbClr val="444444"/>
                </a:solidFill>
                <a:effectLst/>
                <a:latin typeface="Arial" panose="020B0604020202020204" pitchFamily="34" charset="0"/>
                <a:cs typeface="Arial" panose="020B0604020202020204" pitchFamily="34" charset="0"/>
              </a:rPr>
              <a:t>​</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sz="1800" b="0" i="0" u="none" strike="noStrike" err="1">
                <a:solidFill>
                  <a:srgbClr val="000000"/>
                </a:solidFill>
                <a:effectLst/>
                <a:latin typeface="Arial" panose="020B0604020202020204" pitchFamily="34" charset="0"/>
                <a:cs typeface="Arial" panose="020B0604020202020204" pitchFamily="34" charset="0"/>
              </a:rPr>
              <a:t>MyMedicare</a:t>
            </a:r>
            <a:r>
              <a:rPr lang="en-US" sz="1800" b="0" i="0" u="none" strike="noStrike">
                <a:solidFill>
                  <a:srgbClr val="000000"/>
                </a:solidFill>
                <a:effectLst/>
                <a:latin typeface="Arial" panose="020B0604020202020204" pitchFamily="34" charset="0"/>
                <a:cs typeface="Arial" panose="020B0604020202020204" pitchFamily="34" charset="0"/>
              </a:rPr>
              <a:t> is all about formally linking a GP and practice to the patient</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Primary Health Networks are very valuable partners.  Not all aged care homes are in locations well served by the GP workforce.  Shortages are a reality.  In these instances, PHNs have been given funding by the government to find other ways to work with us to find solutions. They will also facilitate improved processes between GPs and practices and residential aged care homes to ensure the provision of practice, planned and continuous care</a:t>
            </a:r>
            <a:r>
              <a:rPr lang="en-US" sz="1800" b="0" i="0">
                <a:solidFill>
                  <a:srgbClr val="444444"/>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AAF9032-5597-3042-A2EA-4E24F1F56884}" type="slidenum">
              <a:rPr lang="en-US" smtClean="0"/>
              <a:t>8</a:t>
            </a:fld>
            <a:endParaRPr lang="en-US"/>
          </a:p>
        </p:txBody>
      </p:sp>
    </p:spTree>
    <p:extLst>
      <p:ext uri="{BB962C8B-B14F-4D97-AF65-F5344CB8AC3E}">
        <p14:creationId xmlns:p14="http://schemas.microsoft.com/office/powerpoint/2010/main" val="3769471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rial" panose="020B0604020202020204" pitchFamily="34" charset="0"/>
                <a:cs typeface="Arial" panose="020B0604020202020204" pitchFamily="34" charset="0"/>
              </a:rPr>
              <a:t>There are 2 main eligibility criteria for residents for the General Practice in Aged Care Incentive: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u="none" strike="noStrike">
                <a:solidFill>
                  <a:srgbClr val="000000"/>
                </a:solidFill>
                <a:effectLst/>
                <a:latin typeface="Arial" panose="020B0604020202020204" pitchFamily="34" charset="0"/>
                <a:cs typeface="Arial" panose="020B0604020202020204" pitchFamily="34" charset="0"/>
              </a:rPr>
              <a:t>- they must be a permanent resident of an aged care home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u="none" strike="noStrike">
                <a:solidFill>
                  <a:srgbClr val="000000"/>
                </a:solidFill>
                <a:effectLst/>
                <a:latin typeface="Arial" panose="020B0604020202020204" pitchFamily="34" charset="0"/>
                <a:cs typeface="Arial" panose="020B0604020202020204" pitchFamily="34" charset="0"/>
              </a:rPr>
              <a:t>- they must select a preferred provider and register in </a:t>
            </a:r>
            <a:r>
              <a:rPr lang="en-AU" b="0" i="0" u="none" strike="noStrike" err="1">
                <a:solidFill>
                  <a:srgbClr val="000000"/>
                </a:solidFill>
                <a:effectLst/>
                <a:latin typeface="Arial" panose="020B0604020202020204" pitchFamily="34" charset="0"/>
                <a:cs typeface="Arial" panose="020B0604020202020204" pitchFamily="34" charset="0"/>
              </a:rPr>
              <a:t>MyMedicare</a:t>
            </a:r>
            <a:r>
              <a:rPr lang="en-AU" b="0" i="0" u="none" strike="noStrike">
                <a:solidFill>
                  <a:srgbClr val="000000"/>
                </a:solidFill>
                <a:effectLst/>
                <a:latin typeface="Arial" panose="020B0604020202020204" pitchFamily="34" charset="0"/>
                <a:cs typeface="Arial" panose="020B0604020202020204" pitchFamily="34" charset="0"/>
              </a:rPr>
              <a:t>. The preferred provider and their practice then must accept them into the General Practice in Aged Care Incentive and commit to providing the expected package of care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AU" b="0" i="0">
                <a:solidFill>
                  <a:srgbClr val="444444"/>
                </a:solidFill>
                <a:effectLst/>
                <a:latin typeface="Arial" panose="020B0604020202020204" pitchFamily="34" charset="0"/>
                <a:cs typeface="Arial" panose="020B0604020202020204" pitchFamily="34" charset="0"/>
              </a:rPr>
              <a:t>​</a:t>
            </a:r>
          </a:p>
          <a:p>
            <a:pPr algn="l" rtl="0" fontAlgn="base"/>
            <a:r>
              <a:rPr lang="en-AU" b="0" i="0" u="none" strike="noStrike">
                <a:solidFill>
                  <a:srgbClr val="000000"/>
                </a:solidFill>
                <a:effectLst/>
                <a:latin typeface="Arial" panose="020B0604020202020204" pitchFamily="34" charset="0"/>
                <a:cs typeface="Arial" panose="020B0604020202020204" pitchFamily="34" charset="0"/>
              </a:rPr>
              <a:t>The provider and practice must be registered for the incentive, and then enrol the residential aged care home resident</a:t>
            </a:r>
            <a:endParaRPr lang="en-US"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9</a:t>
            </a:fld>
            <a:endParaRPr lang="en-US"/>
          </a:p>
        </p:txBody>
      </p:sp>
    </p:spTree>
    <p:extLst>
      <p:ext uri="{BB962C8B-B14F-4D97-AF65-F5344CB8AC3E}">
        <p14:creationId xmlns:p14="http://schemas.microsoft.com/office/powerpoint/2010/main" val="1083935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65129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79431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30151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6CF49973-0A79-E640-907B-D1D840A4B098}"/>
              </a:ext>
            </a:extLst>
          </p:cNvPr>
          <p:cNvSpPr/>
          <p:nvPr userDrawn="1"/>
        </p:nvSpPr>
        <p:spPr>
          <a:xfrm>
            <a:off x="-3837" y="5825430"/>
            <a:ext cx="12200468" cy="1030090"/>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8E73DE4-CDEA-1648-B42B-95ABBC469BE5}"/>
              </a:ext>
            </a:extLst>
          </p:cNvPr>
          <p:cNvSpPr txBox="1"/>
          <p:nvPr userDrawn="1"/>
        </p:nvSpPr>
        <p:spPr>
          <a:xfrm>
            <a:off x="3745523" y="2737338"/>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6" name="Rectangle 5">
            <a:extLst>
              <a:ext uri="{FF2B5EF4-FFF2-40B4-BE49-F238E27FC236}">
                <a16:creationId xmlns:a16="http://schemas.microsoft.com/office/drawing/2014/main" id="{6400EE1C-8A32-D04C-BEE8-26F3CF47137D}"/>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FFBA94-AD2C-6447-88DA-BBCF9CE86842}"/>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04D2A7-45B3-7A45-BB8C-B369651642F9}"/>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845C04-30F2-5047-9E3D-630A3FD055F3}"/>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106D55-D87D-4049-B3A9-884E0FE584DD}"/>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1A131F-5D54-B146-B6F8-990469614E9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C0ADF7-1C99-6B4E-9350-29C33B2D3C7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92F7C0-9BDE-4248-A798-B2924CC2D353}"/>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4E8D42-E4D8-044D-82F6-69D7512BAEDC}"/>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43FB36D4-294B-455D-90CB-363BD5C60A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09717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Right">
    <p:spTree>
      <p:nvGrpSpPr>
        <p:cNvPr id="1" name=""/>
        <p:cNvGrpSpPr/>
        <p:nvPr/>
      </p:nvGrpSpPr>
      <p:grpSpPr>
        <a:xfrm>
          <a:off x="0" y="0"/>
          <a:ext cx="0" cy="0"/>
          <a:chOff x="0" y="0"/>
          <a:chExt cx="0" cy="0"/>
        </a:xfrm>
      </p:grpSpPr>
      <p:sp>
        <p:nvSpPr>
          <p:cNvPr id="12" name="Bild">
            <a:extLst>
              <a:ext uri="{FF2B5EF4-FFF2-40B4-BE49-F238E27FC236}">
                <a16:creationId xmlns:a16="http://schemas.microsoft.com/office/drawing/2014/main" id="{DC821E7D-8E5B-0443-A5F3-00785BB23C7B}"/>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a:t>Click icon to add picture</a:t>
            </a:r>
            <a:endParaRPr/>
          </a:p>
        </p:txBody>
      </p:sp>
      <p:pic>
        <p:nvPicPr>
          <p:cNvPr id="5" name="Picture 4" descr="Shape&#10;&#10;Description automatically generated with medium confidence">
            <a:extLst>
              <a:ext uri="{FF2B5EF4-FFF2-40B4-BE49-F238E27FC236}">
                <a16:creationId xmlns:a16="http://schemas.microsoft.com/office/drawing/2014/main" id="{F7940347-5516-4FAF-B968-A82DC249D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031212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Gradient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2ECC3D-4340-4E40-AC6A-F9401763D662}"/>
              </a:ext>
            </a:extLst>
          </p:cNvPr>
          <p:cNvSpPr/>
          <p:nvPr userDrawn="1"/>
        </p:nvSpPr>
        <p:spPr>
          <a:xfrm>
            <a:off x="0" y="0"/>
            <a:ext cx="12192000" cy="210589"/>
          </a:xfrm>
          <a:prstGeom prst="rect">
            <a:avLst/>
          </a:prstGeom>
          <a:solidFill>
            <a:srgbClr val="007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88F766-4C1F-3941-B36C-3F586118A49A}"/>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21E5BF-9B7B-0A4C-9EC0-4D7B3AAF4F0D}"/>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42ECB8-8A33-F04E-88D1-FAC646208AC9}"/>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76EA20-6A3B-9345-A4A1-2F71ED598508}"/>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E7824F-89BF-F440-A5D1-3640E9D51C4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997972-1439-C942-A9CD-125960657BC2}"/>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43050A-2473-F74A-90B1-13C96DB80099}"/>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141ABFE-D653-3540-B09E-B4410096FF90}"/>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41AE3820-E8FB-4C18-989E-080BD0ED51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717949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rangeGradient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9C8918-2C9E-2646-B722-8558548DC62E}"/>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E19101-4567-5B4E-83B0-15AC8A162AAB}"/>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4B773E-8DCD-AD4C-9CD5-1601F3902E35}"/>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F806F-E1BF-C34F-A504-7BB831B0DC9F}"/>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3F6638-19E1-924D-9C2C-93DCBC632B92}"/>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F5A554-F078-754F-B143-7BB72BFED050}"/>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4D0FB3-72C3-BB4E-89B9-94B5BEAE2C26}"/>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819A78-97FB-3149-AC9B-8F846F3B786B}"/>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67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Silver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el 1">
            <a:extLst>
              <a:ext uri="{FF2B5EF4-FFF2-40B4-BE49-F238E27FC236}">
                <a16:creationId xmlns:a16="http://schemas.microsoft.com/office/drawing/2014/main" id="{8874BFF3-5581-F84F-9614-A6B16F4CA112}"/>
              </a:ext>
            </a:extLst>
          </p:cNvPr>
          <p:cNvSpPr>
            <a:spLocks noGrp="1"/>
          </p:cNvSpPr>
          <p:nvPr>
            <p:ph type="title" hasCustomPrompt="1"/>
          </p:nvPr>
        </p:nvSpPr>
        <p:spPr>
          <a:xfrm>
            <a:off x="917914" y="898313"/>
            <a:ext cx="10938695" cy="1182722"/>
          </a:xfrm>
          <a:prstGeom prst="rect">
            <a:avLst/>
          </a:prstGeom>
        </p:spPr>
        <p:txBody>
          <a:bodyPr/>
          <a:lstStyle>
            <a:lvl1pPr>
              <a:defRPr b="0">
                <a:gradFill>
                  <a:gsLst>
                    <a:gs pos="0">
                      <a:schemeClr val="tx1">
                        <a:lumMod val="85000"/>
                        <a:lumOff val="15000"/>
                      </a:schemeClr>
                    </a:gs>
                    <a:gs pos="100000">
                      <a:schemeClr val="bg2">
                        <a:lumMod val="10000"/>
                      </a:schemeClr>
                    </a:gs>
                  </a:gsLst>
                  <a:lin ang="0" scaled="1"/>
                </a:gradFill>
              </a:defRPr>
            </a:lvl1pPr>
          </a:lstStyle>
          <a:p>
            <a:r>
              <a:rPr lang="en-AU" noProof="0"/>
              <a:t>Title</a:t>
            </a:r>
          </a:p>
        </p:txBody>
      </p:sp>
      <p:sp>
        <p:nvSpPr>
          <p:cNvPr id="2" name="TextBox 1">
            <a:extLst>
              <a:ext uri="{FF2B5EF4-FFF2-40B4-BE49-F238E27FC236}">
                <a16:creationId xmlns:a16="http://schemas.microsoft.com/office/drawing/2014/main" id="{E4FAFF8C-5AC5-084D-B6F0-41FAC3C40D8E}"/>
              </a:ext>
            </a:extLst>
          </p:cNvPr>
          <p:cNvSpPr txBox="1"/>
          <p:nvPr userDrawn="1"/>
        </p:nvSpPr>
        <p:spPr>
          <a:xfrm>
            <a:off x="2667000" y="1482969"/>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3" name="Rectangle 2">
            <a:extLst>
              <a:ext uri="{FF2B5EF4-FFF2-40B4-BE49-F238E27FC236}">
                <a16:creationId xmlns:a16="http://schemas.microsoft.com/office/drawing/2014/main" id="{DF898958-0232-7A4D-AD9B-CE5CB4E5E201}"/>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FC9DD9-2F94-FF41-8FA5-A06010437240}"/>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83475F-212D-D24A-990D-F597330F0FAB}"/>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32F9D5-08EE-ED48-BD8C-524F2B677CAB}"/>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D81987-E77D-284F-A5D3-64875C8F4D6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A2469F-5CA2-AB4F-B11E-6405C7F3DBBE}"/>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B76579-8212-9742-BCFD-915465FB86D6}"/>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medium confidence">
            <a:extLst>
              <a:ext uri="{FF2B5EF4-FFF2-40B4-BE49-F238E27FC236}">
                <a16:creationId xmlns:a16="http://schemas.microsoft.com/office/drawing/2014/main" id="{6E57FB54-8210-43A9-8331-B5673E568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6530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itonTitlePage Picture">
    <p:spTree>
      <p:nvGrpSpPr>
        <p:cNvPr id="1" name=""/>
        <p:cNvGrpSpPr/>
        <p:nvPr/>
      </p:nvGrpSpPr>
      <p:grpSpPr>
        <a:xfrm>
          <a:off x="0" y="0"/>
          <a:ext cx="0" cy="0"/>
          <a:chOff x="0" y="0"/>
          <a:chExt cx="0" cy="0"/>
        </a:xfrm>
      </p:grpSpPr>
      <p:sp>
        <p:nvSpPr>
          <p:cNvPr id="6" name="Bild">
            <a:extLst>
              <a:ext uri="{FF2B5EF4-FFF2-40B4-BE49-F238E27FC236}">
                <a16:creationId xmlns:a16="http://schemas.microsoft.com/office/drawing/2014/main" id="{AC009FC7-A04B-1B49-B7CE-ABC58262D45C}"/>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a:t>Click icon to add picture</a:t>
            </a:r>
            <a:endParaRPr/>
          </a:p>
        </p:txBody>
      </p:sp>
      <p:sp>
        <p:nvSpPr>
          <p:cNvPr id="7" name="ABOUT…">
            <a:extLst>
              <a:ext uri="{FF2B5EF4-FFF2-40B4-BE49-F238E27FC236}">
                <a16:creationId xmlns:a16="http://schemas.microsoft.com/office/drawing/2014/main" id="{27158CA1-850C-C642-A6C7-44B0ED57135B}"/>
              </a:ext>
            </a:extLst>
          </p:cNvPr>
          <p:cNvSpPr txBox="1"/>
          <p:nvPr userDrawn="1"/>
        </p:nvSpPr>
        <p:spPr>
          <a:xfrm>
            <a:off x="956410" y="788247"/>
            <a:ext cx="4160251" cy="1182721"/>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b="0" cap="none">
                <a:gradFill>
                  <a:gsLst>
                    <a:gs pos="0">
                      <a:schemeClr val="bg2">
                        <a:lumMod val="10000"/>
                      </a:schemeClr>
                    </a:gs>
                    <a:gs pos="100000">
                      <a:schemeClr val="bg2">
                        <a:lumMod val="25000"/>
                      </a:schemeClr>
                    </a:gs>
                  </a:gsLst>
                  <a:lin ang="2700000" scaled="1"/>
                </a:gradFill>
              </a:rPr>
              <a:t>Heading</a:t>
            </a:r>
          </a:p>
        </p:txBody>
      </p:sp>
      <p:sp>
        <p:nvSpPr>
          <p:cNvPr id="8" name="Inhaltsplatzhalter 3">
            <a:extLst>
              <a:ext uri="{FF2B5EF4-FFF2-40B4-BE49-F238E27FC236}">
                <a16:creationId xmlns:a16="http://schemas.microsoft.com/office/drawing/2014/main" id="{831612A6-A59F-5041-A0C9-4B2691E249A4}"/>
              </a:ext>
            </a:extLst>
          </p:cNvPr>
          <p:cNvSpPr txBox="1">
            <a:spLocks/>
          </p:cNvSpPr>
          <p:nvPr userDrawn="1"/>
        </p:nvSpPr>
        <p:spPr>
          <a:xfrm>
            <a:off x="1395116" y="2081035"/>
            <a:ext cx="4455115" cy="952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60"/>
              </a:lnSpc>
              <a:buNone/>
            </a:pPr>
            <a:r>
              <a:rPr lang="en-AU" sz="2000">
                <a:solidFill>
                  <a:srgbClr val="008A96"/>
                </a:solidFill>
              </a:rPr>
              <a:t>Pull quote</a:t>
            </a:r>
          </a:p>
          <a:p>
            <a:pPr marL="0" indent="0">
              <a:lnSpc>
                <a:spcPts val="2360"/>
              </a:lnSpc>
              <a:buNone/>
            </a:pPr>
            <a:endParaRPr lang="en-AU" sz="2000">
              <a:solidFill>
                <a:schemeClr val="accent3"/>
              </a:solidFill>
            </a:endParaRPr>
          </a:p>
        </p:txBody>
      </p:sp>
      <p:sp>
        <p:nvSpPr>
          <p:cNvPr id="9"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D4914732-AABE-364B-9EE5-443B40E1A325}"/>
              </a:ext>
            </a:extLst>
          </p:cNvPr>
          <p:cNvSpPr txBox="1"/>
          <p:nvPr userDrawn="1"/>
        </p:nvSpPr>
        <p:spPr>
          <a:xfrm>
            <a:off x="1471017" y="3033875"/>
            <a:ext cx="4034750" cy="2652282"/>
          </a:xfrm>
          <a:prstGeom prst="rect">
            <a:avLst/>
          </a:prstGeom>
          <a:noFill/>
          <a:ln w="12700">
            <a:miter lim="400000"/>
          </a:ln>
          <a:extLst>
            <a:ext uri="{C572A759-6A51-4108-AA02-DFA0A04FC94B}">
              <ma14:wrappingTextBoxFlag xmlns="" xmlns:ma14="http://schemas.microsoft.com/office/mac/drawingml/2011/main"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r>
              <a:rPr lang="en-AU" sz="1300">
                <a:solidFill>
                  <a:schemeClr val="bg2">
                    <a:lumMod val="25000"/>
                  </a:schemeClr>
                </a:solidFill>
                <a:latin typeface="+mn-lt"/>
                <a:ea typeface="Helvetica Neue" charset="0"/>
                <a:cs typeface="Helvetica Neue" charset="0"/>
              </a:rPr>
              <a:t>Text</a:t>
            </a:r>
          </a:p>
        </p:txBody>
      </p:sp>
      <p:pic>
        <p:nvPicPr>
          <p:cNvPr id="10" name="Picture 9" descr="Shape&#10;&#10;Description automatically generated with medium confidence">
            <a:extLst>
              <a:ext uri="{FF2B5EF4-FFF2-40B4-BE49-F238E27FC236}">
                <a16:creationId xmlns:a16="http://schemas.microsoft.com/office/drawing/2014/main" id="{A9384539-9C72-4D64-ABCE-47F435AF74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76781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9209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870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6F5A2E-B019-214E-9B99-03C4D6FC9CD0}"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89903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6F5A2E-B019-214E-9B99-03C4D6FC9CD0}" type="datetimeFigureOut">
              <a:rPr lang="en-US" smtClean="0"/>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76742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6F5A2E-B019-214E-9B99-03C4D6FC9CD0}" type="datetimeFigureOut">
              <a:rPr lang="en-US" smtClean="0"/>
              <a:t>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027300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F5A2E-B019-214E-9B99-03C4D6FC9CD0}" type="datetimeFigureOut">
              <a:rPr lang="en-US" smtClean="0"/>
              <a:t>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16023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6F5A2E-B019-214E-9B99-03C4D6FC9CD0}"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4018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6F5A2E-B019-214E-9B99-03C4D6FC9CD0}" type="datetimeFigureOut">
              <a:rPr lang="en-AU" noProof="0" smtClean="0"/>
              <a:t>8/08/2024</a:t>
            </a:fld>
            <a:endParaRPr lang="en-AU" noProof="0"/>
          </a:p>
        </p:txBody>
      </p:sp>
      <p:sp>
        <p:nvSpPr>
          <p:cNvPr id="6" name="Footer Placeholder 5"/>
          <p:cNvSpPr>
            <a:spLocks noGrp="1"/>
          </p:cNvSpPr>
          <p:nvPr>
            <p:ph type="ftr" sz="quarter" idx="11"/>
          </p:nvPr>
        </p:nvSpPr>
        <p:spPr/>
        <p:txBody>
          <a:bodyPr/>
          <a:lstStyle/>
          <a:p>
            <a:endParaRPr lang="en-AU" noProof="0"/>
          </a:p>
        </p:txBody>
      </p:sp>
      <p:sp>
        <p:nvSpPr>
          <p:cNvPr id="7" name="Slide Number Placeholder 6"/>
          <p:cNvSpPr>
            <a:spLocks noGrp="1"/>
          </p:cNvSpPr>
          <p:nvPr>
            <p:ph type="sldNum" sz="quarter" idx="12"/>
          </p:nvPr>
        </p:nvSpPr>
        <p:spPr/>
        <p:txBody>
          <a:bodyPr/>
          <a:lstStyle/>
          <a:p>
            <a:fld id="{D8E7AC7D-DE47-D04B-810A-E333F322F2EB}" type="slidenum">
              <a:rPr lang="en-AU" noProof="0" smtClean="0"/>
              <a:t>‹#›</a:t>
            </a:fld>
            <a:endParaRPr lang="en-AU" noProof="0"/>
          </a:p>
        </p:txBody>
      </p:sp>
    </p:spTree>
    <p:extLst>
      <p:ext uri="{BB962C8B-B14F-4D97-AF65-F5344CB8AC3E}">
        <p14:creationId xmlns:p14="http://schemas.microsoft.com/office/powerpoint/2010/main" val="292876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F5A2E-B019-214E-9B99-03C4D6FC9CD0}" type="datetimeFigureOut">
              <a:rPr lang="en-AU" noProof="0" smtClean="0"/>
              <a:t>8/08/2024</a:t>
            </a:fld>
            <a:endParaRPr lang="en-AU"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noProof="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7AC7D-DE47-D04B-810A-E333F322F2EB}" type="slidenum">
              <a:rPr lang="en-AU" noProof="0" smtClean="0"/>
              <a:t>‹#›</a:t>
            </a:fld>
            <a:endParaRPr lang="en-AU" noProof="0"/>
          </a:p>
        </p:txBody>
      </p:sp>
    </p:spTree>
    <p:extLst>
      <p:ext uri="{BB962C8B-B14F-4D97-AF65-F5344CB8AC3E}">
        <p14:creationId xmlns:p14="http://schemas.microsoft.com/office/powerpoint/2010/main" val="159539280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9" r:id="rId14"/>
    <p:sldLayoutId id="2147484010" r:id="rId15"/>
    <p:sldLayoutId id="2147483677"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19552-B087-0DCD-7ED4-EE82210BD9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3" r="14171" b="22550"/>
          <a:stretch/>
        </p:blipFill>
        <p:spPr>
          <a:xfrm>
            <a:off x="4080503" y="188522"/>
            <a:ext cx="8111497" cy="5592792"/>
          </a:xfrm>
          <a:prstGeom prst="rect">
            <a:avLst/>
          </a:prstGeom>
        </p:spPr>
      </p:pic>
      <p:sp>
        <p:nvSpPr>
          <p:cNvPr id="10" name="www.helvetic-studio.com">
            <a:extLst>
              <a:ext uri="{C183D7F6-B498-43B3-948B-1728B52AA6E4}">
                <adec:decorative xmlns:adec="http://schemas.microsoft.com/office/drawing/2017/decorative" val="1"/>
              </a:ext>
            </a:extLst>
          </p:cNvPr>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 uri="{C183D7F6-B498-43B3-948B-1728B52AA6E4}">
                <adec:decorative xmlns:adec="http://schemas.microsoft.com/office/drawing/2017/decorative" val="1"/>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 uri="{C183D7F6-B498-43B3-948B-1728B52AA6E4}">
                <adec:decorative xmlns:adec="http://schemas.microsoft.com/office/drawing/2017/decorative" val="1"/>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 uri="{C183D7F6-B498-43B3-948B-1728B52AA6E4}">
                <adec:decorative xmlns:adec="http://schemas.microsoft.com/office/drawing/2017/decorative" val="1"/>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 uri="{C183D7F6-B498-43B3-948B-1728B52AA6E4}">
                <adec:decorative xmlns:adec="http://schemas.microsoft.com/office/drawing/2017/decorative" val="1"/>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2E51E1-FD8B-9A4F-9849-68D3ADC71213}"/>
              </a:ext>
              <a:ext uri="{C183D7F6-B498-43B3-948B-1728B52AA6E4}">
                <adec:decorative xmlns:adec="http://schemas.microsoft.com/office/drawing/2017/decorative" val="1"/>
              </a:ext>
            </a:extLst>
          </p:cNvPr>
          <p:cNvSpPr/>
          <p:nvPr/>
        </p:nvSpPr>
        <p:spPr>
          <a:xfrm>
            <a:off x="0" y="195727"/>
            <a:ext cx="12904382"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E319F90-3CB3-464B-AFB8-260E22599247}"/>
              </a:ext>
              <a:ext uri="{C183D7F6-B498-43B3-948B-1728B52AA6E4}">
                <adec:decorative xmlns:adec="http://schemas.microsoft.com/office/drawing/2017/decorative" val="1"/>
              </a:ext>
            </a:extLst>
          </p:cNvPr>
          <p:cNvGrpSpPr/>
          <p:nvPr/>
        </p:nvGrpSpPr>
        <p:grpSpPr>
          <a:xfrm>
            <a:off x="986589" y="1099837"/>
            <a:ext cx="6875108"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 uri="{C183D7F6-B498-43B3-948B-1728B52AA6E4}">
                <adec:decorative xmlns:adec="http://schemas.microsoft.com/office/drawing/2017/decorative" val="1"/>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3" name="Title 2">
            <a:extLst>
              <a:ext uri="{FF2B5EF4-FFF2-40B4-BE49-F238E27FC236}">
                <a16:creationId xmlns:a16="http://schemas.microsoft.com/office/drawing/2014/main" id="{3AA12730-1C98-6D47-97CA-18BF0AD94FF7}"/>
              </a:ext>
            </a:extLst>
          </p:cNvPr>
          <p:cNvSpPr txBox="1">
            <a:spLocks noGrp="1"/>
          </p:cNvSpPr>
          <p:nvPr>
            <p:ph type="title" idx="4294967295"/>
          </p:nvPr>
        </p:nvSpPr>
        <p:spPr>
          <a:xfrm>
            <a:off x="1353056" y="1928276"/>
            <a:ext cx="6096285" cy="144655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mn-lt"/>
                <a:ea typeface="+mn-ea"/>
                <a:cs typeface="+mn-cs"/>
              </a:rPr>
              <a:t>The General Practice in Aged Care Incentive</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BE4D18C7-3E94-7E41-9FC6-18384970A5AA}"/>
              </a:ext>
            </a:extLst>
          </p:cNvPr>
          <p:cNvSpPr txBox="1"/>
          <p:nvPr/>
        </p:nvSpPr>
        <p:spPr>
          <a:xfrm>
            <a:off x="1270556" y="3368002"/>
            <a:ext cx="4548269" cy="707886"/>
          </a:xfrm>
          <a:prstGeom prst="rect">
            <a:avLst/>
          </a:prstGeom>
          <a:noFill/>
        </p:spPr>
        <p:txBody>
          <a:bodyPr wrap="square" rtlCol="0">
            <a:spAutoFit/>
          </a:bodyPr>
          <a:lstStyle/>
          <a:p>
            <a:r>
              <a:rPr lang="en-US" sz="2000">
                <a:solidFill>
                  <a:srgbClr val="008A96"/>
                </a:solidFill>
              </a:rPr>
              <a:t>Better health care for residential aged care home residents</a:t>
            </a:r>
          </a:p>
        </p:txBody>
      </p:sp>
      <p:sp>
        <p:nvSpPr>
          <p:cNvPr id="7" name="TextBox 6">
            <a:extLst>
              <a:ext uri="{FF2B5EF4-FFF2-40B4-BE49-F238E27FC236}">
                <a16:creationId xmlns:a16="http://schemas.microsoft.com/office/drawing/2014/main" id="{42C894C7-6659-5321-49D3-0D65682DEF7A}"/>
              </a:ext>
            </a:extLst>
          </p:cNvPr>
          <p:cNvSpPr txBox="1"/>
          <p:nvPr/>
        </p:nvSpPr>
        <p:spPr>
          <a:xfrm>
            <a:off x="1270556" y="4141385"/>
            <a:ext cx="5865340" cy="307777"/>
          </a:xfrm>
          <a:prstGeom prst="rect">
            <a:avLst/>
          </a:prstGeom>
          <a:noFill/>
        </p:spPr>
        <p:txBody>
          <a:bodyPr wrap="square" rtlCol="0">
            <a:spAutoFit/>
          </a:bodyPr>
          <a:lstStyle/>
          <a:p>
            <a:r>
              <a:rPr lang="en-US" sz="1400"/>
              <a:t>An introduction for residential aged care staff</a:t>
            </a:r>
          </a:p>
        </p:txBody>
      </p:sp>
    </p:spTree>
    <p:extLst>
      <p:ext uri="{BB962C8B-B14F-4D97-AF65-F5344CB8AC3E}">
        <p14:creationId xmlns:p14="http://schemas.microsoft.com/office/powerpoint/2010/main" val="386935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4A90C61-1D52-DBB4-471A-A941CD736ACD}"/>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470"/>
          <a:stretch/>
        </p:blipFill>
        <p:spPr bwMode="auto">
          <a:xfrm>
            <a:off x="5970253" y="1629"/>
            <a:ext cx="62217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0FF4BFB-AB11-0047-8D88-9DB26B7F4FCC}"/>
              </a:ext>
              <a:ext uri="{C183D7F6-B498-43B3-948B-1728B52AA6E4}">
                <adec:decorative xmlns:adec="http://schemas.microsoft.com/office/drawing/2017/decorative" val="1"/>
              </a:ext>
            </a:extLst>
          </p:cNvPr>
          <p:cNvSpPr/>
          <p:nvPr/>
        </p:nvSpPr>
        <p:spPr>
          <a:xfrm>
            <a:off x="5970253" y="-10338"/>
            <a:ext cx="6221747" cy="6866709"/>
          </a:xfrm>
          <a:prstGeom prst="rect">
            <a:avLst/>
          </a:prstGeom>
          <a:gradFill flip="none" rotWithShape="1">
            <a:gsLst>
              <a:gs pos="1000">
                <a:srgbClr val="00B4C4"/>
              </a:gs>
              <a:gs pos="98000">
                <a:srgbClr val="008A96">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BOUT…">
            <a:extLst>
              <a:ext uri="{FF2B5EF4-FFF2-40B4-BE49-F238E27FC236}">
                <a16:creationId xmlns:a16="http://schemas.microsoft.com/office/drawing/2014/main" id="{3201B30D-BA0F-E144-8C27-49B45F289989}"/>
              </a:ext>
              <a:ext uri="{C183D7F6-B498-43B3-948B-1728B52AA6E4}">
                <adec:decorative xmlns:adec="http://schemas.microsoft.com/office/drawing/2017/decorative" val="1"/>
              </a:ext>
            </a:extLst>
          </p:cNvPr>
          <p:cNvSpPr txBox="1"/>
          <p:nvPr/>
        </p:nvSpPr>
        <p:spPr>
          <a:xfrm>
            <a:off x="7285772" y="898314"/>
            <a:ext cx="4160251" cy="1182721"/>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cap="none">
              <a:gradFill>
                <a:gsLst>
                  <a:gs pos="0">
                    <a:srgbClr val="008A96"/>
                  </a:gs>
                  <a:gs pos="100000">
                    <a:srgbClr val="00B4C4"/>
                  </a:gs>
                </a:gsLst>
                <a:lin ang="2700000" scaled="1"/>
              </a:gradFill>
            </a:endParaRPr>
          </a:p>
        </p:txBody>
      </p:sp>
      <p:sp>
        <p:nvSpPr>
          <p:cNvPr id="9" name="Title 8">
            <a:extLst>
              <a:ext uri="{FF2B5EF4-FFF2-40B4-BE49-F238E27FC236}">
                <a16:creationId xmlns:a16="http://schemas.microsoft.com/office/drawing/2014/main" id="{1FCECA5A-3B46-A64A-99B4-38E2FC0EF2E6}"/>
              </a:ext>
            </a:extLst>
          </p:cNvPr>
          <p:cNvSpPr txBox="1">
            <a:spLocks noGrp="1"/>
          </p:cNvSpPr>
          <p:nvPr>
            <p:ph type="title" idx="4294967295"/>
          </p:nvPr>
        </p:nvSpPr>
        <p:spPr>
          <a:xfrm>
            <a:off x="770970" y="965612"/>
            <a:ext cx="4541524" cy="1048124"/>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Incentive service requirements include</a:t>
            </a:r>
          </a:p>
        </p:txBody>
      </p:sp>
      <p:sp>
        <p:nvSpPr>
          <p:cNvPr id="11" name="Rectangle 10">
            <a:extLst>
              <a:ext uri="{FF2B5EF4-FFF2-40B4-BE49-F238E27FC236}">
                <a16:creationId xmlns:a16="http://schemas.microsoft.com/office/drawing/2014/main" id="{976F058B-D283-6142-92E1-3BEC019672FD}"/>
              </a:ext>
              <a:ext uri="{C183D7F6-B498-43B3-948B-1728B52AA6E4}">
                <adec:decorative xmlns:adec="http://schemas.microsoft.com/office/drawing/2017/decorative" val="1"/>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F17793-40D4-1E4E-B711-53DAB532714C}"/>
              </a:ext>
              <a:ext uri="{C183D7F6-B498-43B3-948B-1728B52AA6E4}">
                <adec:decorative xmlns:adec="http://schemas.microsoft.com/office/drawing/2017/decorative" val="1"/>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8EC37A-3390-724F-9AC7-C9CB30CB8C72}"/>
              </a:ext>
              <a:ext uri="{C183D7F6-B498-43B3-948B-1728B52AA6E4}">
                <adec:decorative xmlns:adec="http://schemas.microsoft.com/office/drawing/2017/decorative" val="1"/>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6EB63D-D593-CC44-9F9E-2E4A915E4880}"/>
              </a:ext>
              <a:ext uri="{C183D7F6-B498-43B3-948B-1728B52AA6E4}">
                <adec:decorative xmlns:adec="http://schemas.microsoft.com/office/drawing/2017/decorative" val="1"/>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A961F9-D99B-7748-BF91-9F1AFE6B4145}"/>
              </a:ext>
              <a:ext uri="{C183D7F6-B498-43B3-948B-1728B52AA6E4}">
                <adec:decorative xmlns:adec="http://schemas.microsoft.com/office/drawing/2017/decorative" val="1"/>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410CEF-69C5-4B4B-9F4C-E01C555D5AE1}"/>
              </a:ext>
              <a:ext uri="{C183D7F6-B498-43B3-948B-1728B52AA6E4}">
                <adec:decorative xmlns:adec="http://schemas.microsoft.com/office/drawing/2017/decorative" val="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E769CFD-30BB-2E46-91C7-BD45AE705C78}"/>
              </a:ext>
              <a:ext uri="{C183D7F6-B498-43B3-948B-1728B52AA6E4}">
                <adec:decorative xmlns:adec="http://schemas.microsoft.com/office/drawing/2017/decorative" val="1"/>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589310-3CD4-9742-A39A-380BE0D0E83A}"/>
              </a:ext>
              <a:ext uri="{C183D7F6-B498-43B3-948B-1728B52AA6E4}">
                <adec:decorative xmlns:adec="http://schemas.microsoft.com/office/drawing/2017/decorative" val="1"/>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50CAFF-D8B6-524D-916C-D4DFE2BBAC1E}"/>
              </a:ext>
              <a:ext uri="{C183D7F6-B498-43B3-948B-1728B52AA6E4}">
                <adec:decorative xmlns:adec="http://schemas.microsoft.com/office/drawing/2017/decorative" val="1"/>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F900A6-94BD-7B97-F47F-83B76CE3A4D6}"/>
              </a:ext>
            </a:extLst>
          </p:cNvPr>
          <p:cNvSpPr/>
          <p:nvPr/>
        </p:nvSpPr>
        <p:spPr>
          <a:xfrm>
            <a:off x="772411" y="2272103"/>
            <a:ext cx="4535944" cy="1680680"/>
          </a:xfrm>
          <a:prstGeom prst="rect">
            <a:avLst/>
          </a:prstGeom>
          <a:solidFill>
            <a:schemeClr val="bg2"/>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200" b="1">
                <a:solidFill>
                  <a:schemeClr val="tx1"/>
                </a:solidFill>
                <a:latin typeface="Arial"/>
                <a:cs typeface="Arial"/>
              </a:rPr>
              <a:t>8 regular visits</a:t>
            </a:r>
          </a:p>
          <a:p>
            <a:pPr marL="360045" lvl="1" indent="-269875">
              <a:lnSpc>
                <a:spcPct val="120000"/>
              </a:lnSpc>
              <a:buFont typeface="Arial" panose="020B0604020202020204" pitchFamily="34" charset="0"/>
              <a:buChar char="•"/>
            </a:pPr>
            <a:r>
              <a:rPr lang="en-AU" sz="1200" kern="100">
                <a:solidFill>
                  <a:schemeClr val="tx1"/>
                </a:solidFill>
                <a:effectLst/>
                <a:latin typeface="Arial"/>
                <a:ea typeface="Calibri"/>
                <a:cs typeface="Arial"/>
              </a:rPr>
              <a:t>At least 2 eligible regular services</a:t>
            </a:r>
            <a:r>
              <a:rPr lang="en-AU" sz="1200" kern="100">
                <a:solidFill>
                  <a:schemeClr val="tx1"/>
                </a:solidFill>
                <a:latin typeface="Arial"/>
                <a:ea typeface="Calibri"/>
                <a:cs typeface="Arial"/>
              </a:rPr>
              <a:t> </a:t>
            </a:r>
            <a:r>
              <a:rPr lang="en-AU" sz="1200" kern="100">
                <a:solidFill>
                  <a:schemeClr val="tx1"/>
                </a:solidFill>
                <a:effectLst/>
                <a:latin typeface="Arial"/>
                <a:ea typeface="Calibri"/>
                <a:cs typeface="Arial"/>
              </a:rPr>
              <a:t>per quarter</a:t>
            </a:r>
            <a:r>
              <a:rPr lang="en-AU" sz="1200" kern="100">
                <a:solidFill>
                  <a:schemeClr val="tx1"/>
                </a:solidFill>
                <a:latin typeface="Arial"/>
                <a:ea typeface="Calibri"/>
                <a:cs typeface="Arial"/>
              </a:rPr>
              <a:t>, </a:t>
            </a:r>
            <a:r>
              <a:rPr lang="en-AU" sz="1200" kern="100">
                <a:solidFill>
                  <a:schemeClr val="tx1"/>
                </a:solidFill>
                <a:effectLst/>
                <a:latin typeface="Arial"/>
                <a:ea typeface="Calibri"/>
                <a:cs typeface="Arial"/>
              </a:rPr>
              <a:t>totalling 8 regular visits per year</a:t>
            </a:r>
            <a:r>
              <a:rPr lang="en-AU" sz="1200" kern="100">
                <a:solidFill>
                  <a:schemeClr val="tx1"/>
                </a:solidFill>
                <a:latin typeface="Arial"/>
                <a:ea typeface="Calibri"/>
                <a:cs typeface="Arial"/>
              </a:rPr>
              <a:t> </a:t>
            </a:r>
            <a:endParaRPr lang="en-AU" sz="1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60045" lvl="1" indent="-269875">
              <a:lnSpc>
                <a:spcPct val="120000"/>
              </a:lnSpc>
              <a:buFont typeface="Arial" panose="020B0604020202020204" pitchFamily="34" charset="0"/>
              <a:buChar char="•"/>
            </a:pPr>
            <a:r>
              <a:rPr lang="en-AU" sz="1200" kern="100">
                <a:solidFill>
                  <a:schemeClr val="tx1"/>
                </a:solidFill>
                <a:latin typeface="Arial"/>
                <a:ea typeface="Calibri"/>
                <a:cs typeface="Arial"/>
              </a:rPr>
              <a:t>Delivered in separate calendar months. </a:t>
            </a:r>
            <a:endParaRPr lang="en-AU" sz="1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60045" lvl="1" indent="-269875">
              <a:lnSpc>
                <a:spcPct val="120000"/>
              </a:lnSpc>
              <a:buFont typeface="Arial" panose="020B0604020202020204" pitchFamily="34" charset="0"/>
              <a:buChar char="•"/>
            </a:pPr>
            <a:r>
              <a:rPr lang="en-AU" sz="1200" kern="100">
                <a:solidFill>
                  <a:schemeClr val="tx1"/>
                </a:solidFill>
                <a:latin typeface="Arial"/>
                <a:ea typeface="Calibri"/>
                <a:cs typeface="Arial"/>
              </a:rPr>
              <a:t>An alternative care team member to the GP (for example, a nurse) can provide 1 eligible service per quarter</a:t>
            </a:r>
          </a:p>
        </p:txBody>
      </p:sp>
      <p:sp>
        <p:nvSpPr>
          <p:cNvPr id="5" name="Rectangle 4">
            <a:extLst>
              <a:ext uri="{FF2B5EF4-FFF2-40B4-BE49-F238E27FC236}">
                <a16:creationId xmlns:a16="http://schemas.microsoft.com/office/drawing/2014/main" id="{B67561F0-010F-1468-1A49-A2270E4F9836}"/>
              </a:ext>
            </a:extLst>
          </p:cNvPr>
          <p:cNvSpPr/>
          <p:nvPr/>
        </p:nvSpPr>
        <p:spPr>
          <a:xfrm>
            <a:off x="770970" y="4297828"/>
            <a:ext cx="4535944" cy="1680680"/>
          </a:xfrm>
          <a:prstGeom prst="rect">
            <a:avLst/>
          </a:prstGeom>
          <a:solidFill>
            <a:schemeClr val="bg2"/>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lvl="0" indent="-342900">
              <a:lnSpc>
                <a:spcPct val="120000"/>
              </a:lnSpc>
              <a:buAutoNum type="arabicPeriod"/>
            </a:pPr>
            <a:endParaRPr lang="en-AU" sz="11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20000"/>
              </a:lnSpc>
            </a:pPr>
            <a:r>
              <a:rPr lang="en-AU" sz="1200" b="1" kern="100">
                <a:solidFill>
                  <a:schemeClr val="tx1"/>
                </a:solidFill>
                <a:latin typeface="Arial"/>
                <a:ea typeface="Calibri"/>
                <a:cs typeface="Arial"/>
              </a:rPr>
              <a:t>2 care planning services </a:t>
            </a:r>
            <a:endParaRPr lang="en-AU" sz="1200" b="1"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gn="l" rtl="0" fontAlgn="base"/>
            <a:r>
              <a:rPr lang="en-AU" sz="1200" kern="100">
                <a:solidFill>
                  <a:schemeClr val="tx1"/>
                </a:solidFill>
                <a:effectLst/>
                <a:latin typeface="Arial"/>
                <a:ea typeface="Calibri"/>
                <a:cs typeface="Arial"/>
              </a:rPr>
              <a:t>At least 2 eligible care planning services per year including:</a:t>
            </a:r>
          </a:p>
          <a:p>
            <a:pPr marL="285750" indent="-285750" algn="l" rtl="0" fontAlgn="base">
              <a:buFont typeface="Arial" panose="020B0604020202020204" pitchFamily="34" charset="0"/>
              <a:buChar char="•"/>
            </a:pPr>
            <a:r>
              <a:rPr lang="en-AU" sz="1200">
                <a:solidFill>
                  <a:schemeClr val="tx1"/>
                </a:solidFill>
                <a:latin typeface="Arial"/>
                <a:cs typeface="Arial"/>
              </a:rPr>
              <a:t>comprehensive</a:t>
            </a:r>
            <a:r>
              <a:rPr lang="en-AU" sz="1200" b="0" i="0" u="none" strike="noStrike">
                <a:solidFill>
                  <a:schemeClr val="tx1"/>
                </a:solidFill>
                <a:effectLst/>
                <a:latin typeface="Arial"/>
                <a:cs typeface="Arial"/>
              </a:rPr>
              <a:t> medical assessment </a:t>
            </a:r>
            <a:r>
              <a:rPr lang="en-US" sz="1200" b="0" i="0">
                <a:solidFill>
                  <a:schemeClr val="tx1"/>
                </a:solidFill>
                <a:effectLst/>
                <a:latin typeface="Arial"/>
                <a:cs typeface="Arial"/>
              </a:rPr>
              <a:t>​</a:t>
            </a:r>
            <a:endParaRPr lang="en-US" sz="1200">
              <a:solidFill>
                <a:schemeClr val="tx1"/>
              </a:solidFill>
              <a:latin typeface="Arial"/>
              <a:cs typeface="Arial"/>
            </a:endParaRPr>
          </a:p>
          <a:p>
            <a:pPr marL="285750" indent="-285750" algn="l" rtl="0" fontAlgn="base">
              <a:buFont typeface="Arial" panose="020B0604020202020204" pitchFamily="34" charset="0"/>
              <a:buChar char="•"/>
            </a:pPr>
            <a:r>
              <a:rPr lang="en-AU" sz="1200">
                <a:solidFill>
                  <a:schemeClr val="tx1"/>
                </a:solidFill>
                <a:latin typeface="Arial"/>
                <a:cs typeface="Arial"/>
              </a:rPr>
              <a:t>contribution</a:t>
            </a:r>
            <a:r>
              <a:rPr lang="en-AU" sz="1200" b="0" i="0" u="none" strike="noStrike">
                <a:solidFill>
                  <a:schemeClr val="tx1"/>
                </a:solidFill>
                <a:effectLst/>
                <a:latin typeface="Arial"/>
                <a:cs typeface="Arial"/>
              </a:rPr>
              <a:t> to, or review of, multidisciplinary care plan   </a:t>
            </a:r>
            <a:r>
              <a:rPr lang="en-US" sz="1200" b="0" i="0">
                <a:solidFill>
                  <a:schemeClr val="tx1"/>
                </a:solidFill>
                <a:effectLst/>
                <a:latin typeface="Arial"/>
                <a:cs typeface="Arial"/>
              </a:rPr>
              <a:t>​</a:t>
            </a:r>
            <a:endParaRPr lang="en-US" sz="1200">
              <a:solidFill>
                <a:schemeClr val="tx1"/>
              </a:solidFill>
              <a:latin typeface="Arial"/>
              <a:cs typeface="Arial"/>
            </a:endParaRPr>
          </a:p>
          <a:p>
            <a:pPr marL="285750" indent="-285750" fontAlgn="base">
              <a:buFont typeface="Arial" panose="020B0604020202020204" pitchFamily="34" charset="0"/>
              <a:buChar char="•"/>
            </a:pPr>
            <a:r>
              <a:rPr lang="en-AU" sz="1200">
                <a:solidFill>
                  <a:schemeClr val="tx1"/>
                </a:solidFill>
                <a:latin typeface="Arial"/>
                <a:cs typeface="Arial"/>
              </a:rPr>
              <a:t>multidisciplinary</a:t>
            </a:r>
            <a:r>
              <a:rPr lang="en-AU" sz="1200" b="0" i="0" u="none" strike="noStrike">
                <a:solidFill>
                  <a:schemeClr val="tx1"/>
                </a:solidFill>
                <a:effectLst/>
                <a:latin typeface="Arial"/>
                <a:cs typeface="Arial"/>
              </a:rPr>
              <a:t> case conference</a:t>
            </a:r>
            <a:r>
              <a:rPr lang="en-AU" sz="1200">
                <a:solidFill>
                  <a:schemeClr val="tx1"/>
                </a:solidFill>
                <a:latin typeface="Arial"/>
                <a:cs typeface="Arial"/>
              </a:rPr>
              <a:t> </a:t>
            </a:r>
            <a:endParaRPr lang="en-AU" sz="1200" b="0" i="0" u="none" strike="noStrike">
              <a:solidFill>
                <a:schemeClr val="tx1"/>
              </a:solidFill>
              <a:effectLst/>
              <a:latin typeface="Arial" panose="020B0604020202020204" pitchFamily="34" charset="0"/>
              <a:cs typeface="Arial"/>
            </a:endParaRPr>
          </a:p>
          <a:p>
            <a:pPr marL="285750" indent="-285750" algn="l" rtl="0" fontAlgn="base">
              <a:buFont typeface="Arial" panose="020B0604020202020204" pitchFamily="34" charset="0"/>
              <a:buChar char="•"/>
            </a:pPr>
            <a:r>
              <a:rPr lang="en-AU" sz="1200">
                <a:solidFill>
                  <a:schemeClr val="tx1"/>
                </a:solidFill>
                <a:latin typeface="Arial"/>
                <a:cs typeface="Arial"/>
              </a:rPr>
              <a:t>residential</a:t>
            </a:r>
            <a:r>
              <a:rPr lang="en-AU" sz="1200" b="0" i="0" u="none" strike="noStrike">
                <a:solidFill>
                  <a:schemeClr val="tx1"/>
                </a:solidFill>
                <a:effectLst/>
                <a:latin typeface="Arial"/>
                <a:cs typeface="Arial"/>
              </a:rPr>
              <a:t> Medication Management Review</a:t>
            </a:r>
            <a:r>
              <a:rPr lang="en-AU" sz="1200">
                <a:solidFill>
                  <a:schemeClr val="tx1"/>
                </a:solidFill>
                <a:latin typeface="Arial"/>
                <a:cs typeface="Arial"/>
              </a:rPr>
              <a:t>.</a:t>
            </a:r>
            <a:r>
              <a:rPr lang="en-AU" sz="1200" b="0" i="0" u="none" strike="noStrike">
                <a:solidFill>
                  <a:schemeClr val="tx1"/>
                </a:solidFill>
                <a:effectLst/>
                <a:latin typeface="Arial"/>
                <a:cs typeface="Arial"/>
              </a:rPr>
              <a:t>   </a:t>
            </a:r>
            <a:r>
              <a:rPr lang="en-US" sz="1200" b="0" i="0">
                <a:solidFill>
                  <a:schemeClr val="tx1"/>
                </a:solidFill>
                <a:effectLst/>
                <a:latin typeface="Arial"/>
                <a:cs typeface="Arial"/>
              </a:rPr>
              <a:t>​</a:t>
            </a:r>
            <a:endParaRPr lang="en-AU" sz="1200" kern="100">
              <a:solidFill>
                <a:schemeClr val="tx1"/>
              </a:solidFill>
              <a:effectLst/>
              <a:latin typeface="Arial"/>
              <a:ea typeface="Calibri" panose="020F0502020204030204" pitchFamily="34" charset="0"/>
              <a:cs typeface="Arial"/>
            </a:endParaRPr>
          </a:p>
          <a:p>
            <a:pPr algn="ctr"/>
            <a:endParaRPr lang="en-AU" sz="1100">
              <a:solidFill>
                <a:schemeClr val="tx1"/>
              </a:solidFill>
            </a:endParaRPr>
          </a:p>
        </p:txBody>
      </p:sp>
      <p:sp>
        <p:nvSpPr>
          <p:cNvPr id="7" name="Oval 6">
            <a:extLst>
              <a:ext uri="{FF2B5EF4-FFF2-40B4-BE49-F238E27FC236}">
                <a16:creationId xmlns:a16="http://schemas.microsoft.com/office/drawing/2014/main" id="{1398E866-DCE8-4FCA-5978-F813728C9DEF}"/>
              </a:ext>
              <a:ext uri="{C183D7F6-B498-43B3-948B-1728B52AA6E4}">
                <adec:decorative xmlns:adec="http://schemas.microsoft.com/office/drawing/2017/decorative" val="1"/>
              </a:ext>
            </a:extLst>
          </p:cNvPr>
          <p:cNvSpPr/>
          <p:nvPr/>
        </p:nvSpPr>
        <p:spPr>
          <a:xfrm>
            <a:off x="2717692" y="3804056"/>
            <a:ext cx="642500" cy="642500"/>
          </a:xfrm>
          <a:prstGeom prst="ellipse">
            <a:avLst/>
          </a:prstGeom>
          <a:solidFill>
            <a:schemeClr val="bg1"/>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000">
                <a:solidFill>
                  <a:schemeClr val="tx1"/>
                </a:solidFill>
              </a:rPr>
              <a:t>and</a:t>
            </a:r>
          </a:p>
        </p:txBody>
      </p:sp>
    </p:spTree>
    <p:extLst>
      <p:ext uri="{BB962C8B-B14F-4D97-AF65-F5344CB8AC3E}">
        <p14:creationId xmlns:p14="http://schemas.microsoft.com/office/powerpoint/2010/main" val="238047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F3FF2-FD92-2E6B-59DD-75DEEAF93FA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53339" y="214314"/>
            <a:ext cx="7838661" cy="5574206"/>
          </a:xfrm>
          <a:prstGeom prst="rect">
            <a:avLst/>
          </a:prstGeom>
        </p:spPr>
      </p:pic>
      <p:sp>
        <p:nvSpPr>
          <p:cNvPr id="11" name="Rectangle 10">
            <a:extLst>
              <a:ext uri="{FF2B5EF4-FFF2-40B4-BE49-F238E27FC236}">
                <a16:creationId xmlns:a16="http://schemas.microsoft.com/office/drawing/2014/main" id="{546D708B-29AB-130C-107D-6BA2D8EF4D96}"/>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C67398AB-E8FB-F75C-5340-5666531FBFA5}"/>
              </a:ext>
              <a:ext uri="{C183D7F6-B498-43B3-948B-1728B52AA6E4}">
                <adec:decorative xmlns:adec="http://schemas.microsoft.com/office/drawing/2017/decorative" val="1"/>
              </a:ext>
            </a:extLst>
          </p:cNvPr>
          <p:cNvGrpSpPr/>
          <p:nvPr/>
        </p:nvGrpSpPr>
        <p:grpSpPr>
          <a:xfrm>
            <a:off x="305125" y="1385858"/>
            <a:ext cx="6875108" cy="3434316"/>
            <a:chOff x="986589" y="1099837"/>
            <a:chExt cx="6875108" cy="3975008"/>
          </a:xfrm>
        </p:grpSpPr>
        <p:sp>
          <p:nvSpPr>
            <p:cNvPr id="13" name="KEYNOTE PRESENTATION">
              <a:extLst>
                <a:ext uri="{FF2B5EF4-FFF2-40B4-BE49-F238E27FC236}">
                  <a16:creationId xmlns:a16="http://schemas.microsoft.com/office/drawing/2014/main" id="{EC595AC7-FB1B-818B-62DB-CE4AAB2C9C30}"/>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4" name="Rechteck">
              <a:extLst>
                <a:ext uri="{FF2B5EF4-FFF2-40B4-BE49-F238E27FC236}">
                  <a16:creationId xmlns:a16="http://schemas.microsoft.com/office/drawing/2014/main" id="{7C4F78F7-B58C-3309-951C-17CF96C8CAB8}"/>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sp>
        <p:nvSpPr>
          <p:cNvPr id="15" name="Title 14">
            <a:extLst>
              <a:ext uri="{FF2B5EF4-FFF2-40B4-BE49-F238E27FC236}">
                <a16:creationId xmlns:a16="http://schemas.microsoft.com/office/drawing/2014/main" id="{58301FB9-9DBC-CF63-5B1F-5566BAF87411}"/>
              </a:ext>
            </a:extLst>
          </p:cNvPr>
          <p:cNvSpPr txBox="1">
            <a:spLocks noGrp="1"/>
          </p:cNvSpPr>
          <p:nvPr>
            <p:ph type="title" idx="4294967295"/>
          </p:nvPr>
        </p:nvSpPr>
        <p:spPr>
          <a:xfrm>
            <a:off x="1471694" y="1801087"/>
            <a:ext cx="6096285"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tx1"/>
                </a:solidFill>
                <a:effectLst/>
                <a:uLnTx/>
                <a:uFillTx/>
                <a:latin typeface="+mn-lt"/>
                <a:ea typeface="+mn-ea"/>
                <a:cs typeface="+mn-cs"/>
              </a:rPr>
              <a:t>Patient primary care journey example</a:t>
            </a:r>
            <a:endParaRPr kumimoji="0" lang="en-US" sz="3600" b="0" i="0" u="none" strike="noStrike" kern="1200" cap="none" spc="0" normalizeH="0" baseline="0" noProof="0">
              <a:ln>
                <a:noFill/>
              </a:ln>
              <a:solidFill>
                <a:schemeClr val="tx1"/>
              </a:solidFill>
              <a:effectLst/>
              <a:uLnTx/>
              <a:uFillTx/>
              <a:latin typeface="+mn-lt"/>
              <a:ea typeface="+mn-ea"/>
              <a:cs typeface="+mn-cs"/>
            </a:endParaRPr>
          </a:p>
        </p:txBody>
      </p:sp>
      <p:sp>
        <p:nvSpPr>
          <p:cNvPr id="16" name="TextBox 15">
            <a:extLst>
              <a:ext uri="{FF2B5EF4-FFF2-40B4-BE49-F238E27FC236}">
                <a16:creationId xmlns:a16="http://schemas.microsoft.com/office/drawing/2014/main" id="{0B5F8203-40A9-1F6A-E5B0-CBFA24B6AEF6}"/>
              </a:ext>
            </a:extLst>
          </p:cNvPr>
          <p:cNvSpPr txBox="1"/>
          <p:nvPr/>
        </p:nvSpPr>
        <p:spPr>
          <a:xfrm>
            <a:off x="1468545" y="3295469"/>
            <a:ext cx="4548269" cy="707886"/>
          </a:xfrm>
          <a:prstGeom prst="rect">
            <a:avLst/>
          </a:prstGeom>
          <a:noFill/>
        </p:spPr>
        <p:txBody>
          <a:bodyPr wrap="square" rtlCol="0">
            <a:spAutoFit/>
          </a:bodyPr>
          <a:lstStyle/>
          <a:p>
            <a:r>
              <a:rPr lang="en-US" sz="2000">
                <a:solidFill>
                  <a:srgbClr val="008A96"/>
                </a:solidFill>
              </a:rPr>
              <a:t>Mavis’ primary care journey over a year</a:t>
            </a:r>
          </a:p>
        </p:txBody>
      </p:sp>
    </p:spTree>
    <p:extLst>
      <p:ext uri="{BB962C8B-B14F-4D97-AF65-F5344CB8AC3E}">
        <p14:creationId xmlns:p14="http://schemas.microsoft.com/office/powerpoint/2010/main" val="135190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7FD5-F321-9F6B-582C-72D732C0E3D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AU"/>
              <a:t>Patient story</a:t>
            </a:r>
          </a:p>
        </p:txBody>
      </p:sp>
      <p:pic>
        <p:nvPicPr>
          <p:cNvPr id="2050" name="Picture 2" descr="Mavis' primary care journey over a year (12 months) in a table. It includes what she is doing, thinking and saying, her health risks, who she interacts with, how she's feeling, her health care contact, and health gains.">
            <a:extLst>
              <a:ext uri="{FF2B5EF4-FFF2-40B4-BE49-F238E27FC236}">
                <a16:creationId xmlns:a16="http://schemas.microsoft.com/office/drawing/2014/main" id="{1FBA4859-6C0F-921B-DF4C-6E0CBA4C2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146" y="529633"/>
            <a:ext cx="7709379" cy="540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8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19552-B087-0DCD-7ED4-EE82210BD9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3" r="14171" b="22550"/>
          <a:stretch/>
        </p:blipFill>
        <p:spPr>
          <a:xfrm>
            <a:off x="4080503" y="188522"/>
            <a:ext cx="8111497" cy="5592792"/>
          </a:xfrm>
          <a:prstGeom prst="rect">
            <a:avLst/>
          </a:prstGeom>
        </p:spPr>
      </p:pic>
      <p:sp>
        <p:nvSpPr>
          <p:cNvPr id="4" name="Rectangle 3">
            <a:extLst>
              <a:ext uri="{FF2B5EF4-FFF2-40B4-BE49-F238E27FC236}">
                <a16:creationId xmlns:a16="http://schemas.microsoft.com/office/drawing/2014/main" id="{5D616AD4-F679-4B4E-93CE-9A0F9798C020}"/>
              </a:ext>
              <a:ext uri="{C183D7F6-B498-43B3-948B-1728B52AA6E4}">
                <adec:decorative xmlns:adec="http://schemas.microsoft.com/office/drawing/2017/decorative" val="1"/>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2E51E1-FD8B-9A4F-9849-68D3ADC71213}"/>
              </a:ext>
              <a:ext uri="{C183D7F6-B498-43B3-948B-1728B52AA6E4}">
                <adec:decorative xmlns:adec="http://schemas.microsoft.com/office/drawing/2017/decorative" val="1"/>
              </a:ext>
            </a:extLst>
          </p:cNvPr>
          <p:cNvSpPr/>
          <p:nvPr/>
        </p:nvSpPr>
        <p:spPr>
          <a:xfrm>
            <a:off x="0" y="195727"/>
            <a:ext cx="12904382"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E319F90-3CB3-464B-AFB8-260E22599247}"/>
              </a:ext>
              <a:ext uri="{C183D7F6-B498-43B3-948B-1728B52AA6E4}">
                <adec:decorative xmlns:adec="http://schemas.microsoft.com/office/drawing/2017/decorative" val="1"/>
              </a:ext>
            </a:extLst>
          </p:cNvPr>
          <p:cNvGrpSpPr/>
          <p:nvPr/>
        </p:nvGrpSpPr>
        <p:grpSpPr>
          <a:xfrm>
            <a:off x="277895" y="1289096"/>
            <a:ext cx="6586538" cy="3975008"/>
            <a:chOff x="948493"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48493"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pic>
        <p:nvPicPr>
          <p:cNvPr id="12" name="Graphic 11">
            <a:extLst>
              <a:ext uri="{FF2B5EF4-FFF2-40B4-BE49-F238E27FC236}">
                <a16:creationId xmlns:a16="http://schemas.microsoft.com/office/drawing/2014/main" id="{21645A4E-983F-0466-18D8-51174595BF2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4256" y="2033774"/>
            <a:ext cx="1902288" cy="1902288"/>
          </a:xfrm>
          <a:prstGeom prst="rect">
            <a:avLst/>
          </a:prstGeom>
        </p:spPr>
      </p:pic>
      <p:sp>
        <p:nvSpPr>
          <p:cNvPr id="13" name="Title 1">
            <a:extLst>
              <a:ext uri="{FF2B5EF4-FFF2-40B4-BE49-F238E27FC236}">
                <a16:creationId xmlns:a16="http://schemas.microsoft.com/office/drawing/2014/main" id="{6FBE2352-0C83-FCE2-24E5-A8066A6735CF}"/>
              </a:ext>
            </a:extLst>
          </p:cNvPr>
          <p:cNvSpPr txBox="1">
            <a:spLocks noGrp="1"/>
          </p:cNvSpPr>
          <p:nvPr>
            <p:ph type="title" idx="4294967295"/>
          </p:nvPr>
        </p:nvSpPr>
        <p:spPr>
          <a:xfrm>
            <a:off x="338138" y="2387600"/>
            <a:ext cx="4476118"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Arial"/>
                <a:ea typeface="+mj-ea"/>
                <a:cs typeface="Arial"/>
              </a:rPr>
              <a:t>What do you think the benefits of the incentive are for aged care residents? </a:t>
            </a:r>
          </a:p>
        </p:txBody>
      </p:sp>
      <p:sp>
        <p:nvSpPr>
          <p:cNvPr id="10" name="www.helvetic-studio.com">
            <a:extLst>
              <a:ext uri="{C183D7F6-B498-43B3-948B-1728B52AA6E4}">
                <adec:decorative xmlns:adec="http://schemas.microsoft.com/office/drawing/2017/decorative" val="1"/>
              </a:ext>
            </a:extLst>
          </p:cNvPr>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err="1">
                <a:solidFill>
                  <a:schemeClr val="tx1"/>
                </a:solidFill>
                <a:latin typeface="+mn-lt"/>
                <a:ea typeface="Helvetica" charset="0"/>
                <a:cs typeface="Helvetica" charset="0"/>
              </a:rPr>
              <a:t>www.health.gov.au</a:t>
            </a:r>
            <a:endParaRPr lang="en-AU" sz="1400" b="1">
              <a:solidFill>
                <a:schemeClr val="tx1"/>
              </a:solidFill>
              <a:latin typeface="+mn-lt"/>
              <a:ea typeface="Helvetica" charset="0"/>
              <a:cs typeface="Helvetica" charset="0"/>
            </a:endParaRPr>
          </a:p>
        </p:txBody>
      </p:sp>
    </p:spTree>
    <p:extLst>
      <p:ext uri="{BB962C8B-B14F-4D97-AF65-F5344CB8AC3E}">
        <p14:creationId xmlns:p14="http://schemas.microsoft.com/office/powerpoint/2010/main" val="388366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2AFB4E-4B3A-4325-4DC7-2668F00B2D43}"/>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869"/>
          <a:stretch/>
        </p:blipFill>
        <p:spPr bwMode="auto">
          <a:xfrm>
            <a:off x="5752493" y="198617"/>
            <a:ext cx="6439508" cy="55710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C6FC69-D7EE-391B-AFF7-614A5820618B}"/>
              </a:ext>
              <a:ext uri="{C183D7F6-B498-43B3-948B-1728B52AA6E4}">
                <adec:decorative xmlns:adec="http://schemas.microsoft.com/office/drawing/2017/decorative" val="1"/>
              </a:ext>
            </a:extLst>
          </p:cNvPr>
          <p:cNvSpPr/>
          <p:nvPr/>
        </p:nvSpPr>
        <p:spPr>
          <a:xfrm>
            <a:off x="0" y="214314"/>
            <a:ext cx="11238614"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DD13517-EDFE-3603-1612-2A910EAD6B70}"/>
              </a:ext>
              <a:ext uri="{C183D7F6-B498-43B3-948B-1728B52AA6E4}">
                <adec:decorative xmlns:adec="http://schemas.microsoft.com/office/drawing/2017/decorative" val="1"/>
              </a:ext>
            </a:extLst>
          </p:cNvPr>
          <p:cNvGrpSpPr/>
          <p:nvPr/>
        </p:nvGrpSpPr>
        <p:grpSpPr>
          <a:xfrm>
            <a:off x="338002" y="580907"/>
            <a:ext cx="7508826" cy="4918192"/>
            <a:chOff x="986589" y="1099837"/>
            <a:chExt cx="6875108" cy="3975008"/>
          </a:xfrm>
        </p:grpSpPr>
        <p:sp>
          <p:nvSpPr>
            <p:cNvPr id="5" name="KEYNOTE PRESENTATION">
              <a:extLst>
                <a:ext uri="{FF2B5EF4-FFF2-40B4-BE49-F238E27FC236}">
                  <a16:creationId xmlns:a16="http://schemas.microsoft.com/office/drawing/2014/main" id="{714CEBAF-9AFC-D6F7-3C99-D865F7161D07}"/>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8B7CE883-B77C-EF63-68B0-0D3463E9CB27}"/>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2820565E-8942-CD03-C7DE-61D5CB35DF24}"/>
              </a:ext>
            </a:extLst>
          </p:cNvPr>
          <p:cNvSpPr txBox="1">
            <a:spLocks noGrp="1"/>
          </p:cNvSpPr>
          <p:nvPr>
            <p:ph type="title" idx="4294967295"/>
          </p:nvPr>
        </p:nvSpPr>
        <p:spPr>
          <a:xfrm>
            <a:off x="580595" y="688717"/>
            <a:ext cx="5894630" cy="830997"/>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What are the potential benefits to residential aged care home residents?</a:t>
            </a:r>
          </a:p>
        </p:txBody>
      </p: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580595" y="1535411"/>
            <a:ext cx="6936473" cy="38851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fontAlgn="base">
              <a:lnSpc>
                <a:spcPct val="100000"/>
              </a:lnSpc>
            </a:pPr>
            <a:r>
              <a:rPr lang="en-US" sz="1600">
                <a:solidFill>
                  <a:srgbClr val="0D0D0D"/>
                </a:solidFill>
                <a:latin typeface="Arial"/>
                <a:cs typeface="Arial"/>
              </a:rPr>
              <a:t>More proactive and regular access</a:t>
            </a:r>
            <a:r>
              <a:rPr lang="en-US" sz="1600" b="0" i="0">
                <a:solidFill>
                  <a:srgbClr val="0D0D0D"/>
                </a:solidFill>
                <a:effectLst/>
                <a:latin typeface="Arial"/>
                <a:cs typeface="Arial"/>
              </a:rPr>
              <a:t> to primary care services delivered in residential aged care home</a:t>
            </a:r>
            <a:r>
              <a:rPr lang="en-US" sz="1600" b="0" i="0">
                <a:solidFill>
                  <a:srgbClr val="000000"/>
                </a:solidFill>
                <a:effectLst/>
                <a:latin typeface="Arial"/>
                <a:cs typeface="Arial"/>
              </a:rPr>
              <a:t>s</a:t>
            </a:r>
          </a:p>
          <a:p>
            <a:pPr marL="358775" indent="-358775" fontAlgn="base">
              <a:lnSpc>
                <a:spcPct val="100000"/>
              </a:lnSpc>
            </a:pPr>
            <a:r>
              <a:rPr lang="en-US" sz="1600">
                <a:latin typeface="Arial"/>
                <a:cs typeface="Arial"/>
              </a:rPr>
              <a:t>More regular care planning services, including health assessments and development of care plans</a:t>
            </a:r>
          </a:p>
          <a:p>
            <a:pPr marL="358775" indent="-358775" fontAlgn="base">
              <a:lnSpc>
                <a:spcPct val="100000"/>
              </a:lnSpc>
            </a:pPr>
            <a:r>
              <a:rPr lang="en-US" sz="1600">
                <a:latin typeface="Arial"/>
                <a:cs typeface="Arial"/>
              </a:rPr>
              <a:t>Greater regularity of primary care services delivered to people in aged care</a:t>
            </a:r>
          </a:p>
          <a:p>
            <a:pPr marL="358775" indent="-358775" fontAlgn="base">
              <a:lnSpc>
                <a:spcPct val="100000"/>
              </a:lnSpc>
            </a:pPr>
            <a:r>
              <a:rPr lang="en-US" sz="1600">
                <a:latin typeface="Arial"/>
                <a:cs typeface="Arial"/>
              </a:rPr>
              <a:t>Formal establishment of relationships between patient, GP, practice and other healthcare professionals</a:t>
            </a:r>
          </a:p>
          <a:p>
            <a:pPr marL="358775" indent="-358775" fontAlgn="base">
              <a:lnSpc>
                <a:spcPct val="100000"/>
              </a:lnSpc>
            </a:pPr>
            <a:r>
              <a:rPr lang="en-AU" sz="1600">
                <a:latin typeface="Arial"/>
                <a:cs typeface="Arial"/>
              </a:rPr>
              <a:t>Residents have improved health and wellbeing outcomes </a:t>
            </a:r>
            <a:r>
              <a:rPr lang="en-US" sz="1600">
                <a:latin typeface="Arial"/>
                <a:cs typeface="Arial"/>
              </a:rPr>
              <a:t>​</a:t>
            </a:r>
          </a:p>
          <a:p>
            <a:pPr marL="358775" indent="-358775" fontAlgn="base">
              <a:lnSpc>
                <a:spcPct val="100000"/>
              </a:lnSpc>
            </a:pPr>
            <a:r>
              <a:rPr lang="en-AU" sz="1600">
                <a:latin typeface="Arial"/>
                <a:cs typeface="Arial"/>
              </a:rPr>
              <a:t>Fewer preventable hospitalisations for residents, especially during the after-hours period</a:t>
            </a:r>
            <a:endParaRPr lang="en-US" sz="1600">
              <a:latin typeface="Arial"/>
              <a:cs typeface="Arial"/>
            </a:endParaRPr>
          </a:p>
          <a:p>
            <a:pPr marL="358775" indent="-358775" fontAlgn="base">
              <a:lnSpc>
                <a:spcPct val="100000"/>
              </a:lnSpc>
            </a:pPr>
            <a:r>
              <a:rPr lang="en-US" sz="1600">
                <a:latin typeface="Arial"/>
                <a:cs typeface="Arial"/>
              </a:rPr>
              <a:t>Increased continuity of care</a:t>
            </a:r>
          </a:p>
        </p:txBody>
      </p:sp>
    </p:spTree>
    <p:extLst>
      <p:ext uri="{BB962C8B-B14F-4D97-AF65-F5344CB8AC3E}">
        <p14:creationId xmlns:p14="http://schemas.microsoft.com/office/powerpoint/2010/main" val="150232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19552-B087-0DCD-7ED4-EE82210BD9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3" r="14171" b="22550"/>
          <a:stretch/>
        </p:blipFill>
        <p:spPr>
          <a:xfrm>
            <a:off x="4080503" y="188522"/>
            <a:ext cx="8111497" cy="5592792"/>
          </a:xfrm>
          <a:prstGeom prst="rect">
            <a:avLst/>
          </a:prstGeom>
        </p:spPr>
      </p:pic>
      <p:sp>
        <p:nvSpPr>
          <p:cNvPr id="4" name="Rectangle 3">
            <a:extLst>
              <a:ext uri="{FF2B5EF4-FFF2-40B4-BE49-F238E27FC236}">
                <a16:creationId xmlns:a16="http://schemas.microsoft.com/office/drawing/2014/main" id="{5D616AD4-F679-4B4E-93CE-9A0F9798C020}"/>
              </a:ext>
              <a:ext uri="{C183D7F6-B498-43B3-948B-1728B52AA6E4}">
                <adec:decorative xmlns:adec="http://schemas.microsoft.com/office/drawing/2017/decorative" val="1"/>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2E51E1-FD8B-9A4F-9849-68D3ADC71213}"/>
              </a:ext>
              <a:ext uri="{C183D7F6-B498-43B3-948B-1728B52AA6E4}">
                <adec:decorative xmlns:adec="http://schemas.microsoft.com/office/drawing/2017/decorative" val="1"/>
              </a:ext>
            </a:extLst>
          </p:cNvPr>
          <p:cNvSpPr/>
          <p:nvPr/>
        </p:nvSpPr>
        <p:spPr>
          <a:xfrm>
            <a:off x="0" y="195727"/>
            <a:ext cx="12904382"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E319F90-3CB3-464B-AFB8-260E22599247}"/>
              </a:ext>
              <a:ext uri="{C183D7F6-B498-43B3-948B-1728B52AA6E4}">
                <adec:decorative xmlns:adec="http://schemas.microsoft.com/office/drawing/2017/decorative" val="1"/>
              </a:ext>
            </a:extLst>
          </p:cNvPr>
          <p:cNvGrpSpPr/>
          <p:nvPr/>
        </p:nvGrpSpPr>
        <p:grpSpPr>
          <a:xfrm>
            <a:off x="252240" y="1099837"/>
            <a:ext cx="6231762" cy="3975008"/>
            <a:chOff x="948493"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48493"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pic>
        <p:nvPicPr>
          <p:cNvPr id="12" name="Graphic 11">
            <a:extLst>
              <a:ext uri="{FF2B5EF4-FFF2-40B4-BE49-F238E27FC236}">
                <a16:creationId xmlns:a16="http://schemas.microsoft.com/office/drawing/2014/main" id="{21645A4E-983F-0466-18D8-51174595BF2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8050" y="2136197"/>
            <a:ext cx="1902288" cy="1902288"/>
          </a:xfrm>
          <a:prstGeom prst="rect">
            <a:avLst/>
          </a:prstGeom>
        </p:spPr>
      </p:pic>
      <p:sp>
        <p:nvSpPr>
          <p:cNvPr id="13" name="Title 1">
            <a:extLst>
              <a:ext uri="{FF2B5EF4-FFF2-40B4-BE49-F238E27FC236}">
                <a16:creationId xmlns:a16="http://schemas.microsoft.com/office/drawing/2014/main" id="{6FBE2352-0C83-FCE2-24E5-A8066A6735CF}"/>
              </a:ext>
            </a:extLst>
          </p:cNvPr>
          <p:cNvSpPr txBox="1">
            <a:spLocks noGrp="1"/>
          </p:cNvSpPr>
          <p:nvPr>
            <p:ph type="title" idx="4294967295"/>
          </p:nvPr>
        </p:nvSpPr>
        <p:spPr>
          <a:xfrm>
            <a:off x="354476" y="2082800"/>
            <a:ext cx="3913574"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Arial"/>
                <a:ea typeface="+mj-ea"/>
                <a:cs typeface="Arial"/>
              </a:rPr>
              <a:t>What do you think the benefits of the incentive are for residential aged care home staff?</a:t>
            </a:r>
          </a:p>
        </p:txBody>
      </p:sp>
      <p:sp>
        <p:nvSpPr>
          <p:cNvPr id="10" name="www.helvetic-studio.com">
            <a:extLst>
              <a:ext uri="{C183D7F6-B498-43B3-948B-1728B52AA6E4}">
                <adec:decorative xmlns:adec="http://schemas.microsoft.com/office/drawing/2017/decorative" val="1"/>
              </a:ext>
            </a:extLst>
          </p:cNvPr>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err="1">
                <a:solidFill>
                  <a:schemeClr val="tx1"/>
                </a:solidFill>
                <a:latin typeface="+mn-lt"/>
                <a:ea typeface="Helvetica" charset="0"/>
                <a:cs typeface="Helvetica" charset="0"/>
              </a:rPr>
              <a:t>www.health.gov.au</a:t>
            </a:r>
            <a:endParaRPr lang="en-AU" sz="1400" b="1">
              <a:solidFill>
                <a:schemeClr val="tx1"/>
              </a:solidFill>
              <a:latin typeface="+mn-lt"/>
              <a:ea typeface="Helvetica" charset="0"/>
              <a:cs typeface="Helvetica" charset="0"/>
            </a:endParaRPr>
          </a:p>
        </p:txBody>
      </p:sp>
    </p:spTree>
    <p:extLst>
      <p:ext uri="{BB962C8B-B14F-4D97-AF65-F5344CB8AC3E}">
        <p14:creationId xmlns:p14="http://schemas.microsoft.com/office/powerpoint/2010/main" val="84452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B1295D7-1E0F-B75D-72E9-5D3F0C90DB5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72" t="3107" r="5174" b="16083"/>
          <a:stretch/>
        </p:blipFill>
        <p:spPr bwMode="auto">
          <a:xfrm>
            <a:off x="5972175" y="214313"/>
            <a:ext cx="6219825" cy="55742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C6FC69-D7EE-391B-AFF7-614A5820618B}"/>
              </a:ext>
              <a:ext uri="{C183D7F6-B498-43B3-948B-1728B52AA6E4}">
                <adec:decorative xmlns:adec="http://schemas.microsoft.com/office/drawing/2017/decorative" val="1"/>
              </a:ext>
            </a:extLst>
          </p:cNvPr>
          <p:cNvSpPr/>
          <p:nvPr/>
        </p:nvSpPr>
        <p:spPr>
          <a:xfrm>
            <a:off x="0" y="214314"/>
            <a:ext cx="11238614"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DD13517-EDFE-3603-1612-2A910EAD6B70}"/>
              </a:ext>
              <a:ext uri="{C183D7F6-B498-43B3-948B-1728B52AA6E4}">
                <adec:decorative xmlns:adec="http://schemas.microsoft.com/office/drawing/2017/decorative" val="1"/>
              </a:ext>
            </a:extLst>
          </p:cNvPr>
          <p:cNvGrpSpPr/>
          <p:nvPr/>
        </p:nvGrpSpPr>
        <p:grpSpPr>
          <a:xfrm>
            <a:off x="742040" y="994629"/>
            <a:ext cx="7150103" cy="3686230"/>
            <a:chOff x="986589" y="1099837"/>
            <a:chExt cx="6875108" cy="3975008"/>
          </a:xfrm>
        </p:grpSpPr>
        <p:sp>
          <p:nvSpPr>
            <p:cNvPr id="5" name="KEYNOTE PRESENTATION">
              <a:extLst>
                <a:ext uri="{FF2B5EF4-FFF2-40B4-BE49-F238E27FC236}">
                  <a16:creationId xmlns:a16="http://schemas.microsoft.com/office/drawing/2014/main" id="{714CEBAF-9AFC-D6F7-3C99-D865F7161D07}"/>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8B7CE883-B77C-EF63-68B0-0D3463E9CB27}"/>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2820565E-8942-CD03-C7DE-61D5CB35DF24}"/>
              </a:ext>
            </a:extLst>
          </p:cNvPr>
          <p:cNvSpPr txBox="1">
            <a:spLocks noGrp="1"/>
          </p:cNvSpPr>
          <p:nvPr>
            <p:ph type="title" idx="4294967295"/>
          </p:nvPr>
        </p:nvSpPr>
        <p:spPr>
          <a:xfrm>
            <a:off x="1059712" y="1255610"/>
            <a:ext cx="6553362"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What are the benefits for aged care home staff?</a:t>
            </a:r>
          </a:p>
        </p:txBody>
      </p:sp>
      <p:sp>
        <p:nvSpPr>
          <p:cNvPr id="8" name="Content Placeholder 2">
            <a:extLst>
              <a:ext uri="{FF2B5EF4-FFF2-40B4-BE49-F238E27FC236}">
                <a16:creationId xmlns:a16="http://schemas.microsoft.com/office/drawing/2014/main" id="{71A1E966-9867-1639-0098-810384A7F5B5}"/>
              </a:ext>
            </a:extLst>
          </p:cNvPr>
          <p:cNvSpPr>
            <a:spLocks noGrp="1"/>
          </p:cNvSpPr>
          <p:nvPr/>
        </p:nvSpPr>
        <p:spPr>
          <a:xfrm>
            <a:off x="1019389" y="1859411"/>
            <a:ext cx="6595404" cy="24948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lnSpc>
                <a:spcPct val="100000"/>
              </a:lnSpc>
              <a:buFont typeface="Arial" panose="020B0604020202020204" pitchFamily="34" charset="0"/>
              <a:buChar char="•"/>
            </a:pPr>
            <a:r>
              <a:rPr lang="en-AU" sz="1900" b="0" i="0" u="none" strike="noStrike">
                <a:solidFill>
                  <a:srgbClr val="0D0D0D"/>
                </a:solidFill>
                <a:effectLst/>
                <a:latin typeface="Arial"/>
                <a:cs typeface="Arial"/>
              </a:rPr>
              <a:t>Knowing that people in their care are getting regular and coordinated primary health care</a:t>
            </a:r>
            <a:r>
              <a:rPr lang="en-US" sz="19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1900" b="0" i="0" u="none" strike="noStrike">
                <a:solidFill>
                  <a:srgbClr val="0D0D0D"/>
                </a:solidFill>
                <a:effectLst/>
                <a:latin typeface="Arial"/>
                <a:cs typeface="Arial"/>
              </a:rPr>
              <a:t>Assurance that care plans will be reviewed as needs change</a:t>
            </a:r>
            <a:r>
              <a:rPr lang="en-US" sz="19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1900" b="0" i="0" u="none" strike="noStrike">
                <a:solidFill>
                  <a:srgbClr val="0D0D0D"/>
                </a:solidFill>
                <a:effectLst/>
                <a:latin typeface="Arial"/>
                <a:cs typeface="Arial"/>
              </a:rPr>
              <a:t>The opportunity for more residents to have a regular GP</a:t>
            </a:r>
            <a:r>
              <a:rPr lang="en-US" sz="19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1900" b="0" i="0" u="none" strike="noStrike">
                <a:solidFill>
                  <a:srgbClr val="0D0D0D"/>
                </a:solidFill>
                <a:effectLst/>
                <a:latin typeface="Arial"/>
                <a:cs typeface="Arial"/>
              </a:rPr>
              <a:t>Feeling supported as part of the extended healthcare team</a:t>
            </a:r>
            <a:endParaRPr lang="en-US" sz="1900" b="0" i="0">
              <a:solidFill>
                <a:srgbClr val="000000"/>
              </a:solidFill>
              <a:effectLst/>
              <a:latin typeface="Arial"/>
              <a:cs typeface="Arial"/>
            </a:endParaRPr>
          </a:p>
        </p:txBody>
      </p:sp>
    </p:spTree>
    <p:extLst>
      <p:ext uri="{BB962C8B-B14F-4D97-AF65-F5344CB8AC3E}">
        <p14:creationId xmlns:p14="http://schemas.microsoft.com/office/powerpoint/2010/main" val="267855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19552-B087-0DCD-7ED4-EE82210BD9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3" r="14171" b="22550"/>
          <a:stretch/>
        </p:blipFill>
        <p:spPr>
          <a:xfrm>
            <a:off x="4080503" y="188522"/>
            <a:ext cx="8111497" cy="5592792"/>
          </a:xfrm>
          <a:prstGeom prst="rect">
            <a:avLst/>
          </a:prstGeom>
        </p:spPr>
      </p:pic>
      <p:sp>
        <p:nvSpPr>
          <p:cNvPr id="4" name="Rectangle 3">
            <a:extLst>
              <a:ext uri="{FF2B5EF4-FFF2-40B4-BE49-F238E27FC236}">
                <a16:creationId xmlns:a16="http://schemas.microsoft.com/office/drawing/2014/main" id="{5D616AD4-F679-4B4E-93CE-9A0F9798C020}"/>
              </a:ext>
              <a:ext uri="{C183D7F6-B498-43B3-948B-1728B52AA6E4}">
                <adec:decorative xmlns:adec="http://schemas.microsoft.com/office/drawing/2017/decorative" val="1"/>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2E51E1-FD8B-9A4F-9849-68D3ADC71213}"/>
              </a:ext>
              <a:ext uri="{C183D7F6-B498-43B3-948B-1728B52AA6E4}">
                <adec:decorative xmlns:adec="http://schemas.microsoft.com/office/drawing/2017/decorative" val="1"/>
              </a:ext>
            </a:extLst>
          </p:cNvPr>
          <p:cNvSpPr/>
          <p:nvPr/>
        </p:nvSpPr>
        <p:spPr>
          <a:xfrm>
            <a:off x="0" y="195727"/>
            <a:ext cx="12904382"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E319F90-3CB3-464B-AFB8-260E22599247}"/>
              </a:ext>
              <a:ext uri="{C183D7F6-B498-43B3-948B-1728B52AA6E4}">
                <adec:decorative xmlns:adec="http://schemas.microsoft.com/office/drawing/2017/decorative" val="1"/>
              </a:ext>
            </a:extLst>
          </p:cNvPr>
          <p:cNvGrpSpPr/>
          <p:nvPr/>
        </p:nvGrpSpPr>
        <p:grpSpPr>
          <a:xfrm>
            <a:off x="223466" y="1069481"/>
            <a:ext cx="6586538" cy="3975008"/>
            <a:chOff x="948493"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48493"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pic>
        <p:nvPicPr>
          <p:cNvPr id="12" name="Graphic 11">
            <a:extLst>
              <a:ext uri="{FF2B5EF4-FFF2-40B4-BE49-F238E27FC236}">
                <a16:creationId xmlns:a16="http://schemas.microsoft.com/office/drawing/2014/main" id="{21645A4E-983F-0466-18D8-51174595BF2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8924" y="1856831"/>
            <a:ext cx="1902288" cy="1902288"/>
          </a:xfrm>
          <a:prstGeom prst="rect">
            <a:avLst/>
          </a:prstGeom>
        </p:spPr>
      </p:pic>
      <p:sp>
        <p:nvSpPr>
          <p:cNvPr id="13" name="Title 1">
            <a:extLst>
              <a:ext uri="{FF2B5EF4-FFF2-40B4-BE49-F238E27FC236}">
                <a16:creationId xmlns:a16="http://schemas.microsoft.com/office/drawing/2014/main" id="{6FBE2352-0C83-FCE2-24E5-A8066A6735CF}"/>
              </a:ext>
            </a:extLst>
          </p:cNvPr>
          <p:cNvSpPr txBox="1">
            <a:spLocks noGrp="1"/>
          </p:cNvSpPr>
          <p:nvPr>
            <p:ph type="title" idx="4294967295"/>
          </p:nvPr>
        </p:nvSpPr>
        <p:spPr>
          <a:xfrm>
            <a:off x="230449" y="1362555"/>
            <a:ext cx="4681778" cy="38280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Arial"/>
                <a:ea typeface="+mj-ea"/>
                <a:cs typeface="Arial"/>
              </a:rPr>
              <a:t>What should we do to support residents to gain access to a regular GP and help them receive the benefits of the General Practice in Aged Care Incentive?</a:t>
            </a:r>
          </a:p>
        </p:txBody>
      </p:sp>
      <p:sp>
        <p:nvSpPr>
          <p:cNvPr id="10" name="www.helvetic-studio.com">
            <a:extLst>
              <a:ext uri="{C183D7F6-B498-43B3-948B-1728B52AA6E4}">
                <adec:decorative xmlns:adec="http://schemas.microsoft.com/office/drawing/2017/decorative" val="1"/>
              </a:ext>
            </a:extLst>
          </p:cNvPr>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err="1">
                <a:solidFill>
                  <a:schemeClr val="tx1"/>
                </a:solidFill>
                <a:latin typeface="+mn-lt"/>
                <a:ea typeface="Helvetica" charset="0"/>
                <a:cs typeface="Helvetica" charset="0"/>
              </a:rPr>
              <a:t>www.health.gov.au</a:t>
            </a:r>
            <a:endParaRPr lang="en-AU" sz="1400" b="1">
              <a:solidFill>
                <a:schemeClr val="tx1"/>
              </a:solidFill>
              <a:latin typeface="+mn-lt"/>
              <a:ea typeface="Helvetica" charset="0"/>
              <a:cs typeface="Helvetica" charset="0"/>
            </a:endParaRPr>
          </a:p>
        </p:txBody>
      </p:sp>
    </p:spTree>
    <p:extLst>
      <p:ext uri="{BB962C8B-B14F-4D97-AF65-F5344CB8AC3E}">
        <p14:creationId xmlns:p14="http://schemas.microsoft.com/office/powerpoint/2010/main" val="399325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97BB467-758C-C3A3-1C63-0430641AA323}"/>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01" r="21222"/>
          <a:stretch/>
        </p:blipFill>
        <p:spPr bwMode="auto">
          <a:xfrm>
            <a:off x="5841447" y="0"/>
            <a:ext cx="63505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8" name="Send some greetings…">
            <a:extLst>
              <a:ext uri="{FF2B5EF4-FFF2-40B4-BE49-F238E27FC236}">
                <a16:creationId xmlns:a16="http://schemas.microsoft.com/office/drawing/2014/main" id="{0DB207B3-5A44-8844-901C-ED673FD0A2E9}"/>
              </a:ext>
            </a:extLst>
          </p:cNvPr>
          <p:cNvSpPr txBox="1">
            <a:spLocks noGrp="1"/>
          </p:cNvSpPr>
          <p:nvPr>
            <p:ph type="title" idx="4294967295"/>
          </p:nvPr>
        </p:nvSpPr>
        <p:spPr>
          <a:xfrm>
            <a:off x="827225" y="1795350"/>
            <a:ext cx="4637404" cy="908130"/>
          </a:xfrm>
          <a:prstGeom prst="rect">
            <a:avLst/>
          </a:prstGeom>
          <a:noFill/>
          <a:ln w="12700">
            <a:noFill/>
            <a:prstDash/>
            <a:miter lim="400000"/>
          </a:ln>
          <a:effectLst/>
          <a:extLst>
            <a:ext uri="{C572A759-6A51-4108-AA02-DFA0A04FC94B}">
              <ma14:wrappingTextBoxFlag xmlns="" xmlns:ma14="http://schemas.microsoft.com/office/mac/drawingml/2011/main" val="1"/>
            </a:ext>
          </a:extLst>
        </p:spPr>
        <p:txBody>
          <a:bodyPr rot="0" spcFirstLastPara="0" vertOverflow="overflow" horzOverflow="overflow" vert="horz" wrap="square" lIns="22860" tIns="45720" rIns="2286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mn-lt"/>
                <a:ea typeface="+mn-ea"/>
                <a:cs typeface="Arial"/>
              </a:rPr>
              <a:t>What can ‘We’ do to support residents?</a:t>
            </a:r>
            <a:endParaRPr kumimoji="0" lang="en-AU" sz="2800" b="0" i="0" u="none" strike="noStrike" kern="1200" cap="none" spc="0" normalizeH="0" baseline="0" noProof="0">
              <a:ln>
                <a:noFill/>
              </a:ln>
              <a:solidFill>
                <a:srgbClr val="008A96"/>
              </a:solidFill>
              <a:effectLst/>
              <a:uLnTx/>
              <a:uFillTx/>
              <a:latin typeface="+mn-lt"/>
              <a:ea typeface="Helvetica Neue UltraLight" charset="0"/>
              <a:cs typeface="Arial Hebrew Scholar Light" pitchFamily="2" charset="-79"/>
            </a:endParaRPr>
          </a:p>
        </p:txBody>
      </p:sp>
      <p:sp>
        <p:nvSpPr>
          <p:cNvPr id="13" name="TextBox 12">
            <a:extLst>
              <a:ext uri="{FF2B5EF4-FFF2-40B4-BE49-F238E27FC236}">
                <a16:creationId xmlns:a16="http://schemas.microsoft.com/office/drawing/2014/main" id="{3A2020ED-B4D6-A3E1-5268-DFA7AF366321}"/>
              </a:ext>
            </a:extLst>
          </p:cNvPr>
          <p:cNvSpPr txBox="1"/>
          <p:nvPr/>
        </p:nvSpPr>
        <p:spPr>
          <a:xfrm>
            <a:off x="746667" y="3331956"/>
            <a:ext cx="4548269" cy="1323439"/>
          </a:xfrm>
          <a:prstGeom prst="rect">
            <a:avLst/>
          </a:prstGeom>
          <a:noFill/>
        </p:spPr>
        <p:txBody>
          <a:bodyPr wrap="square" rtlCol="0">
            <a:spAutoFit/>
          </a:bodyPr>
          <a:lstStyle/>
          <a:p>
            <a:r>
              <a:rPr lang="en-US" sz="2000">
                <a:solidFill>
                  <a:srgbClr val="008A96"/>
                </a:solidFill>
              </a:rPr>
              <a:t>Residential aged care home staff can support the implementation of the General Practice in Aged Care Incentive by: </a:t>
            </a:r>
          </a:p>
        </p:txBody>
      </p:sp>
      <p:grpSp>
        <p:nvGrpSpPr>
          <p:cNvPr id="42" name="Group 41">
            <a:extLst>
              <a:ext uri="{FF2B5EF4-FFF2-40B4-BE49-F238E27FC236}">
                <a16:creationId xmlns:a16="http://schemas.microsoft.com/office/drawing/2014/main" id="{03C53CC3-5E42-3946-B3C2-AC7C0B0F4859}"/>
              </a:ext>
              <a:ext uri="{C183D7F6-B498-43B3-948B-1728B52AA6E4}">
                <adec:decorative xmlns:adec="http://schemas.microsoft.com/office/drawing/2017/decorative" val="1"/>
              </a:ext>
            </a:extLst>
          </p:cNvPr>
          <p:cNvGrpSpPr/>
          <p:nvPr/>
        </p:nvGrpSpPr>
        <p:grpSpPr>
          <a:xfrm>
            <a:off x="6749672" y="1523953"/>
            <a:ext cx="4695661" cy="988300"/>
            <a:chOff x="827667" y="981548"/>
            <a:chExt cx="4695661" cy="988300"/>
          </a:xfrm>
        </p:grpSpPr>
        <p:sp>
          <p:nvSpPr>
            <p:cNvPr id="14" name="Rechteck"/>
            <p:cNvSpPr/>
            <p:nvPr/>
          </p:nvSpPr>
          <p:spPr>
            <a:xfrm>
              <a:off x="827667" y="98297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a:solidFill>
                  <a:srgbClr val="DCDEE0"/>
                </a:solidFill>
                <a:latin typeface="Open Sans"/>
                <a:ea typeface="Open Sans"/>
                <a:cs typeface="Open Sans"/>
              </a:endParaRPr>
            </a:p>
          </p:txBody>
        </p:sp>
        <p:sp>
          <p:nvSpPr>
            <p:cNvPr id="8" name="Tequis magnam everunt re volupti ntiusament at et omnimo totatin venimus anturis explaut alique quatem qui utemquia dolo erum soluptas alite."/>
            <p:cNvSpPr txBox="1">
              <a:spLocks/>
            </p:cNvSpPr>
            <p:nvPr/>
          </p:nvSpPr>
          <p:spPr>
            <a:xfrm>
              <a:off x="2044251" y="1186253"/>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rtl="0" fontAlgn="base"/>
              <a:r>
                <a:rPr lang="en-US" sz="1800">
                  <a:solidFill>
                    <a:srgbClr val="000000"/>
                  </a:solidFill>
                  <a:latin typeface="Calibri" panose="020F0502020204030204" pitchFamily="34" charset="0"/>
                </a:rPr>
                <a:t>Understanding the incentive, its benefits and roles </a:t>
              </a:r>
              <a:r>
                <a:rPr lang="en-AU" sz="1800">
                  <a:solidFill>
                    <a:srgbClr val="000000"/>
                  </a:solidFill>
                  <a:latin typeface="Calibri" panose="020F0502020204030204" pitchFamily="34" charset="0"/>
                </a:rPr>
                <a:t>​</a:t>
              </a:r>
            </a:p>
          </p:txBody>
        </p:sp>
        <p:sp>
          <p:nvSpPr>
            <p:cNvPr id="10" name="1"/>
            <p:cNvSpPr txBox="1">
              <a:spLocks/>
            </p:cNvSpPr>
            <p:nvPr/>
          </p:nvSpPr>
          <p:spPr>
            <a:xfrm>
              <a:off x="894832" y="1133418"/>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a:solidFill>
                  <a:schemeClr val="bg1"/>
                </a:solidFill>
              </a:endParaRPr>
            </a:p>
          </p:txBody>
        </p:sp>
        <p:sp>
          <p:nvSpPr>
            <p:cNvPr id="18" name="Rechteck"/>
            <p:cNvSpPr/>
            <p:nvPr/>
          </p:nvSpPr>
          <p:spPr>
            <a:xfrm>
              <a:off x="827667" y="981548"/>
              <a:ext cx="986568" cy="988300"/>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dirty="0">
                <a:solidFill>
                  <a:srgbClr val="6E686F"/>
                </a:solidFill>
                <a:latin typeface="Open Sans"/>
                <a:ea typeface="Open Sans"/>
                <a:cs typeface="Open Sans"/>
              </a:endParaRPr>
            </a:p>
          </p:txBody>
        </p:sp>
      </p:grpSp>
      <p:pic>
        <p:nvPicPr>
          <p:cNvPr id="17" name="Graphic 16">
            <a:extLst>
              <a:ext uri="{FF2B5EF4-FFF2-40B4-BE49-F238E27FC236}">
                <a16:creationId xmlns:a16="http://schemas.microsoft.com/office/drawing/2014/main" id="{3D49CE00-DE31-B6BC-20F8-8777F71701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78109" y="1562269"/>
            <a:ext cx="914400" cy="914400"/>
          </a:xfrm>
          <a:prstGeom prst="rect">
            <a:avLst/>
          </a:prstGeom>
        </p:spPr>
      </p:pic>
      <p:grpSp>
        <p:nvGrpSpPr>
          <p:cNvPr id="43" name="Group 42">
            <a:extLst>
              <a:ext uri="{FF2B5EF4-FFF2-40B4-BE49-F238E27FC236}">
                <a16:creationId xmlns:a16="http://schemas.microsoft.com/office/drawing/2014/main" id="{3AE36047-E7DD-C946-9170-1178877AA9FD}"/>
              </a:ext>
              <a:ext uri="{C183D7F6-B498-43B3-948B-1728B52AA6E4}">
                <adec:decorative xmlns:adec="http://schemas.microsoft.com/office/drawing/2017/decorative" val="1"/>
              </a:ext>
            </a:extLst>
          </p:cNvPr>
          <p:cNvGrpSpPr/>
          <p:nvPr/>
        </p:nvGrpSpPr>
        <p:grpSpPr>
          <a:xfrm>
            <a:off x="6749672" y="2837806"/>
            <a:ext cx="4695661" cy="988300"/>
            <a:chOff x="827667" y="2295401"/>
            <a:chExt cx="4695661" cy="988300"/>
          </a:xfrm>
        </p:grpSpPr>
        <p:sp>
          <p:nvSpPr>
            <p:cNvPr id="15" name="Rechteck"/>
            <p:cNvSpPr/>
            <p:nvPr/>
          </p:nvSpPr>
          <p:spPr>
            <a:xfrm>
              <a:off x="827667" y="229742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a:solidFill>
                  <a:srgbClr val="DCDEE0"/>
                </a:solidFill>
                <a:latin typeface="Open Sans"/>
                <a:ea typeface="Open Sans"/>
                <a:cs typeface="Open Sans"/>
              </a:endParaRPr>
            </a:p>
          </p:txBody>
        </p:sp>
        <p:sp>
          <p:nvSpPr>
            <p:cNvPr id="19" name="Rechteck"/>
            <p:cNvSpPr/>
            <p:nvPr/>
          </p:nvSpPr>
          <p:spPr>
            <a:xfrm>
              <a:off x="827667" y="2295401"/>
              <a:ext cx="986568" cy="988300"/>
            </a:xfrm>
            <a:prstGeom prst="rect">
              <a:avLst/>
            </a:prstGeom>
            <a:gradFill flip="none" rotWithShape="1">
              <a:gsLst>
                <a:gs pos="0">
                  <a:srgbClr val="005CAB"/>
                </a:gs>
                <a:gs pos="100000">
                  <a:srgbClr val="153A6E"/>
                </a:gs>
              </a:gsLst>
              <a:lin ang="8100000" scaled="1"/>
              <a:tileRect/>
            </a:gradFill>
            <a:ln w="12700">
              <a:miter lim="400000"/>
            </a:ln>
          </p:spPr>
          <p:txBody>
            <a:bodyPr lIns="25400" tIns="25400" rIns="25400" bIns="25400" anchor="ctr"/>
            <a:lstStyle/>
            <a:p>
              <a:pPr lvl="0">
                <a:lnSpc>
                  <a:spcPct val="120000"/>
                </a:lnSpc>
              </a:pPr>
              <a:endParaRPr lang="en-AU" sz="1300">
                <a:solidFill>
                  <a:srgbClr val="6E686F"/>
                </a:solidFill>
                <a:latin typeface="Open Sans"/>
                <a:ea typeface="Open Sans"/>
                <a:cs typeface="Open Sans"/>
              </a:endParaRPr>
            </a:p>
          </p:txBody>
        </p:sp>
        <p:sp>
          <p:nvSpPr>
            <p:cNvPr id="7" name="Tequis magnam everunt re volupti ntiusament at et omnimo totatin venimus anturis explaut alique quatem qui utemquia dolo erum soluptas alite."/>
            <p:cNvSpPr txBox="1">
              <a:spLocks/>
            </p:cNvSpPr>
            <p:nvPr/>
          </p:nvSpPr>
          <p:spPr>
            <a:xfrm>
              <a:off x="2044251" y="2506179"/>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rtl="0" fontAlgn="base"/>
              <a:r>
                <a:rPr lang="en-US" sz="1800" b="0" i="0" u="none" strike="noStrike">
                  <a:solidFill>
                    <a:srgbClr val="000000"/>
                  </a:solidFill>
                  <a:effectLst/>
                  <a:latin typeface="Calibri" panose="020F0502020204030204" pitchFamily="34" charset="0"/>
                </a:rPr>
                <a:t>Providing information for residents and their families and carers</a:t>
              </a:r>
              <a:endParaRPr lang="en-AU" sz="900" b="0" i="0">
                <a:solidFill>
                  <a:srgbClr val="444444"/>
                </a:solidFill>
                <a:effectLst/>
                <a:latin typeface="Arial" panose="020B0604020202020204" pitchFamily="34" charset="0"/>
              </a:endParaRPr>
            </a:p>
          </p:txBody>
        </p:sp>
        <p:sp>
          <p:nvSpPr>
            <p:cNvPr id="9" name="2"/>
            <p:cNvSpPr txBox="1">
              <a:spLocks/>
            </p:cNvSpPr>
            <p:nvPr/>
          </p:nvSpPr>
          <p:spPr>
            <a:xfrm>
              <a:off x="894832" y="2453344"/>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a:solidFill>
                  <a:schemeClr val="bg1"/>
                </a:solidFill>
              </a:endParaRPr>
            </a:p>
          </p:txBody>
        </p:sp>
      </p:grpSp>
      <p:pic>
        <p:nvPicPr>
          <p:cNvPr id="21" name="Graphic 20">
            <a:extLst>
              <a:ext uri="{FF2B5EF4-FFF2-40B4-BE49-F238E27FC236}">
                <a16:creationId xmlns:a16="http://schemas.microsoft.com/office/drawing/2014/main" id="{1E15610E-9BC4-0A9D-89A8-A9CE58A0FD0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94911" y="2849356"/>
            <a:ext cx="914400" cy="914400"/>
          </a:xfrm>
          <a:prstGeom prst="rect">
            <a:avLst/>
          </a:prstGeom>
        </p:spPr>
      </p:pic>
      <p:grpSp>
        <p:nvGrpSpPr>
          <p:cNvPr id="44" name="Group 43">
            <a:extLst>
              <a:ext uri="{FF2B5EF4-FFF2-40B4-BE49-F238E27FC236}">
                <a16:creationId xmlns:a16="http://schemas.microsoft.com/office/drawing/2014/main" id="{C9B173A0-F717-4C48-BEE1-32D9D1F5E901}"/>
              </a:ext>
              <a:ext uri="{C183D7F6-B498-43B3-948B-1728B52AA6E4}">
                <adec:decorative xmlns:adec="http://schemas.microsoft.com/office/drawing/2017/decorative" val="1"/>
              </a:ext>
            </a:extLst>
          </p:cNvPr>
          <p:cNvGrpSpPr/>
          <p:nvPr/>
        </p:nvGrpSpPr>
        <p:grpSpPr>
          <a:xfrm>
            <a:off x="6749672" y="4159757"/>
            <a:ext cx="4695661" cy="988300"/>
            <a:chOff x="827667" y="3617352"/>
            <a:chExt cx="4695661" cy="988300"/>
          </a:xfrm>
        </p:grpSpPr>
        <p:sp>
          <p:nvSpPr>
            <p:cNvPr id="16" name="Rechteck"/>
            <p:cNvSpPr/>
            <p:nvPr/>
          </p:nvSpPr>
          <p:spPr>
            <a:xfrm>
              <a:off x="827667" y="3621401"/>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a:solidFill>
                  <a:srgbClr val="DCDEE0"/>
                </a:solidFill>
                <a:latin typeface="Open Sans"/>
                <a:ea typeface="Open Sans"/>
                <a:cs typeface="Open Sans"/>
              </a:endParaRPr>
            </a:p>
          </p:txBody>
        </p:sp>
        <p:sp>
          <p:nvSpPr>
            <p:cNvPr id="20" name="Rechteck"/>
            <p:cNvSpPr/>
            <p:nvPr/>
          </p:nvSpPr>
          <p:spPr>
            <a:xfrm>
              <a:off x="827667" y="3617352"/>
              <a:ext cx="986568" cy="988300"/>
            </a:xfrm>
            <a:prstGeom prst="rect">
              <a:avLst/>
            </a:prstGeom>
            <a:gradFill flip="none" rotWithShape="1">
              <a:gsLst>
                <a:gs pos="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a:solidFill>
                  <a:srgbClr val="6E686F"/>
                </a:solidFill>
                <a:latin typeface="Open Sans"/>
                <a:ea typeface="Open Sans"/>
                <a:cs typeface="Open Sans"/>
              </a:endParaRPr>
            </a:p>
          </p:txBody>
        </p:sp>
        <p:sp>
          <p:nvSpPr>
            <p:cNvPr id="6" name="Tequis magnam everunt re volupti ntiusament at et omnimo totatin venimus anturis explaut alique quatem qui utemquia dolo erum soluptas alite."/>
            <p:cNvSpPr txBox="1">
              <a:spLocks/>
            </p:cNvSpPr>
            <p:nvPr/>
          </p:nvSpPr>
          <p:spPr>
            <a:xfrm>
              <a:off x="2044251" y="3826106"/>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800" b="0" i="0" u="none" strike="noStrike">
                  <a:solidFill>
                    <a:srgbClr val="000000"/>
                  </a:solidFill>
                  <a:effectLst/>
                  <a:latin typeface="Calibri" panose="020F0502020204030204" pitchFamily="34" charset="0"/>
                </a:rPr>
                <a:t>Developing processes to support implementation</a:t>
              </a:r>
              <a:endParaRPr lang="en-AU" sz="1000">
                <a:latin typeface="Helvetica Neue" charset="0"/>
                <a:ea typeface="Helvetica Neue" charset="0"/>
                <a:cs typeface="Helvetica Neue" charset="0"/>
              </a:endParaRPr>
            </a:p>
          </p:txBody>
        </p:sp>
        <p:sp>
          <p:nvSpPr>
            <p:cNvPr id="11" name="3"/>
            <p:cNvSpPr txBox="1">
              <a:spLocks/>
            </p:cNvSpPr>
            <p:nvPr/>
          </p:nvSpPr>
          <p:spPr>
            <a:xfrm>
              <a:off x="894832" y="3773270"/>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a:solidFill>
                  <a:schemeClr val="bg1"/>
                </a:solidFill>
              </a:endParaRPr>
            </a:p>
          </p:txBody>
        </p:sp>
      </p:grpSp>
      <p:pic>
        <p:nvPicPr>
          <p:cNvPr id="22" name="Graphic 21">
            <a:extLst>
              <a:ext uri="{FF2B5EF4-FFF2-40B4-BE49-F238E27FC236}">
                <a16:creationId xmlns:a16="http://schemas.microsoft.com/office/drawing/2014/main" id="{5CFA0BF2-BCD6-52BC-35BC-87767C81170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4911" y="4196707"/>
            <a:ext cx="914400" cy="914400"/>
          </a:xfrm>
          <a:prstGeom prst="rect">
            <a:avLst/>
          </a:prstGeom>
        </p:spPr>
      </p:pic>
    </p:spTree>
    <p:extLst>
      <p:ext uri="{BB962C8B-B14F-4D97-AF65-F5344CB8AC3E}">
        <p14:creationId xmlns:p14="http://schemas.microsoft.com/office/powerpoint/2010/main" val="176427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59801E-B512-3987-259C-EC006EE47B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9050" y="183957"/>
            <a:ext cx="8362950" cy="5576389"/>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986588" y="1099838"/>
            <a:ext cx="6735011" cy="4284962"/>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239817" y="1291621"/>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BAB"/>
                </a:solidFill>
                <a:effectLst/>
                <a:uLnTx/>
                <a:uFillTx/>
                <a:latin typeface="Arial"/>
                <a:ea typeface="+mn-ea"/>
                <a:cs typeface="+mn-cs"/>
              </a:rPr>
              <a:t>For more information:</a:t>
            </a:r>
          </a:p>
        </p:txBody>
      </p:sp>
      <p:sp>
        <p:nvSpPr>
          <p:cNvPr id="8" name="Text Placeholder 3">
            <a:extLst>
              <a:ext uri="{FF2B5EF4-FFF2-40B4-BE49-F238E27FC236}">
                <a16:creationId xmlns:a16="http://schemas.microsoft.com/office/drawing/2014/main" id="{FE40E38A-ED05-FB23-7221-8B9313D08171}"/>
              </a:ext>
            </a:extLst>
          </p:cNvPr>
          <p:cNvSpPr>
            <a:spLocks noGrp="1"/>
          </p:cNvSpPr>
          <p:nvPr/>
        </p:nvSpPr>
        <p:spPr>
          <a:xfrm>
            <a:off x="1130792" y="1846718"/>
            <a:ext cx="6296167"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lnSpc>
                <a:spcPct val="150000"/>
              </a:lnSpc>
              <a:buFont typeface="Arial" panose="020B0604020202020204" pitchFamily="34" charset="0"/>
              <a:buChar char="•"/>
            </a:pPr>
            <a:r>
              <a:rPr lang="en-AU" sz="1800" b="0" i="0" u="none" strike="noStrike">
                <a:solidFill>
                  <a:srgbClr val="000000"/>
                </a:solidFill>
                <a:effectLst/>
                <a:latin typeface="Arial" panose="020B0604020202020204" pitchFamily="34" charset="0"/>
              </a:rPr>
              <a:t>Information kit for residential aged care providers: Understanding, communicating and supporting the General Practice in Aged Care Incentive</a:t>
            </a:r>
            <a:r>
              <a:rPr lang="en-US" sz="1800" b="0" i="0">
                <a:solidFill>
                  <a:srgbClr val="000000"/>
                </a:solidFill>
                <a:effectLst/>
                <a:latin typeface="Arial" panose="020B0604020202020204" pitchFamily="34" charset="0"/>
              </a:rPr>
              <a:t>​​</a:t>
            </a:r>
            <a:endParaRPr lang="en-US" sz="1200" b="0" i="0">
              <a:solidFill>
                <a:srgbClr val="000000"/>
              </a:solidFill>
              <a:effectLst/>
              <a:latin typeface="Arial" panose="020B0604020202020204" pitchFamily="34" charset="0"/>
            </a:endParaRPr>
          </a:p>
          <a:p>
            <a:pPr algn="l" rtl="0" fontAlgn="base">
              <a:lnSpc>
                <a:spcPct val="150000"/>
              </a:lnSpc>
              <a:buFont typeface="Arial" panose="020B0604020202020204" pitchFamily="34" charset="0"/>
              <a:buChar char="•"/>
            </a:pPr>
            <a:r>
              <a:rPr lang="en-US" sz="1800" b="0" i="0" u="none" strike="noStrike">
                <a:solidFill>
                  <a:srgbClr val="000000"/>
                </a:solidFill>
                <a:effectLst/>
                <a:latin typeface="Arial" panose="020B0604020202020204" pitchFamily="34" charset="0"/>
              </a:rPr>
              <a:t>Department of Health and Aged Care fact sheets</a:t>
            </a:r>
            <a:r>
              <a:rPr lang="en-US" sz="1800" b="0" i="0">
                <a:solidFill>
                  <a:srgbClr val="000000"/>
                </a:solidFill>
                <a:effectLst/>
                <a:latin typeface="Arial" panose="020B0604020202020204" pitchFamily="34" charset="0"/>
              </a:rPr>
              <a:t>​</a:t>
            </a:r>
            <a:endParaRPr lang="en-US" sz="1200" b="0" i="0">
              <a:solidFill>
                <a:srgbClr val="000000"/>
              </a:solidFill>
              <a:effectLst/>
              <a:latin typeface="Arial" panose="020B0604020202020204" pitchFamily="34" charset="0"/>
            </a:endParaRPr>
          </a:p>
          <a:p>
            <a:pPr algn="l" rtl="0" fontAlgn="base">
              <a:lnSpc>
                <a:spcPct val="150000"/>
              </a:lnSpc>
              <a:buFont typeface="Arial" panose="020B0604020202020204" pitchFamily="34" charset="0"/>
              <a:buChar char="•"/>
            </a:pPr>
            <a:r>
              <a:rPr lang="en-US" sz="1800" b="0" i="0" u="none" strike="noStrike" err="1">
                <a:solidFill>
                  <a:srgbClr val="000000"/>
                </a:solidFill>
                <a:effectLst/>
                <a:latin typeface="Arial" panose="020B0604020202020204" pitchFamily="34" charset="0"/>
              </a:rPr>
              <a:t>MyMedicare</a:t>
            </a:r>
            <a:r>
              <a:rPr lang="en-US" sz="1800" b="0" i="0" u="none" strike="noStrike">
                <a:solidFill>
                  <a:srgbClr val="000000"/>
                </a:solidFill>
                <a:effectLst/>
                <a:latin typeface="Arial" panose="020B0604020202020204" pitchFamily="34" charset="0"/>
              </a:rPr>
              <a:t> website </a:t>
            </a:r>
            <a:endParaRPr lang="en-US" sz="12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298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7F60B79-5432-972F-6AD2-CB56CFAC7B7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933" y="192297"/>
            <a:ext cx="8341067" cy="55658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0819DA-0210-FFB3-7B02-EFB566699C6D}"/>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C6433E7D-B1F2-EB3B-A39A-5AD09DE63F74}"/>
              </a:ext>
              <a:ext uri="{C183D7F6-B498-43B3-948B-1728B52AA6E4}">
                <adec:decorative xmlns:adec="http://schemas.microsoft.com/office/drawing/2017/decorative" val="1"/>
              </a:ext>
            </a:extLst>
          </p:cNvPr>
          <p:cNvGrpSpPr/>
          <p:nvPr/>
        </p:nvGrpSpPr>
        <p:grpSpPr>
          <a:xfrm>
            <a:off x="986589" y="1099838"/>
            <a:ext cx="6796444" cy="3911510"/>
            <a:chOff x="986589" y="1099837"/>
            <a:chExt cx="6875108" cy="3975008"/>
          </a:xfrm>
        </p:grpSpPr>
        <p:sp>
          <p:nvSpPr>
            <p:cNvPr id="5" name="KEYNOTE PRESENTATION">
              <a:extLst>
                <a:ext uri="{FF2B5EF4-FFF2-40B4-BE49-F238E27FC236}">
                  <a16:creationId xmlns:a16="http://schemas.microsoft.com/office/drawing/2014/main" id="{890C4F2E-CEBA-4D32-4371-AF08C1861A99}"/>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990DE114-8229-0909-0695-F36E136AE69E}"/>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E4FB99E7-5C04-A48E-272A-B248C5CB2D18}"/>
              </a:ext>
            </a:extLst>
          </p:cNvPr>
          <p:cNvSpPr txBox="1">
            <a:spLocks noGrp="1"/>
          </p:cNvSpPr>
          <p:nvPr>
            <p:ph type="title" idx="4294967295"/>
          </p:nvPr>
        </p:nvSpPr>
        <p:spPr>
          <a:xfrm>
            <a:off x="1434906" y="1350948"/>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Purpose</a:t>
            </a:r>
          </a:p>
        </p:txBody>
      </p:sp>
      <p:sp>
        <p:nvSpPr>
          <p:cNvPr id="2" name="Content Placeholder 2">
            <a:extLst>
              <a:ext uri="{FF2B5EF4-FFF2-40B4-BE49-F238E27FC236}">
                <a16:creationId xmlns:a16="http://schemas.microsoft.com/office/drawing/2014/main" id="{62596B64-89E6-FA0B-360C-2F08A8D4A7B3}"/>
              </a:ext>
            </a:extLst>
          </p:cNvPr>
          <p:cNvSpPr>
            <a:spLocks noGrp="1"/>
          </p:cNvSpPr>
          <p:nvPr/>
        </p:nvSpPr>
        <p:spPr>
          <a:xfrm>
            <a:off x="1331964" y="1855438"/>
            <a:ext cx="6105694" cy="22919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600">
                <a:latin typeface="Arial"/>
                <a:ea typeface="Aptos" panose="020B0004020202020204" pitchFamily="34" charset="0"/>
                <a:cs typeface="Arial"/>
              </a:rPr>
              <a:t>The purpose of today’s session is to provide information on: </a:t>
            </a:r>
            <a:endParaRPr lang="en-AU" sz="1600">
              <a:effectLst/>
              <a:latin typeface="Arial" panose="020B0604020202020204" pitchFamily="34" charset="0"/>
              <a:ea typeface="Aptos" panose="020B0004020202020204" pitchFamily="34" charset="0"/>
              <a:cs typeface="Arial" panose="020B0604020202020204" pitchFamily="34" charset="0"/>
            </a:endParaRPr>
          </a:p>
          <a:p>
            <a:pPr>
              <a:lnSpc>
                <a:spcPct val="100000"/>
              </a:lnSpc>
            </a:pPr>
            <a:r>
              <a:rPr lang="en-AU" sz="1600">
                <a:latin typeface="Arial"/>
                <a:ea typeface="Aptos" panose="020B0004020202020204" pitchFamily="34" charset="0"/>
                <a:cs typeface="Arial"/>
              </a:rPr>
              <a:t>the General Practice in Aged Care Incentive</a:t>
            </a:r>
          </a:p>
          <a:p>
            <a:pPr>
              <a:lnSpc>
                <a:spcPct val="100000"/>
              </a:lnSpc>
            </a:pPr>
            <a:r>
              <a:rPr lang="en-AU" sz="1600">
                <a:latin typeface="Arial"/>
                <a:ea typeface="Aptos" panose="020B0004020202020204" pitchFamily="34" charset="0"/>
                <a:cs typeface="Arial"/>
              </a:rPr>
              <a:t>how the incentive works</a:t>
            </a:r>
          </a:p>
          <a:p>
            <a:pPr>
              <a:lnSpc>
                <a:spcPct val="100000"/>
              </a:lnSpc>
            </a:pPr>
            <a:r>
              <a:rPr lang="en-AU" sz="1600">
                <a:latin typeface="Arial"/>
                <a:ea typeface="Aptos" panose="020B0004020202020204" pitchFamily="34" charset="0"/>
                <a:cs typeface="Arial"/>
              </a:rPr>
              <a:t>eligibility and service requirements </a:t>
            </a:r>
            <a:endParaRPr lang="en-AU" sz="1600">
              <a:latin typeface="Arial" panose="020B0604020202020204" pitchFamily="34" charset="0"/>
              <a:ea typeface="Aptos" panose="020B0004020202020204" pitchFamily="34" charset="0"/>
              <a:cs typeface="Arial" panose="020B0604020202020204" pitchFamily="34" charset="0"/>
            </a:endParaRPr>
          </a:p>
          <a:p>
            <a:pPr>
              <a:lnSpc>
                <a:spcPct val="100000"/>
              </a:lnSpc>
            </a:pPr>
            <a:r>
              <a:rPr lang="en-AU" sz="1600">
                <a:latin typeface="Arial"/>
                <a:ea typeface="Aptos" panose="020B0004020202020204" pitchFamily="34" charset="0"/>
                <a:cs typeface="Arial"/>
              </a:rPr>
              <a:t>staff roles</a:t>
            </a:r>
          </a:p>
          <a:p>
            <a:pPr>
              <a:lnSpc>
                <a:spcPct val="100000"/>
              </a:lnSpc>
            </a:pPr>
            <a:r>
              <a:rPr lang="en-US" sz="1600">
                <a:latin typeface="Arial"/>
                <a:cs typeface="Arial"/>
              </a:rPr>
              <a:t>benefits </a:t>
            </a:r>
            <a:endParaRPr lang="en-US" sz="1600">
              <a:latin typeface="Arial" panose="020B0604020202020204" pitchFamily="34" charset="0"/>
              <a:cs typeface="Arial" panose="020B0604020202020204" pitchFamily="34" charset="0"/>
            </a:endParaRPr>
          </a:p>
        </p:txBody>
      </p:sp>
      <p:sp>
        <p:nvSpPr>
          <p:cNvPr id="10" name="TextBox 3">
            <a:extLst>
              <a:ext uri="{FF2B5EF4-FFF2-40B4-BE49-F238E27FC236}">
                <a16:creationId xmlns:a16="http://schemas.microsoft.com/office/drawing/2014/main" id="{A9C78605-D770-256E-DDA8-8C3B119C8DC8}"/>
              </a:ext>
            </a:extLst>
          </p:cNvPr>
          <p:cNvSpPr txBox="1"/>
          <p:nvPr/>
        </p:nvSpPr>
        <p:spPr>
          <a:xfrm>
            <a:off x="1074789" y="4150279"/>
            <a:ext cx="64357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200" b="0" i="0" u="none" strike="noStrike">
                <a:solidFill>
                  <a:srgbClr val="000000"/>
                </a:solidFill>
                <a:effectLst/>
                <a:latin typeface="Arial" panose="020B0604020202020204" pitchFamily="34" charset="0"/>
              </a:rPr>
              <a:t>Further information on all these points is contained in the accompanying information kit for residential aged care providers: Understanding, communicating and supporting the General Practice in Aged Care Incentive. </a:t>
            </a:r>
            <a:endParaRPr lang="en-AU"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0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19552-B087-0DCD-7ED4-EE82210BD9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3" r="14171" b="22550"/>
          <a:stretch/>
        </p:blipFill>
        <p:spPr>
          <a:xfrm>
            <a:off x="4080503" y="188522"/>
            <a:ext cx="8111497" cy="5592792"/>
          </a:xfrm>
          <a:prstGeom prst="rect">
            <a:avLst/>
          </a:prstGeom>
        </p:spPr>
      </p:pic>
      <p:sp>
        <p:nvSpPr>
          <p:cNvPr id="9" name="TextBox 8">
            <a:extLst>
              <a:ext uri="{FF2B5EF4-FFF2-40B4-BE49-F238E27FC236}">
                <a16:creationId xmlns:a16="http://schemas.microsoft.com/office/drawing/2014/main" id="{DF11F376-FFDF-5E40-93A6-4936B00B4E5E}"/>
              </a:ext>
              <a:ext uri="{C183D7F6-B498-43B3-948B-1728B52AA6E4}">
                <adec:decorative xmlns:adec="http://schemas.microsoft.com/office/drawing/2017/decorative" val="1"/>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 uri="{C183D7F6-B498-43B3-948B-1728B52AA6E4}">
                <adec:decorative xmlns:adec="http://schemas.microsoft.com/office/drawing/2017/decorative" val="1"/>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 uri="{C183D7F6-B498-43B3-948B-1728B52AA6E4}">
                <adec:decorative xmlns:adec="http://schemas.microsoft.com/office/drawing/2017/decorative" val="1"/>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 uri="{C183D7F6-B498-43B3-948B-1728B52AA6E4}">
                <adec:decorative xmlns:adec="http://schemas.microsoft.com/office/drawing/2017/decorative" val="1"/>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2E51E1-FD8B-9A4F-9849-68D3ADC71213}"/>
              </a:ext>
              <a:ext uri="{C183D7F6-B498-43B3-948B-1728B52AA6E4}">
                <adec:decorative xmlns:adec="http://schemas.microsoft.com/office/drawing/2017/decorative" val="1"/>
              </a:ext>
            </a:extLst>
          </p:cNvPr>
          <p:cNvSpPr/>
          <p:nvPr/>
        </p:nvSpPr>
        <p:spPr>
          <a:xfrm>
            <a:off x="0" y="195727"/>
            <a:ext cx="12904382"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E319F90-3CB3-464B-AFB8-260E22599247}"/>
              </a:ext>
              <a:ext uri="{C183D7F6-B498-43B3-948B-1728B52AA6E4}">
                <adec:decorative xmlns:adec="http://schemas.microsoft.com/office/drawing/2017/decorative" val="1"/>
              </a:ext>
            </a:extLst>
          </p:cNvPr>
          <p:cNvGrpSpPr/>
          <p:nvPr/>
        </p:nvGrpSpPr>
        <p:grpSpPr>
          <a:xfrm>
            <a:off x="169038" y="1007161"/>
            <a:ext cx="6421069" cy="3975008"/>
            <a:chOff x="948493"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48493"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pic>
        <p:nvPicPr>
          <p:cNvPr id="12" name="Graphic 11">
            <a:extLst>
              <a:ext uri="{FF2B5EF4-FFF2-40B4-BE49-F238E27FC236}">
                <a16:creationId xmlns:a16="http://schemas.microsoft.com/office/drawing/2014/main" id="{21645A4E-983F-0466-18D8-51174595BF2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8346" y="2123358"/>
            <a:ext cx="1902288" cy="1902288"/>
          </a:xfrm>
          <a:prstGeom prst="rect">
            <a:avLst/>
          </a:prstGeom>
        </p:spPr>
      </p:pic>
      <p:sp>
        <p:nvSpPr>
          <p:cNvPr id="13" name="Title 1">
            <a:extLst>
              <a:ext uri="{FF2B5EF4-FFF2-40B4-BE49-F238E27FC236}">
                <a16:creationId xmlns:a16="http://schemas.microsoft.com/office/drawing/2014/main" id="{6FBE2352-0C83-FCE2-24E5-A8066A6735CF}"/>
              </a:ext>
            </a:extLst>
          </p:cNvPr>
          <p:cNvSpPr txBox="1">
            <a:spLocks noGrp="1"/>
          </p:cNvSpPr>
          <p:nvPr>
            <p:ph type="title" idx="4294967295"/>
          </p:nvPr>
        </p:nvSpPr>
        <p:spPr>
          <a:xfrm>
            <a:off x="169038" y="1880365"/>
            <a:ext cx="5012372" cy="2418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a:ln>
                  <a:noFill/>
                </a:ln>
                <a:solidFill>
                  <a:schemeClr val="tx1"/>
                </a:solidFill>
                <a:effectLst/>
                <a:uLnTx/>
                <a:uFillTx/>
                <a:latin typeface="Arial"/>
                <a:ea typeface="+mj-ea"/>
                <a:cs typeface="Arial"/>
              </a:rPr>
              <a:t>What are the challenges residents in aged care homes (and us) experience when trying to access a GP and general practice care? </a:t>
            </a:r>
          </a:p>
        </p:txBody>
      </p:sp>
      <p:sp>
        <p:nvSpPr>
          <p:cNvPr id="10" name="www.helvetic-studio.com">
            <a:extLst>
              <a:ext uri="{C183D7F6-B498-43B3-948B-1728B52AA6E4}">
                <adec:decorative xmlns:adec="http://schemas.microsoft.com/office/drawing/2017/decorative" val="1"/>
              </a:ext>
            </a:extLst>
          </p:cNvPr>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err="1">
                <a:solidFill>
                  <a:schemeClr val="tx1"/>
                </a:solidFill>
                <a:latin typeface="+mn-lt"/>
                <a:ea typeface="Helvetica" charset="0"/>
                <a:cs typeface="Helvetica" charset="0"/>
              </a:rPr>
              <a:t>www.health.gov.au</a:t>
            </a:r>
            <a:endParaRPr lang="en-AU" sz="1400" b="1">
              <a:solidFill>
                <a:schemeClr val="tx1"/>
              </a:solidFill>
              <a:latin typeface="+mn-lt"/>
              <a:ea typeface="Helvetica" charset="0"/>
              <a:cs typeface="Helvetica" charset="0"/>
            </a:endParaRPr>
          </a:p>
        </p:txBody>
      </p:sp>
    </p:spTree>
    <p:extLst>
      <p:ext uri="{BB962C8B-B14F-4D97-AF65-F5344CB8AC3E}">
        <p14:creationId xmlns:p14="http://schemas.microsoft.com/office/powerpoint/2010/main" val="28117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4185AB-1152-1AD8-712B-FF9885ABED18}"/>
              </a:ext>
              <a:ext uri="{C183D7F6-B498-43B3-948B-1728B52AA6E4}">
                <adec:decorative xmlns:adec="http://schemas.microsoft.com/office/drawing/2017/decorative" val="1"/>
              </a:ext>
            </a:extLst>
          </p:cNvPr>
          <p:cNvPicPr>
            <a:picLocks noChangeAspect="1"/>
          </p:cNvPicPr>
          <p:nvPr/>
        </p:nvPicPr>
        <p:blipFill rotWithShape="1">
          <a:blip r:embed="rId3"/>
          <a:srcRect l="20839" t="18720" r="14222"/>
          <a:stretch/>
        </p:blipFill>
        <p:spPr>
          <a:xfrm>
            <a:off x="5513034" y="183957"/>
            <a:ext cx="6678966" cy="5574205"/>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773935" y="870718"/>
            <a:ext cx="8348798" cy="4258862"/>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027165" y="1057817"/>
            <a:ext cx="6543216"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What is the current experience?</a:t>
            </a:r>
          </a:p>
        </p:txBody>
      </p:sp>
      <p:sp>
        <p:nvSpPr>
          <p:cNvPr id="2" name="Content Placeholder 2">
            <a:extLst>
              <a:ext uri="{FF2B5EF4-FFF2-40B4-BE49-F238E27FC236}">
                <a16:creationId xmlns:a16="http://schemas.microsoft.com/office/drawing/2014/main" id="{62596B64-89E6-FA0B-360C-2F08A8D4A7B3}"/>
              </a:ext>
            </a:extLst>
          </p:cNvPr>
          <p:cNvSpPr>
            <a:spLocks noGrp="1"/>
          </p:cNvSpPr>
          <p:nvPr/>
        </p:nvSpPr>
        <p:spPr>
          <a:xfrm>
            <a:off x="1027165" y="1523408"/>
            <a:ext cx="8427088" cy="34581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pPr>
            <a:r>
              <a:rPr lang="en-AU" sz="2000">
                <a:solidFill>
                  <a:srgbClr val="000000"/>
                </a:solidFill>
                <a:latin typeface="Arial"/>
                <a:cs typeface="Arial"/>
              </a:rPr>
              <a:t>Access to GPs is challenging and untimely </a:t>
            </a:r>
            <a:endParaRPr lang="en-US" sz="2000">
              <a:solidFill>
                <a:srgbClr val="000000"/>
              </a:solidFill>
              <a:latin typeface="Arial"/>
              <a:cs typeface="Arial"/>
            </a:endParaRPr>
          </a:p>
          <a:p>
            <a:pPr>
              <a:lnSpc>
                <a:spcPct val="110000"/>
              </a:lnSpc>
            </a:pPr>
            <a:r>
              <a:rPr lang="en-AU" sz="2000">
                <a:solidFill>
                  <a:srgbClr val="000000"/>
                </a:solidFill>
                <a:latin typeface="Arial"/>
                <a:cs typeface="Arial"/>
              </a:rPr>
              <a:t>Patients have trouble establishing a relationship with a GP</a:t>
            </a:r>
            <a:endParaRPr lang="en-US" sz="2000">
              <a:solidFill>
                <a:srgbClr val="000000"/>
              </a:solidFill>
              <a:latin typeface="Arial"/>
              <a:cs typeface="Arial"/>
            </a:endParaRP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GPs of choice don't always attend aged care homes</a:t>
            </a:r>
            <a:r>
              <a:rPr lang="en-AU" sz="20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Transport barriers to accessing community-based health services</a:t>
            </a:r>
            <a:r>
              <a:rPr lang="en-US" sz="20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Assumptions that aged care providers can provide health care</a:t>
            </a:r>
            <a:r>
              <a:rPr lang="en-US" sz="20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Structural discrimination </a:t>
            </a:r>
            <a:r>
              <a:rPr lang="en-US" sz="2000" b="0" i="0">
                <a:solidFill>
                  <a:srgbClr val="000000"/>
                </a:solidFill>
                <a:effectLst/>
                <a:latin typeface="Arial"/>
                <a:cs typeface="Arial"/>
              </a:rPr>
              <a:t>​</a:t>
            </a:r>
          </a:p>
          <a:p>
            <a:pPr fontAlgn="base">
              <a:lnSpc>
                <a:spcPct val="100000"/>
              </a:lnSpc>
            </a:pPr>
            <a:r>
              <a:rPr lang="en-AU" sz="2000" b="0" i="0" u="none" strike="noStrike">
                <a:solidFill>
                  <a:srgbClr val="000000"/>
                </a:solidFill>
                <a:effectLst/>
                <a:latin typeface="Arial"/>
                <a:cs typeface="Arial"/>
              </a:rPr>
              <a:t>Positive experiences with in-house solutions</a:t>
            </a:r>
            <a:r>
              <a:rPr lang="en-AU" sz="2000">
                <a:solidFill>
                  <a:srgbClr val="000000"/>
                </a:solidFill>
                <a:latin typeface="Arial"/>
                <a:cs typeface="Arial"/>
              </a:rPr>
              <a:t> for</a:t>
            </a:r>
            <a:r>
              <a:rPr lang="en-AU" sz="2000" b="0" i="0" u="none" strike="noStrike">
                <a:solidFill>
                  <a:srgbClr val="000000"/>
                </a:solidFill>
                <a:effectLst/>
                <a:latin typeface="Arial"/>
                <a:cs typeface="Arial"/>
              </a:rPr>
              <a:t> </a:t>
            </a:r>
            <a:r>
              <a:rPr lang="en-AU" sz="2000">
                <a:solidFill>
                  <a:srgbClr val="000000"/>
                </a:solidFill>
                <a:latin typeface="Arial"/>
                <a:cs typeface="Arial"/>
              </a:rPr>
              <a:t>example, </a:t>
            </a:r>
            <a:r>
              <a:rPr lang="en-AU" sz="2000" b="0" i="0" u="none" strike="noStrike">
                <a:solidFill>
                  <a:srgbClr val="000000"/>
                </a:solidFill>
                <a:effectLst/>
                <a:latin typeface="Arial"/>
                <a:cs typeface="Arial"/>
              </a:rPr>
              <a:t>mobile dental services, GP clinics, </a:t>
            </a:r>
            <a:r>
              <a:rPr lang="en-AU" sz="2000">
                <a:solidFill>
                  <a:srgbClr val="000000"/>
                </a:solidFill>
                <a:latin typeface="Arial"/>
                <a:cs typeface="Arial"/>
              </a:rPr>
              <a:t>telehealth, pharmacists</a:t>
            </a:r>
            <a:endParaRPr lang="en-US" sz="2000" b="0" i="0">
              <a:solidFill>
                <a:srgbClr val="000000"/>
              </a:solidFill>
              <a:effectLst/>
              <a:latin typeface="Arial"/>
              <a:cs typeface="Arial"/>
            </a:endParaRPr>
          </a:p>
        </p:txBody>
      </p:sp>
    </p:spTree>
    <p:extLst>
      <p:ext uri="{BB962C8B-B14F-4D97-AF65-F5344CB8AC3E}">
        <p14:creationId xmlns:p14="http://schemas.microsoft.com/office/powerpoint/2010/main" val="352703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19552-B087-0DCD-7ED4-EE82210BD9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3" r="14171" b="22550"/>
          <a:stretch/>
        </p:blipFill>
        <p:spPr>
          <a:xfrm>
            <a:off x="4080503" y="188522"/>
            <a:ext cx="8111497" cy="5592792"/>
          </a:xfrm>
          <a:prstGeom prst="rect">
            <a:avLst/>
          </a:prstGeom>
        </p:spPr>
      </p:pic>
      <p:sp>
        <p:nvSpPr>
          <p:cNvPr id="9" name="TextBox 8">
            <a:extLst>
              <a:ext uri="{FF2B5EF4-FFF2-40B4-BE49-F238E27FC236}">
                <a16:creationId xmlns:a16="http://schemas.microsoft.com/office/drawing/2014/main" id="{DF11F376-FFDF-5E40-93A6-4936B00B4E5E}"/>
              </a:ext>
              <a:ext uri="{C183D7F6-B498-43B3-948B-1728B52AA6E4}">
                <adec:decorative xmlns:adec="http://schemas.microsoft.com/office/drawing/2017/decorative" val="1"/>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 uri="{C183D7F6-B498-43B3-948B-1728B52AA6E4}">
                <adec:decorative xmlns:adec="http://schemas.microsoft.com/office/drawing/2017/decorative" val="1"/>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 uri="{C183D7F6-B498-43B3-948B-1728B52AA6E4}">
                <adec:decorative xmlns:adec="http://schemas.microsoft.com/office/drawing/2017/decorative" val="1"/>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 uri="{C183D7F6-B498-43B3-948B-1728B52AA6E4}">
                <adec:decorative xmlns:adec="http://schemas.microsoft.com/office/drawing/2017/decorative" val="1"/>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2E51E1-FD8B-9A4F-9849-68D3ADC71213}"/>
              </a:ext>
              <a:ext uri="{C183D7F6-B498-43B3-948B-1728B52AA6E4}">
                <adec:decorative xmlns:adec="http://schemas.microsoft.com/office/drawing/2017/decorative" val="1"/>
              </a:ext>
            </a:extLst>
          </p:cNvPr>
          <p:cNvSpPr/>
          <p:nvPr/>
        </p:nvSpPr>
        <p:spPr>
          <a:xfrm>
            <a:off x="0" y="195727"/>
            <a:ext cx="12904382"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E319F90-3CB3-464B-AFB8-260E22599247}"/>
              </a:ext>
              <a:ext uri="{C183D7F6-B498-43B3-948B-1728B52AA6E4}">
                <adec:decorative xmlns:adec="http://schemas.microsoft.com/office/drawing/2017/decorative" val="1"/>
              </a:ext>
            </a:extLst>
          </p:cNvPr>
          <p:cNvGrpSpPr/>
          <p:nvPr/>
        </p:nvGrpSpPr>
        <p:grpSpPr>
          <a:xfrm>
            <a:off x="190810" y="1289096"/>
            <a:ext cx="6209990" cy="3975008"/>
            <a:chOff x="948493"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48493"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 uri="{C183D7F6-B498-43B3-948B-1728B52AA6E4}">
                <adec:decorative xmlns:adec="http://schemas.microsoft.com/office/drawing/2017/decorative" val="1"/>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pic>
        <p:nvPicPr>
          <p:cNvPr id="12" name="Graphic 11">
            <a:extLst>
              <a:ext uri="{FF2B5EF4-FFF2-40B4-BE49-F238E27FC236}">
                <a16:creationId xmlns:a16="http://schemas.microsoft.com/office/drawing/2014/main" id="{21645A4E-983F-0466-18D8-51174595BF2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834" y="2325456"/>
            <a:ext cx="1902288" cy="1902288"/>
          </a:xfrm>
          <a:prstGeom prst="rect">
            <a:avLst/>
          </a:prstGeom>
        </p:spPr>
      </p:pic>
      <p:sp>
        <p:nvSpPr>
          <p:cNvPr id="13" name="Title 1">
            <a:extLst>
              <a:ext uri="{FF2B5EF4-FFF2-40B4-BE49-F238E27FC236}">
                <a16:creationId xmlns:a16="http://schemas.microsoft.com/office/drawing/2014/main" id="{6FBE2352-0C83-FCE2-24E5-A8066A6735CF}"/>
              </a:ext>
            </a:extLst>
          </p:cNvPr>
          <p:cNvSpPr txBox="1">
            <a:spLocks noGrp="1"/>
          </p:cNvSpPr>
          <p:nvPr>
            <p:ph type="title" idx="4294967295"/>
          </p:nvPr>
        </p:nvSpPr>
        <p:spPr>
          <a:xfrm>
            <a:off x="170746" y="2235200"/>
            <a:ext cx="4250377"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0" normalizeH="0" baseline="0" noProof="0">
                <a:ln>
                  <a:noFill/>
                </a:ln>
                <a:solidFill>
                  <a:schemeClr val="tx1"/>
                </a:solidFill>
                <a:effectLst/>
                <a:uLnTx/>
                <a:uFillTx/>
                <a:latin typeface="Arial"/>
                <a:ea typeface="+mj-ea"/>
                <a:cs typeface="Arial"/>
              </a:rPr>
              <a:t>What does quality primary health care look like for residents in our residential aged care home? </a:t>
            </a:r>
          </a:p>
        </p:txBody>
      </p:sp>
      <p:sp>
        <p:nvSpPr>
          <p:cNvPr id="10" name="www.helvetic-studio.com">
            <a:extLst>
              <a:ext uri="{C183D7F6-B498-43B3-948B-1728B52AA6E4}">
                <adec:decorative xmlns:adec="http://schemas.microsoft.com/office/drawing/2017/decorative" val="1"/>
              </a:ext>
            </a:extLst>
          </p:cNvPr>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err="1">
                <a:solidFill>
                  <a:schemeClr val="tx1"/>
                </a:solidFill>
                <a:latin typeface="+mn-lt"/>
                <a:ea typeface="Helvetica" charset="0"/>
                <a:cs typeface="Helvetica" charset="0"/>
              </a:rPr>
              <a:t>www.health.gov.au</a:t>
            </a:r>
            <a:endParaRPr lang="en-AU" sz="1400" b="1">
              <a:solidFill>
                <a:schemeClr val="tx1"/>
              </a:solidFill>
              <a:latin typeface="+mn-lt"/>
              <a:ea typeface="Helvetica" charset="0"/>
              <a:cs typeface="Helvetica" charset="0"/>
            </a:endParaRPr>
          </a:p>
        </p:txBody>
      </p:sp>
    </p:spTree>
    <p:extLst>
      <p:ext uri="{BB962C8B-B14F-4D97-AF65-F5344CB8AC3E}">
        <p14:creationId xmlns:p14="http://schemas.microsoft.com/office/powerpoint/2010/main" val="169527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59F16-781A-3012-7FB7-0CB6693D85C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32448" y="214314"/>
            <a:ext cx="7359552" cy="5574206"/>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986589" y="1099838"/>
            <a:ext cx="5637495" cy="3911510"/>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328065" y="1291621"/>
            <a:ext cx="4106903" cy="1138773"/>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BAB"/>
                </a:solidFill>
                <a:effectLst/>
                <a:uLnTx/>
                <a:uFillTx/>
                <a:latin typeface="Arial"/>
                <a:ea typeface="+mn-ea"/>
                <a:cs typeface="+mn-cs"/>
              </a:rPr>
              <a:t>What is the General Practice in Aged Care Incentive?</a:t>
            </a: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Content Placeholder 2">
            <a:extLst>
              <a:ext uri="{FF2B5EF4-FFF2-40B4-BE49-F238E27FC236}">
                <a16:creationId xmlns:a16="http://schemas.microsoft.com/office/drawing/2014/main" id="{26D4408D-57B1-0127-600C-F05CCF351057}"/>
              </a:ext>
            </a:extLst>
          </p:cNvPr>
          <p:cNvSpPr>
            <a:spLocks noGrp="1"/>
          </p:cNvSpPr>
          <p:nvPr/>
        </p:nvSpPr>
        <p:spPr>
          <a:xfrm>
            <a:off x="1214536" y="2132123"/>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US" sz="1800">
                <a:solidFill>
                  <a:srgbClr val="000000"/>
                </a:solidFill>
                <a:latin typeface="Arial"/>
                <a:cs typeface="Arial"/>
              </a:rPr>
              <a:t>The incentive</a:t>
            </a:r>
            <a:r>
              <a:rPr lang="en-US" sz="1800" b="0" i="0" u="none" strike="noStrike">
                <a:solidFill>
                  <a:srgbClr val="000000"/>
                </a:solidFill>
                <a:effectLst/>
                <a:latin typeface="Arial"/>
                <a:cs typeface="Arial"/>
              </a:rPr>
              <a:t>:</a:t>
            </a:r>
            <a:r>
              <a:rPr lang="en-US" sz="1800">
                <a:solidFill>
                  <a:srgbClr val="000000"/>
                </a:solidFill>
                <a:latin typeface="Arial"/>
                <a:cs typeface="Arial"/>
              </a:rPr>
              <a:t> </a:t>
            </a:r>
            <a:endParaRPr lang="en-US" sz="2000"/>
          </a:p>
          <a:p>
            <a:pPr>
              <a:lnSpc>
                <a:spcPct val="100000"/>
              </a:lnSpc>
            </a:pPr>
            <a:r>
              <a:rPr lang="en-US" sz="1800">
                <a:solidFill>
                  <a:srgbClr val="000000"/>
                </a:solidFill>
                <a:latin typeface="Arial"/>
                <a:cs typeface="Arial"/>
              </a:rPr>
              <a:t>commenced on</a:t>
            </a:r>
            <a:r>
              <a:rPr lang="en-US" sz="1800" b="0" i="0" u="none" strike="noStrike">
                <a:solidFill>
                  <a:srgbClr val="000000"/>
                </a:solidFill>
                <a:effectLst/>
                <a:latin typeface="Arial"/>
                <a:cs typeface="Arial"/>
              </a:rPr>
              <a:t> 1</a:t>
            </a:r>
            <a:r>
              <a:rPr lang="en-US" sz="1800">
                <a:solidFill>
                  <a:srgbClr val="000000"/>
                </a:solidFill>
                <a:latin typeface="Arial"/>
                <a:cs typeface="Arial"/>
              </a:rPr>
              <a:t> July</a:t>
            </a:r>
            <a:r>
              <a:rPr lang="en-US" sz="1800" b="0" i="0" u="none" strike="noStrike">
                <a:solidFill>
                  <a:srgbClr val="000000"/>
                </a:solidFill>
                <a:effectLst/>
                <a:latin typeface="Arial"/>
                <a:cs typeface="Arial"/>
              </a:rPr>
              <a:t> 2024</a:t>
            </a:r>
            <a:r>
              <a:rPr lang="en-US" sz="1800">
                <a:solidFill>
                  <a:srgbClr val="000000"/>
                </a:solidFill>
                <a:latin typeface="Arial"/>
                <a:cs typeface="Arial"/>
              </a:rPr>
              <a:t> </a:t>
            </a:r>
            <a:endParaRPr lang="en-US" sz="1800" b="0" i="0">
              <a:solidFill>
                <a:srgbClr val="000000"/>
              </a:solidFill>
              <a:effectLst/>
              <a:latin typeface="Arial"/>
              <a:cs typeface="Arial"/>
            </a:endParaRPr>
          </a:p>
          <a:p>
            <a:pPr>
              <a:lnSpc>
                <a:spcPct val="100000"/>
              </a:lnSpc>
            </a:pPr>
            <a:r>
              <a:rPr lang="en-US" sz="1800">
                <a:solidFill>
                  <a:srgbClr val="000000"/>
                </a:solidFill>
                <a:latin typeface="Arial"/>
                <a:cs typeface="Arial"/>
              </a:rPr>
              <a:t>aims </a:t>
            </a:r>
            <a:r>
              <a:rPr lang="en-US" sz="1800" b="0" i="0" u="none" strike="noStrike">
                <a:solidFill>
                  <a:srgbClr val="000000"/>
                </a:solidFill>
                <a:effectLst/>
                <a:latin typeface="Arial"/>
                <a:cs typeface="Arial"/>
              </a:rPr>
              <a:t>to enhance </a:t>
            </a:r>
            <a:r>
              <a:rPr lang="en-US" sz="1800">
                <a:solidFill>
                  <a:srgbClr val="000000"/>
                </a:solidFill>
                <a:latin typeface="Arial"/>
                <a:cs typeface="Arial"/>
              </a:rPr>
              <a:t>the </a:t>
            </a:r>
            <a:r>
              <a:rPr lang="en-US" sz="1800" b="0" i="0" u="none" strike="noStrike">
                <a:solidFill>
                  <a:srgbClr val="000000"/>
                </a:solidFill>
                <a:effectLst/>
                <a:latin typeface="Arial"/>
                <a:cs typeface="Arial"/>
              </a:rPr>
              <a:t>delivery of coordinated quality health care in residential aged care homes</a:t>
            </a:r>
            <a:r>
              <a:rPr lang="en-US" sz="1800">
                <a:solidFill>
                  <a:srgbClr val="000000"/>
                </a:solidFill>
                <a:latin typeface="Arial"/>
                <a:cs typeface="Arial"/>
              </a:rPr>
              <a:t> </a:t>
            </a:r>
            <a:endParaRPr lang="en-US" sz="1800" b="0" i="0">
              <a:solidFill>
                <a:srgbClr val="000000"/>
              </a:solidFill>
              <a:effectLst/>
              <a:latin typeface="Arial"/>
              <a:cs typeface="Arial"/>
            </a:endParaRPr>
          </a:p>
          <a:p>
            <a:pPr algn="l">
              <a:lnSpc>
                <a:spcPct val="100000"/>
              </a:lnSpc>
              <a:buFont typeface="Arial,Sans-Serif" panose="020B0604020202020204" pitchFamily="34" charset="0"/>
              <a:buChar char="•"/>
            </a:pPr>
            <a:r>
              <a:rPr lang="en-US" sz="1800">
                <a:solidFill>
                  <a:srgbClr val="000000"/>
                </a:solidFill>
                <a:latin typeface="Arial"/>
                <a:cs typeface="Arial"/>
              </a:rPr>
              <a:t>responds</a:t>
            </a:r>
            <a:r>
              <a:rPr lang="en-US" sz="1800" b="0" i="0" u="none" strike="noStrike">
                <a:solidFill>
                  <a:srgbClr val="000000"/>
                </a:solidFill>
                <a:effectLst/>
                <a:latin typeface="Arial"/>
                <a:cs typeface="Arial"/>
              </a:rPr>
              <a:t> to the Royal Commission into Aged Care Quality and Safety and Strengthening Medicare Taskforce</a:t>
            </a:r>
            <a:endParaRPr lang="en-US" sz="2000"/>
          </a:p>
        </p:txBody>
      </p:sp>
    </p:spTree>
    <p:extLst>
      <p:ext uri="{BB962C8B-B14F-4D97-AF65-F5344CB8AC3E}">
        <p14:creationId xmlns:p14="http://schemas.microsoft.com/office/powerpoint/2010/main" val="274123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0594A-8F73-729B-211A-61EB2F1FAE8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32448" y="214314"/>
            <a:ext cx="7359552" cy="5574206"/>
          </a:xfrm>
          <a:prstGeom prst="rect">
            <a:avLst/>
          </a:prstGeom>
        </p:spPr>
      </p:pic>
      <p:sp>
        <p:nvSpPr>
          <p:cNvPr id="4" name="Rectangle 3">
            <a:extLst>
              <a:ext uri="{FF2B5EF4-FFF2-40B4-BE49-F238E27FC236}">
                <a16:creationId xmlns:a16="http://schemas.microsoft.com/office/drawing/2014/main" id="{1E8EFE3A-DE30-9944-CAF8-0FB2077ADD29}"/>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1B54E4A7-ABCC-B5FE-1D91-4F6829ABBB12}"/>
              </a:ext>
              <a:ext uri="{C183D7F6-B498-43B3-948B-1728B52AA6E4}">
                <adec:decorative xmlns:adec="http://schemas.microsoft.com/office/drawing/2017/decorative" val="1"/>
              </a:ext>
            </a:extLst>
          </p:cNvPr>
          <p:cNvGrpSpPr/>
          <p:nvPr/>
        </p:nvGrpSpPr>
        <p:grpSpPr>
          <a:xfrm>
            <a:off x="986589" y="1099837"/>
            <a:ext cx="6615691" cy="4173910"/>
            <a:chOff x="986589" y="1099837"/>
            <a:chExt cx="6875108" cy="3975008"/>
          </a:xfrm>
        </p:grpSpPr>
        <p:sp>
          <p:nvSpPr>
            <p:cNvPr id="6" name="KEYNOTE PRESENTATION">
              <a:extLst>
                <a:ext uri="{FF2B5EF4-FFF2-40B4-BE49-F238E27FC236}">
                  <a16:creationId xmlns:a16="http://schemas.microsoft.com/office/drawing/2014/main" id="{B6DCF0DA-E614-6EBE-168F-7CC280B9844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7" name="Rechteck">
              <a:extLst>
                <a:ext uri="{FF2B5EF4-FFF2-40B4-BE49-F238E27FC236}">
                  <a16:creationId xmlns:a16="http://schemas.microsoft.com/office/drawing/2014/main" id="{0959432D-EDDD-E874-D581-593B9BA45B08}"/>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9" name="Title 8">
            <a:extLst>
              <a:ext uri="{FF2B5EF4-FFF2-40B4-BE49-F238E27FC236}">
                <a16:creationId xmlns:a16="http://schemas.microsoft.com/office/drawing/2014/main" id="{FBBC7A84-A64A-9E38-D0C6-5536EFAF7D0F}"/>
              </a:ext>
            </a:extLst>
          </p:cNvPr>
          <p:cNvSpPr txBox="1">
            <a:spLocks noGrp="1"/>
          </p:cNvSpPr>
          <p:nvPr>
            <p:ph type="title" idx="4294967295"/>
          </p:nvPr>
        </p:nvSpPr>
        <p:spPr>
          <a:xfrm>
            <a:off x="1239817" y="1291621"/>
            <a:ext cx="5405532"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Why is the incentive important? </a:t>
            </a:r>
          </a:p>
        </p:txBody>
      </p:sp>
      <p:sp>
        <p:nvSpPr>
          <p:cNvPr id="2" name="Content Placeholder 3">
            <a:extLst>
              <a:ext uri="{FF2B5EF4-FFF2-40B4-BE49-F238E27FC236}">
                <a16:creationId xmlns:a16="http://schemas.microsoft.com/office/drawing/2014/main" id="{D452E58C-384C-CCA6-570E-664E83FE253F}"/>
              </a:ext>
            </a:extLst>
          </p:cNvPr>
          <p:cNvSpPr>
            <a:spLocks noGrp="1"/>
          </p:cNvSpPr>
          <p:nvPr/>
        </p:nvSpPr>
        <p:spPr>
          <a:xfrm>
            <a:off x="1206275" y="1783661"/>
            <a:ext cx="6119558" cy="40469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600">
                <a:latin typeface="Arial"/>
                <a:cs typeface="Arial"/>
              </a:rPr>
              <a:t>Residents living in aged care homes have: </a:t>
            </a:r>
            <a:endParaRPr lang="en-US" sz="1600">
              <a:latin typeface="Arial" panose="020B0604020202020204" pitchFamily="34" charset="0"/>
              <a:cs typeface="Arial" panose="020B0604020202020204" pitchFamily="34" charset="0"/>
            </a:endParaRPr>
          </a:p>
          <a:p>
            <a:pPr>
              <a:lnSpc>
                <a:spcPct val="120000"/>
              </a:lnSpc>
              <a:spcBef>
                <a:spcPts val="0"/>
              </a:spcBef>
              <a:spcAft>
                <a:spcPts val="1800"/>
              </a:spcAft>
            </a:pPr>
            <a:r>
              <a:rPr lang="en-US" sz="1600">
                <a:latin typeface="Arial"/>
                <a:cs typeface="Arial"/>
              </a:rPr>
              <a:t>complex health care needs</a:t>
            </a:r>
          </a:p>
          <a:p>
            <a:pPr>
              <a:lnSpc>
                <a:spcPct val="120000"/>
              </a:lnSpc>
              <a:spcBef>
                <a:spcPts val="0"/>
              </a:spcBef>
              <a:spcAft>
                <a:spcPts val="1800"/>
              </a:spcAft>
            </a:pPr>
            <a:r>
              <a:rPr lang="en-US" sz="1600">
                <a:latin typeface="Arial"/>
                <a:cs typeface="Arial"/>
              </a:rPr>
              <a:t>a risk of avoidable hospital visits</a:t>
            </a:r>
          </a:p>
          <a:p>
            <a:pPr>
              <a:lnSpc>
                <a:spcPct val="120000"/>
              </a:lnSpc>
              <a:spcBef>
                <a:spcPts val="0"/>
              </a:spcBef>
              <a:spcAft>
                <a:spcPts val="1800"/>
              </a:spcAft>
            </a:pPr>
            <a:r>
              <a:rPr lang="en-US" sz="1600">
                <a:latin typeface="Arial"/>
                <a:cs typeface="Arial"/>
              </a:rPr>
              <a:t>equal rights to health care </a:t>
            </a:r>
            <a:endParaRPr lang="en-US" sz="1600">
              <a:latin typeface="Arial" panose="020B0604020202020204" pitchFamily="34" charset="0"/>
              <a:cs typeface="Arial" panose="020B0604020202020204" pitchFamily="34" charset="0"/>
            </a:endParaRPr>
          </a:p>
          <a:p>
            <a:pPr>
              <a:lnSpc>
                <a:spcPct val="120000"/>
              </a:lnSpc>
              <a:spcBef>
                <a:spcPts val="0"/>
              </a:spcBef>
              <a:spcAft>
                <a:spcPts val="1800"/>
              </a:spcAft>
            </a:pPr>
            <a:r>
              <a:rPr lang="en-US" sz="1600">
                <a:latin typeface="Arial"/>
                <a:cs typeface="Arial"/>
              </a:rPr>
              <a:t>experiences of substandard health care.</a:t>
            </a:r>
          </a:p>
          <a:p>
            <a:pPr marL="0" indent="0">
              <a:lnSpc>
                <a:spcPct val="120000"/>
              </a:lnSpc>
              <a:spcBef>
                <a:spcPts val="0"/>
              </a:spcBef>
              <a:spcAft>
                <a:spcPts val="1800"/>
              </a:spcAft>
              <a:buNone/>
            </a:pPr>
            <a:r>
              <a:rPr lang="en-US" sz="1600" b="1">
                <a:latin typeface="Arial"/>
                <a:cs typeface="Arial"/>
              </a:rPr>
              <a:t>Regular general practice care results in better health outcomes </a:t>
            </a:r>
            <a:endParaRPr lang="en-US"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29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4A90C61-1D52-DBB4-471A-A941CD736ACD}"/>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470"/>
          <a:stretch/>
        </p:blipFill>
        <p:spPr bwMode="auto">
          <a:xfrm>
            <a:off x="5970253" y="1629"/>
            <a:ext cx="62217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0FF4BFB-AB11-0047-8D88-9DB26B7F4FCC}"/>
              </a:ext>
              <a:ext uri="{C183D7F6-B498-43B3-948B-1728B52AA6E4}">
                <adec:decorative xmlns:adec="http://schemas.microsoft.com/office/drawing/2017/decorative" val="1"/>
              </a:ext>
            </a:extLst>
          </p:cNvPr>
          <p:cNvSpPr/>
          <p:nvPr/>
        </p:nvSpPr>
        <p:spPr>
          <a:xfrm>
            <a:off x="5970253" y="-10338"/>
            <a:ext cx="6221747" cy="6866709"/>
          </a:xfrm>
          <a:prstGeom prst="rect">
            <a:avLst/>
          </a:prstGeom>
          <a:gradFill flip="none" rotWithShape="1">
            <a:gsLst>
              <a:gs pos="1000">
                <a:srgbClr val="00B4C4"/>
              </a:gs>
              <a:gs pos="98000">
                <a:srgbClr val="008A96">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FCECA5A-3B46-A64A-99B4-38E2FC0EF2E6}"/>
              </a:ext>
            </a:extLst>
          </p:cNvPr>
          <p:cNvSpPr txBox="1">
            <a:spLocks noGrp="1"/>
          </p:cNvSpPr>
          <p:nvPr>
            <p:ph type="title" idx="4294967295"/>
          </p:nvPr>
        </p:nvSpPr>
        <p:spPr>
          <a:xfrm>
            <a:off x="770970" y="965612"/>
            <a:ext cx="4541524" cy="1048124"/>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How does the incentive work?</a:t>
            </a:r>
          </a:p>
        </p:txBody>
      </p:sp>
      <p:sp>
        <p:nvSpPr>
          <p:cNvPr id="3" name="Content Placeholder 2">
            <a:extLst>
              <a:ext uri="{FF2B5EF4-FFF2-40B4-BE49-F238E27FC236}">
                <a16:creationId xmlns:a16="http://schemas.microsoft.com/office/drawing/2014/main" id="{B554AD11-37C9-EEDB-190A-AAC41D71E158}"/>
              </a:ext>
            </a:extLst>
          </p:cNvPr>
          <p:cNvSpPr>
            <a:spLocks noGrp="1"/>
          </p:cNvSpPr>
          <p:nvPr/>
        </p:nvSpPr>
        <p:spPr>
          <a:xfrm>
            <a:off x="672912" y="2274332"/>
            <a:ext cx="5181600" cy="34034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en-US" sz="1800">
                <a:cs typeface="Arial"/>
              </a:rPr>
              <a:t>Eligible GPs and practices will receive incentive payments for visiting and providing services to their patients who permanently live in a residential aged care home</a:t>
            </a:r>
            <a:endParaRPr lang="en-US" sz="1800"/>
          </a:p>
          <a:p>
            <a:pPr>
              <a:lnSpc>
                <a:spcPct val="120000"/>
              </a:lnSpc>
              <a:spcBef>
                <a:spcPts val="0"/>
              </a:spcBef>
              <a:spcAft>
                <a:spcPts val="1200"/>
              </a:spcAft>
            </a:pPr>
            <a:r>
              <a:rPr lang="en-US" sz="1800">
                <a:cs typeface="Arial"/>
              </a:rPr>
              <a:t>Residents can be actively involved in selecting a preferred GP</a:t>
            </a:r>
            <a:endParaRPr lang="en-US" sz="1800">
              <a:cs typeface="Arial" panose="020B0604020202020204" pitchFamily="34" charset="0"/>
            </a:endParaRPr>
          </a:p>
          <a:p>
            <a:pPr>
              <a:lnSpc>
                <a:spcPct val="120000"/>
              </a:lnSpc>
              <a:spcBef>
                <a:spcPts val="0"/>
              </a:spcBef>
              <a:spcAft>
                <a:spcPts val="1200"/>
              </a:spcAft>
            </a:pPr>
            <a:r>
              <a:rPr lang="en-US" sz="1800">
                <a:cs typeface="Arial"/>
              </a:rPr>
              <a:t>Eligible GPs and patients must be registered in </a:t>
            </a:r>
            <a:r>
              <a:rPr lang="en-US" sz="1800" err="1">
                <a:cs typeface="Arial"/>
              </a:rPr>
              <a:t>MyMedicare</a:t>
            </a:r>
            <a:endParaRPr lang="en-US" sz="1800">
              <a:cs typeface="Arial"/>
            </a:endParaRPr>
          </a:p>
          <a:p>
            <a:pPr>
              <a:lnSpc>
                <a:spcPct val="120000"/>
              </a:lnSpc>
              <a:spcBef>
                <a:spcPts val="0"/>
              </a:spcBef>
              <a:spcAft>
                <a:spcPts val="1200"/>
              </a:spcAft>
            </a:pPr>
            <a:r>
              <a:rPr lang="en-US" sz="1800">
                <a:cs typeface="Arial"/>
              </a:rPr>
              <a:t>Primary Health Network partners will support </a:t>
            </a:r>
            <a:endParaRPr lang="en-US" sz="1800">
              <a:cs typeface="Arial" panose="020B0604020202020204" pitchFamily="34" charset="0"/>
            </a:endParaRPr>
          </a:p>
        </p:txBody>
      </p:sp>
      <p:sp>
        <p:nvSpPr>
          <p:cNvPr id="11" name="Rectangle 10">
            <a:extLst>
              <a:ext uri="{FF2B5EF4-FFF2-40B4-BE49-F238E27FC236}">
                <a16:creationId xmlns:a16="http://schemas.microsoft.com/office/drawing/2014/main" id="{976F058B-D283-6142-92E1-3BEC019672FD}"/>
              </a:ext>
              <a:ext uri="{C183D7F6-B498-43B3-948B-1728B52AA6E4}">
                <adec:decorative xmlns:adec="http://schemas.microsoft.com/office/drawing/2017/decorative" val="1"/>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F17793-40D4-1E4E-B711-53DAB532714C}"/>
              </a:ext>
              <a:ext uri="{C183D7F6-B498-43B3-948B-1728B52AA6E4}">
                <adec:decorative xmlns:adec="http://schemas.microsoft.com/office/drawing/2017/decorative" val="1"/>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8EC37A-3390-724F-9AC7-C9CB30CB8C72}"/>
              </a:ext>
              <a:ext uri="{C183D7F6-B498-43B3-948B-1728B52AA6E4}">
                <adec:decorative xmlns:adec="http://schemas.microsoft.com/office/drawing/2017/decorative" val="1"/>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6EB63D-D593-CC44-9F9E-2E4A915E4880}"/>
              </a:ext>
              <a:ext uri="{C183D7F6-B498-43B3-948B-1728B52AA6E4}">
                <adec:decorative xmlns:adec="http://schemas.microsoft.com/office/drawing/2017/decorative" val="1"/>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A961F9-D99B-7748-BF91-9F1AFE6B4145}"/>
              </a:ext>
              <a:ext uri="{C183D7F6-B498-43B3-948B-1728B52AA6E4}">
                <adec:decorative xmlns:adec="http://schemas.microsoft.com/office/drawing/2017/decorative" val="1"/>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410CEF-69C5-4B4B-9F4C-E01C555D5AE1}"/>
              </a:ext>
              <a:ext uri="{C183D7F6-B498-43B3-948B-1728B52AA6E4}">
                <adec:decorative xmlns:adec="http://schemas.microsoft.com/office/drawing/2017/decorative" val="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E769CFD-30BB-2E46-91C7-BD45AE705C78}"/>
              </a:ext>
              <a:ext uri="{C183D7F6-B498-43B3-948B-1728B52AA6E4}">
                <adec:decorative xmlns:adec="http://schemas.microsoft.com/office/drawing/2017/decorative" val="1"/>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589310-3CD4-9742-A39A-380BE0D0E83A}"/>
              </a:ext>
              <a:ext uri="{C183D7F6-B498-43B3-948B-1728B52AA6E4}">
                <adec:decorative xmlns:adec="http://schemas.microsoft.com/office/drawing/2017/decorative" val="1"/>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50CAFF-D8B6-524D-916C-D4DFE2BBAC1E}"/>
              </a:ext>
              <a:ext uri="{C183D7F6-B498-43B3-948B-1728B52AA6E4}">
                <adec:decorative xmlns:adec="http://schemas.microsoft.com/office/drawing/2017/decorative" val="1"/>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78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4575B-4000-1126-C2DC-10EC64B2A4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9050" y="183957"/>
            <a:ext cx="8362950" cy="5576389"/>
          </a:xfrm>
          <a:prstGeom prst="rect">
            <a:avLst/>
          </a:prstGeom>
        </p:spPr>
      </p:pic>
      <p:sp>
        <p:nvSpPr>
          <p:cNvPr id="4" name="Rectangle 3">
            <a:extLst>
              <a:ext uri="{FF2B5EF4-FFF2-40B4-BE49-F238E27FC236}">
                <a16:creationId xmlns:a16="http://schemas.microsoft.com/office/drawing/2014/main" id="{C0E7E75C-5DD1-378C-70ED-5B9EC9D352C3}"/>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hteck">
            <a:extLst>
              <a:ext uri="{FF2B5EF4-FFF2-40B4-BE49-F238E27FC236}">
                <a16:creationId xmlns:a16="http://schemas.microsoft.com/office/drawing/2014/main" id="{F0A210B0-5C08-A960-335A-3DA044572608}"/>
              </a:ext>
              <a:ext uri="{C183D7F6-B498-43B3-948B-1728B52AA6E4}">
                <adec:decorative xmlns:adec="http://schemas.microsoft.com/office/drawing/2017/decorative" val="1"/>
              </a:ext>
            </a:extLst>
          </p:cNvPr>
          <p:cNvSpPr/>
          <p:nvPr userDrawn="1"/>
        </p:nvSpPr>
        <p:spPr>
          <a:xfrm>
            <a:off x="767983" y="642026"/>
            <a:ext cx="10602485" cy="4815191"/>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sp>
        <p:nvSpPr>
          <p:cNvPr id="8" name="Title 7">
            <a:extLst>
              <a:ext uri="{FF2B5EF4-FFF2-40B4-BE49-F238E27FC236}">
                <a16:creationId xmlns:a16="http://schemas.microsoft.com/office/drawing/2014/main" id="{30FC82C9-01D8-4565-87E0-75695032BCCC}"/>
              </a:ext>
            </a:extLst>
          </p:cNvPr>
          <p:cNvSpPr txBox="1">
            <a:spLocks noGrp="1"/>
          </p:cNvSpPr>
          <p:nvPr>
            <p:ph type="title" idx="4294967295"/>
          </p:nvPr>
        </p:nvSpPr>
        <p:spPr>
          <a:xfrm>
            <a:off x="981322" y="854165"/>
            <a:ext cx="10115304" cy="954107"/>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4C91"/>
                </a:solidFill>
                <a:effectLst/>
                <a:uLnTx/>
                <a:uFillTx/>
                <a:latin typeface="Arial"/>
                <a:ea typeface="+mn-ea"/>
                <a:cs typeface="+mn-cs"/>
              </a:rPr>
              <a:t>To access this package of care, residential aged care residents must:</a:t>
            </a:r>
            <a:endParaRPr kumimoji="0" lang="en-AU" sz="2800" b="0" i="0" u="none" strike="noStrike" kern="1200" cap="none" spc="0" normalizeH="0" baseline="0" noProof="0">
              <a:ln>
                <a:noFill/>
              </a:ln>
              <a:solidFill>
                <a:srgbClr val="004C91"/>
              </a:solidFill>
              <a:effectLst/>
              <a:uLnTx/>
              <a:uFillTx/>
              <a:latin typeface="Arial"/>
              <a:ea typeface="+mn-ea"/>
              <a:cs typeface="+mn-cs"/>
            </a:endParaRPr>
          </a:p>
        </p:txBody>
      </p:sp>
      <p:sp>
        <p:nvSpPr>
          <p:cNvPr id="9" name="Rectangle 8">
            <a:extLst>
              <a:ext uri="{FF2B5EF4-FFF2-40B4-BE49-F238E27FC236}">
                <a16:creationId xmlns:a16="http://schemas.microsoft.com/office/drawing/2014/main" id="{52D6C8F1-4C1E-A40C-8474-0E305906654A}"/>
              </a:ext>
            </a:extLst>
          </p:cNvPr>
          <p:cNvSpPr/>
          <p:nvPr/>
        </p:nvSpPr>
        <p:spPr>
          <a:xfrm>
            <a:off x="2222422" y="2254325"/>
            <a:ext cx="3379545" cy="2549623"/>
          </a:xfrm>
          <a:prstGeom prst="rect">
            <a:avLst/>
          </a:prstGeom>
          <a:solidFill>
            <a:schemeClr val="bg2"/>
          </a:solidFill>
          <a:ln w="28575">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marL="514350" indent="-514350" algn="ctr">
              <a:buAutoNum type="arabicPeriod"/>
            </a:pPr>
            <a:endParaRPr lang="en-US" sz="1600" dirty="0">
              <a:solidFill>
                <a:schemeClr val="tx1"/>
              </a:solidFill>
              <a:latin typeface="Arial" panose="020B0604020202020204" pitchFamily="34" charset="0"/>
              <a:ea typeface="Calibri"/>
              <a:cs typeface="Arial" panose="020B0604020202020204" pitchFamily="34" charset="0"/>
            </a:endParaRPr>
          </a:p>
          <a:p>
            <a:pPr algn="ctr"/>
            <a:endParaRPr lang="en-US" sz="1600" dirty="0">
              <a:solidFill>
                <a:schemeClr val="tx1"/>
              </a:solidFill>
              <a:latin typeface="Arial"/>
              <a:ea typeface="Calibri"/>
              <a:cs typeface="Arial"/>
            </a:endParaRPr>
          </a:p>
          <a:p>
            <a:pPr algn="ctr"/>
            <a:r>
              <a:rPr lang="en-US" sz="1600" dirty="0">
                <a:solidFill>
                  <a:schemeClr val="tx1"/>
                </a:solidFill>
                <a:latin typeface="Arial"/>
                <a:ea typeface="Calibri"/>
                <a:cs typeface="Arial"/>
              </a:rPr>
              <a:t>1. Be a </a:t>
            </a:r>
            <a:r>
              <a:rPr lang="en-US" sz="1600" b="1" dirty="0">
                <a:solidFill>
                  <a:schemeClr val="tx1"/>
                </a:solidFill>
                <a:latin typeface="Arial"/>
                <a:ea typeface="Calibri"/>
                <a:cs typeface="Arial"/>
              </a:rPr>
              <a:t>permanent resident </a:t>
            </a:r>
            <a:r>
              <a:rPr lang="en-US" sz="1600" dirty="0">
                <a:solidFill>
                  <a:schemeClr val="tx1"/>
                </a:solidFill>
                <a:latin typeface="Arial"/>
                <a:ea typeface="Calibri"/>
                <a:cs typeface="Arial"/>
              </a:rPr>
              <a:t>of an aged care home</a:t>
            </a:r>
          </a:p>
          <a:p>
            <a:pPr algn="ctr"/>
            <a:endParaRPr lang="en-US" sz="1400" dirty="0">
              <a:solidFill>
                <a:schemeClr val="tx1"/>
              </a:solidFill>
              <a:latin typeface="Arial" panose="020B0604020202020204" pitchFamily="34" charset="0"/>
              <a:ea typeface="Calibri"/>
              <a:cs typeface="Arial" panose="020B0604020202020204" pitchFamily="34" charset="0"/>
            </a:endParaRPr>
          </a:p>
          <a:p>
            <a:pPr algn="ctr"/>
            <a:r>
              <a:rPr lang="en-US" sz="1200" dirty="0">
                <a:solidFill>
                  <a:schemeClr val="tx1"/>
                </a:solidFill>
                <a:latin typeface="Arial"/>
                <a:ea typeface="Calibri"/>
                <a:cs typeface="Arial"/>
              </a:rPr>
              <a:t>There are no age restrictions to be eligible for the General Practice in Aged Care Incentive package of care </a:t>
            </a:r>
            <a:endParaRPr lang="en-US" sz="1200" dirty="0">
              <a:solidFill>
                <a:schemeClr val="tx1"/>
              </a:solidFill>
              <a:latin typeface="Arial" panose="020B0604020202020204" pitchFamily="34" charset="0"/>
              <a:ea typeface="Calibri"/>
              <a:cs typeface="Arial" panose="020B0604020202020204" pitchFamily="34" charset="0"/>
            </a:endParaRPr>
          </a:p>
        </p:txBody>
      </p:sp>
      <p:sp>
        <p:nvSpPr>
          <p:cNvPr id="17" name="Oval 16">
            <a:extLst>
              <a:ext uri="{FF2B5EF4-FFF2-40B4-BE49-F238E27FC236}">
                <a16:creationId xmlns:a16="http://schemas.microsoft.com/office/drawing/2014/main" id="{E47BA4CC-1B0C-0BD7-CCE6-EEF9E7374F80}"/>
              </a:ext>
              <a:ext uri="{C183D7F6-B498-43B3-948B-1728B52AA6E4}">
                <adec:decorative xmlns:adec="http://schemas.microsoft.com/office/drawing/2017/decorative" val="1"/>
              </a:ext>
            </a:extLst>
          </p:cNvPr>
          <p:cNvSpPr/>
          <p:nvPr/>
        </p:nvSpPr>
        <p:spPr>
          <a:xfrm>
            <a:off x="3542239" y="1742376"/>
            <a:ext cx="892227" cy="892227"/>
          </a:xfrm>
          <a:prstGeom prst="ellipse">
            <a:avLst/>
          </a:prstGeom>
          <a:solidFill>
            <a:schemeClr val="bg1"/>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Graphic 11">
            <a:extLst>
              <a:ext uri="{FF2B5EF4-FFF2-40B4-BE49-F238E27FC236}">
                <a16:creationId xmlns:a16="http://schemas.microsoft.com/office/drawing/2014/main" id="{9A7DCDF6-3E4A-F5A7-1B1A-BE576DFD813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8209" y="1791619"/>
            <a:ext cx="660285" cy="660285"/>
          </a:xfrm>
          <a:prstGeom prst="rect">
            <a:avLst/>
          </a:prstGeom>
        </p:spPr>
      </p:pic>
      <p:sp>
        <p:nvSpPr>
          <p:cNvPr id="13" name="Rectangle 12">
            <a:extLst>
              <a:ext uri="{FF2B5EF4-FFF2-40B4-BE49-F238E27FC236}">
                <a16:creationId xmlns:a16="http://schemas.microsoft.com/office/drawing/2014/main" id="{B25C30EA-2DA9-C5CB-1BB7-7471D76EE036}"/>
              </a:ext>
            </a:extLst>
          </p:cNvPr>
          <p:cNvSpPr/>
          <p:nvPr/>
        </p:nvSpPr>
        <p:spPr>
          <a:xfrm>
            <a:off x="6221655" y="2254325"/>
            <a:ext cx="3379545" cy="2549623"/>
          </a:xfrm>
          <a:prstGeom prst="rect">
            <a:avLst/>
          </a:prstGeom>
          <a:solidFill>
            <a:schemeClr val="bg2"/>
          </a:solidFill>
          <a:ln w="28575">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marL="514350" indent="-514350" algn="ctr">
              <a:buAutoNum type="arabicPeriod"/>
            </a:pPr>
            <a:endParaRPr lang="en-US" sz="1600">
              <a:solidFill>
                <a:schemeClr val="tx1"/>
              </a:solidFill>
              <a:latin typeface="Arial" panose="020B0604020202020204" pitchFamily="34" charset="0"/>
              <a:ea typeface="Calibri"/>
              <a:cs typeface="Arial" panose="020B0604020202020204" pitchFamily="34" charset="0"/>
            </a:endParaRPr>
          </a:p>
          <a:p>
            <a:pPr algn="ctr">
              <a:spcBef>
                <a:spcPts val="0"/>
              </a:spcBef>
            </a:pPr>
            <a:endParaRPr lang="en-US" sz="1600">
              <a:solidFill>
                <a:schemeClr val="tx1"/>
              </a:solidFill>
              <a:latin typeface="Arial"/>
              <a:ea typeface="Calibri"/>
              <a:cs typeface="Arial"/>
            </a:endParaRPr>
          </a:p>
          <a:p>
            <a:pPr algn="ctr">
              <a:spcBef>
                <a:spcPts val="0"/>
              </a:spcBef>
            </a:pPr>
            <a:r>
              <a:rPr lang="en-US" sz="1600">
                <a:solidFill>
                  <a:schemeClr val="tx1"/>
                </a:solidFill>
                <a:latin typeface="Arial"/>
                <a:ea typeface="Calibri"/>
                <a:cs typeface="Arial"/>
              </a:rPr>
              <a:t>2. Be registered with an eligible* preferred GP in </a:t>
            </a:r>
            <a:r>
              <a:rPr lang="en-US" sz="1600" b="1" err="1">
                <a:solidFill>
                  <a:schemeClr val="tx1"/>
                </a:solidFill>
                <a:latin typeface="Arial"/>
                <a:ea typeface="Calibri"/>
                <a:cs typeface="Arial"/>
              </a:rPr>
              <a:t>MyMedicare</a:t>
            </a:r>
            <a:endParaRPr lang="en-US" sz="1600">
              <a:solidFill>
                <a:schemeClr val="tx1"/>
              </a:solidFill>
              <a:latin typeface="Arial"/>
              <a:ea typeface="Calibri"/>
              <a:cs typeface="Arial"/>
            </a:endParaRPr>
          </a:p>
          <a:p>
            <a:pPr algn="ctr">
              <a:spcBef>
                <a:spcPts val="0"/>
              </a:spcBef>
            </a:pPr>
            <a:endParaRPr lang="en-US" sz="1050">
              <a:solidFill>
                <a:schemeClr val="tx1"/>
              </a:solidFill>
              <a:latin typeface="Arial" panose="020B0604020202020204" pitchFamily="34" charset="0"/>
              <a:ea typeface="Calibri"/>
              <a:cs typeface="Arial" panose="020B0604020202020204" pitchFamily="34" charset="0"/>
            </a:endParaRPr>
          </a:p>
          <a:p>
            <a:pPr algn="ctr"/>
            <a:r>
              <a:rPr lang="en-US" sz="1200">
                <a:solidFill>
                  <a:schemeClr val="tx1"/>
                </a:solidFill>
                <a:latin typeface="Arial"/>
                <a:ea typeface="Calibri"/>
                <a:cs typeface="Arial"/>
              </a:rPr>
              <a:t>This voluntary patient registration model </a:t>
            </a:r>
            <a:r>
              <a:rPr lang="en-US" sz="1200" err="1">
                <a:solidFill>
                  <a:schemeClr val="tx1"/>
                </a:solidFill>
                <a:latin typeface="Arial"/>
                <a:ea typeface="Calibri"/>
                <a:cs typeface="Arial"/>
              </a:rPr>
              <a:t>formalises</a:t>
            </a:r>
            <a:r>
              <a:rPr lang="en-US" sz="1200">
                <a:solidFill>
                  <a:schemeClr val="tx1"/>
                </a:solidFill>
                <a:latin typeface="Arial"/>
                <a:ea typeface="Calibri"/>
                <a:cs typeface="Arial"/>
              </a:rPr>
              <a:t> the relationship between patients and primary care teams. It is voluntary and free to register with a Medicare Card or DVA Veterans Card</a:t>
            </a:r>
          </a:p>
        </p:txBody>
      </p:sp>
      <p:sp>
        <p:nvSpPr>
          <p:cNvPr id="16" name="Oval 15">
            <a:extLst>
              <a:ext uri="{FF2B5EF4-FFF2-40B4-BE49-F238E27FC236}">
                <a16:creationId xmlns:a16="http://schemas.microsoft.com/office/drawing/2014/main" id="{65A5B505-F0A2-D8E1-8C01-8D1329456C37}"/>
              </a:ext>
              <a:ext uri="{C183D7F6-B498-43B3-948B-1728B52AA6E4}">
                <adec:decorative xmlns:adec="http://schemas.microsoft.com/office/drawing/2017/decorative" val="1"/>
              </a:ext>
            </a:extLst>
          </p:cNvPr>
          <p:cNvSpPr/>
          <p:nvPr/>
        </p:nvSpPr>
        <p:spPr>
          <a:xfrm>
            <a:off x="7471320" y="1742376"/>
            <a:ext cx="892227" cy="892227"/>
          </a:xfrm>
          <a:prstGeom prst="ellipse">
            <a:avLst/>
          </a:prstGeom>
          <a:solidFill>
            <a:schemeClr val="bg1"/>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Graphic 13">
            <a:extLst>
              <a:ext uri="{FF2B5EF4-FFF2-40B4-BE49-F238E27FC236}">
                <a16:creationId xmlns:a16="http://schemas.microsoft.com/office/drawing/2014/main" id="{9E78A207-BE0E-059F-5AC8-86F37507583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81284" y="1858346"/>
            <a:ext cx="660285" cy="660285"/>
          </a:xfrm>
          <a:prstGeom prst="rect">
            <a:avLst/>
          </a:prstGeom>
        </p:spPr>
      </p:pic>
      <p:sp>
        <p:nvSpPr>
          <p:cNvPr id="15" name="TextBox 14">
            <a:extLst>
              <a:ext uri="{FF2B5EF4-FFF2-40B4-BE49-F238E27FC236}">
                <a16:creationId xmlns:a16="http://schemas.microsoft.com/office/drawing/2014/main" id="{FFD9DFD9-F9FC-6382-7BC0-CCCE8445E869}"/>
              </a:ext>
            </a:extLst>
          </p:cNvPr>
          <p:cNvSpPr txBox="1"/>
          <p:nvPr/>
        </p:nvSpPr>
        <p:spPr>
          <a:xfrm>
            <a:off x="1052356" y="4980120"/>
            <a:ext cx="7991430" cy="276999"/>
          </a:xfrm>
          <a:prstGeom prst="rect">
            <a:avLst/>
          </a:prstGeom>
          <a:noFill/>
        </p:spPr>
        <p:txBody>
          <a:bodyPr wrap="square" lIns="91440" tIns="45720" rIns="91440" bIns="45720" rtlCol="0" anchor="t">
            <a:spAutoFit/>
          </a:bodyPr>
          <a:lstStyle/>
          <a:p>
            <a:r>
              <a:rPr lang="en-US" sz="1200">
                <a:effectLst/>
                <a:latin typeface="Arial"/>
                <a:cs typeface="Arial"/>
              </a:rPr>
              <a:t>*the GP and practice must be registered for the incentive and then </a:t>
            </a:r>
            <a:r>
              <a:rPr lang="en-US" sz="1200" err="1">
                <a:latin typeface="Arial"/>
                <a:cs typeface="Arial"/>
              </a:rPr>
              <a:t>enrol</a:t>
            </a:r>
            <a:r>
              <a:rPr lang="en-US" sz="1200">
                <a:latin typeface="Arial"/>
                <a:cs typeface="Arial"/>
              </a:rPr>
              <a:t> </a:t>
            </a:r>
            <a:r>
              <a:rPr lang="en-US" sz="1200">
                <a:effectLst/>
                <a:latin typeface="Arial"/>
                <a:cs typeface="Arial"/>
              </a:rPr>
              <a:t>the patient in the incentive.</a:t>
            </a:r>
            <a:r>
              <a:rPr lang="en-US" sz="1200">
                <a:latin typeface="Arial"/>
                <a:cs typeface="Arial"/>
              </a:rPr>
              <a:t> </a:t>
            </a:r>
            <a:endParaRPr lang="en-AU" sz="1200">
              <a:latin typeface="Arial" panose="020B0604020202020204" pitchFamily="34" charset="0"/>
              <a:cs typeface="Arial" panose="020B0604020202020204" pitchFamily="34" charset="0"/>
            </a:endParaRPr>
          </a:p>
        </p:txBody>
      </p:sp>
      <p:sp>
        <p:nvSpPr>
          <p:cNvPr id="10" name="www.helvetic-studio.com">
            <a:extLst>
              <a:ext uri="{FF2B5EF4-FFF2-40B4-BE49-F238E27FC236}">
                <a16:creationId xmlns:a16="http://schemas.microsoft.com/office/drawing/2014/main" id="{FF8D6C71-0BDC-408C-B82A-B86A5BDE7EBB}"/>
              </a:ext>
              <a:ext uri="{C183D7F6-B498-43B3-948B-1728B52AA6E4}">
                <adec:decorative xmlns:adec="http://schemas.microsoft.com/office/drawing/2017/decorative" val="1"/>
              </a:ext>
            </a:extLst>
          </p:cNvPr>
          <p:cNvSpPr txBox="1"/>
          <p:nvPr/>
        </p:nvSpPr>
        <p:spPr>
          <a:xfrm>
            <a:off x="8866991" y="6407458"/>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a:solidFill>
                  <a:schemeClr val="tx1"/>
                </a:solidFill>
                <a:latin typeface="+mn-lt"/>
                <a:ea typeface="Helvetica" charset="0"/>
                <a:cs typeface="Helvetica" charset="0"/>
              </a:rPr>
              <a:t>www.health.gov.au</a:t>
            </a:r>
          </a:p>
        </p:txBody>
      </p:sp>
    </p:spTree>
    <p:extLst>
      <p:ext uri="{BB962C8B-B14F-4D97-AF65-F5344CB8AC3E}">
        <p14:creationId xmlns:p14="http://schemas.microsoft.com/office/powerpoint/2010/main" val="376115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DoH New Brand">
      <a:dk1>
        <a:srgbClr val="000000"/>
      </a:dk1>
      <a:lt1>
        <a:srgbClr val="FFFFFF"/>
      </a:lt1>
      <a:dk2>
        <a:srgbClr val="6D6D70"/>
      </a:dk2>
      <a:lt2>
        <a:srgbClr val="F0F1F1"/>
      </a:lt2>
      <a:accent1>
        <a:srgbClr val="008A95"/>
      </a:accent1>
      <a:accent2>
        <a:srgbClr val="005BAB"/>
      </a:accent2>
      <a:accent3>
        <a:srgbClr val="A5A5A5"/>
      </a:accent3>
      <a:accent4>
        <a:srgbClr val="A11165"/>
      </a:accent4>
      <a:accent5>
        <a:srgbClr val="A7B12F"/>
      </a:accent5>
      <a:accent6>
        <a:srgbClr val="E1C50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AC-powerpoint-2023" id="{3E62F053-8CE1-2749-9DEB-41FEC34C028D}" vid="{0596A3D3-6620-FF4B-8C30-47ED71F909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8756645B5D2A428763B0189B7EC204" ma:contentTypeVersion="15" ma:contentTypeDescription="Create a new document." ma:contentTypeScope="" ma:versionID="694a4e33493e4c1fcf52ba2fb96c24dd">
  <xsd:schema xmlns:xsd="http://www.w3.org/2001/XMLSchema" xmlns:xs="http://www.w3.org/2001/XMLSchema" xmlns:p="http://schemas.microsoft.com/office/2006/metadata/properties" xmlns:ns2="7c980402-323e-4976-aa94-186e43b5ebe6" xmlns:ns3="64f1bf92-8efe-42de-a57b-c47f1363fb08" targetNamespace="http://schemas.microsoft.com/office/2006/metadata/properties" ma:root="true" ma:fieldsID="1be21bcf681988cba87f1679f4922a2f" ns2:_="" ns3:_="">
    <xsd:import namespace="7c980402-323e-4976-aa94-186e43b5ebe6"/>
    <xsd:import namespace="64f1bf92-8efe-42de-a57b-c47f1363fb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80402-323e-4976-aa94-186e43b5e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f1bf92-8efe-42de-a57b-c47f1363fb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af9e385-1bd1-4bfa-a23e-9bc8d2b423c5}" ma:internalName="TaxCatchAll" ma:showField="CatchAllData" ma:web="64f1bf92-8efe-42de-a57b-c47f1363f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4f1bf92-8efe-42de-a57b-c47f1363fb08" xsi:nil="true"/>
    <lcf76f155ced4ddcb4097134ff3c332f xmlns="7c980402-323e-4976-aa94-186e43b5ebe6">
      <Terms xmlns="http://schemas.microsoft.com/office/infopath/2007/PartnerControls"/>
    </lcf76f155ced4ddcb4097134ff3c332f>
    <SharedWithUsers xmlns="64f1bf92-8efe-42de-a57b-c47f1363fb08">
      <UserInfo>
        <DisplayName>THOMAS, Mark</DisplayName>
        <AccountId>7391</AccountId>
        <AccountType/>
      </UserInfo>
    </SharedWithUsers>
  </documentManagement>
</p:properties>
</file>

<file path=customXml/itemProps1.xml><?xml version="1.0" encoding="utf-8"?>
<ds:datastoreItem xmlns:ds="http://schemas.openxmlformats.org/officeDocument/2006/customXml" ds:itemID="{FE35CECD-601E-400E-B185-FAC093DFC1D1}">
  <ds:schemaRefs>
    <ds:schemaRef ds:uri="64f1bf92-8efe-42de-a57b-c47f1363fb08"/>
    <ds:schemaRef ds:uri="7c980402-323e-4976-aa94-186e43b5eb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BE339F-BAD8-4A76-8A9B-1A7F5211AD39}">
  <ds:schemaRefs>
    <ds:schemaRef ds:uri="http://schemas.microsoft.com/sharepoint/v3/contenttype/forms"/>
  </ds:schemaRefs>
</ds:datastoreItem>
</file>

<file path=customXml/itemProps3.xml><?xml version="1.0" encoding="utf-8"?>
<ds:datastoreItem xmlns:ds="http://schemas.openxmlformats.org/officeDocument/2006/customXml" ds:itemID="{C029F1DE-711E-4FEC-B30C-4957D8EE3752}">
  <ds:schemaRefs>
    <ds:schemaRef ds:uri="64f1bf92-8efe-42de-a57b-c47f1363fb08"/>
    <ds:schemaRef ds:uri="7c980402-323e-4976-aa94-186e43b5eb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Department of Health and Aged Care - powerpoint template (1)</Template>
  <TotalTime>0</TotalTime>
  <Words>2539</Words>
  <Application>Microsoft Office PowerPoint</Application>
  <PresentationFormat>Widescreen</PresentationFormat>
  <Paragraphs>249</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Arial,Sans-Serif</vt:lpstr>
      <vt:lpstr>Calibri</vt:lpstr>
      <vt:lpstr>Helvetica</vt:lpstr>
      <vt:lpstr>Helvetica Neue</vt:lpstr>
      <vt:lpstr>Open Sans</vt:lpstr>
      <vt:lpstr>Office Theme</vt:lpstr>
      <vt:lpstr>The General Practice in Aged Care Incentive</vt:lpstr>
      <vt:lpstr>Purpose</vt:lpstr>
      <vt:lpstr>What are the challenges residents in aged care homes (and us) experience when trying to access a GP and general practice care? </vt:lpstr>
      <vt:lpstr>What is the current experience?</vt:lpstr>
      <vt:lpstr>What does quality primary health care look like for residents in our residential aged care home? </vt:lpstr>
      <vt:lpstr>What is the General Practice in Aged Care Incentive?</vt:lpstr>
      <vt:lpstr>Why is the incentive important? </vt:lpstr>
      <vt:lpstr>How does the incentive work?</vt:lpstr>
      <vt:lpstr>To access this package of care, residential aged care residents must:</vt:lpstr>
      <vt:lpstr>Incentive service requirements include</vt:lpstr>
      <vt:lpstr>Patient primary care journey example</vt:lpstr>
      <vt:lpstr>Patient story</vt:lpstr>
      <vt:lpstr>What do you think the benefits of the incentive are for aged care residents? </vt:lpstr>
      <vt:lpstr>What are the potential benefits to residential aged care home residents?</vt:lpstr>
      <vt:lpstr>What do you think the benefits of the incentive are for residential aged care home staff?</vt:lpstr>
      <vt:lpstr>What are the benefits for aged care home staff?</vt:lpstr>
      <vt:lpstr>What should we do to support residents to gain access to a regular GP and help them receive the benefits of the General Practice in Aged Care Incentive?</vt:lpstr>
      <vt:lpstr>What can ‘We’ do to support residents?</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Aged Care Provider Staff presentation</dc:title>
  <dc:subject>General Practice in Aged Care Incentive</dc:subject>
  <dc:creator>Australian Government Department of Health and Aged Care</dc:creator>
  <cp:lastModifiedBy>Australian Government Department of Health and Aged </cp:lastModifiedBy>
  <cp:revision>2</cp:revision>
  <cp:lastPrinted>2018-09-20T02:29:20Z</cp:lastPrinted>
  <dcterms:created xsi:type="dcterms:W3CDTF">2024-07-23T22:20:22Z</dcterms:created>
  <dcterms:modified xsi:type="dcterms:W3CDTF">2024-08-08T01:51:44Z</dcterms:modified>
</cp:coreProperties>
</file>