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4"/>
  </p:sldMasterIdLst>
  <p:notesMasterIdLst>
    <p:notesMasterId r:id="rId11"/>
  </p:notesMasterIdLst>
  <p:handoutMasterIdLst>
    <p:handoutMasterId r:id="rId12"/>
  </p:handoutMasterIdLst>
  <p:sldIdLst>
    <p:sldId id="2147472053" r:id="rId5"/>
    <p:sldId id="2147472054" r:id="rId6"/>
    <p:sldId id="2147472058" r:id="rId7"/>
    <p:sldId id="2147472062" r:id="rId8"/>
    <p:sldId id="2147472079" r:id="rId9"/>
    <p:sldId id="21474720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D90"/>
    <a:srgbClr val="124C8F"/>
    <a:srgbClr val="008A96"/>
    <a:srgbClr val="F1F2F2"/>
    <a:srgbClr val="00B4C4"/>
    <a:srgbClr val="005CAB"/>
    <a:srgbClr val="153A6E"/>
    <a:srgbClr val="00727E"/>
    <a:srgbClr val="004C91"/>
    <a:srgbClr val="153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229A4-BF9E-4ABD-9D61-A65F891F9E67}" v="72" dt="2024-08-07T02:06:11.423"/>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3815" autoAdjust="0"/>
  </p:normalViewPr>
  <p:slideViewPr>
    <p:cSldViewPr snapToGrid="0">
      <p:cViewPr varScale="1">
        <p:scale>
          <a:sx n="109" d="100"/>
          <a:sy n="109" d="100"/>
        </p:scale>
        <p:origin x="78" y="4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6BD2C-675F-EB49-90C0-04BE238EA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457F-96B0-7940-A355-704673CC6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007C1-EFE5-D647-A9AD-E46E503CBB2C}" type="datetimeFigureOut">
              <a:rPr lang="en-US" smtClean="0"/>
              <a:t>8/8/2024</a:t>
            </a:fld>
            <a:endParaRPr lang="en-US"/>
          </a:p>
        </p:txBody>
      </p:sp>
      <p:sp>
        <p:nvSpPr>
          <p:cNvPr id="4" name="Footer Placeholder 3">
            <a:extLst>
              <a:ext uri="{FF2B5EF4-FFF2-40B4-BE49-F238E27FC236}">
                <a16:creationId xmlns:a16="http://schemas.microsoft.com/office/drawing/2014/main" id="{4AC93EC4-0AFF-BA47-92F6-879424DB2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1E6F3-8DEB-2746-872B-68149DD4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F24250-436E-B84D-848B-317CC4F20292}" type="slidenum">
              <a:rPr lang="en-US" smtClean="0"/>
              <a:t>‹#›</a:t>
            </a:fld>
            <a:endParaRPr lang="en-US"/>
          </a:p>
        </p:txBody>
      </p:sp>
    </p:spTree>
    <p:extLst>
      <p:ext uri="{BB962C8B-B14F-4D97-AF65-F5344CB8AC3E}">
        <p14:creationId xmlns:p14="http://schemas.microsoft.com/office/powerpoint/2010/main" val="26339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0FA-5F08-DA4E-AAAA-2D71BC162741}"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F9032-5597-3042-A2EA-4E24F1F56884}" type="slidenum">
              <a:rPr lang="en-US" smtClean="0"/>
              <a:t>‹#›</a:t>
            </a:fld>
            <a:endParaRPr lang="en-US"/>
          </a:p>
        </p:txBody>
      </p:sp>
    </p:spTree>
    <p:extLst>
      <p:ext uri="{BB962C8B-B14F-4D97-AF65-F5344CB8AC3E}">
        <p14:creationId xmlns:p14="http://schemas.microsoft.com/office/powerpoint/2010/main" val="36788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1</a:t>
            </a:fld>
            <a:endParaRPr lang="en-US"/>
          </a:p>
        </p:txBody>
      </p:sp>
    </p:spTree>
    <p:extLst>
      <p:ext uri="{BB962C8B-B14F-4D97-AF65-F5344CB8AC3E}">
        <p14:creationId xmlns:p14="http://schemas.microsoft.com/office/powerpoint/2010/main" val="33269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US" b="0" i="0" u="none" strike="noStrike">
                <a:solidFill>
                  <a:srgbClr val="000000"/>
                </a:solidFill>
                <a:effectLst/>
                <a:latin typeface="Arial" panose="020B0604020202020204" pitchFamily="34" charset="0"/>
                <a:cs typeface="Arial" panose="020B0604020202020204" pitchFamily="34" charset="0"/>
              </a:rPr>
              <a:t>1. This presentation will take you through what you need to know about the new General Practice in Aged Care Incentive.</a:t>
            </a:r>
            <a:r>
              <a:rPr lang="en-US"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b="0" i="0">
                <a:solidFill>
                  <a:srgbClr val="444444"/>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2. We will cover how the incentive will benefit your healthcare and what you need to do to get involved.</a:t>
            </a:r>
            <a:r>
              <a:rPr lang="en-US"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b="0" i="0">
                <a:solidFill>
                  <a:srgbClr val="444444"/>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3. There’s plenty of information available that you can refer to after this session. </a:t>
            </a:r>
            <a:r>
              <a:rPr lang="en-US"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b="0" i="0">
                <a:solidFill>
                  <a:srgbClr val="444444"/>
                </a:solidFill>
                <a:effectLst/>
                <a:latin typeface="Arial" panose="020B0604020202020204" pitchFamily="34" charset="0"/>
                <a:cs typeface="Arial" panose="020B0604020202020204" pitchFamily="34" charset="0"/>
              </a:rPr>
              <a:t>​</a:t>
            </a:r>
            <a:r>
              <a:rPr lang="en-US" b="0" i="0" u="none" strike="noStrike">
                <a:solidFill>
                  <a:srgbClr val="000000"/>
                </a:solidFill>
                <a:effectLst/>
                <a:latin typeface="Arial" panose="020B0604020202020204" pitchFamily="34" charset="0"/>
                <a:cs typeface="Arial" panose="020B0604020202020204" pitchFamily="34" charset="0"/>
              </a:rPr>
              <a:t>4. We have an aged care resident information booklet available if you would like read-up on some of the detail later.</a:t>
            </a:r>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2</a:t>
            </a:fld>
            <a:endParaRPr lang="en-US"/>
          </a:p>
        </p:txBody>
      </p:sp>
    </p:spTree>
    <p:extLst>
      <p:ext uri="{BB962C8B-B14F-4D97-AF65-F5344CB8AC3E}">
        <p14:creationId xmlns:p14="http://schemas.microsoft.com/office/powerpoint/2010/main" val="82912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1. The General Practice in Aged Care Incentive </a:t>
            </a:r>
            <a:r>
              <a:rPr lang="en-US" sz="1200">
                <a:solidFill>
                  <a:srgbClr val="000000"/>
                </a:solidFill>
                <a:latin typeface="Arial" panose="020B0604020202020204" pitchFamily="34" charset="0"/>
                <a:cs typeface="Arial" panose="020B0604020202020204" pitchFamily="34" charset="0"/>
              </a:rPr>
              <a:t>commenced </a:t>
            </a:r>
            <a:r>
              <a:rPr lang="en-US" sz="1200" b="0" i="0" u="none" strike="noStrike">
                <a:solidFill>
                  <a:srgbClr val="000000"/>
                </a:solidFill>
                <a:effectLst/>
                <a:latin typeface="Arial" panose="020B0604020202020204" pitchFamily="34" charset="0"/>
                <a:cs typeface="Arial" panose="020B0604020202020204" pitchFamily="34" charset="0"/>
              </a:rPr>
              <a:t>on 1 July 2024</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2. The incentive is all about delivering coordinated quality health care in residential aged care homes around the country.</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3. Under the incentive, GPs and practices will receive incentive payments for providing their patients in residential aged care homes with:</a:t>
            </a:r>
            <a:r>
              <a:rPr lang="en-US" sz="1200" b="0" i="0">
                <a:solidFill>
                  <a:srgbClr val="444444"/>
                </a:solidFill>
                <a:effectLst/>
                <a:latin typeface="Arial" panose="020B0604020202020204" pitchFamily="34" charset="0"/>
                <a:cs typeface="Arial" panose="020B0604020202020204" pitchFamily="34" charset="0"/>
              </a:rPr>
              <a:t>​</a:t>
            </a:r>
          </a:p>
          <a:p>
            <a:pPr lvl="1"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Proactive face-to-face visits for health assessment and other services</a:t>
            </a:r>
            <a:r>
              <a:rPr lang="en-US" sz="1200" b="0" i="0">
                <a:solidFill>
                  <a:srgbClr val="444444"/>
                </a:solidFill>
                <a:effectLst/>
                <a:latin typeface="Arial" panose="020B0604020202020204" pitchFamily="34" charset="0"/>
                <a:cs typeface="Arial" panose="020B0604020202020204" pitchFamily="34" charset="0"/>
              </a:rPr>
              <a:t>​</a:t>
            </a:r>
          </a:p>
          <a:p>
            <a:pPr lvl="1"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Regular planned reviews</a:t>
            </a:r>
            <a:r>
              <a:rPr lang="en-US" sz="1200" b="0" i="0">
                <a:solidFill>
                  <a:srgbClr val="444444"/>
                </a:solidFill>
                <a:effectLst/>
                <a:latin typeface="Arial" panose="020B0604020202020204" pitchFamily="34" charset="0"/>
                <a:cs typeface="Arial" panose="020B0604020202020204" pitchFamily="34" charset="0"/>
              </a:rPr>
              <a:t>​</a:t>
            </a:r>
          </a:p>
          <a:p>
            <a:pPr lvl="1"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Coordinated care planning.</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4. There are some conditions that need to be met for GPs and patients to be eligible – we will cover those in a moment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5. The incentive is an important response to the </a:t>
            </a:r>
            <a:r>
              <a:rPr lang="en-AU" sz="1200" b="0" i="0" u="none" strike="noStrike">
                <a:solidFill>
                  <a:srgbClr val="000000"/>
                </a:solidFill>
                <a:effectLst/>
                <a:latin typeface="Arial" panose="020B0604020202020204" pitchFamily="34" charset="0"/>
                <a:cs typeface="Arial" panose="020B0604020202020204" pitchFamily="34" charset="0"/>
              </a:rPr>
              <a:t>Royal Commission into Aged Care Quality and Safety </a:t>
            </a:r>
            <a:r>
              <a:rPr lang="en-US" sz="1200" b="0" i="0" u="none" strike="noStrike">
                <a:solidFill>
                  <a:srgbClr val="000000"/>
                </a:solidFill>
                <a:effectLst/>
                <a:latin typeface="Arial" panose="020B0604020202020204" pitchFamily="34" charset="0"/>
                <a:cs typeface="Arial" panose="020B0604020202020204" pitchFamily="34" charset="0"/>
              </a:rPr>
              <a:t>which found that many residents living in aged care homes currently receive substandard primary health care – that is, from GPs and others that work in general practices</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6. We know that there are many reasons for this such as a lack of available GPs, long wait times and poor access to after-hours services when they are needed.</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7. The incentive is also an important part of Strengthening Medicare to ensure it is more equitable and responsive to the needs of all people living in Australia – particularly those with the greatest health care needs.</a:t>
            </a:r>
            <a:endParaRPr lang="en-US" sz="1200" b="0" i="0">
              <a:solidFill>
                <a:srgbClr val="444444"/>
              </a:solidFill>
              <a:effectLst/>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3</a:t>
            </a:fld>
            <a:endParaRPr lang="en-US"/>
          </a:p>
        </p:txBody>
      </p:sp>
    </p:spTree>
    <p:extLst>
      <p:ext uri="{BB962C8B-B14F-4D97-AF65-F5344CB8AC3E}">
        <p14:creationId xmlns:p14="http://schemas.microsoft.com/office/powerpoint/2010/main" val="52007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This slide </a:t>
            </a:r>
            <a:r>
              <a:rPr lang="en-US" sz="1200" b="0" i="0" u="none" strike="noStrike" err="1">
                <a:solidFill>
                  <a:srgbClr val="000000"/>
                </a:solidFill>
                <a:effectLst/>
                <a:latin typeface="Arial" panose="020B0604020202020204" pitchFamily="34" charset="0"/>
                <a:cs typeface="Arial" panose="020B0604020202020204" pitchFamily="34" charset="0"/>
              </a:rPr>
              <a:t>summarises</a:t>
            </a:r>
            <a:r>
              <a:rPr lang="en-US" sz="1200" b="0" i="0" u="none" strike="noStrike">
                <a:solidFill>
                  <a:srgbClr val="000000"/>
                </a:solidFill>
                <a:effectLst/>
                <a:latin typeface="Arial" panose="020B0604020202020204" pitchFamily="34" charset="0"/>
                <a:cs typeface="Arial" panose="020B0604020202020204" pitchFamily="34" charset="0"/>
              </a:rPr>
              <a:t> the health benefits of the General Practice In Aged Care Incentive that you will experience through more proactive face-to-face visits, regular planned reviews and coordinated care planning.</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mj-lt"/>
              <a:buAutoNum type="arabicPeriod" startAt="2"/>
            </a:pPr>
            <a:r>
              <a:rPr lang="en-US" sz="1200" b="0" i="0" u="none" strike="noStrike">
                <a:solidFill>
                  <a:srgbClr val="000000"/>
                </a:solidFill>
                <a:effectLst/>
                <a:latin typeface="Arial" panose="020B0604020202020204" pitchFamily="34" charset="0"/>
                <a:cs typeface="Arial" panose="020B0604020202020204" pitchFamily="34" charset="0"/>
              </a:rPr>
              <a:t> In summary, the benefits of improved continuity of care, more regular monitoring of your conditions and medications, earlier identification of issues and  less likelihood of going to hospital all flow from having a regular GP and clinic who come to see you where you live more frequently.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4</a:t>
            </a:fld>
            <a:endParaRPr lang="en-US"/>
          </a:p>
        </p:txBody>
      </p:sp>
    </p:spTree>
    <p:extLst>
      <p:ext uri="{BB962C8B-B14F-4D97-AF65-F5344CB8AC3E}">
        <p14:creationId xmlns:p14="http://schemas.microsoft.com/office/powerpoint/2010/main" val="333791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The critical step you need to take is to register with MyMedicare – this is voluntary and entirely your choice</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In addition, you will first need to have a regular GP and practice who are also registered with MyMedicare</a:t>
            </a:r>
            <a:r>
              <a:rPr lang="en-US" sz="1200" b="0" i="0">
                <a:solidFill>
                  <a:srgbClr val="444444"/>
                </a:solidFill>
                <a:effectLst/>
                <a:latin typeface="Arial" panose="020B0604020202020204" pitchFamily="34" charset="0"/>
                <a:cs typeface="Arial" panose="020B0604020202020204" pitchFamily="34" charset="0"/>
              </a:rPr>
              <a:t>​.</a:t>
            </a:r>
            <a:endParaRPr lang="en-US" sz="1200" b="0" i="0" u="none" strike="noStrike">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Your preferred GP might be: a GP you are already seeing at their practice; a GP who is already visiting you in your aged care home; or someone new</a:t>
            </a:r>
            <a:r>
              <a:rPr lang="en-US" sz="1200" b="0" i="0">
                <a:solidFill>
                  <a:srgbClr val="444444"/>
                </a:solidFill>
                <a:effectLst/>
                <a:latin typeface="Arial" panose="020B0604020202020204" pitchFamily="34" charset="0"/>
                <a:cs typeface="Arial" panose="020B0604020202020204" pitchFamily="34" charset="0"/>
              </a:rPr>
              <a:t>​.</a:t>
            </a:r>
            <a:endParaRPr lang="en-US" sz="1200" b="0" i="0" u="none" strike="noStrike">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mj-lt"/>
              <a:buAutoNum type="arabicPeriod"/>
            </a:pPr>
            <a:r>
              <a:rPr lang="en-US" sz="1200" b="0" i="0" u="none" strike="noStrike">
                <a:solidFill>
                  <a:srgbClr val="444444"/>
                </a:solidFill>
                <a:effectLst/>
                <a:latin typeface="Arial" panose="020B0604020202020204" pitchFamily="34" charset="0"/>
                <a:cs typeface="Arial" panose="020B0604020202020204" pitchFamily="34" charset="0"/>
              </a:rPr>
              <a:t> </a:t>
            </a:r>
            <a:r>
              <a:rPr lang="en-US" sz="1200" b="0" i="0" u="none" strike="noStrike">
                <a:solidFill>
                  <a:srgbClr val="000000"/>
                </a:solidFill>
                <a:effectLst/>
                <a:latin typeface="Arial" panose="020B0604020202020204" pitchFamily="34" charset="0"/>
                <a:cs typeface="Arial" panose="020B0604020202020204" pitchFamily="34" charset="0"/>
              </a:rPr>
              <a:t>There is clear and detailed information about these steps – and your options – in the aged care resident information booklet available here and online</a:t>
            </a:r>
            <a:r>
              <a:rPr lang="en-US" sz="1200" b="0" i="0">
                <a:solidFill>
                  <a:srgbClr val="444444"/>
                </a:solidFill>
                <a:effectLst/>
                <a:latin typeface="Arial" panose="020B0604020202020204" pitchFamily="34" charset="0"/>
                <a:cs typeface="Arial" panose="020B0604020202020204" pitchFamily="34" charset="0"/>
              </a:rPr>
              <a:t>​.</a:t>
            </a:r>
            <a:endParaRPr lang="en-US" sz="1200" b="0" i="0" u="none" strike="noStrike">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mj-lt"/>
              <a:buAutoNum type="arabicPeriod"/>
            </a:pPr>
            <a:r>
              <a:rPr lang="en-US" sz="1200" b="0" i="0" u="none" strike="noStrike">
                <a:solidFill>
                  <a:srgbClr val="444444"/>
                </a:solidFill>
                <a:effectLst/>
                <a:latin typeface="Arial" panose="020B0604020202020204" pitchFamily="34" charset="0"/>
                <a:cs typeface="Arial" panose="020B0604020202020204" pitchFamily="34" charset="0"/>
              </a:rPr>
              <a:t> </a:t>
            </a:r>
            <a:r>
              <a:rPr lang="en-US" sz="1200" b="0" i="0" u="none" strike="noStrike">
                <a:solidFill>
                  <a:srgbClr val="000000"/>
                </a:solidFill>
                <a:effectLst/>
                <a:latin typeface="Arial" panose="020B0604020202020204" pitchFamily="34" charset="0"/>
                <a:cs typeface="Arial" panose="020B0604020202020204" pitchFamily="34" charset="0"/>
              </a:rPr>
              <a:t>We also have experts in the room [</a:t>
            </a:r>
            <a:r>
              <a:rPr lang="en-US" sz="1200" b="0" i="1" u="none" strike="noStrike">
                <a:solidFill>
                  <a:srgbClr val="000000"/>
                </a:solidFill>
                <a:effectLst/>
                <a:latin typeface="Arial" panose="020B0604020202020204" pitchFamily="34" charset="0"/>
                <a:cs typeface="Arial" panose="020B0604020202020204" pitchFamily="34" charset="0"/>
              </a:rPr>
              <a:t>name them</a:t>
            </a:r>
            <a:r>
              <a:rPr lang="en-US" sz="1200" b="0" i="0" u="none" strike="noStrike">
                <a:solidFill>
                  <a:srgbClr val="000000"/>
                </a:solidFill>
                <a:effectLst/>
                <a:latin typeface="Arial" panose="020B0604020202020204" pitchFamily="34" charset="0"/>
                <a:cs typeface="Arial" panose="020B0604020202020204" pitchFamily="34" charset="0"/>
              </a:rPr>
              <a:t>] who can go over any questions you have in the Q&amp;A session.</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5</a:t>
            </a:fld>
            <a:endParaRPr lang="en-US"/>
          </a:p>
        </p:txBody>
      </p:sp>
    </p:spTree>
    <p:extLst>
      <p:ext uri="{BB962C8B-B14F-4D97-AF65-F5344CB8AC3E}">
        <p14:creationId xmlns:p14="http://schemas.microsoft.com/office/powerpoint/2010/main" val="131074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127788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6512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79431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30151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43FB36D4-294B-455D-90CB-363BD5C60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09717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Right">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DC821E7D-8E5B-0443-A5F3-00785BB23C7B}"/>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pic>
        <p:nvPicPr>
          <p:cNvPr id="5" name="Picture 4" descr="Shape&#10;&#10;Description automatically generated with medium confidence">
            <a:extLst>
              <a:ext uri="{FF2B5EF4-FFF2-40B4-BE49-F238E27FC236}">
                <a16:creationId xmlns:a16="http://schemas.microsoft.com/office/drawing/2014/main" id="{F7940347-5516-4FAF-B968-A82DC249D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0312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Gradient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ECC3D-4340-4E40-AC6A-F9401763D662}"/>
              </a:ext>
            </a:extLst>
          </p:cNvPr>
          <p:cNvSpPr/>
          <p:nvPr userDrawn="1"/>
        </p:nvSpPr>
        <p:spPr>
          <a:xfrm>
            <a:off x="0" y="0"/>
            <a:ext cx="12192000" cy="210589"/>
          </a:xfrm>
          <a:prstGeom prst="rect">
            <a:avLst/>
          </a:prstGeom>
          <a:solidFill>
            <a:srgbClr val="0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8F766-4C1F-3941-B36C-3F586118A49A}"/>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21E5BF-9B7B-0A4C-9EC0-4D7B3AAF4F0D}"/>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42ECB8-8A33-F04E-88D1-FAC646208AC9}"/>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76EA20-6A3B-9345-A4A1-2F71ED598508}"/>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E7824F-89BF-F440-A5D1-3640E9D51C4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997972-1439-C942-A9CD-125960657BC2}"/>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43050A-2473-F74A-90B1-13C96DB80099}"/>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41ABFE-D653-3540-B09E-B4410096FF90}"/>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41AE3820-E8FB-4C18-989E-080BD0ED51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71794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653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a:solidFill>
                  <a:srgbClr val="008A96"/>
                </a:solidFill>
              </a:rPr>
              <a:t>Pull quote</a:t>
            </a:r>
          </a:p>
          <a:p>
            <a:pPr marL="0" indent="0">
              <a:lnSpc>
                <a:spcPts val="2360"/>
              </a:lnSpc>
              <a:buNone/>
            </a:pPr>
            <a:endParaRPr lang="en-AU" sz="200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7678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9209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7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9903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F5A2E-B019-214E-9B99-03C4D6FC9CD0}"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7674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F5A2E-B019-214E-9B99-03C4D6FC9CD0}"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02730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F5A2E-B019-214E-9B99-03C4D6FC9CD0}"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1602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401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AU" noProof="0" smtClean="0"/>
              <a:t>8/08/2024</a:t>
            </a:fld>
            <a:endParaRPr lang="en-AU" noProof="0"/>
          </a:p>
        </p:txBody>
      </p:sp>
      <p:sp>
        <p:nvSpPr>
          <p:cNvPr id="6" name="Footer Placeholder 5"/>
          <p:cNvSpPr>
            <a:spLocks noGrp="1"/>
          </p:cNvSpPr>
          <p:nvPr>
            <p:ph type="ftr" sz="quarter" idx="11"/>
          </p:nvPr>
        </p:nvSpPr>
        <p:spPr/>
        <p:txBody>
          <a:bodyPr/>
          <a:lstStyle/>
          <a:p>
            <a:endParaRPr lang="en-AU" noProof="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29287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F5A2E-B019-214E-9B99-03C4D6FC9CD0}" type="datetimeFigureOut">
              <a:rPr lang="en-AU" noProof="0" smtClean="0"/>
              <a:t>8/08/2024</a:t>
            </a:fld>
            <a:endParaRPr lang="en-AU"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159539280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9" r:id="rId14"/>
    <p:sldLayoutId id="2147483677"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6193"/>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 uri="{C183D7F6-B498-43B3-948B-1728B52AA6E4}">
                <adec:decorative xmlns:adec="http://schemas.microsoft.com/office/drawing/2017/decorative" val="1"/>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Title 2">
            <a:extLst>
              <a:ext uri="{FF2B5EF4-FFF2-40B4-BE49-F238E27FC236}">
                <a16:creationId xmlns:a16="http://schemas.microsoft.com/office/drawing/2014/main" id="{3AA12730-1C98-6D47-97CA-18BF0AD94FF7}"/>
              </a:ext>
            </a:extLst>
          </p:cNvPr>
          <p:cNvSpPr txBox="1">
            <a:spLocks noGrp="1"/>
          </p:cNvSpPr>
          <p:nvPr>
            <p:ph type="title" idx="4294967295"/>
          </p:nvPr>
        </p:nvSpPr>
        <p:spPr>
          <a:xfrm>
            <a:off x="1353056" y="1928276"/>
            <a:ext cx="6096285" cy="144655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mn-lt"/>
                <a:ea typeface="+mn-ea"/>
                <a:cs typeface="+mn-cs"/>
              </a:rPr>
              <a:t>The General Practice in Aged Care Incentive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BE4D18C7-3E94-7E41-9FC6-18384970A5AA}"/>
              </a:ext>
            </a:extLst>
          </p:cNvPr>
          <p:cNvSpPr txBox="1"/>
          <p:nvPr/>
        </p:nvSpPr>
        <p:spPr>
          <a:xfrm>
            <a:off x="1270556" y="3368002"/>
            <a:ext cx="4548269" cy="707886"/>
          </a:xfrm>
          <a:prstGeom prst="rect">
            <a:avLst/>
          </a:prstGeom>
          <a:noFill/>
        </p:spPr>
        <p:txBody>
          <a:bodyPr wrap="square" rtlCol="0">
            <a:spAutoFit/>
          </a:bodyPr>
          <a:lstStyle/>
          <a:p>
            <a:r>
              <a:rPr lang="en-US" sz="2000">
                <a:solidFill>
                  <a:srgbClr val="008A96"/>
                </a:solidFill>
              </a:rPr>
              <a:t>Better health care for residential aged care home residents</a:t>
            </a:r>
          </a:p>
        </p:txBody>
      </p:sp>
      <p:sp>
        <p:nvSpPr>
          <p:cNvPr id="7" name="TextBox 6">
            <a:extLst>
              <a:ext uri="{FF2B5EF4-FFF2-40B4-BE49-F238E27FC236}">
                <a16:creationId xmlns:a16="http://schemas.microsoft.com/office/drawing/2014/main" id="{42C894C7-6659-5321-49D3-0D65682DEF7A}"/>
              </a:ext>
            </a:extLst>
          </p:cNvPr>
          <p:cNvSpPr txBox="1"/>
          <p:nvPr/>
        </p:nvSpPr>
        <p:spPr>
          <a:xfrm>
            <a:off x="1270555" y="4141385"/>
            <a:ext cx="6178785" cy="307777"/>
          </a:xfrm>
          <a:prstGeom prst="rect">
            <a:avLst/>
          </a:prstGeom>
          <a:noFill/>
        </p:spPr>
        <p:txBody>
          <a:bodyPr wrap="square" rtlCol="0">
            <a:spAutoFit/>
          </a:bodyPr>
          <a:lstStyle/>
          <a:p>
            <a:r>
              <a:rPr lang="en-US" sz="1400"/>
              <a:t>An introduction for aged care residents, their families and carers. </a:t>
            </a:r>
          </a:p>
        </p:txBody>
      </p:sp>
    </p:spTree>
    <p:extLst>
      <p:ext uri="{BB962C8B-B14F-4D97-AF65-F5344CB8AC3E}">
        <p14:creationId xmlns:p14="http://schemas.microsoft.com/office/powerpoint/2010/main" val="386935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F60B79-5432-972F-6AD2-CB56CFAC7B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933" y="192297"/>
            <a:ext cx="8341067" cy="5565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0819DA-0210-FFB3-7B02-EFB566699C6D}"/>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6433E7D-B1F2-EB3B-A39A-5AD09DE63F74}"/>
              </a:ext>
              <a:ext uri="{C183D7F6-B498-43B3-948B-1728B52AA6E4}">
                <adec:decorative xmlns:adec="http://schemas.microsoft.com/office/drawing/2017/decorative" val="1"/>
              </a:ext>
            </a:extLst>
          </p:cNvPr>
          <p:cNvGrpSpPr/>
          <p:nvPr/>
        </p:nvGrpSpPr>
        <p:grpSpPr>
          <a:xfrm>
            <a:off x="986589" y="1099838"/>
            <a:ext cx="6796444" cy="3911510"/>
            <a:chOff x="986589" y="1099837"/>
            <a:chExt cx="6875108" cy="3975008"/>
          </a:xfrm>
        </p:grpSpPr>
        <p:sp>
          <p:nvSpPr>
            <p:cNvPr id="5" name="KEYNOTE PRESENTATION">
              <a:extLst>
                <a:ext uri="{FF2B5EF4-FFF2-40B4-BE49-F238E27FC236}">
                  <a16:creationId xmlns:a16="http://schemas.microsoft.com/office/drawing/2014/main" id="{890C4F2E-CEBA-4D32-4371-AF08C1861A9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990DE114-8229-0909-0695-F36E136AE69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E4FB99E7-5C04-A48E-272A-B248C5CB2D18}"/>
              </a:ext>
              <a:ext uri="{C183D7F6-B498-43B3-948B-1728B52AA6E4}">
                <adec:decorative xmlns:adec="http://schemas.microsoft.com/office/drawing/2017/decorative" val="1"/>
              </a:ext>
            </a:extLst>
          </p:cNvPr>
          <p:cNvSpPr txBox="1">
            <a:spLocks noGrp="1"/>
          </p:cNvSpPr>
          <p:nvPr>
            <p:ph type="title" idx="4294967295"/>
          </p:nvPr>
        </p:nvSpPr>
        <p:spPr>
          <a:xfrm>
            <a:off x="1434906" y="1350948"/>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Presentation overview</a:t>
            </a:r>
          </a:p>
        </p:txBody>
      </p:sp>
      <p:sp>
        <p:nvSpPr>
          <p:cNvPr id="8" name="Content Placeholder 2">
            <a:extLst>
              <a:ext uri="{FF2B5EF4-FFF2-40B4-BE49-F238E27FC236}">
                <a16:creationId xmlns:a16="http://schemas.microsoft.com/office/drawing/2014/main" id="{F7922975-A0CB-0423-F083-BB7D8588F1C7}"/>
              </a:ext>
            </a:extLst>
          </p:cNvPr>
          <p:cNvSpPr>
            <a:spLocks noGrp="1"/>
          </p:cNvSpPr>
          <p:nvPr/>
        </p:nvSpPr>
        <p:spPr>
          <a:xfrm>
            <a:off x="1358353" y="1900066"/>
            <a:ext cx="5181600" cy="2621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US" sz="1800">
                <a:latin typeface="Arial"/>
                <a:cs typeface="Arial"/>
              </a:rPr>
              <a:t>What is the General Practice in Aged Care Incentive?</a:t>
            </a:r>
          </a:p>
          <a:p>
            <a:pPr marL="514350" indent="-514350">
              <a:lnSpc>
                <a:spcPct val="110000"/>
              </a:lnSpc>
              <a:buFont typeface="+mj-lt"/>
              <a:buAutoNum type="arabicPeriod"/>
            </a:pPr>
            <a:r>
              <a:rPr lang="en-US" sz="1800">
                <a:latin typeface="Arial"/>
                <a:cs typeface="Arial"/>
              </a:rPr>
              <a:t>What difference will it make to health care for </a:t>
            </a:r>
            <a:r>
              <a:rPr lang="en-AU" sz="1800">
                <a:latin typeface="Arial"/>
                <a:cs typeface="Arial"/>
              </a:rPr>
              <a:t>residential aged care home residents</a:t>
            </a:r>
            <a:r>
              <a:rPr lang="en-US" sz="1800">
                <a:latin typeface="Arial"/>
                <a:cs typeface="Arial"/>
              </a:rPr>
              <a:t>?</a:t>
            </a:r>
          </a:p>
          <a:p>
            <a:pPr marL="514350" indent="-514350">
              <a:lnSpc>
                <a:spcPct val="110000"/>
              </a:lnSpc>
              <a:buFont typeface="+mj-lt"/>
              <a:buAutoNum type="arabicPeriod"/>
            </a:pPr>
            <a:r>
              <a:rPr lang="en-US" sz="1800">
                <a:latin typeface="Arial"/>
                <a:cs typeface="Arial"/>
              </a:rPr>
              <a:t>What do I need to do to get the benefits?</a:t>
            </a:r>
          </a:p>
          <a:p>
            <a:pPr marL="514350" indent="-514350">
              <a:lnSpc>
                <a:spcPct val="110000"/>
              </a:lnSpc>
              <a:buFont typeface="+mj-lt"/>
              <a:buAutoNum type="arabicPeriod"/>
            </a:pPr>
            <a:r>
              <a:rPr lang="en-US" sz="1800">
                <a:latin typeface="Arial"/>
                <a:cs typeface="Arial"/>
              </a:rPr>
              <a:t>Where can I find out more?</a:t>
            </a:r>
            <a:endParaRPr lang="en-US" sz="1800">
              <a:solidFill>
                <a:srgbClr val="004A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0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59F16-781A-3012-7FB7-0CB6693D85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637495" cy="3911510"/>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328065" y="1291621"/>
            <a:ext cx="4106903" cy="113877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What is the General Practice in Aged Care Incentive?</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Content Placeholder 2">
            <a:extLst>
              <a:ext uri="{FF2B5EF4-FFF2-40B4-BE49-F238E27FC236}">
                <a16:creationId xmlns:a16="http://schemas.microsoft.com/office/drawing/2014/main" id="{26D4408D-57B1-0127-600C-F05CCF351057}"/>
              </a:ext>
            </a:extLst>
          </p:cNvPr>
          <p:cNvSpPr>
            <a:spLocks noGrp="1"/>
          </p:cNvSpPr>
          <p:nvPr/>
        </p:nvSpPr>
        <p:spPr>
          <a:xfrm>
            <a:off x="1214536" y="2132123"/>
            <a:ext cx="5181600" cy="2879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800">
                <a:solidFill>
                  <a:srgbClr val="000000"/>
                </a:solidFill>
                <a:latin typeface="Arial"/>
                <a:cs typeface="Arial"/>
              </a:rPr>
              <a:t>The incentive</a:t>
            </a:r>
            <a:r>
              <a:rPr lang="en-US" sz="1800" b="0" i="0" u="none" strike="noStrike">
                <a:solidFill>
                  <a:srgbClr val="000000"/>
                </a:solidFill>
                <a:effectLst/>
                <a:latin typeface="Arial"/>
                <a:cs typeface="Arial"/>
              </a:rPr>
              <a:t>:</a:t>
            </a:r>
            <a:r>
              <a:rPr lang="en-US" sz="1800">
                <a:solidFill>
                  <a:srgbClr val="000000"/>
                </a:solidFill>
                <a:latin typeface="Arial"/>
                <a:cs typeface="Arial"/>
              </a:rPr>
              <a:t> </a:t>
            </a:r>
            <a:endParaRPr lang="en-US" sz="2000"/>
          </a:p>
          <a:p>
            <a:pPr>
              <a:lnSpc>
                <a:spcPct val="100000"/>
              </a:lnSpc>
            </a:pPr>
            <a:r>
              <a:rPr lang="en-US" sz="1800">
                <a:solidFill>
                  <a:srgbClr val="000000"/>
                </a:solidFill>
                <a:latin typeface="Arial"/>
                <a:cs typeface="Arial"/>
              </a:rPr>
              <a:t>commenced on</a:t>
            </a:r>
            <a:r>
              <a:rPr lang="en-US" sz="1800" b="0" i="0" u="none" strike="noStrike">
                <a:solidFill>
                  <a:srgbClr val="000000"/>
                </a:solidFill>
                <a:effectLst/>
                <a:latin typeface="Arial"/>
                <a:cs typeface="Arial"/>
              </a:rPr>
              <a:t> 1</a:t>
            </a:r>
            <a:r>
              <a:rPr lang="en-US" sz="1800">
                <a:solidFill>
                  <a:srgbClr val="000000"/>
                </a:solidFill>
                <a:latin typeface="Arial"/>
                <a:cs typeface="Arial"/>
              </a:rPr>
              <a:t> July</a:t>
            </a:r>
            <a:r>
              <a:rPr lang="en-US" sz="1800" b="0" i="0" u="none" strike="noStrike">
                <a:solidFill>
                  <a:srgbClr val="000000"/>
                </a:solidFill>
                <a:effectLst/>
                <a:latin typeface="Arial"/>
                <a:cs typeface="Arial"/>
              </a:rPr>
              <a:t> 2024</a:t>
            </a:r>
            <a:r>
              <a:rPr lang="en-US" sz="1800">
                <a:solidFill>
                  <a:srgbClr val="000000"/>
                </a:solidFill>
                <a:latin typeface="Arial"/>
                <a:cs typeface="Arial"/>
              </a:rPr>
              <a:t> </a:t>
            </a:r>
            <a:endParaRPr lang="en-US" sz="1800" b="0" i="0">
              <a:solidFill>
                <a:srgbClr val="000000"/>
              </a:solidFill>
              <a:effectLst/>
              <a:latin typeface="Arial"/>
              <a:cs typeface="Arial"/>
            </a:endParaRPr>
          </a:p>
          <a:p>
            <a:pPr>
              <a:lnSpc>
                <a:spcPct val="100000"/>
              </a:lnSpc>
            </a:pPr>
            <a:r>
              <a:rPr lang="en-US" sz="1800">
                <a:solidFill>
                  <a:srgbClr val="000000"/>
                </a:solidFill>
                <a:latin typeface="Arial"/>
                <a:cs typeface="Arial"/>
              </a:rPr>
              <a:t>aims </a:t>
            </a:r>
            <a:r>
              <a:rPr lang="en-US" sz="1800" b="0" i="0" u="none" strike="noStrike">
                <a:solidFill>
                  <a:srgbClr val="000000"/>
                </a:solidFill>
                <a:effectLst/>
                <a:latin typeface="Arial"/>
                <a:cs typeface="Arial"/>
              </a:rPr>
              <a:t>to enhance </a:t>
            </a:r>
            <a:r>
              <a:rPr lang="en-US" sz="1800">
                <a:solidFill>
                  <a:srgbClr val="000000"/>
                </a:solidFill>
                <a:latin typeface="Arial"/>
                <a:cs typeface="Arial"/>
              </a:rPr>
              <a:t>the </a:t>
            </a:r>
            <a:r>
              <a:rPr lang="en-US" sz="1800" b="0" i="0" u="none" strike="noStrike">
                <a:solidFill>
                  <a:srgbClr val="000000"/>
                </a:solidFill>
                <a:effectLst/>
                <a:latin typeface="Arial"/>
                <a:cs typeface="Arial"/>
              </a:rPr>
              <a:t>delivery of coordinated quality health care in residential aged care homes</a:t>
            </a:r>
            <a:r>
              <a:rPr lang="en-US" sz="1800">
                <a:solidFill>
                  <a:srgbClr val="000000"/>
                </a:solidFill>
                <a:latin typeface="Arial"/>
                <a:cs typeface="Arial"/>
              </a:rPr>
              <a:t> </a:t>
            </a:r>
            <a:endParaRPr lang="en-US" sz="1800" b="0" i="0">
              <a:solidFill>
                <a:srgbClr val="000000"/>
              </a:solidFill>
              <a:effectLst/>
              <a:latin typeface="Arial"/>
              <a:cs typeface="Arial"/>
            </a:endParaRPr>
          </a:p>
          <a:p>
            <a:pPr algn="l">
              <a:lnSpc>
                <a:spcPct val="100000"/>
              </a:lnSpc>
              <a:buFont typeface="Arial,Sans-Serif" panose="020B0604020202020204" pitchFamily="34" charset="0"/>
              <a:buChar char="•"/>
            </a:pPr>
            <a:r>
              <a:rPr lang="en-US" sz="1800">
                <a:solidFill>
                  <a:srgbClr val="000000"/>
                </a:solidFill>
                <a:latin typeface="Arial"/>
                <a:cs typeface="Arial"/>
              </a:rPr>
              <a:t>responds</a:t>
            </a:r>
            <a:r>
              <a:rPr lang="en-US" sz="1800" b="0" i="0" u="none" strike="noStrike">
                <a:solidFill>
                  <a:srgbClr val="000000"/>
                </a:solidFill>
                <a:effectLst/>
                <a:latin typeface="Arial"/>
                <a:cs typeface="Arial"/>
              </a:rPr>
              <a:t> to the </a:t>
            </a:r>
            <a:r>
              <a:rPr lang="en-AU" sz="1800" b="0" i="0" u="none" strike="noStrike">
                <a:solidFill>
                  <a:srgbClr val="000000"/>
                </a:solidFill>
                <a:effectLst/>
                <a:latin typeface="Arial"/>
                <a:cs typeface="Arial"/>
              </a:rPr>
              <a:t>Royal Commission into Aged Care Quality and Safety </a:t>
            </a:r>
            <a:r>
              <a:rPr lang="en-US" sz="1800" b="0" i="0" u="none" strike="noStrike">
                <a:solidFill>
                  <a:srgbClr val="000000"/>
                </a:solidFill>
                <a:effectLst/>
                <a:latin typeface="Arial"/>
                <a:cs typeface="Arial"/>
              </a:rPr>
              <a:t>and Strengthening Medicare Taskforce</a:t>
            </a:r>
            <a:endParaRPr lang="en-US" sz="2000"/>
          </a:p>
        </p:txBody>
      </p:sp>
    </p:spTree>
    <p:extLst>
      <p:ext uri="{BB962C8B-B14F-4D97-AF65-F5344CB8AC3E}">
        <p14:creationId xmlns:p14="http://schemas.microsoft.com/office/powerpoint/2010/main" val="27412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2AFB4E-4B3A-4325-4DC7-2668F00B2D4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69"/>
          <a:stretch/>
        </p:blipFill>
        <p:spPr bwMode="auto">
          <a:xfrm>
            <a:off x="5752493" y="198617"/>
            <a:ext cx="6439508" cy="5571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338002" y="832205"/>
            <a:ext cx="6843635" cy="4260495"/>
            <a:chOff x="986589" y="1099837"/>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700776" y="995236"/>
            <a:ext cx="6480860" cy="52322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BAB"/>
                </a:solidFill>
                <a:effectLst/>
                <a:uLnTx/>
                <a:uFillTx/>
                <a:latin typeface="Arial"/>
                <a:ea typeface="+mn-ea"/>
                <a:cs typeface="+mn-cs"/>
              </a:rPr>
              <a:t>What are the potential benefits for me?</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624179" y="1653575"/>
            <a:ext cx="6557458" cy="33375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1700">
                <a:solidFill>
                  <a:srgbClr val="0D0D0D"/>
                </a:solidFill>
                <a:latin typeface="Arial"/>
                <a:cs typeface="Arial"/>
              </a:rPr>
              <a:t>Your GP and their practice:</a:t>
            </a:r>
            <a:r>
              <a:rPr lang="en-US" sz="1700">
                <a:solidFill>
                  <a:srgbClr val="0D0D0D"/>
                </a:solidFill>
                <a:latin typeface="Arial"/>
                <a:cs typeface="Arial"/>
              </a:rPr>
              <a:t>​</a:t>
            </a:r>
          </a:p>
          <a:p>
            <a:pPr fontAlgn="base">
              <a:lnSpc>
                <a:spcPct val="100000"/>
              </a:lnSpc>
            </a:pPr>
            <a:r>
              <a:rPr lang="en-AU" sz="1700">
                <a:solidFill>
                  <a:srgbClr val="000000"/>
                </a:solidFill>
                <a:latin typeface="Arial"/>
                <a:cs typeface="Arial"/>
              </a:rPr>
              <a:t>Has a chance to really get to know your health needs </a:t>
            </a:r>
            <a:r>
              <a:rPr lang="en-US" sz="1700">
                <a:solidFill>
                  <a:srgbClr val="000000"/>
                </a:solidFill>
                <a:latin typeface="Arial"/>
                <a:cs typeface="Arial"/>
              </a:rPr>
              <a:t>​</a:t>
            </a:r>
          </a:p>
          <a:p>
            <a:pPr fontAlgn="base">
              <a:lnSpc>
                <a:spcPct val="100000"/>
              </a:lnSpc>
            </a:pPr>
            <a:r>
              <a:rPr lang="en-AU" sz="1700">
                <a:solidFill>
                  <a:srgbClr val="000000"/>
                </a:solidFill>
                <a:latin typeface="Arial"/>
                <a:cs typeface="Arial"/>
              </a:rPr>
              <a:t>Can see you regularly, not just when you are sick</a:t>
            </a:r>
            <a:r>
              <a:rPr lang="en-US" sz="1700">
                <a:solidFill>
                  <a:srgbClr val="000000"/>
                </a:solidFill>
                <a:latin typeface="Arial"/>
                <a:cs typeface="Arial"/>
              </a:rPr>
              <a:t>​</a:t>
            </a:r>
          </a:p>
          <a:p>
            <a:pPr fontAlgn="base">
              <a:lnSpc>
                <a:spcPct val="100000"/>
              </a:lnSpc>
            </a:pPr>
            <a:r>
              <a:rPr lang="en-AU" sz="1700">
                <a:solidFill>
                  <a:srgbClr val="000000"/>
                </a:solidFill>
                <a:latin typeface="Arial"/>
                <a:cs typeface="Arial"/>
              </a:rPr>
              <a:t>Can help keep you in good health, which might mean fewer hospital visits</a:t>
            </a:r>
            <a:r>
              <a:rPr lang="en-US" sz="1700">
                <a:solidFill>
                  <a:srgbClr val="000000"/>
                </a:solidFill>
                <a:latin typeface="Arial"/>
                <a:cs typeface="Arial"/>
              </a:rPr>
              <a:t>​</a:t>
            </a:r>
          </a:p>
          <a:p>
            <a:pPr fontAlgn="base">
              <a:lnSpc>
                <a:spcPct val="100000"/>
              </a:lnSpc>
            </a:pPr>
            <a:r>
              <a:rPr lang="en-AU" sz="1700">
                <a:solidFill>
                  <a:srgbClr val="000000"/>
                </a:solidFill>
                <a:latin typeface="Arial"/>
                <a:cs typeface="Arial"/>
              </a:rPr>
              <a:t>Will have dedicated time to coordinate and review your care</a:t>
            </a:r>
            <a:r>
              <a:rPr lang="en-US" sz="1700">
                <a:solidFill>
                  <a:srgbClr val="000000"/>
                </a:solidFill>
                <a:latin typeface="Arial"/>
                <a:cs typeface="Arial"/>
              </a:rPr>
              <a:t>​</a:t>
            </a:r>
          </a:p>
          <a:p>
            <a:pPr fontAlgn="base">
              <a:lnSpc>
                <a:spcPct val="100000"/>
              </a:lnSpc>
            </a:pPr>
            <a:r>
              <a:rPr lang="en-AU" sz="1700">
                <a:solidFill>
                  <a:srgbClr val="000000"/>
                </a:solidFill>
                <a:latin typeface="Arial"/>
                <a:cs typeface="Arial"/>
              </a:rPr>
              <a:t>Can bring along other health professionals who can help you  </a:t>
            </a:r>
            <a:r>
              <a:rPr lang="en-US" sz="1700">
                <a:solidFill>
                  <a:srgbClr val="000000"/>
                </a:solidFill>
                <a:latin typeface="Arial"/>
                <a:cs typeface="Arial"/>
              </a:rPr>
              <a:t>​</a:t>
            </a:r>
          </a:p>
          <a:p>
            <a:pPr fontAlgn="base">
              <a:lnSpc>
                <a:spcPct val="100000"/>
              </a:lnSpc>
            </a:pPr>
            <a:r>
              <a:rPr lang="en-AU" sz="1700">
                <a:solidFill>
                  <a:srgbClr val="000000"/>
                </a:solidFill>
                <a:latin typeface="Arial"/>
                <a:cs typeface="Arial"/>
              </a:rPr>
              <a:t>Can include your family or advocates if that is helpful to you. </a:t>
            </a:r>
            <a:endParaRPr lang="en-US" sz="1700">
              <a:solidFill>
                <a:srgbClr val="000000"/>
              </a:solidFill>
              <a:latin typeface="Arial"/>
              <a:cs typeface="Arial"/>
            </a:endParaRPr>
          </a:p>
        </p:txBody>
      </p:sp>
    </p:spTree>
    <p:extLst>
      <p:ext uri="{BB962C8B-B14F-4D97-AF65-F5344CB8AC3E}">
        <p14:creationId xmlns:p14="http://schemas.microsoft.com/office/powerpoint/2010/main" val="150232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97BB467-758C-C3A3-1C63-0430641AA32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1" r="21222"/>
          <a:stretch/>
        </p:blipFill>
        <p:spPr bwMode="auto">
          <a:xfrm>
            <a:off x="5845364" y="0"/>
            <a:ext cx="6346636" cy="6853770"/>
          </a:xfrm>
          <a:prstGeom prst="rect">
            <a:avLst/>
          </a:prstGeom>
          <a:noFill/>
          <a:extLst>
            <a:ext uri="{909E8E84-426E-40DD-AFC4-6F175D3DCCD1}">
              <a14:hiddenFill xmlns:a14="http://schemas.microsoft.com/office/drawing/2010/main">
                <a:solidFill>
                  <a:srgbClr val="FFFFFF"/>
                </a:solidFill>
              </a14:hiddenFill>
            </a:ext>
          </a:extLst>
        </p:spPr>
      </p:pic>
      <p:sp>
        <p:nvSpPr>
          <p:cNvPr id="48" name="Send some greetings…">
            <a:extLst>
              <a:ext uri="{FF2B5EF4-FFF2-40B4-BE49-F238E27FC236}">
                <a16:creationId xmlns:a16="http://schemas.microsoft.com/office/drawing/2014/main" id="{0DB207B3-5A44-8844-901C-ED673FD0A2E9}"/>
              </a:ext>
              <a:ext uri="{C183D7F6-B498-43B3-948B-1728B52AA6E4}">
                <adec:decorative xmlns:adec="http://schemas.microsoft.com/office/drawing/2017/decorative" val="1"/>
              </a:ext>
            </a:extLst>
          </p:cNvPr>
          <p:cNvSpPr txBox="1">
            <a:spLocks noGrp="1"/>
          </p:cNvSpPr>
          <p:nvPr>
            <p:ph type="title" idx="4294967295"/>
          </p:nvPr>
        </p:nvSpPr>
        <p:spPr>
          <a:xfrm>
            <a:off x="431800" y="266248"/>
            <a:ext cx="5168900" cy="1485829"/>
          </a:xfrm>
          <a:prstGeom prst="rect">
            <a:avLst/>
          </a:prstGeom>
          <a:solidFill>
            <a:schemeClr val="bg1"/>
          </a:solidFill>
          <a:ln w="12700">
            <a:noFill/>
            <a:prstDash/>
            <a:miter lim="400000"/>
          </a:ln>
          <a:effectLst/>
          <a:extLst>
            <a:ext uri="{C572A759-6A51-4108-AA02-DFA0A04FC94B}">
              <ma14:wrappingTextBoxFlag xmlns="" xmlns:ma14="http://schemas.microsoft.com/office/mac/drawingml/2011/main" val="1"/>
            </a:ext>
          </a:extLst>
        </p:spPr>
        <p:txBody>
          <a:bodyPr rot="0" spcFirstLastPara="0" vertOverflow="overflow" horzOverflow="overflow" vert="horz" wrap="square" lIns="22860" tIns="45720" rIns="2286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BAB"/>
                </a:solidFill>
                <a:effectLst/>
                <a:uLnTx/>
                <a:uFillTx/>
                <a:latin typeface="Arial"/>
                <a:ea typeface="+mn-ea"/>
                <a:cs typeface="+mn-cs"/>
              </a:rPr>
              <a:t>What do I need to do to get the benefits?</a:t>
            </a:r>
            <a:endParaRPr kumimoji="0" lang="en-AU" sz="4000" b="0" i="0" u="none" strike="noStrike" kern="1200" cap="none" spc="0" normalizeH="0" baseline="0" noProof="0" dirty="0">
              <a:ln>
                <a:noFill/>
              </a:ln>
              <a:solidFill>
                <a:srgbClr val="005BAB"/>
              </a:solidFill>
              <a:effectLst/>
              <a:uLnTx/>
              <a:uFillTx/>
              <a:latin typeface="Arial"/>
              <a:ea typeface="+mn-ea"/>
              <a:cs typeface="+mn-cs"/>
            </a:endParaRPr>
          </a:p>
        </p:txBody>
      </p:sp>
      <p:sp>
        <p:nvSpPr>
          <p:cNvPr id="2" name="AutoShape 2">
            <a:extLst>
              <a:ext uri="{FF2B5EF4-FFF2-40B4-BE49-F238E27FC236}">
                <a16:creationId xmlns:a16="http://schemas.microsoft.com/office/drawing/2014/main" id="{ED3D7801-314E-895D-FD44-9CE16B91EE20}"/>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a:extLst>
              <a:ext uri="{FF2B5EF4-FFF2-40B4-BE49-F238E27FC236}">
                <a16:creationId xmlns:a16="http://schemas.microsoft.com/office/drawing/2014/main" id="{D72C7C38-C169-29A9-19F5-CE70CA787B5E}"/>
              </a:ext>
              <a:ext uri="{C183D7F6-B498-43B3-948B-1728B52AA6E4}">
                <adec:decorative xmlns:adec="http://schemas.microsoft.com/office/drawing/2017/decorative" val="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17" name="Group 16">
            <a:extLst>
              <a:ext uri="{FF2B5EF4-FFF2-40B4-BE49-F238E27FC236}">
                <a16:creationId xmlns:a16="http://schemas.microsoft.com/office/drawing/2014/main" id="{A66107BC-0F04-0523-9B57-446674E5ADD1}"/>
              </a:ext>
              <a:ext uri="{C183D7F6-B498-43B3-948B-1728B52AA6E4}">
                <adec:decorative xmlns:adec="http://schemas.microsoft.com/office/drawing/2017/decorative" val="1"/>
              </a:ext>
            </a:extLst>
          </p:cNvPr>
          <p:cNvGrpSpPr/>
          <p:nvPr/>
        </p:nvGrpSpPr>
        <p:grpSpPr>
          <a:xfrm>
            <a:off x="633319" y="2224733"/>
            <a:ext cx="4695661" cy="3624104"/>
            <a:chOff x="6749672" y="1523953"/>
            <a:chExt cx="4695661" cy="3624104"/>
          </a:xfrm>
        </p:grpSpPr>
        <p:grpSp>
          <p:nvGrpSpPr>
            <p:cNvPr id="43" name="Group 42">
              <a:extLst>
                <a:ext uri="{FF2B5EF4-FFF2-40B4-BE49-F238E27FC236}">
                  <a16:creationId xmlns:a16="http://schemas.microsoft.com/office/drawing/2014/main" id="{3AE36047-E7DD-C946-9170-1178877AA9FD}"/>
                </a:ext>
              </a:extLst>
            </p:cNvPr>
            <p:cNvGrpSpPr/>
            <p:nvPr/>
          </p:nvGrpSpPr>
          <p:grpSpPr>
            <a:xfrm>
              <a:off x="6749672" y="2837806"/>
              <a:ext cx="4695661" cy="988300"/>
              <a:chOff x="827667" y="2295401"/>
              <a:chExt cx="4695661"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2044251" y="2500702"/>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GB" sz="1800" b="0" i="0" u="none" strike="noStrike">
                    <a:solidFill>
                      <a:srgbClr val="000000"/>
                    </a:solidFill>
                    <a:effectLst/>
                    <a:latin typeface="Calibri" panose="020F0502020204030204" pitchFamily="34" charset="0"/>
                  </a:rPr>
                  <a:t>Discuss </a:t>
                </a:r>
                <a:r>
                  <a:rPr lang="en-GB" sz="1800">
                    <a:solidFill>
                      <a:srgbClr val="000000"/>
                    </a:solidFill>
                    <a:latin typeface="Calibri" panose="020F0502020204030204" pitchFamily="34" charset="0"/>
                  </a:rPr>
                  <a:t>your</a:t>
                </a:r>
                <a:r>
                  <a:rPr lang="en-GB" sz="1800" b="0" i="0" u="none" strike="noStrike">
                    <a:solidFill>
                      <a:srgbClr val="000000"/>
                    </a:solidFill>
                    <a:effectLst/>
                    <a:latin typeface="Calibri" panose="020F0502020204030204" pitchFamily="34" charset="0"/>
                  </a:rPr>
                  <a:t> choices and eligibility for the incentive with them</a:t>
                </a:r>
                <a:endParaRPr lang="en-AU" sz="900" b="0" i="0">
                  <a:solidFill>
                    <a:srgbClr val="444444"/>
                  </a:solidFill>
                  <a:effectLst/>
                  <a:latin typeface="Arial" panose="020B0604020202020204" pitchFamily="34" charset="0"/>
                </a:endParaRPr>
              </a:p>
            </p:txBody>
          </p:sp>
          <p:sp>
            <p:nvSpPr>
              <p:cNvPr id="9" name="2"/>
              <p:cNvSpPr txBox="1">
                <a:spLocks/>
              </p:cNvSpPr>
              <p:nvPr/>
            </p:nvSpPr>
            <p:spPr>
              <a:xfrm>
                <a:off x="894832" y="2453344"/>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6749672" y="1523953"/>
              <a:ext cx="4695661" cy="988300"/>
              <a:chOff x="827667" y="981548"/>
              <a:chExt cx="4695661"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1" y="1186849"/>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GB" sz="1800" b="0" i="0" u="none" strike="noStrike">
                    <a:solidFill>
                      <a:srgbClr val="000000"/>
                    </a:solidFill>
                    <a:effectLst/>
                    <a:latin typeface="Calibri" panose="020F0502020204030204" pitchFamily="34" charset="0"/>
                  </a:rPr>
                  <a:t>Choose your preferred GP and the practice they work in</a:t>
                </a:r>
                <a:endParaRPr lang="en-AU" sz="900" b="0" i="0">
                  <a:solidFill>
                    <a:srgbClr val="444444"/>
                  </a:solidFill>
                  <a:effectLst/>
                  <a:latin typeface="Arial" panose="020B0604020202020204" pitchFamily="34" charset="0"/>
                </a:endParaRPr>
              </a:p>
            </p:txBody>
          </p:sp>
          <p:sp>
            <p:nvSpPr>
              <p:cNvPr id="10" name="1"/>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6749672" y="4159757"/>
              <a:ext cx="4695661" cy="988300"/>
              <a:chOff x="827667" y="3617352"/>
              <a:chExt cx="4695661" cy="988300"/>
            </a:xfrm>
          </p:grpSpPr>
          <p:sp>
            <p:nvSpPr>
              <p:cNvPr id="16" name="Rechteck"/>
              <p:cNvSpPr/>
              <p:nvPr/>
            </p:nvSpPr>
            <p:spPr>
              <a:xfrm>
                <a:off x="827667" y="3621401"/>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20" name="Rechteck"/>
              <p:cNvSpPr/>
              <p:nvPr/>
            </p:nvSpPr>
            <p:spPr>
              <a:xfrm>
                <a:off x="827667" y="3617352"/>
                <a:ext cx="986568" cy="988300"/>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2044251" y="3822653"/>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1800" b="0" i="0" u="none" strike="noStrike">
                    <a:solidFill>
                      <a:srgbClr val="000000"/>
                    </a:solidFill>
                    <a:effectLst/>
                    <a:latin typeface="Calibri" panose="020F0502020204030204" pitchFamily="34" charset="0"/>
                  </a:rPr>
                  <a:t>Complete the </a:t>
                </a:r>
                <a:r>
                  <a:rPr lang="en-GB" sz="1800" b="0" i="0" u="none" strike="noStrike" err="1">
                    <a:solidFill>
                      <a:srgbClr val="000000"/>
                    </a:solidFill>
                    <a:effectLst/>
                    <a:latin typeface="Calibri" panose="020F0502020204030204" pitchFamily="34" charset="0"/>
                  </a:rPr>
                  <a:t>MyMedicare</a:t>
                </a:r>
                <a:r>
                  <a:rPr lang="en-GB" sz="1800" b="0" i="0" u="none" strike="noStrike">
                    <a:solidFill>
                      <a:srgbClr val="000000"/>
                    </a:solidFill>
                    <a:effectLst/>
                    <a:latin typeface="Calibri" panose="020F0502020204030204" pitchFamily="34" charset="0"/>
                  </a:rPr>
                  <a:t> registration form if </a:t>
                </a:r>
                <a:r>
                  <a:rPr lang="en-GB" sz="1800">
                    <a:solidFill>
                      <a:srgbClr val="000000"/>
                    </a:solidFill>
                    <a:latin typeface="Calibri" panose="020F0502020204030204" pitchFamily="34" charset="0"/>
                  </a:rPr>
                  <a:t>you</a:t>
                </a:r>
                <a:r>
                  <a:rPr lang="en-GB" sz="1800" b="0" i="0" u="none" strike="noStrike">
                    <a:solidFill>
                      <a:srgbClr val="000000"/>
                    </a:solidFill>
                    <a:effectLst/>
                    <a:latin typeface="Calibri" panose="020F0502020204030204" pitchFamily="34" charset="0"/>
                  </a:rPr>
                  <a:t> haven't already done so</a:t>
                </a:r>
                <a:endParaRPr lang="en-AU" sz="1000">
                  <a:latin typeface="Helvetica Neue" charset="0"/>
                  <a:ea typeface="Helvetica Neue" charset="0"/>
                  <a:cs typeface="Helvetica Neue" charset="0"/>
                </a:endParaRPr>
              </a:p>
            </p:txBody>
          </p:sp>
          <p:sp>
            <p:nvSpPr>
              <p:cNvPr id="11" name="3"/>
              <p:cNvSpPr txBox="1">
                <a:spLocks/>
              </p:cNvSpPr>
              <p:nvPr/>
            </p:nvSpPr>
            <p:spPr>
              <a:xfrm>
                <a:off x="894832" y="3773270"/>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pic>
          <p:nvPicPr>
            <p:cNvPr id="4" name="Graphic 3" descr="Doctor female outline">
              <a:extLst>
                <a:ext uri="{FF2B5EF4-FFF2-40B4-BE49-F238E27FC236}">
                  <a16:creationId xmlns:a16="http://schemas.microsoft.com/office/drawing/2014/main" id="{14DD9C6E-B129-8C94-8A46-0B3F459BC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1696" y="1560306"/>
              <a:ext cx="914400" cy="914400"/>
            </a:xfrm>
            <a:prstGeom prst="rect">
              <a:avLst/>
            </a:prstGeom>
          </p:spPr>
        </p:pic>
        <p:pic>
          <p:nvPicPr>
            <p:cNvPr id="5" name="Graphic 4" descr="Chat outline">
              <a:extLst>
                <a:ext uri="{FF2B5EF4-FFF2-40B4-BE49-F238E27FC236}">
                  <a16:creationId xmlns:a16="http://schemas.microsoft.com/office/drawing/2014/main" id="{3CE01775-6700-C90F-9645-F232040E3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5756" y="2909682"/>
              <a:ext cx="914400" cy="914400"/>
            </a:xfrm>
            <a:prstGeom prst="rect">
              <a:avLst/>
            </a:prstGeom>
          </p:spPr>
        </p:pic>
        <p:pic>
          <p:nvPicPr>
            <p:cNvPr id="12" name="Graphic 11" descr="Contract outline">
              <a:extLst>
                <a:ext uri="{FF2B5EF4-FFF2-40B4-BE49-F238E27FC236}">
                  <a16:creationId xmlns:a16="http://schemas.microsoft.com/office/drawing/2014/main" id="{6B84FA11-40F8-E7B3-5E04-AF5EFBAEE5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8923" y="4196707"/>
              <a:ext cx="914400" cy="914400"/>
            </a:xfrm>
            <a:prstGeom prst="rect">
              <a:avLst/>
            </a:prstGeom>
          </p:spPr>
        </p:pic>
      </p:grpSp>
    </p:spTree>
    <p:extLst>
      <p:ext uri="{BB962C8B-B14F-4D97-AF65-F5344CB8AC3E}">
        <p14:creationId xmlns:p14="http://schemas.microsoft.com/office/powerpoint/2010/main" val="179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59801E-B512-3987-259C-EC006EE47B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205412" cy="5662039"/>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872289" y="1099838"/>
            <a:ext cx="5325804" cy="3365836"/>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986589" y="1291621"/>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For more information:</a:t>
            </a:r>
          </a:p>
        </p:txBody>
      </p:sp>
      <p:sp>
        <p:nvSpPr>
          <p:cNvPr id="8" name="Text Placeholder 3">
            <a:extLst>
              <a:ext uri="{FF2B5EF4-FFF2-40B4-BE49-F238E27FC236}">
                <a16:creationId xmlns:a16="http://schemas.microsoft.com/office/drawing/2014/main" id="{FE40E38A-ED05-FB23-7221-8B9313D08171}"/>
              </a:ext>
            </a:extLst>
          </p:cNvPr>
          <p:cNvSpPr>
            <a:spLocks noGrp="1"/>
          </p:cNvSpPr>
          <p:nvPr/>
        </p:nvSpPr>
        <p:spPr>
          <a:xfrm>
            <a:off x="872289" y="1846718"/>
            <a:ext cx="5325804" cy="26189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2200">
                <a:solidFill>
                  <a:srgbClr val="000000"/>
                </a:solidFill>
                <a:latin typeface="Arial"/>
                <a:cs typeface="Arial"/>
              </a:rPr>
              <a:t>Aged care resident information booklet​</a:t>
            </a:r>
          </a:p>
          <a:p>
            <a:pPr fontAlgn="base">
              <a:lnSpc>
                <a:spcPct val="100000"/>
              </a:lnSpc>
            </a:pPr>
            <a:r>
              <a:rPr lang="en-US" sz="2200">
                <a:solidFill>
                  <a:srgbClr val="000000"/>
                </a:solidFill>
                <a:latin typeface="Arial"/>
                <a:cs typeface="Arial"/>
              </a:rPr>
              <a:t>Department of Health and Aged Care fact sheets  ​</a:t>
            </a:r>
          </a:p>
          <a:p>
            <a:pPr fontAlgn="base">
              <a:lnSpc>
                <a:spcPct val="100000"/>
              </a:lnSpc>
            </a:pPr>
            <a:r>
              <a:rPr lang="en-US" sz="2200">
                <a:solidFill>
                  <a:srgbClr val="000000"/>
                </a:solidFill>
                <a:latin typeface="Arial"/>
                <a:cs typeface="Arial"/>
              </a:rPr>
              <a:t>Ask your provider​</a:t>
            </a:r>
          </a:p>
          <a:p>
            <a:pPr fontAlgn="base">
              <a:lnSpc>
                <a:spcPct val="100000"/>
              </a:lnSpc>
            </a:pPr>
            <a:r>
              <a:rPr lang="en-US" sz="2200">
                <a:solidFill>
                  <a:srgbClr val="000000"/>
                </a:solidFill>
                <a:latin typeface="Arial"/>
                <a:cs typeface="Arial"/>
              </a:rPr>
              <a:t>Ask a member of the team at your residential aged care home</a:t>
            </a:r>
          </a:p>
        </p:txBody>
      </p:sp>
    </p:spTree>
    <p:extLst>
      <p:ext uri="{BB962C8B-B14F-4D97-AF65-F5344CB8AC3E}">
        <p14:creationId xmlns:p14="http://schemas.microsoft.com/office/powerpoint/2010/main" val="15298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4f1bf92-8efe-42de-a57b-c47f1363fb08" xsi:nil="true"/>
    <lcf76f155ced4ddcb4097134ff3c332f xmlns="7c980402-323e-4976-aa94-186e43b5ebe6">
      <Terms xmlns="http://schemas.microsoft.com/office/infopath/2007/PartnerControls"/>
    </lcf76f155ced4ddcb4097134ff3c332f>
    <SharedWithUsers xmlns="64f1bf92-8efe-42de-a57b-c47f1363fb08">
      <UserInfo>
        <DisplayName>THOMAS, Mark</DisplayName>
        <AccountId>7391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8756645B5D2A428763B0189B7EC204" ma:contentTypeVersion="15" ma:contentTypeDescription="Create a new document." ma:contentTypeScope="" ma:versionID="694a4e33493e4c1fcf52ba2fb96c24dd">
  <xsd:schema xmlns:xsd="http://www.w3.org/2001/XMLSchema" xmlns:xs="http://www.w3.org/2001/XMLSchema" xmlns:p="http://schemas.microsoft.com/office/2006/metadata/properties" xmlns:ns2="7c980402-323e-4976-aa94-186e43b5ebe6" xmlns:ns3="64f1bf92-8efe-42de-a57b-c47f1363fb08" targetNamespace="http://schemas.microsoft.com/office/2006/metadata/properties" ma:root="true" ma:fieldsID="1be21bcf681988cba87f1679f4922a2f" ns2:_="" ns3:_="">
    <xsd:import namespace="7c980402-323e-4976-aa94-186e43b5ebe6"/>
    <xsd:import namespace="64f1bf92-8efe-42de-a57b-c47f1363fb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80402-323e-4976-aa94-186e43b5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1bf92-8efe-42de-a57b-c47f1363fb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af9e385-1bd1-4bfa-a23e-9bc8d2b423c5}" ma:internalName="TaxCatchAll" ma:showField="CatchAllData" ma:web="64f1bf92-8efe-42de-a57b-c47f1363f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9F1DE-711E-4FEC-B30C-4957D8EE3752}">
  <ds:schemaRefs>
    <ds:schemaRef ds:uri="64f1bf92-8efe-42de-a57b-c47f1363fb08"/>
    <ds:schemaRef ds:uri="http://purl.org/dc/dcmitype/"/>
    <ds:schemaRef ds:uri="http://schemas.microsoft.com/office/infopath/2007/PartnerControls"/>
    <ds:schemaRef ds:uri="http://schemas.microsoft.com/office/2006/documentManagement/types"/>
    <ds:schemaRef ds:uri="http://purl.org/dc/terms/"/>
    <ds:schemaRef ds:uri="http://schemas.microsoft.com/office/2006/metadata/properties"/>
    <ds:schemaRef ds:uri="http://purl.org/dc/elements/1.1/"/>
    <ds:schemaRef ds:uri="7c980402-323e-4976-aa94-186e43b5ebe6"/>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35CECD-601E-400E-B185-FAC093DFC1D1}">
  <ds:schemaRefs>
    <ds:schemaRef ds:uri="64f1bf92-8efe-42de-a57b-c47f1363fb08"/>
    <ds:schemaRef ds:uri="7c980402-323e-4976-aa94-186e43b5eb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BE339F-BAD8-4A76-8A9B-1A7F5211AD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Department of Health and Aged Care - powerpoint template (1)</Template>
  <TotalTime>4</TotalTime>
  <Words>852</Words>
  <Application>Microsoft Office PowerPoint</Application>
  <PresentationFormat>Widescreen</PresentationFormat>
  <Paragraphs>63</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Arial,Sans-Serif</vt:lpstr>
      <vt:lpstr>Calibri</vt:lpstr>
      <vt:lpstr>Helvetica</vt:lpstr>
      <vt:lpstr>Helvetica Neue</vt:lpstr>
      <vt:lpstr>Open Sans</vt:lpstr>
      <vt:lpstr>Office Theme</vt:lpstr>
      <vt:lpstr>The General Practice in Aged Care Incentive</vt:lpstr>
      <vt:lpstr>Presentation overview</vt:lpstr>
      <vt:lpstr>What is the General Practice in Aged Care Incentive?</vt:lpstr>
      <vt:lpstr>What are the potential benefits for me?</vt:lpstr>
      <vt:lpstr>What do I need to do to get the benefits?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Aged Care Home Residents presentation</dc:title>
  <dc:subject>General Practice in Aged Care Incentive</dc:subject>
  <dc:creator>Australian Government Department of Health and Aged Care</dc:creator>
  <cp:lastModifiedBy>Australian Government Department of Health and Aged </cp:lastModifiedBy>
  <cp:revision>2</cp:revision>
  <cp:lastPrinted>2018-09-20T02:29:20Z</cp:lastPrinted>
  <dcterms:created xsi:type="dcterms:W3CDTF">2024-07-23T22:20:22Z</dcterms:created>
  <dcterms:modified xsi:type="dcterms:W3CDTF">2024-08-08T01:43:25Z</dcterms:modified>
</cp:coreProperties>
</file>