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93" r:id="rId4"/>
  </p:sldMasterIdLst>
  <p:notesMasterIdLst>
    <p:notesMasterId r:id="rId28"/>
  </p:notesMasterIdLst>
  <p:handoutMasterIdLst>
    <p:handoutMasterId r:id="rId29"/>
  </p:handoutMasterIdLst>
  <p:sldIdLst>
    <p:sldId id="2147472053" r:id="rId5"/>
    <p:sldId id="2147472054" r:id="rId6"/>
    <p:sldId id="2147472055" r:id="rId7"/>
    <p:sldId id="2147472056" r:id="rId8"/>
    <p:sldId id="2147472058" r:id="rId9"/>
    <p:sldId id="2147472059" r:id="rId10"/>
    <p:sldId id="2147472070" r:id="rId11"/>
    <p:sldId id="2147472071" r:id="rId12"/>
    <p:sldId id="2147472065" r:id="rId13"/>
    <p:sldId id="2147472066" r:id="rId14"/>
    <p:sldId id="2147472073" r:id="rId15"/>
    <p:sldId id="2147472074" r:id="rId16"/>
    <p:sldId id="2147472069" r:id="rId17"/>
    <p:sldId id="2147472075" r:id="rId18"/>
    <p:sldId id="2147472076" r:id="rId19"/>
    <p:sldId id="2147472077" r:id="rId20"/>
    <p:sldId id="2147472078" r:id="rId21"/>
    <p:sldId id="2147472079" r:id="rId22"/>
    <p:sldId id="2147472060" r:id="rId23"/>
    <p:sldId id="2147472080" r:id="rId24"/>
    <p:sldId id="2147472081" r:id="rId25"/>
    <p:sldId id="2147472082" r:id="rId26"/>
    <p:sldId id="214747208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3A6E"/>
    <a:srgbClr val="008A96"/>
    <a:srgbClr val="F1F2F2"/>
    <a:srgbClr val="00B4C4"/>
    <a:srgbClr val="005CAB"/>
    <a:srgbClr val="00727E"/>
    <a:srgbClr val="004C91"/>
    <a:srgbClr val="153A96"/>
    <a:srgbClr val="0091D5"/>
    <a:srgbClr val="0091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autoAdjust="0"/>
    <p:restoredTop sz="94672" autoAdjust="0"/>
  </p:normalViewPr>
  <p:slideViewPr>
    <p:cSldViewPr snapToGrid="0">
      <p:cViewPr varScale="1">
        <p:scale>
          <a:sx n="109" d="100"/>
          <a:sy n="109" d="100"/>
        </p:scale>
        <p:origin x="78" y="51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96BD2C-675F-EB49-90C0-04BE238EA62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BA457F-96B0-7940-A355-704673CC641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C007C1-EFE5-D647-A9AD-E46E503CBB2C}" type="datetimeFigureOut">
              <a:rPr lang="en-US" smtClean="0"/>
              <a:t>8/8/2024</a:t>
            </a:fld>
            <a:endParaRPr lang="en-US"/>
          </a:p>
        </p:txBody>
      </p:sp>
      <p:sp>
        <p:nvSpPr>
          <p:cNvPr id="4" name="Footer Placeholder 3">
            <a:extLst>
              <a:ext uri="{FF2B5EF4-FFF2-40B4-BE49-F238E27FC236}">
                <a16:creationId xmlns:a16="http://schemas.microsoft.com/office/drawing/2014/main" id="{4AC93EC4-0AFF-BA47-92F6-879424DB280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391E6F3-8DEB-2746-872B-68149DD438C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F24250-436E-B84D-848B-317CC4F20292}" type="slidenum">
              <a:rPr lang="en-US" smtClean="0"/>
              <a:t>‹#›</a:t>
            </a:fld>
            <a:endParaRPr lang="en-US"/>
          </a:p>
        </p:txBody>
      </p:sp>
    </p:spTree>
    <p:extLst>
      <p:ext uri="{BB962C8B-B14F-4D97-AF65-F5344CB8AC3E}">
        <p14:creationId xmlns:p14="http://schemas.microsoft.com/office/powerpoint/2010/main" val="26339625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3730FA-5F08-DA4E-AAAA-2D71BC162741}" type="datetimeFigureOut">
              <a:rPr lang="en-US" smtClean="0"/>
              <a:t>8/8/2024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AF9032-5597-3042-A2EA-4E24F1F56884}" type="slidenum">
              <a:rPr lang="en-US" smtClean="0"/>
              <a:t>‹#›</a:t>
            </a:fld>
            <a:endParaRPr lang="en-US"/>
          </a:p>
        </p:txBody>
      </p:sp>
    </p:spTree>
    <p:extLst>
      <p:ext uri="{BB962C8B-B14F-4D97-AF65-F5344CB8AC3E}">
        <p14:creationId xmlns:p14="http://schemas.microsoft.com/office/powerpoint/2010/main" val="3678818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health.gov.au/topics/rural-health-workforce/classifications/mm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F9032-5597-3042-A2EA-4E24F1F56884}" type="slidenum">
              <a:rPr lang="en-US" smtClean="0"/>
              <a:t>1</a:t>
            </a:fld>
            <a:endParaRPr lang="en-US"/>
          </a:p>
        </p:txBody>
      </p:sp>
    </p:spTree>
    <p:extLst>
      <p:ext uri="{BB962C8B-B14F-4D97-AF65-F5344CB8AC3E}">
        <p14:creationId xmlns:p14="http://schemas.microsoft.com/office/powerpoint/2010/main" val="332698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b="0" i="0" u="none" strike="noStrike">
                <a:solidFill>
                  <a:srgbClr val="000000"/>
                </a:solidFill>
                <a:effectLst/>
                <a:latin typeface="Aptos" panose="020B0004020202020204" pitchFamily="34" charset="0"/>
              </a:rPr>
              <a:t>This slide provides an overview service requirements</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AU" b="0" i="0">
                <a:solidFill>
                  <a:srgbClr val="444444"/>
                </a:solidFill>
                <a:effectLst/>
                <a:latin typeface="Aptos" panose="020B0004020202020204" pitchFamily="34" charset="0"/>
              </a:rPr>
              <a:t>​</a:t>
            </a:r>
            <a:endParaRPr lang="en-AU" b="0" i="0">
              <a:solidFill>
                <a:srgbClr val="444444"/>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Practices in </a:t>
            </a:r>
            <a:r>
              <a:rPr lang="en-GB" b="0" i="0" u="sng" strike="noStrike">
                <a:solidFill>
                  <a:srgbClr val="467886"/>
                </a:solidFill>
                <a:effectLst/>
                <a:latin typeface="Calibri" panose="020F0502020204030204" pitchFamily="34" charset="0"/>
                <a:hlinkClick r:id="rId3"/>
              </a:rPr>
              <a:t>Modified Monash Model</a:t>
            </a:r>
            <a:r>
              <a:rPr lang="en-GB" b="0" i="0" u="none" strike="noStrike">
                <a:solidFill>
                  <a:srgbClr val="000000"/>
                </a:solidFill>
                <a:effectLst/>
                <a:latin typeface="Calibri" panose="020F0502020204030204" pitchFamily="34" charset="0"/>
              </a:rPr>
              <a:t> regions 4-7 will be able to provide 4 regular quarterly visits per 12-month period by eligible telehealth MBS items where they are unable to attend a face-to-face service. </a:t>
            </a:r>
            <a:r>
              <a:rPr lang="en-AU" b="0" i="0">
                <a:solidFill>
                  <a:srgbClr val="444444"/>
                </a:solidFill>
                <a:effectLst/>
                <a:latin typeface="Calibri" panose="020F0502020204030204" pitchFamily="34" charset="0"/>
              </a:rPr>
              <a:t>​</a:t>
            </a:r>
          </a:p>
          <a:p>
            <a:pPr algn="l" rtl="0" fontAlgn="base"/>
            <a:r>
              <a:rPr lang="en-AU" b="0" i="0">
                <a:solidFill>
                  <a:srgbClr val="444444"/>
                </a:solidFill>
                <a:effectLst/>
                <a:latin typeface="Aptos" panose="020B0004020202020204" pitchFamily="34" charset="0"/>
              </a:rPr>
              <a:t>​</a:t>
            </a:r>
            <a:endParaRPr lang="en-AU" b="0" i="0">
              <a:solidFill>
                <a:srgbClr val="444444"/>
              </a:solidFill>
              <a:effectLst/>
              <a:latin typeface="Calibri" panose="020F0502020204030204" pitchFamily="34" charset="0"/>
            </a:endParaRPr>
          </a:p>
          <a:p>
            <a:pPr algn="l" rtl="0" fontAlgn="base"/>
            <a:r>
              <a:rPr lang="en-AU" sz="1800" b="0" i="0" u="none" strike="noStrike">
                <a:solidFill>
                  <a:srgbClr val="000000"/>
                </a:solidFill>
                <a:effectLst/>
                <a:latin typeface="Aptos" panose="020B0004020202020204" pitchFamily="34" charset="0"/>
              </a:rPr>
              <a:t>Responsible providers can utilise/claim regular MBS telehealth items.</a:t>
            </a:r>
            <a:r>
              <a:rPr lang="en-AU" b="0" i="0">
                <a:solidFill>
                  <a:srgbClr val="444444"/>
                </a:solidFill>
                <a:effectLst/>
                <a:latin typeface="Aptos" panose="020B0004020202020204" pitchFamily="34" charset="0"/>
              </a:rPr>
              <a:t>​</a:t>
            </a:r>
            <a:br>
              <a:rPr lang="en-AU" b="0" i="0">
                <a:solidFill>
                  <a:srgbClr val="444444"/>
                </a:solidFill>
                <a:effectLst/>
                <a:latin typeface="Aptos" panose="020B0004020202020204" pitchFamily="34" charset="0"/>
              </a:rPr>
            </a:br>
            <a:endParaRPr lang="en-AU"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rial" panose="020B0604020202020204" pitchFamily="34" charset="0"/>
              </a:rPr>
              <a:t>These are outlined further in the General Practice in Aged Care Incentive guidelines. </a:t>
            </a:r>
            <a:endParaRPr lang="en-US" b="0" i="0">
              <a:solidFill>
                <a:srgbClr val="444444"/>
              </a:solidFill>
              <a:effectLst/>
              <a:latin typeface="Calibri" panose="020F0502020204030204" pitchFamily="34" charset="0"/>
            </a:endParaRPr>
          </a:p>
          <a:p>
            <a:endParaRPr lang="en-AU"/>
          </a:p>
        </p:txBody>
      </p:sp>
      <p:sp>
        <p:nvSpPr>
          <p:cNvPr id="4" name="Slide Number Placeholder 3"/>
          <p:cNvSpPr>
            <a:spLocks noGrp="1"/>
          </p:cNvSpPr>
          <p:nvPr>
            <p:ph type="sldNum" sz="quarter" idx="5"/>
          </p:nvPr>
        </p:nvSpPr>
        <p:spPr/>
        <p:txBody>
          <a:bodyPr/>
          <a:lstStyle/>
          <a:p>
            <a:fld id="{FAAF9032-5597-3042-A2EA-4E24F1F56884}" type="slidenum">
              <a:rPr lang="en-US" smtClean="0"/>
              <a:t>10</a:t>
            </a:fld>
            <a:endParaRPr lang="en-US"/>
          </a:p>
        </p:txBody>
      </p:sp>
    </p:spTree>
    <p:extLst>
      <p:ext uri="{BB962C8B-B14F-4D97-AF65-F5344CB8AC3E}">
        <p14:creationId xmlns:p14="http://schemas.microsoft.com/office/powerpoint/2010/main" val="1803467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slide details an example of a patient story. </a:t>
            </a:r>
          </a:p>
          <a:p>
            <a:endParaRPr lang="en-AU"/>
          </a:p>
        </p:txBody>
      </p:sp>
      <p:sp>
        <p:nvSpPr>
          <p:cNvPr id="4" name="Slide Number Placeholder 3"/>
          <p:cNvSpPr>
            <a:spLocks noGrp="1"/>
          </p:cNvSpPr>
          <p:nvPr>
            <p:ph type="sldNum" sz="quarter" idx="5"/>
          </p:nvPr>
        </p:nvSpPr>
        <p:spPr/>
        <p:txBody>
          <a:bodyPr/>
          <a:lstStyle/>
          <a:p>
            <a:fld id="{FAAF9032-5597-3042-A2EA-4E24F1F56884}" type="slidenum">
              <a:rPr lang="en-US" smtClean="0"/>
              <a:t>11</a:t>
            </a:fld>
            <a:endParaRPr lang="en-US"/>
          </a:p>
        </p:txBody>
      </p:sp>
    </p:spTree>
    <p:extLst>
      <p:ext uri="{BB962C8B-B14F-4D97-AF65-F5344CB8AC3E}">
        <p14:creationId xmlns:p14="http://schemas.microsoft.com/office/powerpoint/2010/main" val="2303336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Aptos" panose="020B0004020202020204" pitchFamily="34" charset="0"/>
              </a:rPr>
              <a:t>Patient story - What could </a:t>
            </a:r>
            <a:r>
              <a:rPr lang="en-US" b="0" i="1" u="none" strike="noStrike">
                <a:solidFill>
                  <a:srgbClr val="000000"/>
                </a:solidFill>
                <a:effectLst/>
                <a:latin typeface="Aptos" panose="020B0004020202020204" pitchFamily="34" charset="0"/>
              </a:rPr>
              <a:t>good</a:t>
            </a:r>
            <a:r>
              <a:rPr lang="en-US" b="0" i="0" u="none" strike="noStrike">
                <a:solidFill>
                  <a:srgbClr val="000000"/>
                </a:solidFill>
                <a:effectLst/>
                <a:latin typeface="Aptos" panose="020B0004020202020204" pitchFamily="34" charset="0"/>
              </a:rPr>
              <a:t> look like in residential aged care homes?</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rial" panose="020B0604020202020204" pitchFamily="34" charset="0"/>
              </a:rPr>
              <a:t>Mavis is an 89-year longstanding resident of a residential aged care home in a regional area of NSW. She is widowed and has two adult children, one of whom lives nearby. Both children are busy with their careers and family commitments. Mavis does not </a:t>
            </a:r>
            <a:r>
              <a:rPr lang="en-US" b="0" i="0" u="none" strike="noStrike" err="1">
                <a:solidFill>
                  <a:srgbClr val="000000"/>
                </a:solidFill>
                <a:effectLst/>
                <a:latin typeface="Arial" panose="020B0604020202020204" pitchFamily="34" charset="0"/>
              </a:rPr>
              <a:t>socialise</a:t>
            </a:r>
            <a:r>
              <a:rPr lang="en-US" b="0" i="0" u="none" strike="noStrike">
                <a:solidFill>
                  <a:srgbClr val="000000"/>
                </a:solidFill>
                <a:effectLst/>
                <a:latin typeface="Arial" panose="020B0604020202020204" pitchFamily="34" charset="0"/>
              </a:rPr>
              <a:t> much with other residents. She is well educated and had a career in school administration before she retired. She has a long-standing GP who has regularly visited her in the residential aged care home over the past three years. </a:t>
            </a:r>
            <a:r>
              <a:rPr lang="en-US"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rial" panose="020B0604020202020204" pitchFamily="34" charset="0"/>
              </a:rPr>
              <a:t> </a:t>
            </a:r>
            <a:r>
              <a:rPr lang="en-US"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rial" panose="020B0604020202020204" pitchFamily="34" charset="0"/>
              </a:rPr>
              <a:t>Mavis has chronic obstructive pulmonary disease (COPD), is oxygen-dependent and lives with other conditions including sleep </a:t>
            </a:r>
            <a:r>
              <a:rPr lang="en-US" b="0" i="0" u="none" strike="noStrike" err="1">
                <a:solidFill>
                  <a:srgbClr val="000000"/>
                </a:solidFill>
                <a:effectLst/>
                <a:latin typeface="Arial" panose="020B0604020202020204" pitchFamily="34" charset="0"/>
              </a:rPr>
              <a:t>apnoea</a:t>
            </a:r>
            <a:r>
              <a:rPr lang="en-US" b="0" i="0" u="none" strike="noStrike">
                <a:solidFill>
                  <a:srgbClr val="000000"/>
                </a:solidFill>
                <a:effectLst/>
                <a:latin typeface="Arial" panose="020B0604020202020204" pitchFamily="34" charset="0"/>
              </a:rPr>
              <a:t>, congestive heart failure, and arthritis – a source of chronic pain. She experiences recurrent urinary tract infections. Mavis is on seven different medications including medication for chronic pain. Her mobility is good across short distances, and she has no history of falls. She becomes very breathless and often requires a wheelchair.  </a:t>
            </a:r>
            <a:r>
              <a:rPr lang="en-US"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rial" panose="020B0604020202020204" pitchFamily="34" charset="0"/>
              </a:rPr>
              <a:t> </a:t>
            </a:r>
            <a:r>
              <a:rPr lang="en-US"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rial" panose="020B0604020202020204" pitchFamily="34" charset="0"/>
              </a:rPr>
              <a:t>Mavis understands how her condition impacts on her ability to conduct day to day functions and is keen to stay well. She has some confidence in her own ability to manage her condition with the support of staff at her residential aged care home but recently has experienced frequent trips to hospital. She is seeing a physiotherapist to assist with her lung health and mobility. While she is keen to avoid any further trips to hospital, she is resistant to the physio’s suggested exercises. What matters to Mavis at this stage of her life is quality time with her family. She has lost some capacity to do the reading she used to enjoy but she still gets to it when she can. While not diagnosed, Mavis is likely to be depressed</a:t>
            </a:r>
            <a:r>
              <a:rPr lang="en-US"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ptos" panose="020B0004020202020204" pitchFamily="34" charset="0"/>
              </a:rPr>
              <a:t>Talk through the patient story.</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marL="171450" indent="-171450" algn="l" rtl="0" fontAlgn="base">
              <a:buFont typeface="Arial" panose="020B0604020202020204" pitchFamily="34" charset="0"/>
              <a:buChar char="•"/>
            </a:pPr>
            <a:r>
              <a:rPr lang="en-US" b="0" i="0" u="none" strike="noStrike">
                <a:solidFill>
                  <a:srgbClr val="000000"/>
                </a:solidFill>
                <a:effectLst/>
                <a:latin typeface="Aptos" panose="020B0004020202020204" pitchFamily="34" charset="0"/>
              </a:rPr>
              <a:t>Does this resonate? </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marL="171450" indent="-171450" algn="l" rtl="0" fontAlgn="base">
              <a:buFont typeface="Arial" panose="020B0604020202020204" pitchFamily="34" charset="0"/>
              <a:buChar char="•"/>
            </a:pPr>
            <a:r>
              <a:rPr lang="en-US" b="0" i="0" u="none" strike="noStrike">
                <a:solidFill>
                  <a:srgbClr val="000000"/>
                </a:solidFill>
                <a:effectLst/>
                <a:latin typeface="Aptos" panose="020B0004020202020204" pitchFamily="34" charset="0"/>
              </a:rPr>
              <a:t>Point out the regular visits and the care planning services</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endParaRPr lang="en-AU"/>
          </a:p>
        </p:txBody>
      </p:sp>
      <p:sp>
        <p:nvSpPr>
          <p:cNvPr id="4" name="Slide Number Placeholder 3"/>
          <p:cNvSpPr>
            <a:spLocks noGrp="1"/>
          </p:cNvSpPr>
          <p:nvPr>
            <p:ph type="sldNum" sz="quarter" idx="5"/>
          </p:nvPr>
        </p:nvSpPr>
        <p:spPr/>
        <p:txBody>
          <a:bodyPr/>
          <a:lstStyle/>
          <a:p>
            <a:fld id="{FAAF9032-5597-3042-A2EA-4E24F1F56884}" type="slidenum">
              <a:rPr lang="en-US" smtClean="0"/>
              <a:t>12</a:t>
            </a:fld>
            <a:endParaRPr lang="en-US"/>
          </a:p>
        </p:txBody>
      </p:sp>
    </p:spTree>
    <p:extLst>
      <p:ext uri="{BB962C8B-B14F-4D97-AF65-F5344CB8AC3E}">
        <p14:creationId xmlns:p14="http://schemas.microsoft.com/office/powerpoint/2010/main" val="2235333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sz="5400" b="0" i="0" u="none" strike="noStrike">
                <a:solidFill>
                  <a:srgbClr val="000000"/>
                </a:solidFill>
                <a:effectLst/>
                <a:latin typeface="Aptos" panose="020B0004020202020204" pitchFamily="34" charset="0"/>
              </a:rPr>
              <a:t>This slide outlines the incentive payment and explains the difference from previous incentives such as no</a:t>
            </a:r>
            <a:r>
              <a:rPr lang="en-US" sz="5400" b="0" i="0">
                <a:solidFill>
                  <a:srgbClr val="444444"/>
                </a:solidFill>
                <a:effectLst/>
                <a:latin typeface="Aptos" panose="020B0004020202020204" pitchFamily="34" charset="0"/>
              </a:rPr>
              <a:t>​</a:t>
            </a:r>
            <a:endParaRPr lang="en-US" sz="5400"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AU" sz="1800" b="0" i="0" u="none" strike="noStrike">
                <a:solidFill>
                  <a:srgbClr val="000000"/>
                </a:solidFill>
                <a:effectLst/>
                <a:latin typeface="Aptos" panose="020B0004020202020204" pitchFamily="34" charset="0"/>
              </a:rPr>
              <a:t>No Cap</a:t>
            </a:r>
            <a:r>
              <a:rPr lang="en-US" sz="1800" b="0" i="0">
                <a:solidFill>
                  <a:srgbClr val="444444"/>
                </a:solidFill>
                <a:effectLst/>
                <a:latin typeface="Aptos" panose="020B0004020202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AU" sz="1800" b="0" i="0" u="none" strike="noStrike">
                <a:solidFill>
                  <a:srgbClr val="000000"/>
                </a:solidFill>
                <a:effectLst/>
                <a:latin typeface="Aptos" panose="020B0004020202020204" pitchFamily="34" charset="0"/>
              </a:rPr>
              <a:t>Focus on planned proactive care rather than volume</a:t>
            </a:r>
            <a:r>
              <a:rPr lang="en-US" sz="1800" b="0" i="0">
                <a:solidFill>
                  <a:srgbClr val="444444"/>
                </a:solidFill>
                <a:effectLst/>
                <a:latin typeface="Aptos" panose="020B0004020202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AU" sz="1800" b="0" i="0" u="none" strike="noStrike">
                <a:solidFill>
                  <a:srgbClr val="000000"/>
                </a:solidFill>
                <a:effectLst/>
                <a:latin typeface="Aptos"/>
              </a:rPr>
              <a:t>Providing a </a:t>
            </a:r>
            <a:r>
              <a:rPr lang="en-AU" sz="1800">
                <a:solidFill>
                  <a:srgbClr val="000000"/>
                </a:solidFill>
                <a:latin typeface="Aptos"/>
              </a:rPr>
              <a:t>multidisciplinary</a:t>
            </a:r>
            <a:r>
              <a:rPr lang="en-AU" sz="1800" b="0" i="0" u="none" strike="noStrike">
                <a:solidFill>
                  <a:srgbClr val="000000"/>
                </a:solidFill>
                <a:effectLst/>
                <a:latin typeface="Aptos"/>
              </a:rPr>
              <a:t> GP led team-based approach</a:t>
            </a:r>
            <a:endParaRPr lang="en-US" sz="1800" b="0" i="0">
              <a:solidFill>
                <a:srgbClr val="444444"/>
              </a:solidFill>
              <a:effectLst/>
              <a:latin typeface="Apto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p:cNvSpPr>
            <a:spLocks noGrp="1"/>
          </p:cNvSpPr>
          <p:nvPr>
            <p:ph type="sldNum" sz="quarter" idx="5"/>
          </p:nvPr>
        </p:nvSpPr>
        <p:spPr/>
        <p:txBody>
          <a:bodyPr/>
          <a:lstStyle/>
          <a:p>
            <a:fld id="{FAAF9032-5597-3042-A2EA-4E24F1F56884}" type="slidenum">
              <a:rPr lang="en-US" smtClean="0"/>
              <a:t>13</a:t>
            </a:fld>
            <a:endParaRPr lang="en-US"/>
          </a:p>
        </p:txBody>
      </p:sp>
    </p:spTree>
    <p:extLst>
      <p:ext uri="{BB962C8B-B14F-4D97-AF65-F5344CB8AC3E}">
        <p14:creationId xmlns:p14="http://schemas.microsoft.com/office/powerpoint/2010/main" val="2959978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b="0" i="0" u="none" strike="noStrike">
                <a:solidFill>
                  <a:srgbClr val="000000"/>
                </a:solidFill>
                <a:effectLst/>
                <a:latin typeface="Aptos" panose="020B0004020202020204" pitchFamily="34" charset="0"/>
              </a:rPr>
              <a:t>This slide outlines the servicing requirements, assessment periods and payment schedule of the incentive. </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AU" b="0" i="0">
                <a:solidFill>
                  <a:srgbClr val="444444"/>
                </a:solidFill>
                <a:effectLst/>
                <a:latin typeface="Aptos" panose="020B0004020202020204" pitchFamily="34" charset="0"/>
              </a:rPr>
              <a:t>​</a:t>
            </a:r>
            <a:endParaRPr lang="en-AU"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rial" panose="020B0604020202020204" pitchFamily="34" charset="0"/>
              </a:rPr>
              <a:t>Eligible providers and practices must meet the servicing requirements to be eligible for incentive payments. This includes delivering:</a:t>
            </a:r>
            <a:r>
              <a:rPr lang="en-US"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Arial" panose="020B0604020202020204" pitchFamily="34" charset="0"/>
              </a:rPr>
              <a:t>Two eligible care planning services over a 12-month period; AND  </a:t>
            </a:r>
            <a:r>
              <a:rPr lang="en-US" sz="1800" b="0" i="0">
                <a:solidFill>
                  <a:srgbClr val="444444"/>
                </a:solidFill>
                <a:effectLst/>
                <a:latin typeface="Arial" panose="020B0604020202020204" pitchFamily="34" charset="0"/>
              </a:rPr>
              <a:t>​</a:t>
            </a:r>
          </a:p>
          <a:p>
            <a:pPr algn="l" rtl="0" fontAlgn="base">
              <a:buFont typeface="Arial" panose="020B0604020202020204" pitchFamily="34" charset="0"/>
              <a:buChar char="•"/>
            </a:pPr>
            <a:r>
              <a:rPr lang="en-US" sz="1800" b="0" i="0" u="none" strike="noStrike">
                <a:solidFill>
                  <a:srgbClr val="000000"/>
                </a:solidFill>
                <a:effectLst/>
                <a:latin typeface="Arial" panose="020B0604020202020204" pitchFamily="34" charset="0"/>
              </a:rPr>
              <a:t>Two eligible regular visits per quarter, each in a separate calendar month, delivering at least eight regular services in a 12-month period. </a:t>
            </a:r>
            <a:r>
              <a:rPr lang="en-US" sz="1800" b="0" i="0">
                <a:solidFill>
                  <a:srgbClr val="444444"/>
                </a:solidFill>
                <a:effectLst/>
                <a:latin typeface="Arial" panose="020B0604020202020204" pitchFamily="34" charset="0"/>
              </a:rPr>
              <a:t>​</a:t>
            </a:r>
          </a:p>
          <a:p>
            <a:pPr algn="l" rtl="0" fontAlgn="base"/>
            <a:r>
              <a:rPr lang="en-AU" b="0" i="0">
                <a:solidFill>
                  <a:srgbClr val="444444"/>
                </a:solidFill>
                <a:effectLst/>
                <a:latin typeface="Aptos" panose="020B0004020202020204" pitchFamily="34" charset="0"/>
              </a:rPr>
              <a:t>​</a:t>
            </a:r>
            <a:endParaRPr lang="en-AU" b="0" i="0">
              <a:solidFill>
                <a:srgbClr val="444444"/>
              </a:solidFill>
              <a:effectLst/>
              <a:latin typeface="Calibri" panose="020F0502020204030204" pitchFamily="34" charset="0"/>
            </a:endParaRPr>
          </a:p>
          <a:p>
            <a:pPr algn="l" rtl="0" fontAlgn="base"/>
            <a:r>
              <a:rPr lang="en-AU" b="0" i="0" u="none" strike="noStrike">
                <a:solidFill>
                  <a:srgbClr val="000000"/>
                </a:solidFill>
                <a:effectLst/>
                <a:latin typeface="Aptos" panose="020B0004020202020204" pitchFamily="34" charset="0"/>
              </a:rPr>
              <a:t>Assessment of eligibility by Services Australia occurs 5 business after the end of the quarterly assessment period. Quarter four payment encompasses eligible regular services and the care planning service requirements. </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AU" b="0" i="0">
                <a:solidFill>
                  <a:srgbClr val="444444"/>
                </a:solidFill>
                <a:effectLst/>
                <a:latin typeface="Aptos" panose="020B0004020202020204" pitchFamily="34" charset="0"/>
              </a:rPr>
              <a:t>​</a:t>
            </a:r>
            <a:endParaRPr lang="en-AU" b="0" i="0">
              <a:solidFill>
                <a:srgbClr val="444444"/>
              </a:solidFill>
              <a:effectLst/>
              <a:latin typeface="Calibri" panose="020F0502020204030204" pitchFamily="34" charset="0"/>
            </a:endParaRPr>
          </a:p>
          <a:p>
            <a:pPr algn="l" rtl="0" fontAlgn="base"/>
            <a:r>
              <a:rPr lang="en-AU" b="0" i="0" u="none" strike="noStrike">
                <a:solidFill>
                  <a:srgbClr val="000000"/>
                </a:solidFill>
                <a:effectLst/>
                <a:latin typeface="Aptos" panose="020B0004020202020204" pitchFamily="34" charset="0"/>
              </a:rPr>
              <a:t>Further details are provided in the General Practice in Aged Care guidelines available on the department website. </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AU" b="0" i="0">
                <a:solidFill>
                  <a:srgbClr val="444444"/>
                </a:solidFill>
                <a:effectLst/>
                <a:latin typeface="Aptos" panose="020B0004020202020204" pitchFamily="34" charset="0"/>
              </a:rPr>
              <a:t>​</a:t>
            </a:r>
            <a:endParaRPr lang="en-AU" b="0" i="0">
              <a:solidFill>
                <a:srgbClr val="444444"/>
              </a:solidFill>
              <a:effectLst/>
              <a:latin typeface="Calibri" panose="020F0502020204030204" pitchFamily="34" charset="0"/>
            </a:endParaRPr>
          </a:p>
          <a:p>
            <a:pPr algn="l" rtl="0" fontAlgn="base"/>
            <a:r>
              <a:rPr lang="en-AU" b="0" i="0" u="none" strike="noStrike">
                <a:solidFill>
                  <a:srgbClr val="000000"/>
                </a:solidFill>
                <a:effectLst/>
                <a:latin typeface="Aptos" panose="020B0004020202020204" pitchFamily="34" charset="0"/>
              </a:rPr>
              <a:t>Please note that the dates/months in this slide are indicative and different patients will start their 12-month assessment period at different times (i.e. patients won't always begin their assessment period from July to June). </a:t>
            </a:r>
            <a:endParaRPr lang="en-US" b="0" i="0">
              <a:solidFill>
                <a:srgbClr val="444444"/>
              </a:solidFill>
              <a:effectLst/>
              <a:latin typeface="Calibri" panose="020F0502020204030204" pitchFamily="34" charset="0"/>
            </a:endParaRPr>
          </a:p>
          <a:p>
            <a:endParaRPr lang="en-AU"/>
          </a:p>
        </p:txBody>
      </p:sp>
      <p:sp>
        <p:nvSpPr>
          <p:cNvPr id="4" name="Slide Number Placeholder 3"/>
          <p:cNvSpPr>
            <a:spLocks noGrp="1"/>
          </p:cNvSpPr>
          <p:nvPr>
            <p:ph type="sldNum" sz="quarter" idx="5"/>
          </p:nvPr>
        </p:nvSpPr>
        <p:spPr/>
        <p:txBody>
          <a:bodyPr/>
          <a:lstStyle/>
          <a:p>
            <a:fld id="{FAAF9032-5597-3042-A2EA-4E24F1F56884}" type="slidenum">
              <a:rPr lang="en-US" smtClean="0"/>
              <a:t>14</a:t>
            </a:fld>
            <a:endParaRPr lang="en-US"/>
          </a:p>
        </p:txBody>
      </p:sp>
    </p:spTree>
    <p:extLst>
      <p:ext uri="{BB962C8B-B14F-4D97-AF65-F5344CB8AC3E}">
        <p14:creationId xmlns:p14="http://schemas.microsoft.com/office/powerpoint/2010/main" val="3839600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2800" b="0" i="0" u="none" strike="noStrike">
                <a:solidFill>
                  <a:srgbClr val="000000"/>
                </a:solidFill>
                <a:effectLst/>
                <a:latin typeface="Aptos" panose="020B0004020202020204" pitchFamily="34" charset="0"/>
              </a:rPr>
              <a:t>This slide provides an overview of the roles and responsibilities of GPs and care team members. </a:t>
            </a:r>
            <a:r>
              <a:rPr lang="en-AU" sz="2800" b="0" i="0">
                <a:solidFill>
                  <a:srgbClr val="000000"/>
                </a:solidFill>
                <a:effectLst/>
                <a:latin typeface="Aptos" panose="020B0004020202020204" pitchFamily="34" charset="0"/>
              </a:rPr>
              <a:t>​</a:t>
            </a:r>
            <a:br>
              <a:rPr lang="en-AU" sz="2800" b="0" i="0">
                <a:solidFill>
                  <a:srgbClr val="000000"/>
                </a:solidFill>
                <a:effectLst/>
                <a:latin typeface="Aptos" panose="020B0004020202020204" pitchFamily="34" charset="0"/>
              </a:rPr>
            </a:br>
            <a:r>
              <a:rPr lang="en-AU" sz="2800" b="0" i="0">
                <a:solidFill>
                  <a:srgbClr val="000000"/>
                </a:solidFill>
                <a:effectLst/>
                <a:latin typeface="Aptos" panose="020B0004020202020204" pitchFamily="34" charset="0"/>
              </a:rPr>
              <a:t>​</a:t>
            </a:r>
            <a:br>
              <a:rPr lang="en-AU" sz="2800" b="0" i="0">
                <a:solidFill>
                  <a:srgbClr val="000000"/>
                </a:solidFill>
                <a:effectLst/>
                <a:latin typeface="Aptos" panose="020B0004020202020204" pitchFamily="34" charset="0"/>
              </a:rPr>
            </a:br>
            <a:r>
              <a:rPr lang="en-AU" sz="2800" b="0" i="0" u="none" strike="noStrike">
                <a:solidFill>
                  <a:srgbClr val="000000"/>
                </a:solidFill>
                <a:effectLst/>
                <a:latin typeface="Aptos" panose="020B0004020202020204" pitchFamily="34" charset="0"/>
              </a:rPr>
              <a:t>Please note that generally practice staff will be responsible for registering GPs in the system. </a:t>
            </a:r>
            <a:endParaRPr lang="en-AU"/>
          </a:p>
        </p:txBody>
      </p:sp>
      <p:sp>
        <p:nvSpPr>
          <p:cNvPr id="4" name="Slide Number Placeholder 3"/>
          <p:cNvSpPr>
            <a:spLocks noGrp="1"/>
          </p:cNvSpPr>
          <p:nvPr>
            <p:ph type="sldNum" sz="quarter" idx="5"/>
          </p:nvPr>
        </p:nvSpPr>
        <p:spPr/>
        <p:txBody>
          <a:bodyPr/>
          <a:lstStyle/>
          <a:p>
            <a:fld id="{FAAF9032-5597-3042-A2EA-4E24F1F56884}" type="slidenum">
              <a:rPr lang="en-US" smtClean="0"/>
              <a:t>15</a:t>
            </a:fld>
            <a:endParaRPr lang="en-US"/>
          </a:p>
        </p:txBody>
      </p:sp>
    </p:spTree>
    <p:extLst>
      <p:ext uri="{BB962C8B-B14F-4D97-AF65-F5344CB8AC3E}">
        <p14:creationId xmlns:p14="http://schemas.microsoft.com/office/powerpoint/2010/main" val="2515538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u="none" strike="noStrike">
                <a:solidFill>
                  <a:srgbClr val="000000"/>
                </a:solidFill>
                <a:effectLst/>
                <a:latin typeface="Aptos" panose="020B0004020202020204" pitchFamily="34" charset="0"/>
              </a:rPr>
              <a:t>This slide provides an overview of the roles and responsibilities of practices</a:t>
            </a:r>
            <a:r>
              <a:rPr lang="en-AU" b="0" i="0">
                <a:solidFill>
                  <a:srgbClr val="000000"/>
                </a:solidFill>
                <a:effectLst/>
                <a:latin typeface="Aptos" panose="020B0004020202020204" pitchFamily="34" charset="0"/>
              </a:rPr>
              <a:t>​.</a:t>
            </a:r>
            <a:endParaRPr lang="en-AU"/>
          </a:p>
        </p:txBody>
      </p:sp>
      <p:sp>
        <p:nvSpPr>
          <p:cNvPr id="4" name="Slide Number Placeholder 3"/>
          <p:cNvSpPr>
            <a:spLocks noGrp="1"/>
          </p:cNvSpPr>
          <p:nvPr>
            <p:ph type="sldNum" sz="quarter" idx="5"/>
          </p:nvPr>
        </p:nvSpPr>
        <p:spPr/>
        <p:txBody>
          <a:bodyPr/>
          <a:lstStyle/>
          <a:p>
            <a:fld id="{FAAF9032-5597-3042-A2EA-4E24F1F56884}" type="slidenum">
              <a:rPr lang="en-US" smtClean="0"/>
              <a:t>16</a:t>
            </a:fld>
            <a:endParaRPr lang="en-US"/>
          </a:p>
        </p:txBody>
      </p:sp>
    </p:spTree>
    <p:extLst>
      <p:ext uri="{BB962C8B-B14F-4D97-AF65-F5344CB8AC3E}">
        <p14:creationId xmlns:p14="http://schemas.microsoft.com/office/powerpoint/2010/main" val="3956839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b="0" i="0" u="none" strike="noStrike">
                <a:solidFill>
                  <a:srgbClr val="000000"/>
                </a:solidFill>
                <a:effectLst/>
                <a:latin typeface="Aptos" panose="020B0004020202020204" pitchFamily="34" charset="0"/>
              </a:rPr>
              <a:t>Residents and PHNs also have roles in the General Practice in Aged Care Incentive. Residents must register in </a:t>
            </a:r>
            <a:r>
              <a:rPr lang="en-AU" b="0" i="0" u="none" strike="noStrike" err="1">
                <a:solidFill>
                  <a:srgbClr val="000000"/>
                </a:solidFill>
                <a:effectLst/>
                <a:latin typeface="Aptos" panose="020B0004020202020204" pitchFamily="34" charset="0"/>
              </a:rPr>
              <a:t>MyMedicare</a:t>
            </a:r>
            <a:r>
              <a:rPr lang="en-AU" b="0" i="0" u="none" strike="noStrike">
                <a:solidFill>
                  <a:srgbClr val="000000"/>
                </a:solidFill>
                <a:effectLst/>
                <a:latin typeface="Aptos" panose="020B0004020202020204" pitchFamily="34" charset="0"/>
              </a:rPr>
              <a:t> and can only register once their preferred practice and GP have also registered.</a:t>
            </a:r>
            <a:r>
              <a:rPr lang="en-AU" b="0" i="0">
                <a:solidFill>
                  <a:srgbClr val="444444"/>
                </a:solidFill>
                <a:effectLst/>
                <a:latin typeface="Aptos" panose="020B0004020202020204" pitchFamily="34" charset="0"/>
              </a:rPr>
              <a:t>​</a:t>
            </a:r>
            <a:br>
              <a:rPr lang="en-AU" b="0" i="0">
                <a:solidFill>
                  <a:srgbClr val="444444"/>
                </a:solidFill>
                <a:effectLst/>
                <a:latin typeface="Aptos" panose="020B0004020202020204" pitchFamily="34" charset="0"/>
              </a:rPr>
            </a:br>
            <a:r>
              <a:rPr lang="en-AU" b="0" i="0">
                <a:solidFill>
                  <a:srgbClr val="444444"/>
                </a:solidFill>
                <a:effectLst/>
                <a:latin typeface="Aptos" panose="020B0004020202020204" pitchFamily="34" charset="0"/>
              </a:rPr>
              <a:t>​</a:t>
            </a:r>
            <a:endParaRPr lang="en-AU" b="0" i="0">
              <a:solidFill>
                <a:srgbClr val="444444"/>
              </a:solidFill>
              <a:effectLst/>
              <a:latin typeface="Calibri" panose="020F0502020204030204" pitchFamily="34" charset="0"/>
            </a:endParaRPr>
          </a:p>
          <a:p>
            <a:pPr algn="l" rtl="0" fontAlgn="base"/>
            <a:r>
              <a:rPr lang="en-AU" b="0" i="0" u="none" strike="noStrike">
                <a:solidFill>
                  <a:srgbClr val="000000"/>
                </a:solidFill>
                <a:effectLst/>
                <a:latin typeface="Aptos" panose="020B0004020202020204" pitchFamily="34" charset="0"/>
              </a:rPr>
              <a:t>PHNs will have a role in </a:t>
            </a:r>
            <a:r>
              <a:rPr lang="en-US" b="0" i="0" u="none" strike="noStrike">
                <a:solidFill>
                  <a:srgbClr val="000000"/>
                </a:solidFill>
                <a:effectLst/>
                <a:latin typeface="Arial" panose="020B0604020202020204" pitchFamily="34" charset="0"/>
              </a:rPr>
              <a:t>communicating with GPs and practices, promoting the incentive and encouraging uptake. </a:t>
            </a:r>
            <a:r>
              <a:rPr lang="en-US" b="0" i="0">
                <a:solidFill>
                  <a:srgbClr val="444444"/>
                </a:solidFill>
                <a:effectLst/>
                <a:latin typeface="Arial" panose="020B0604020202020204" pitchFamily="34" charset="0"/>
              </a:rPr>
              <a:t>​</a:t>
            </a:r>
            <a:br>
              <a:rPr lang="en-US" b="0" i="0">
                <a:solidFill>
                  <a:srgbClr val="444444"/>
                </a:solidFill>
                <a:effectLst/>
                <a:latin typeface="Arial" panose="020B0604020202020204" pitchFamily="34" charset="0"/>
              </a:rPr>
            </a:br>
            <a:r>
              <a:rPr lang="en-US"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rial" panose="020B0604020202020204" pitchFamily="34" charset="0"/>
              </a:rPr>
              <a:t>Supporting interested or participating GPs and practices implement the incentive. </a:t>
            </a:r>
            <a:r>
              <a:rPr lang="en-US" b="0" i="0">
                <a:solidFill>
                  <a:srgbClr val="444444"/>
                </a:solidFill>
                <a:effectLst/>
                <a:latin typeface="Arial" panose="020B0604020202020204" pitchFamily="34" charset="0"/>
              </a:rPr>
              <a:t>​</a:t>
            </a:r>
            <a:br>
              <a:rPr lang="en-US" b="0" i="0">
                <a:solidFill>
                  <a:srgbClr val="444444"/>
                </a:solidFill>
                <a:effectLst/>
                <a:latin typeface="Arial" panose="020B0604020202020204" pitchFamily="34" charset="0"/>
              </a:rPr>
            </a:br>
            <a:r>
              <a:rPr lang="en-US"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rial" panose="020B0604020202020204" pitchFamily="34" charset="0"/>
              </a:rPr>
              <a:t>Facilitating improved care processes between GPs and practices and residential aged care homes to ensure the provision of proactive, planned and continuous care. </a:t>
            </a:r>
            <a:endParaRPr lang="en-US"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AAF9032-5597-3042-A2EA-4E24F1F56884}" type="slidenum">
              <a:rPr lang="en-US" smtClean="0"/>
              <a:t>17</a:t>
            </a:fld>
            <a:endParaRPr lang="en-US"/>
          </a:p>
        </p:txBody>
      </p:sp>
    </p:spTree>
    <p:extLst>
      <p:ext uri="{BB962C8B-B14F-4D97-AF65-F5344CB8AC3E}">
        <p14:creationId xmlns:p14="http://schemas.microsoft.com/office/powerpoint/2010/main" val="2632449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b="0" i="0" u="none" strike="noStrike">
                <a:solidFill>
                  <a:srgbClr val="000000"/>
                </a:solidFill>
                <a:effectLst/>
                <a:latin typeface="Aptos" panose="020B0004020202020204" pitchFamily="34" charset="0"/>
              </a:rPr>
              <a:t>This slide outlines the benefits to people living in aged care:</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marL="171450" indent="-171450" algn="l" rtl="0" fontAlgn="base">
              <a:buFont typeface="Arial" panose="020B0604020202020204" pitchFamily="34" charset="0"/>
              <a:buChar char="•"/>
            </a:pPr>
            <a:r>
              <a:rPr lang="en-AU" b="0" i="0" u="none" strike="noStrike">
                <a:solidFill>
                  <a:srgbClr val="000000"/>
                </a:solidFill>
                <a:effectLst/>
                <a:latin typeface="Aptos" panose="020B0004020202020204" pitchFamily="34" charset="0"/>
              </a:rPr>
              <a:t>More proactive, timely care</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marL="171450" indent="-171450" algn="l" rtl="0" fontAlgn="base">
              <a:buFont typeface="Arial" panose="020B0604020202020204" pitchFamily="34" charset="0"/>
              <a:buChar char="•"/>
            </a:pPr>
            <a:r>
              <a:rPr lang="en-AU" b="0" i="0" u="none" strike="noStrike">
                <a:solidFill>
                  <a:srgbClr val="000000"/>
                </a:solidFill>
                <a:effectLst/>
                <a:latin typeface="Aptos" panose="020B0004020202020204" pitchFamily="34" charset="0"/>
              </a:rPr>
              <a:t>More regular visits</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marL="171450" indent="-171450" algn="l" rtl="0" fontAlgn="base">
              <a:buFont typeface="Arial" panose="020B0604020202020204" pitchFamily="34" charset="0"/>
              <a:buChar char="•"/>
            </a:pPr>
            <a:r>
              <a:rPr lang="en-AU" b="0" i="0" u="none" strike="noStrike">
                <a:solidFill>
                  <a:srgbClr val="000000"/>
                </a:solidFill>
                <a:effectLst/>
                <a:latin typeface="Aptos" panose="020B0004020202020204" pitchFamily="34" charset="0"/>
              </a:rPr>
              <a:t>Better planning and co-ordination</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marL="171450" indent="-171450" algn="l" rtl="0" fontAlgn="base">
              <a:buFont typeface="Arial" panose="020B0604020202020204" pitchFamily="34" charset="0"/>
              <a:buChar char="•"/>
            </a:pPr>
            <a:r>
              <a:rPr lang="en-AU" b="0" i="0" u="none" strike="noStrike">
                <a:solidFill>
                  <a:srgbClr val="000000"/>
                </a:solidFill>
                <a:effectLst/>
                <a:latin typeface="Aptos" panose="020B0004020202020204" pitchFamily="34" charset="0"/>
              </a:rPr>
              <a:t>Minimise avoidable hospitalisations</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endParaRPr lang="en-AU"/>
          </a:p>
        </p:txBody>
      </p:sp>
      <p:sp>
        <p:nvSpPr>
          <p:cNvPr id="4" name="Slide Number Placeholder 3"/>
          <p:cNvSpPr>
            <a:spLocks noGrp="1"/>
          </p:cNvSpPr>
          <p:nvPr>
            <p:ph type="sldNum" sz="quarter" idx="5"/>
          </p:nvPr>
        </p:nvSpPr>
        <p:spPr/>
        <p:txBody>
          <a:bodyPr/>
          <a:lstStyle/>
          <a:p>
            <a:fld id="{FAAF9032-5597-3042-A2EA-4E24F1F56884}" type="slidenum">
              <a:rPr lang="en-US" smtClean="0"/>
              <a:t>18</a:t>
            </a:fld>
            <a:endParaRPr lang="en-US"/>
          </a:p>
        </p:txBody>
      </p:sp>
    </p:spTree>
    <p:extLst>
      <p:ext uri="{BB962C8B-B14F-4D97-AF65-F5344CB8AC3E}">
        <p14:creationId xmlns:p14="http://schemas.microsoft.com/office/powerpoint/2010/main" val="3337919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b="0" i="0" u="none" strike="noStrike">
                <a:solidFill>
                  <a:srgbClr val="000000"/>
                </a:solidFill>
                <a:effectLst/>
                <a:latin typeface="Aptos" panose="020B0004020202020204" pitchFamily="34" charset="0"/>
              </a:rPr>
              <a:t>This slide outlines the benefits of GP and practice participation</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AU" b="0" i="0">
                <a:solidFill>
                  <a:srgbClr val="444444"/>
                </a:solidFill>
                <a:effectLst/>
                <a:latin typeface="Aptos" panose="020B0004020202020204" pitchFamily="34" charset="0"/>
              </a:rPr>
              <a:t>​</a:t>
            </a:r>
            <a:endParaRPr lang="en-AU" b="0" i="0">
              <a:solidFill>
                <a:srgbClr val="444444"/>
              </a:solidFill>
              <a:effectLst/>
              <a:latin typeface="Calibri" panose="020F0502020204030204" pitchFamily="34" charset="0"/>
            </a:endParaRPr>
          </a:p>
          <a:p>
            <a:pPr algn="l" rtl="0" fontAlgn="base">
              <a:buFont typeface="+mj-lt"/>
              <a:buAutoNum type="arabicPeriod"/>
            </a:pPr>
            <a:r>
              <a:rPr lang="en-AU" sz="1800" b="0" i="0" u="none" strike="noStrike">
                <a:solidFill>
                  <a:srgbClr val="000000"/>
                </a:solidFill>
                <a:effectLst/>
                <a:latin typeface="Aptos" panose="020B0004020202020204" pitchFamily="34" charset="0"/>
              </a:rPr>
              <a:t>Enhancing Patient Care: </a:t>
            </a:r>
            <a:r>
              <a:rPr lang="en-AU" sz="1800" b="0" i="0" u="none" strike="noStrike">
                <a:solidFill>
                  <a:srgbClr val="000000"/>
                </a:solidFill>
                <a:effectLst/>
                <a:latin typeface="Aptos Narrow" panose="020B0004020202020204" pitchFamily="34" charset="0"/>
              </a:rPr>
              <a:t>Participating GPs may access additional resources and support that enhance their ability to manage complex health issues more effectively. This leads to improved patient outcomes, higher patient satisfaction, and potentially, a more rewarding practice experience</a:t>
            </a:r>
            <a:r>
              <a:rPr lang="en-US" sz="1800" b="0" i="0">
                <a:solidFill>
                  <a:srgbClr val="444444"/>
                </a:solidFill>
                <a:effectLst/>
                <a:latin typeface="Aptos Narrow" panose="020B0004020202020204" pitchFamily="34" charset="0"/>
              </a:rPr>
              <a:t>​</a:t>
            </a:r>
            <a:endParaRPr lang="en-US" sz="1800" b="0" i="0">
              <a:solidFill>
                <a:srgbClr val="444444"/>
              </a:solidFill>
              <a:effectLst/>
              <a:latin typeface="Arial" panose="020B0604020202020204" pitchFamily="34" charset="0"/>
            </a:endParaRPr>
          </a:p>
          <a:p>
            <a:pPr algn="l" rtl="0" fontAlgn="base">
              <a:buFont typeface="+mj-lt"/>
              <a:buNone/>
            </a:pPr>
            <a:endParaRPr lang="en-AU" sz="1800" b="0" i="0">
              <a:solidFill>
                <a:srgbClr val="444444"/>
              </a:solidFill>
              <a:effectLst/>
              <a:latin typeface="Arial" panose="020B0604020202020204" pitchFamily="34" charset="0"/>
            </a:endParaRPr>
          </a:p>
          <a:p>
            <a:pPr algn="l" rtl="0" fontAlgn="base">
              <a:buFont typeface="+mj-lt"/>
              <a:buAutoNum type="arabicPeriod" startAt="2"/>
            </a:pPr>
            <a:r>
              <a:rPr lang="en-AU" sz="1800" b="0" i="0" u="none" strike="noStrike">
                <a:solidFill>
                  <a:srgbClr val="000000"/>
                </a:solidFill>
                <a:effectLst/>
                <a:latin typeface="Aptos Narrow" panose="020B0004020202020204" pitchFamily="34" charset="0"/>
              </a:rPr>
              <a:t>Financial Incentive that recognises the financial barriers/opportunity costs to GPs and the enabling role and additional administrative costs of practices when caring for people in residential aged care homes</a:t>
            </a:r>
            <a:r>
              <a:rPr lang="en-AU" sz="1800" b="0" i="0">
                <a:solidFill>
                  <a:srgbClr val="444444"/>
                </a:solidFill>
                <a:effectLst/>
                <a:latin typeface="Aptos Narrow" panose="020B0004020202020204" pitchFamily="34" charset="0"/>
              </a:rPr>
              <a:t>​</a:t>
            </a:r>
            <a:endParaRPr lang="en-AU" sz="1800" b="0" i="0">
              <a:solidFill>
                <a:srgbClr val="444444"/>
              </a:solidFill>
              <a:effectLst/>
              <a:latin typeface="Arial" panose="020B0604020202020204" pitchFamily="34" charset="0"/>
            </a:endParaRPr>
          </a:p>
          <a:p>
            <a:pPr algn="l" rtl="0" fontAlgn="base">
              <a:buFont typeface="+mj-lt"/>
              <a:buNone/>
            </a:pPr>
            <a:endParaRPr lang="en-AU" sz="1800" b="0" i="0">
              <a:solidFill>
                <a:srgbClr val="444444"/>
              </a:solidFill>
              <a:effectLst/>
              <a:latin typeface="Arial" panose="020B0604020202020204" pitchFamily="34" charset="0"/>
            </a:endParaRPr>
          </a:p>
          <a:p>
            <a:pPr algn="l" rtl="0" fontAlgn="base">
              <a:buFont typeface="+mj-lt"/>
              <a:buAutoNum type="arabicPeriod" startAt="3"/>
            </a:pPr>
            <a:r>
              <a:rPr lang="en-AU" sz="1800" b="0" i="0" u="none" strike="noStrike">
                <a:solidFill>
                  <a:srgbClr val="000000"/>
                </a:solidFill>
                <a:effectLst/>
                <a:latin typeface="Aptos Narrow" panose="020B0004020202020204" pitchFamily="34" charset="0"/>
              </a:rPr>
              <a:t>Ability to provide a multi-disciplinary approach</a:t>
            </a:r>
            <a:r>
              <a:rPr lang="en-US" sz="1800" b="0" i="0">
                <a:solidFill>
                  <a:srgbClr val="444444"/>
                </a:solidFill>
                <a:effectLst/>
                <a:latin typeface="Aptos Narrow" panose="020B0004020202020204" pitchFamily="34" charset="0"/>
              </a:rPr>
              <a:t>​</a:t>
            </a:r>
            <a:endParaRPr lang="en-US" sz="1800" b="0" i="0">
              <a:solidFill>
                <a:srgbClr val="444444"/>
              </a:solidFill>
              <a:effectLst/>
              <a:latin typeface="Arial" panose="020B0604020202020204" pitchFamily="34" charset="0"/>
            </a:endParaRPr>
          </a:p>
          <a:p>
            <a:pPr algn="l" rtl="0" fontAlgn="base">
              <a:buFont typeface="+mj-lt"/>
              <a:buAutoNum type="arabicPeriod" startAt="3"/>
            </a:pPr>
            <a:endParaRPr lang="en-AU" sz="1800" b="0" i="0">
              <a:solidFill>
                <a:srgbClr val="444444"/>
              </a:solidFill>
              <a:effectLst/>
              <a:latin typeface="Arial" panose="020B0604020202020204" pitchFamily="34" charset="0"/>
            </a:endParaRPr>
          </a:p>
          <a:p>
            <a:pPr algn="l" rtl="0" fontAlgn="base">
              <a:buFont typeface="+mj-lt"/>
              <a:buAutoNum type="arabicPeriod" startAt="4"/>
            </a:pPr>
            <a:r>
              <a:rPr lang="en-AU" sz="1800" b="0" i="0" u="none" strike="noStrike">
                <a:solidFill>
                  <a:srgbClr val="000000"/>
                </a:solidFill>
                <a:effectLst/>
                <a:latin typeface="Aptos Narrow" panose="020B0004020202020204" pitchFamily="34" charset="0"/>
              </a:rPr>
              <a:t>Professional Development: Participation offers an opportunity to develop and evolve a skill set focused on older people. Additional training in this area may help fulfil continuous professional development requirements. Implementing the GP Aged Care Incentive and taking a quality improvement approach will further support continuous professional development requirements</a:t>
            </a:r>
            <a:r>
              <a:rPr lang="en-US" sz="1800" b="0" i="0">
                <a:solidFill>
                  <a:srgbClr val="444444"/>
                </a:solidFill>
                <a:effectLst/>
                <a:latin typeface="Aptos Narrow" panose="020B0004020202020204" pitchFamily="34" charset="0"/>
              </a:rPr>
              <a:t>​</a:t>
            </a:r>
            <a:endParaRPr lang="en-US" sz="1800" b="0" i="0">
              <a:solidFill>
                <a:srgbClr val="444444"/>
              </a:solidFill>
              <a:effectLst/>
              <a:latin typeface="Arial" panose="020B0604020202020204" pitchFamily="34" charset="0"/>
            </a:endParaRPr>
          </a:p>
          <a:p>
            <a:pPr algn="l" rtl="0" fontAlgn="base">
              <a:buFont typeface="+mj-lt"/>
              <a:buAutoNum type="arabicPeriod" startAt="4"/>
            </a:pPr>
            <a:endParaRPr lang="en-AU" sz="1800" b="0" i="0">
              <a:solidFill>
                <a:srgbClr val="444444"/>
              </a:solidFill>
              <a:effectLst/>
              <a:latin typeface="Arial" panose="020B0604020202020204" pitchFamily="34" charset="0"/>
            </a:endParaRPr>
          </a:p>
          <a:p>
            <a:pPr algn="l" rtl="0" fontAlgn="base">
              <a:buFont typeface="+mj-lt"/>
              <a:buAutoNum type="arabicPeriod" startAt="5"/>
            </a:pPr>
            <a:r>
              <a:rPr lang="en-AU" sz="1800" b="0" i="0" u="none" strike="noStrike">
                <a:solidFill>
                  <a:srgbClr val="000000"/>
                </a:solidFill>
                <a:effectLst/>
                <a:latin typeface="Aptos Narrow" panose="020B0004020202020204" pitchFamily="34" charset="0"/>
              </a:rPr>
              <a:t>Building a better practice environment: Participation incentivise the responsible provider and practice. This may assist in improving practice infrastructure and capabilities, workflow, enhanced team collaboration, and overall, a more efficient practice for providing services into residential aged care.</a:t>
            </a:r>
            <a:r>
              <a:rPr lang="en-US" sz="1800" b="0" i="0">
                <a:solidFill>
                  <a:srgbClr val="444444"/>
                </a:solidFill>
                <a:effectLst/>
                <a:latin typeface="Aptos Narrow" panose="020B0004020202020204" pitchFamily="34" charset="0"/>
              </a:rPr>
              <a:t>​</a:t>
            </a:r>
            <a:endParaRPr lang="en-US" sz="1800" b="0" i="0">
              <a:solidFill>
                <a:srgbClr val="444444"/>
              </a:solidFill>
              <a:effectLst/>
              <a:latin typeface="Arial" panose="020B0604020202020204" pitchFamily="34" charset="0"/>
            </a:endParaRPr>
          </a:p>
          <a:p>
            <a:pPr algn="l" rtl="0" fontAlgn="base">
              <a:buFont typeface="+mj-lt"/>
              <a:buAutoNum type="arabicPeriod" startAt="5"/>
            </a:pPr>
            <a:endParaRPr lang="en-AU" sz="1800" b="0" i="0">
              <a:solidFill>
                <a:srgbClr val="444444"/>
              </a:solidFill>
              <a:effectLst/>
              <a:latin typeface="Arial" panose="020B0604020202020204" pitchFamily="34" charset="0"/>
            </a:endParaRPr>
          </a:p>
          <a:p>
            <a:pPr algn="l" rtl="0" fontAlgn="base">
              <a:buFont typeface="+mj-lt"/>
              <a:buAutoNum type="arabicPeriod" startAt="6"/>
            </a:pPr>
            <a:r>
              <a:rPr lang="en-AU" sz="1800" b="0" i="0" u="none" strike="noStrike">
                <a:solidFill>
                  <a:srgbClr val="000000"/>
                </a:solidFill>
                <a:effectLst/>
                <a:latin typeface="Aptos" panose="020B0004020202020204" pitchFamily="34" charset="0"/>
              </a:rPr>
              <a:t>Meeting patient expectations: </a:t>
            </a:r>
            <a:r>
              <a:rPr lang="en-AU" sz="1800" b="0" i="0" u="none" strike="noStrike">
                <a:solidFill>
                  <a:srgbClr val="000000"/>
                </a:solidFill>
                <a:effectLst/>
                <a:latin typeface="Aptos Narrow" panose="020B0004020202020204" pitchFamily="34" charset="0"/>
              </a:rPr>
              <a:t>The program is designed to address the recommendation of the Royal Commission into Aged Care Quality and Safety in line with person centred care</a:t>
            </a:r>
            <a:endParaRPr lang="en-AU" sz="1800" b="0" i="0">
              <a:solidFill>
                <a:srgbClr val="444444"/>
              </a:solidFill>
              <a:effectLst/>
              <a:latin typeface="Arial" panose="020B0604020202020204" pitchFamily="34" charset="0"/>
            </a:endParaRPr>
          </a:p>
          <a:p>
            <a:endParaRPr lang="en-AU"/>
          </a:p>
        </p:txBody>
      </p:sp>
      <p:sp>
        <p:nvSpPr>
          <p:cNvPr id="4" name="Slide Number Placeholder 3"/>
          <p:cNvSpPr>
            <a:spLocks noGrp="1"/>
          </p:cNvSpPr>
          <p:nvPr>
            <p:ph type="sldNum" sz="quarter" idx="5"/>
          </p:nvPr>
        </p:nvSpPr>
        <p:spPr/>
        <p:txBody>
          <a:bodyPr/>
          <a:lstStyle/>
          <a:p>
            <a:fld id="{FAAF9032-5597-3042-A2EA-4E24F1F56884}" type="slidenum">
              <a:rPr lang="en-US" smtClean="0"/>
              <a:t>19</a:t>
            </a:fld>
            <a:endParaRPr lang="en-US"/>
          </a:p>
        </p:txBody>
      </p:sp>
    </p:spTree>
    <p:extLst>
      <p:ext uri="{BB962C8B-B14F-4D97-AF65-F5344CB8AC3E}">
        <p14:creationId xmlns:p14="http://schemas.microsoft.com/office/powerpoint/2010/main" val="668548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Arial" panose="020B0604020202020204" pitchFamily="34" charset="0"/>
                <a:cs typeface="Arial" panose="020B0604020202020204" pitchFamily="34" charset="0"/>
              </a:rPr>
              <a:t>1. This presentation will take you through what you need to know about the new General Practice in Aged Care Incentive</a:t>
            </a:r>
            <a:r>
              <a:rPr lang="en-US" b="0" i="0" u="none" strike="noStrike">
                <a:solidFill>
                  <a:srgbClr val="444444"/>
                </a:solidFill>
                <a:effectLst/>
                <a:latin typeface="Arial" panose="020B0604020202020204" pitchFamily="34" charset="0"/>
                <a:cs typeface="Arial" panose="020B0604020202020204" pitchFamily="34" charset="0"/>
              </a:rPr>
              <a:t>​</a:t>
            </a:r>
            <a:r>
              <a:rPr lang="en-US" b="0" i="0">
                <a:solidFill>
                  <a:srgbClr val="444444"/>
                </a:solidFill>
                <a:effectLst/>
                <a:latin typeface="Arial" panose="020B0604020202020204" pitchFamily="34" charset="0"/>
                <a:cs typeface="Arial" panose="020B0604020202020204" pitchFamily="34" charset="0"/>
              </a:rPr>
              <a:t>​</a:t>
            </a:r>
          </a:p>
          <a:p>
            <a:pPr algn="l" rtl="0" fontAlgn="base"/>
            <a:r>
              <a:rPr lang="en-US" b="0" i="0" u="none" strike="noStrike">
                <a:solidFill>
                  <a:srgbClr val="444444"/>
                </a:solidFill>
                <a:effectLst/>
                <a:latin typeface="Arial" panose="020B0604020202020204" pitchFamily="34" charset="0"/>
                <a:cs typeface="Arial" panose="020B0604020202020204" pitchFamily="34" charset="0"/>
              </a:rPr>
              <a:t>​</a:t>
            </a:r>
            <a:r>
              <a:rPr lang="en-US" b="0" i="0">
                <a:solidFill>
                  <a:srgbClr val="444444"/>
                </a:solidFill>
                <a:effectLst/>
                <a:latin typeface="Arial" panose="020B0604020202020204" pitchFamily="34" charset="0"/>
                <a:cs typeface="Arial" panose="020B0604020202020204" pitchFamily="34" charset="0"/>
              </a:rPr>
              <a:t>​</a:t>
            </a:r>
          </a:p>
          <a:p>
            <a:pPr algn="l" rtl="0" fontAlgn="base"/>
            <a:r>
              <a:rPr lang="en-US" b="0" i="0" u="none" strike="noStrike">
                <a:solidFill>
                  <a:srgbClr val="000000"/>
                </a:solidFill>
                <a:effectLst/>
                <a:latin typeface="Arial" panose="020B0604020202020204" pitchFamily="34" charset="0"/>
                <a:cs typeface="Arial" panose="020B0604020202020204" pitchFamily="34" charset="0"/>
              </a:rPr>
              <a:t>2. We will cover why the incentive is important, how it will work, what the benefits are and how to participate </a:t>
            </a:r>
            <a:r>
              <a:rPr lang="en-US" b="0" i="0">
                <a:solidFill>
                  <a:srgbClr val="444444"/>
                </a:solidFill>
                <a:effectLst/>
                <a:latin typeface="Arial" panose="020B0604020202020204" pitchFamily="34" charset="0"/>
                <a:cs typeface="Arial" panose="020B0604020202020204" pitchFamily="34" charset="0"/>
              </a:rPr>
              <a:t>​</a:t>
            </a:r>
          </a:p>
          <a:p>
            <a:pPr algn="l" rtl="0" fontAlgn="base"/>
            <a:r>
              <a:rPr lang="en-US" b="0" i="0" u="none" strike="noStrike">
                <a:solidFill>
                  <a:srgbClr val="444444"/>
                </a:solidFill>
                <a:effectLst/>
                <a:latin typeface="Arial" panose="020B0604020202020204" pitchFamily="34" charset="0"/>
                <a:cs typeface="Arial" panose="020B0604020202020204" pitchFamily="34" charset="0"/>
              </a:rPr>
              <a:t>​</a:t>
            </a:r>
            <a:r>
              <a:rPr lang="en-US" b="0" i="0">
                <a:solidFill>
                  <a:srgbClr val="444444"/>
                </a:solidFill>
                <a:effectLst/>
                <a:latin typeface="Arial" panose="020B0604020202020204" pitchFamily="34" charset="0"/>
                <a:cs typeface="Arial" panose="020B0604020202020204" pitchFamily="34" charset="0"/>
              </a:rPr>
              <a:t>​</a:t>
            </a:r>
          </a:p>
          <a:p>
            <a:pPr algn="l" rtl="0" fontAlgn="base"/>
            <a:r>
              <a:rPr lang="en-US" b="0" i="0" u="none" strike="noStrike">
                <a:solidFill>
                  <a:srgbClr val="000000"/>
                </a:solidFill>
                <a:effectLst/>
                <a:latin typeface="Arial" panose="020B0604020202020204" pitchFamily="34" charset="0"/>
                <a:cs typeface="Arial" panose="020B0604020202020204" pitchFamily="34" charset="0"/>
              </a:rPr>
              <a:t>3. There’s plenty of information available that you can refer to after this session. </a:t>
            </a:r>
            <a:r>
              <a:rPr lang="en-US" b="0" i="0" u="none" strike="noStrike">
                <a:solidFill>
                  <a:srgbClr val="444444"/>
                </a:solidFill>
                <a:effectLst/>
                <a:latin typeface="Arial" panose="020B0604020202020204" pitchFamily="34" charset="0"/>
                <a:cs typeface="Arial" panose="020B0604020202020204" pitchFamily="34" charset="0"/>
              </a:rPr>
              <a:t>​</a:t>
            </a:r>
            <a:r>
              <a:rPr lang="en-US" b="0" i="0">
                <a:solidFill>
                  <a:srgbClr val="444444"/>
                </a:solidFill>
                <a:effectLst/>
                <a:latin typeface="Arial" panose="020B0604020202020204" pitchFamily="34" charset="0"/>
                <a:cs typeface="Arial" panose="020B0604020202020204" pitchFamily="34" charset="0"/>
              </a:rPr>
              <a:t>​</a:t>
            </a:r>
          </a:p>
          <a:p>
            <a:pPr algn="l" rtl="0" fontAlgn="base"/>
            <a:r>
              <a:rPr lang="en-US" b="0" i="0" u="none" strike="noStrike">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AAF9032-5597-3042-A2EA-4E24F1F56884}" type="slidenum">
              <a:rPr lang="en-US" smtClean="0"/>
              <a:t>2</a:t>
            </a:fld>
            <a:endParaRPr lang="en-US"/>
          </a:p>
        </p:txBody>
      </p:sp>
    </p:spTree>
    <p:extLst>
      <p:ext uri="{BB962C8B-B14F-4D97-AF65-F5344CB8AC3E}">
        <p14:creationId xmlns:p14="http://schemas.microsoft.com/office/powerpoint/2010/main" val="8291203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sz="1800" b="0" i="0" u="none" strike="noStrike">
                <a:solidFill>
                  <a:srgbClr val="000000"/>
                </a:solidFill>
                <a:effectLst/>
                <a:latin typeface="Aptos" panose="020B0004020202020204" pitchFamily="34" charset="0"/>
              </a:rPr>
              <a:t>Practices and providers need to carefully weigh up the challenges as well as the benefits before participating. It’s a choice. </a:t>
            </a:r>
            <a:endParaRPr lang="en-US"/>
          </a:p>
        </p:txBody>
      </p:sp>
      <p:sp>
        <p:nvSpPr>
          <p:cNvPr id="4" name="Slide Number Placeholder 3"/>
          <p:cNvSpPr>
            <a:spLocks noGrp="1"/>
          </p:cNvSpPr>
          <p:nvPr>
            <p:ph type="sldNum" sz="quarter" idx="10"/>
          </p:nvPr>
        </p:nvSpPr>
        <p:spPr/>
        <p:txBody>
          <a:bodyPr/>
          <a:lstStyle/>
          <a:p>
            <a:fld id="{FAAF9032-5597-3042-A2EA-4E24F1F56884}" type="slidenum">
              <a:rPr lang="en-US" smtClean="0"/>
              <a:t>20</a:t>
            </a:fld>
            <a:endParaRPr lang="en-US"/>
          </a:p>
        </p:txBody>
      </p:sp>
    </p:spTree>
    <p:extLst>
      <p:ext uri="{BB962C8B-B14F-4D97-AF65-F5344CB8AC3E}">
        <p14:creationId xmlns:p14="http://schemas.microsoft.com/office/powerpoint/2010/main" val="7867786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F9032-5597-3042-A2EA-4E24F1F56884}" type="slidenum">
              <a:rPr lang="en-US" smtClean="0"/>
              <a:t>21</a:t>
            </a:fld>
            <a:endParaRPr lang="en-US"/>
          </a:p>
        </p:txBody>
      </p:sp>
    </p:spTree>
    <p:extLst>
      <p:ext uri="{BB962C8B-B14F-4D97-AF65-F5344CB8AC3E}">
        <p14:creationId xmlns:p14="http://schemas.microsoft.com/office/powerpoint/2010/main" val="2145050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sz="1800" b="0" i="0" u="none" strike="noStrike">
                <a:solidFill>
                  <a:srgbClr val="000000"/>
                </a:solidFill>
                <a:effectLst/>
                <a:latin typeface="Arial" panose="020B0604020202020204" pitchFamily="34" charset="0"/>
                <a:cs typeface="Arial" panose="020B0604020202020204" pitchFamily="34" charset="0"/>
              </a:rPr>
              <a:t>This slide is a summary of what the consumer experience in aged care has been up to now as reported to the Royal Commission in Aged Care Quality and Safety.</a:t>
            </a:r>
            <a:endParaRPr lang="en-AU">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AAF9032-5597-3042-A2EA-4E24F1F56884}" type="slidenum">
              <a:rPr lang="en-US" smtClean="0"/>
              <a:t>3</a:t>
            </a:fld>
            <a:endParaRPr lang="en-US"/>
          </a:p>
        </p:txBody>
      </p:sp>
    </p:spTree>
    <p:extLst>
      <p:ext uri="{BB962C8B-B14F-4D97-AF65-F5344CB8AC3E}">
        <p14:creationId xmlns:p14="http://schemas.microsoft.com/office/powerpoint/2010/main" val="3195804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sz="4000" b="0" i="0" u="none" strike="noStrike">
                <a:solidFill>
                  <a:srgbClr val="000000"/>
                </a:solidFill>
                <a:effectLst/>
                <a:latin typeface="Arial" panose="020B0604020202020204" pitchFamily="34" charset="0"/>
              </a:rPr>
              <a:t>Currently, people living in residential aged care predominantly receive time-based, reactive primary care services rather than preventative and proactive care. People living in residential aged care homes also experience little continuity of care, and many do not have a regular General Practitioner (GP) delivering services, especially in rural and remote areas. Low continuity of primary care in aged care settings is associated with higher risk of mortality. Changing GPs may also impact the management of an individual's health conditions, wellbeing and personal resilience. General practices and practitioners have indicated that there is a barrier to providing care in aged care homes due to the current cost structure of remuneration and the inconvenience of delivering services within the RACH. The Royal Commission into Aged Care Quality and Safety (Royal Commission) also recognised that a lack of compensation for administrative demands limited the effectiveness of existing funding models. </a:t>
            </a:r>
            <a:r>
              <a:rPr lang="en-AU" sz="4000" b="0" i="0">
                <a:solidFill>
                  <a:srgbClr val="444444"/>
                </a:solidFill>
                <a:effectLst/>
                <a:latin typeface="Arial" panose="020B0604020202020204" pitchFamily="34" charset="0"/>
              </a:rPr>
              <a:t>​</a:t>
            </a:r>
            <a:endParaRPr lang="en-AU" sz="4000" b="0" i="0">
              <a:solidFill>
                <a:srgbClr val="444444"/>
              </a:solidFill>
              <a:effectLst/>
              <a:latin typeface="Calibri" panose="020F0502020204030204" pitchFamily="34" charset="0"/>
            </a:endParaRPr>
          </a:p>
          <a:p>
            <a:pPr algn="l" rtl="0" fontAlgn="base"/>
            <a:r>
              <a:rPr lang="en-AU" sz="4000" b="0" i="0" u="none" strike="noStrike">
                <a:solidFill>
                  <a:srgbClr val="000000"/>
                </a:solidFill>
                <a:effectLst/>
                <a:latin typeface="Arial" panose="020B0604020202020204" pitchFamily="34" charset="0"/>
              </a:rPr>
              <a:t> </a:t>
            </a:r>
            <a:r>
              <a:rPr lang="en-AU" sz="4000" b="0" i="0">
                <a:solidFill>
                  <a:srgbClr val="444444"/>
                </a:solidFill>
                <a:effectLst/>
                <a:latin typeface="Arial" panose="020B0604020202020204" pitchFamily="34" charset="0"/>
              </a:rPr>
              <a:t>​</a:t>
            </a:r>
            <a:endParaRPr lang="en-AU" sz="4000" b="0" i="0">
              <a:solidFill>
                <a:srgbClr val="444444"/>
              </a:solidFill>
              <a:effectLst/>
              <a:latin typeface="Calibri" panose="020F0502020204030204" pitchFamily="34" charset="0"/>
            </a:endParaRPr>
          </a:p>
          <a:p>
            <a:pPr algn="l" rtl="0" fontAlgn="base"/>
            <a:r>
              <a:rPr lang="en-AU" sz="4000" b="0" i="0" u="none" strike="noStrike">
                <a:solidFill>
                  <a:srgbClr val="000000"/>
                </a:solidFill>
                <a:effectLst/>
                <a:latin typeface="Arial" panose="020B0604020202020204" pitchFamily="34" charset="0"/>
              </a:rPr>
              <a:t>The Royal Commission has recommended the development of a new model of primary care to 'encourage the provision of holistic, coordinated and proactive health care for the growing complexity of the needs of people receiving aged care' (Recommendation 56). </a:t>
            </a:r>
            <a:r>
              <a:rPr lang="en-AU" sz="4000" b="0" i="0">
                <a:solidFill>
                  <a:srgbClr val="444444"/>
                </a:solidFill>
                <a:effectLst/>
                <a:latin typeface="Arial" panose="020B0604020202020204" pitchFamily="34" charset="0"/>
              </a:rPr>
              <a:t>​</a:t>
            </a:r>
            <a:endParaRPr lang="en-AU" sz="4000" b="0" i="0">
              <a:solidFill>
                <a:srgbClr val="444444"/>
              </a:solidFill>
              <a:effectLst/>
              <a:latin typeface="Calibri" panose="020F0502020204030204" pitchFamily="34" charset="0"/>
            </a:endParaRPr>
          </a:p>
          <a:p>
            <a:pPr algn="l" rtl="0" fontAlgn="base">
              <a:buFont typeface="+mj-lt"/>
              <a:buAutoNum type="arabicPeriod"/>
            </a:pPr>
            <a:r>
              <a:rPr lang="en-US" sz="1800" b="0" i="0">
                <a:solidFill>
                  <a:srgbClr val="444444"/>
                </a:solidFill>
                <a:effectLst/>
                <a:latin typeface="Aptos" panose="020B0004020202020204" pitchFamily="34" charset="0"/>
              </a:rPr>
              <a:t>​</a:t>
            </a:r>
            <a:endParaRPr lang="en-US" sz="1800" b="0" i="0">
              <a:solidFill>
                <a:srgbClr val="44444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p:cNvSpPr>
            <a:spLocks noGrp="1"/>
          </p:cNvSpPr>
          <p:nvPr>
            <p:ph type="sldNum" sz="quarter" idx="5"/>
          </p:nvPr>
        </p:nvSpPr>
        <p:spPr/>
        <p:txBody>
          <a:bodyPr/>
          <a:lstStyle/>
          <a:p>
            <a:fld id="{FAAF9032-5597-3042-A2EA-4E24F1F56884}" type="slidenum">
              <a:rPr lang="en-US" smtClean="0"/>
              <a:t>4</a:t>
            </a:fld>
            <a:endParaRPr lang="en-US"/>
          </a:p>
        </p:txBody>
      </p:sp>
    </p:spTree>
    <p:extLst>
      <p:ext uri="{BB962C8B-B14F-4D97-AF65-F5344CB8AC3E}">
        <p14:creationId xmlns:p14="http://schemas.microsoft.com/office/powerpoint/2010/main" val="3293606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b="0" i="0" u="none" strike="noStrike">
                <a:solidFill>
                  <a:srgbClr val="000000"/>
                </a:solidFill>
                <a:effectLst/>
                <a:latin typeface="Arial" panose="020B0604020202020204" pitchFamily="34" charset="0"/>
              </a:rPr>
              <a:t>In response the recommendation 56 of the Royal Commission the General Practice in Aged Care Incentive will be available to eligible GPs from 1 July 2024.</a:t>
            </a:r>
            <a:r>
              <a:rPr lang="en-AU" b="0" i="0">
                <a:solidFill>
                  <a:srgbClr val="444444"/>
                </a:solidFill>
                <a:effectLst/>
                <a:latin typeface="Arial" panose="020B0604020202020204" pitchFamily="34" charset="0"/>
              </a:rPr>
              <a:t>​</a:t>
            </a:r>
            <a:endParaRPr lang="en-AU" b="0" i="0">
              <a:solidFill>
                <a:srgbClr val="444444"/>
              </a:solidFill>
              <a:effectLst/>
              <a:latin typeface="Calibri" panose="020F0502020204030204" pitchFamily="34" charset="0"/>
            </a:endParaRPr>
          </a:p>
          <a:p>
            <a:pPr algn="l" rtl="0" fontAlgn="base"/>
            <a:r>
              <a:rPr lang="en-AU" b="0" i="0" u="none" strike="noStrike">
                <a:solidFill>
                  <a:srgbClr val="000000"/>
                </a:solidFill>
                <a:effectLst/>
                <a:latin typeface="Arial" panose="020B0604020202020204" pitchFamily="34" charset="0"/>
              </a:rPr>
              <a:t> </a:t>
            </a:r>
            <a:r>
              <a:rPr lang="en-AU" b="0" i="0">
                <a:solidFill>
                  <a:srgbClr val="444444"/>
                </a:solidFill>
                <a:effectLst/>
                <a:latin typeface="Arial" panose="020B0604020202020204" pitchFamily="34" charset="0"/>
              </a:rPr>
              <a:t>​</a:t>
            </a:r>
            <a:endParaRPr lang="en-AU" b="0" i="0">
              <a:solidFill>
                <a:srgbClr val="444444"/>
              </a:solidFill>
              <a:effectLst/>
              <a:latin typeface="Calibri" panose="020F0502020204030204" pitchFamily="34" charset="0"/>
            </a:endParaRPr>
          </a:p>
          <a:p>
            <a:pPr algn="l" rtl="0" fontAlgn="base"/>
            <a:r>
              <a:rPr lang="en-AU" b="0" i="0" u="none" strike="noStrike">
                <a:solidFill>
                  <a:srgbClr val="000000"/>
                </a:solidFill>
                <a:effectLst/>
                <a:latin typeface="Arial" panose="020B0604020202020204" pitchFamily="34" charset="0"/>
              </a:rPr>
              <a:t>The General Practice in Aged Care Incentive also forms part of the Australian Government's Strengthening Medicare Reforms which lays the foundations for a stronger Medicare. These reforms respond to the recommendations of the Strengthening Medicare Taskforce and aim to meet the urgent healthcare needs of today while building a stronger Medicare for future generations.  </a:t>
            </a:r>
            <a:r>
              <a:rPr lang="en-AU" b="0" i="0">
                <a:solidFill>
                  <a:srgbClr val="444444"/>
                </a:solidFill>
                <a:effectLst/>
                <a:latin typeface="Arial" panose="020B0604020202020204" pitchFamily="34" charset="0"/>
              </a:rPr>
              <a:t>​</a:t>
            </a:r>
            <a:endParaRPr lang="en-AU" b="0" i="0">
              <a:solidFill>
                <a:srgbClr val="444444"/>
              </a:solidFill>
              <a:effectLst/>
              <a:latin typeface="Calibri" panose="020F0502020204030204" pitchFamily="34" charset="0"/>
            </a:endParaRPr>
          </a:p>
          <a:p>
            <a:pPr algn="l" rtl="0" fontAlgn="base"/>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ptos" panose="020B0004020202020204" pitchFamily="34" charset="0"/>
              </a:rPr>
              <a:t>1. The General Practice in Aged Care Incentive started on 1 July 2024</a:t>
            </a:r>
            <a:r>
              <a:rPr lang="en-US" b="0" i="0" u="none" strike="noStrike">
                <a:solidFill>
                  <a:srgbClr val="444444"/>
                </a:solidFill>
                <a:effectLst/>
                <a:latin typeface="Aptos" panose="020B0004020202020204" pitchFamily="34" charset="0"/>
              </a:rPr>
              <a:t>​</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ptos" panose="020B0004020202020204" pitchFamily="34" charset="0"/>
              </a:rPr>
              <a:t>2. The incentive is all about delivering coordinated quality health care in residential aged care homes around the country </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ptos" panose="020B0004020202020204" pitchFamily="34" charset="0"/>
              </a:rPr>
              <a:t>3. Under the incentive, GPs and practices will receive incentive payments for providing their patients in residential aged care homes with:</a:t>
            </a:r>
            <a:r>
              <a:rPr lang="en-US" b="0" i="0" u="none" strike="noStrike">
                <a:solidFill>
                  <a:srgbClr val="444444"/>
                </a:solidFill>
                <a:effectLst/>
                <a:latin typeface="Aptos" panose="020B0004020202020204" pitchFamily="34" charset="0"/>
              </a:rPr>
              <a:t>​</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lvl="1" algn="l" rtl="0" fontAlgn="base">
              <a:buFont typeface="Arial" panose="020B0604020202020204" pitchFamily="34" charset="0"/>
              <a:buChar char="•"/>
            </a:pPr>
            <a:r>
              <a:rPr lang="en-US" sz="1800" b="0" i="0" u="none" strike="noStrike">
                <a:solidFill>
                  <a:srgbClr val="000000"/>
                </a:solidFill>
                <a:effectLst/>
                <a:latin typeface="Aptos" panose="020B0004020202020204" pitchFamily="34" charset="0"/>
              </a:rPr>
              <a:t>Proactive face-to-face visits for health assessment and other services</a:t>
            </a:r>
            <a:r>
              <a:rPr lang="en-US" sz="1800" b="0" i="0" u="none" strike="noStrike">
                <a:solidFill>
                  <a:srgbClr val="444444"/>
                </a:solidFill>
                <a:effectLst/>
                <a:latin typeface="Aptos" panose="020B0004020202020204" pitchFamily="34" charset="0"/>
              </a:rPr>
              <a:t>​</a:t>
            </a:r>
            <a:r>
              <a:rPr lang="en-US" sz="1800" b="0" i="0">
                <a:solidFill>
                  <a:srgbClr val="444444"/>
                </a:solidFill>
                <a:effectLst/>
                <a:latin typeface="Aptos" panose="020B0004020202020204" pitchFamily="34" charset="0"/>
              </a:rPr>
              <a:t>​</a:t>
            </a:r>
            <a:endParaRPr lang="en-US" sz="1800" b="0" i="0">
              <a:solidFill>
                <a:srgbClr val="444444"/>
              </a:solidFill>
              <a:effectLst/>
              <a:latin typeface="Arial" panose="020B0604020202020204" pitchFamily="34" charset="0"/>
            </a:endParaRPr>
          </a:p>
          <a:p>
            <a:pPr lvl="1" algn="l" rtl="0" fontAlgn="base">
              <a:buFont typeface="Arial" panose="020B0604020202020204" pitchFamily="34" charset="0"/>
              <a:buChar char="•"/>
            </a:pPr>
            <a:r>
              <a:rPr lang="en-US" sz="1800" b="0" i="0" u="none" strike="noStrike">
                <a:solidFill>
                  <a:srgbClr val="000000"/>
                </a:solidFill>
                <a:effectLst/>
                <a:latin typeface="Aptos" panose="020B0004020202020204" pitchFamily="34" charset="0"/>
              </a:rPr>
              <a:t>Regular planned reviews</a:t>
            </a:r>
            <a:r>
              <a:rPr lang="en-US" sz="1800" b="0" i="0" u="none" strike="noStrike">
                <a:solidFill>
                  <a:srgbClr val="444444"/>
                </a:solidFill>
                <a:effectLst/>
                <a:latin typeface="Aptos" panose="020B0004020202020204" pitchFamily="34" charset="0"/>
              </a:rPr>
              <a:t>​</a:t>
            </a:r>
            <a:r>
              <a:rPr lang="en-US" sz="1800" b="0" i="0">
                <a:solidFill>
                  <a:srgbClr val="444444"/>
                </a:solidFill>
                <a:effectLst/>
                <a:latin typeface="Aptos" panose="020B0004020202020204" pitchFamily="34" charset="0"/>
              </a:rPr>
              <a:t>​</a:t>
            </a:r>
            <a:endParaRPr lang="en-US" sz="1800" b="0" i="0">
              <a:solidFill>
                <a:srgbClr val="444444"/>
              </a:solidFill>
              <a:effectLst/>
              <a:latin typeface="Arial" panose="020B0604020202020204" pitchFamily="34" charset="0"/>
            </a:endParaRPr>
          </a:p>
          <a:p>
            <a:pPr lvl="1" algn="l" rtl="0" fontAlgn="base">
              <a:buFont typeface="Arial" panose="020B0604020202020204" pitchFamily="34" charset="0"/>
              <a:buChar char="•"/>
            </a:pPr>
            <a:r>
              <a:rPr lang="en-US" sz="1800" b="0" i="0" u="none" strike="noStrike">
                <a:solidFill>
                  <a:srgbClr val="000000"/>
                </a:solidFill>
                <a:effectLst/>
                <a:latin typeface="Aptos" panose="020B0004020202020204" pitchFamily="34" charset="0"/>
              </a:rPr>
              <a:t>Coordinated care planning </a:t>
            </a:r>
            <a:r>
              <a:rPr lang="en-US" sz="1800" b="0" i="0" u="none" strike="noStrike">
                <a:solidFill>
                  <a:srgbClr val="444444"/>
                </a:solidFill>
                <a:effectLst/>
                <a:latin typeface="Aptos" panose="020B0004020202020204" pitchFamily="34" charset="0"/>
              </a:rPr>
              <a:t>​</a:t>
            </a:r>
            <a:r>
              <a:rPr lang="en-US" sz="1800" b="0" i="0">
                <a:solidFill>
                  <a:srgbClr val="444444"/>
                </a:solidFill>
                <a:effectLst/>
                <a:latin typeface="Aptos" panose="020B0004020202020204" pitchFamily="34" charset="0"/>
              </a:rPr>
              <a:t>​</a:t>
            </a:r>
            <a:endParaRPr lang="en-US" sz="1800" b="0" i="0">
              <a:solidFill>
                <a:srgbClr val="444444"/>
              </a:solidFill>
              <a:effectLst/>
              <a:latin typeface="Arial" panose="020B0604020202020204" pitchFamily="34" charset="0"/>
            </a:endParaRPr>
          </a:p>
          <a:p>
            <a:pPr algn="l" rtl="0" fontAlgn="base"/>
            <a:r>
              <a:rPr lang="en-US" b="0" i="0" u="none" strike="noStrike">
                <a:solidFill>
                  <a:srgbClr val="000000"/>
                </a:solidFill>
                <a:effectLst/>
                <a:latin typeface="Aptos" panose="020B0004020202020204" pitchFamily="34" charset="0"/>
              </a:rPr>
              <a:t>4. There are some conditions that need to be met for GPs and patients to be eligible – we will cover those in a moment</a:t>
            </a:r>
            <a:r>
              <a:rPr lang="en-US" b="0" i="0" u="none" strike="noStrike">
                <a:solidFill>
                  <a:srgbClr val="444444"/>
                </a:solidFill>
                <a:effectLst/>
                <a:latin typeface="Aptos" panose="020B0004020202020204" pitchFamily="34" charset="0"/>
              </a:rPr>
              <a:t>​</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ptos" panose="020B0004020202020204" pitchFamily="34" charset="0"/>
              </a:rPr>
              <a:t>5. The incentive is an important response to the Royal Commission into Aged Care Quality and Safety which found that many residents in residential aged care homes currently receive substandard primary health care – that is, from GPs and others that work in general practices</a:t>
            </a:r>
            <a:r>
              <a:rPr lang="en-US" b="0" i="0" u="none" strike="noStrike">
                <a:solidFill>
                  <a:srgbClr val="444444"/>
                </a:solidFill>
                <a:effectLst/>
                <a:latin typeface="Aptos" panose="020B0004020202020204" pitchFamily="34" charset="0"/>
              </a:rPr>
              <a:t>​</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ptos" panose="020B0004020202020204" pitchFamily="34" charset="0"/>
              </a:rPr>
              <a:t>6. We know that there are many reasons for this such as a lack of available GPs, long wait times and poor access to after-hours services when they are needed.</a:t>
            </a:r>
            <a:r>
              <a:rPr lang="en-US" b="0" i="0" u="none" strike="noStrike">
                <a:solidFill>
                  <a:srgbClr val="444444"/>
                </a:solidFill>
                <a:effectLst/>
                <a:latin typeface="Aptos" panose="020B0004020202020204" pitchFamily="34" charset="0"/>
              </a:rPr>
              <a:t>​</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ptos" panose="020B0004020202020204" pitchFamily="34" charset="0"/>
              </a:rPr>
              <a:t>7. The incentive is also an important part of Strengthening Medicare to ensure it is more equitable and responsive to the needs of all Australians – particularly those with the greatest health care needs</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endParaRPr lang="en-AU"/>
          </a:p>
        </p:txBody>
      </p:sp>
      <p:sp>
        <p:nvSpPr>
          <p:cNvPr id="4" name="Slide Number Placeholder 3"/>
          <p:cNvSpPr>
            <a:spLocks noGrp="1"/>
          </p:cNvSpPr>
          <p:nvPr>
            <p:ph type="sldNum" sz="quarter" idx="5"/>
          </p:nvPr>
        </p:nvSpPr>
        <p:spPr/>
        <p:txBody>
          <a:bodyPr/>
          <a:lstStyle/>
          <a:p>
            <a:fld id="{FAAF9032-5597-3042-A2EA-4E24F1F56884}" type="slidenum">
              <a:rPr lang="en-US" smtClean="0"/>
              <a:t>5</a:t>
            </a:fld>
            <a:endParaRPr lang="en-US"/>
          </a:p>
        </p:txBody>
      </p:sp>
    </p:spTree>
    <p:extLst>
      <p:ext uri="{BB962C8B-B14F-4D97-AF65-F5344CB8AC3E}">
        <p14:creationId xmlns:p14="http://schemas.microsoft.com/office/powerpoint/2010/main" val="520075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mj-lt"/>
              <a:buAutoNum type="arabicPeriod"/>
            </a:pPr>
            <a:r>
              <a:rPr lang="en-US" sz="1800" b="0" i="0" u="none" strike="noStrike">
                <a:solidFill>
                  <a:srgbClr val="000000"/>
                </a:solidFill>
                <a:effectLst/>
                <a:latin typeface="Aptos" panose="020B0004020202020204" pitchFamily="34" charset="0"/>
              </a:rPr>
              <a:t>As people get older, their health needs become more complicated, and they are often at greater risk of avoidable hospital visits</a:t>
            </a:r>
            <a:r>
              <a:rPr lang="en-US" sz="1800" b="0" i="0" u="none" strike="noStrike">
                <a:solidFill>
                  <a:srgbClr val="444444"/>
                </a:solidFill>
                <a:effectLst/>
                <a:latin typeface="Aptos" panose="020B0004020202020204" pitchFamily="34" charset="0"/>
              </a:rPr>
              <a:t>​</a:t>
            </a:r>
            <a:r>
              <a:rPr lang="en-US" sz="1800" b="0" i="0">
                <a:solidFill>
                  <a:srgbClr val="444444"/>
                </a:solidFill>
                <a:effectLst/>
                <a:latin typeface="Aptos" panose="020B0004020202020204" pitchFamily="34" charset="0"/>
              </a:rPr>
              <a:t>​</a:t>
            </a:r>
            <a:endParaRPr lang="en-US" sz="1800" b="0" i="0">
              <a:solidFill>
                <a:srgbClr val="444444"/>
              </a:solidFill>
              <a:effectLst/>
              <a:latin typeface="Arial" panose="020B0604020202020204" pitchFamily="34" charset="0"/>
            </a:endParaRPr>
          </a:p>
          <a:p>
            <a:pPr algn="l" rtl="0" fontAlgn="base">
              <a:buFont typeface="+mj-lt"/>
              <a:buAutoNum type="arabicPeriod"/>
            </a:pPr>
            <a:endParaRPr lang="en-US" sz="1800" b="0" i="0">
              <a:solidFill>
                <a:srgbClr val="444444"/>
              </a:solidFill>
              <a:effectLst/>
              <a:latin typeface="Arial" panose="020B0604020202020204" pitchFamily="34" charset="0"/>
            </a:endParaRPr>
          </a:p>
          <a:p>
            <a:pPr algn="l" rtl="0" fontAlgn="base"/>
            <a:r>
              <a:rPr lang="en-US" b="0" i="0" u="none" strike="noStrike">
                <a:solidFill>
                  <a:srgbClr val="000000"/>
                </a:solidFill>
                <a:effectLst/>
                <a:latin typeface="Aptos" panose="020B0004020202020204" pitchFamily="34" charset="0"/>
              </a:rPr>
              <a:t>2. The incentive is important because it is designed to meet the specific needs of people who live in residential aged care homes so they can enjoy access to care that meets their needs; in their home, coordinated with clinicians in their residential aged care home - largely facilitated through face-to-face visits. </a:t>
            </a:r>
            <a:r>
              <a:rPr lang="en-US" b="0" i="0">
                <a:solidFill>
                  <a:srgbClr val="444444"/>
                </a:solidFill>
                <a:effectLst/>
                <a:latin typeface="Aptos" panose="020B0004020202020204" pitchFamily="34" charset="0"/>
              </a:rPr>
              <a:t>​</a:t>
            </a:r>
            <a:endParaRPr lang="en-US" b="0" i="0">
              <a:solidFill>
                <a:srgbClr val="444444"/>
              </a:solidFill>
              <a:effectLst/>
              <a:latin typeface="Arial" panose="020B0604020202020204" pitchFamily="34" charset="0"/>
            </a:endParaRPr>
          </a:p>
          <a:p>
            <a:pPr algn="l" rtl="0" fontAlgn="base">
              <a:buFont typeface="+mj-lt"/>
              <a:buAutoNum type="arabicPeriod" startAt="2"/>
            </a:pPr>
            <a:endParaRPr lang="en-US" sz="1800" b="0" i="0">
              <a:solidFill>
                <a:srgbClr val="444444"/>
              </a:solidFill>
              <a:effectLst/>
              <a:latin typeface="Arial" panose="020B0604020202020204" pitchFamily="34" charset="0"/>
            </a:endParaRPr>
          </a:p>
          <a:p>
            <a:pPr algn="l" rtl="0" fontAlgn="base">
              <a:buFont typeface="+mj-lt"/>
              <a:buAutoNum type="arabicPeriod" startAt="3"/>
            </a:pPr>
            <a:r>
              <a:rPr lang="en-US" sz="1800" b="0" i="0" u="none" strike="noStrike">
                <a:solidFill>
                  <a:srgbClr val="000000"/>
                </a:solidFill>
                <a:effectLst/>
                <a:latin typeface="Aptos" panose="020B0004020202020204" pitchFamily="34" charset="0"/>
              </a:rPr>
              <a:t>A key part of Strengthening Medicare and the opportunity to voluntarily register with a GP and practice of choice is the recognition that having regular general practice care results in better health outcomes – conditions and medications are monitored regularly, and more regular health checks can get onto any new issues more quickly   </a:t>
            </a:r>
            <a:r>
              <a:rPr lang="en-US" sz="1800" b="0" i="0" u="none" strike="noStrike">
                <a:solidFill>
                  <a:srgbClr val="444444"/>
                </a:solidFill>
                <a:effectLst/>
                <a:latin typeface="Aptos" panose="020B0004020202020204" pitchFamily="34" charset="0"/>
              </a:rPr>
              <a:t>​</a:t>
            </a:r>
            <a:r>
              <a:rPr lang="en-US" sz="1800" b="0" i="0">
                <a:solidFill>
                  <a:srgbClr val="444444"/>
                </a:solidFill>
                <a:effectLst/>
                <a:latin typeface="Aptos" panose="020B0004020202020204" pitchFamily="34" charset="0"/>
              </a:rPr>
              <a:t>​</a:t>
            </a:r>
            <a:endParaRPr lang="en-US" sz="1800" b="0" i="0">
              <a:solidFill>
                <a:srgbClr val="444444"/>
              </a:solidFill>
              <a:effectLst/>
              <a:latin typeface="Arial" panose="020B0604020202020204" pitchFamily="34" charset="0"/>
            </a:endParaRPr>
          </a:p>
          <a:p>
            <a:pPr algn="l" rtl="0" fontAlgn="base">
              <a:buFont typeface="+mj-lt"/>
              <a:buAutoNum type="arabicPeriod" startAt="3"/>
            </a:pPr>
            <a:endParaRPr lang="en-US" sz="1800" b="0" i="0">
              <a:solidFill>
                <a:srgbClr val="444444"/>
              </a:solidFill>
              <a:effectLst/>
              <a:latin typeface="Arial" panose="020B0604020202020204" pitchFamily="34" charset="0"/>
            </a:endParaRPr>
          </a:p>
          <a:p>
            <a:pPr algn="l" rtl="0" fontAlgn="base">
              <a:buFont typeface="+mj-lt"/>
              <a:buAutoNum type="arabicPeriod" startAt="4"/>
            </a:pPr>
            <a:r>
              <a:rPr lang="en-US" sz="1800" b="0" i="0" u="none" strike="noStrike">
                <a:solidFill>
                  <a:srgbClr val="000000"/>
                </a:solidFill>
                <a:effectLst/>
                <a:latin typeface="Aptos" panose="020B0004020202020204" pitchFamily="34" charset="0"/>
              </a:rPr>
              <a:t>We know that some residents don’t have a regular GP and, for those that do, it is often difficult to get seen at their clinic – this incentive is designed to overcome some of these challenges.   </a:t>
            </a:r>
            <a:r>
              <a:rPr lang="en-US" sz="1800" b="0" i="0">
                <a:solidFill>
                  <a:srgbClr val="444444"/>
                </a:solidFill>
                <a:effectLst/>
                <a:latin typeface="Aptos" panose="020B0004020202020204" pitchFamily="34" charset="0"/>
              </a:rPr>
              <a:t>​</a:t>
            </a:r>
            <a:endParaRPr lang="en-US" sz="1800" b="0" i="0">
              <a:solidFill>
                <a:srgbClr val="444444"/>
              </a:solidFill>
              <a:effectLst/>
              <a:latin typeface="Arial" panose="020B0604020202020204" pitchFamily="34" charset="0"/>
            </a:endParaRPr>
          </a:p>
          <a:p>
            <a:pPr algn="l" rtl="0" fontAlgn="base"/>
            <a:r>
              <a:rPr lang="en-US" b="0" i="0">
                <a:solidFill>
                  <a:srgbClr val="444444"/>
                </a:solidFill>
                <a:effectLst/>
                <a:latin typeface="Aptos" panose="020B0004020202020204" pitchFamily="34" charset="0"/>
              </a:rPr>
              <a:t>​</a:t>
            </a:r>
            <a:endParaRPr lang="en-US" b="0" i="0">
              <a:solidFill>
                <a:srgbClr val="444444"/>
              </a:solidFill>
              <a:effectLst/>
              <a:latin typeface="Arial" panose="020B0604020202020204" pitchFamily="34" charset="0"/>
            </a:endParaRPr>
          </a:p>
          <a:p>
            <a:endParaRPr lang="en-AU"/>
          </a:p>
        </p:txBody>
      </p:sp>
      <p:sp>
        <p:nvSpPr>
          <p:cNvPr id="4" name="Slide Number Placeholder 3"/>
          <p:cNvSpPr>
            <a:spLocks noGrp="1"/>
          </p:cNvSpPr>
          <p:nvPr>
            <p:ph type="sldNum" sz="quarter" idx="5"/>
          </p:nvPr>
        </p:nvSpPr>
        <p:spPr/>
        <p:txBody>
          <a:bodyPr/>
          <a:lstStyle/>
          <a:p>
            <a:fld id="{FAAF9032-5597-3042-A2EA-4E24F1F56884}" type="slidenum">
              <a:rPr lang="en-US" smtClean="0"/>
              <a:t>6</a:t>
            </a:fld>
            <a:endParaRPr lang="en-US"/>
          </a:p>
        </p:txBody>
      </p:sp>
    </p:spTree>
    <p:extLst>
      <p:ext uri="{BB962C8B-B14F-4D97-AF65-F5344CB8AC3E}">
        <p14:creationId xmlns:p14="http://schemas.microsoft.com/office/powerpoint/2010/main" val="3324347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Font typeface="+mj-lt"/>
              <a:buAutoNum type="arabicPeriod"/>
            </a:pPr>
            <a:r>
              <a:rPr lang="en-US" sz="1800">
                <a:solidFill>
                  <a:srgbClr val="000000"/>
                </a:solidFill>
                <a:latin typeface="Aptos"/>
              </a:rPr>
              <a:t> Since</a:t>
            </a:r>
            <a:r>
              <a:rPr lang="en-US" sz="1800" b="0" i="0" u="none" strike="noStrike">
                <a:solidFill>
                  <a:srgbClr val="000000"/>
                </a:solidFill>
                <a:effectLst/>
                <a:latin typeface="Aptos"/>
              </a:rPr>
              <a:t> 1</a:t>
            </a:r>
            <a:r>
              <a:rPr lang="en-US" sz="1800">
                <a:solidFill>
                  <a:srgbClr val="000000"/>
                </a:solidFill>
                <a:latin typeface="Aptos"/>
              </a:rPr>
              <a:t> July</a:t>
            </a:r>
            <a:r>
              <a:rPr lang="en-US" sz="1800" b="0" i="0" u="none" strike="noStrike">
                <a:solidFill>
                  <a:srgbClr val="000000"/>
                </a:solidFill>
                <a:effectLst/>
                <a:latin typeface="Aptos"/>
              </a:rPr>
              <a:t> 2024</a:t>
            </a:r>
            <a:r>
              <a:rPr lang="en-US" sz="1800">
                <a:solidFill>
                  <a:srgbClr val="000000"/>
                </a:solidFill>
                <a:latin typeface="Aptos"/>
              </a:rPr>
              <a:t>,</a:t>
            </a:r>
            <a:r>
              <a:rPr lang="en-US" sz="1800" b="0" i="0" u="none" strike="noStrike">
                <a:solidFill>
                  <a:srgbClr val="000000"/>
                </a:solidFill>
                <a:effectLst/>
                <a:latin typeface="Aptos"/>
              </a:rPr>
              <a:t> eligible</a:t>
            </a:r>
            <a:r>
              <a:rPr lang="en-US" sz="1800">
                <a:solidFill>
                  <a:srgbClr val="000000"/>
                </a:solidFill>
                <a:latin typeface="Aptos"/>
              </a:rPr>
              <a:t> GPs</a:t>
            </a:r>
            <a:r>
              <a:rPr lang="en-US" sz="1800" b="0" i="0" u="none" strike="noStrike">
                <a:solidFill>
                  <a:srgbClr val="000000"/>
                </a:solidFill>
                <a:effectLst/>
                <a:latin typeface="Aptos"/>
              </a:rPr>
              <a:t> and practices receive extra payments for conducting regular appointments, health checks and care planning with people in </a:t>
            </a:r>
            <a:r>
              <a:rPr lang="en-US" sz="1800">
                <a:solidFill>
                  <a:srgbClr val="000000"/>
                </a:solidFill>
                <a:latin typeface="Aptos"/>
              </a:rPr>
              <a:t>residential aged</a:t>
            </a:r>
            <a:r>
              <a:rPr lang="en-US" sz="1800" b="0" i="0" u="none" strike="noStrike">
                <a:solidFill>
                  <a:srgbClr val="000000"/>
                </a:solidFill>
                <a:effectLst/>
                <a:latin typeface="Aptos"/>
              </a:rPr>
              <a:t> care homes – </a:t>
            </a:r>
            <a:r>
              <a:rPr lang="en-US" sz="1800" b="0" i="1" u="none" strike="noStrike">
                <a:solidFill>
                  <a:srgbClr val="000000"/>
                </a:solidFill>
                <a:effectLst/>
                <a:latin typeface="Aptos"/>
              </a:rPr>
              <a:t>at their </a:t>
            </a:r>
            <a:r>
              <a:rPr lang="en-US" sz="1800" i="1">
                <a:solidFill>
                  <a:srgbClr val="000000"/>
                </a:solidFill>
                <a:latin typeface="Aptos"/>
              </a:rPr>
              <a:t>residential aged</a:t>
            </a:r>
            <a:r>
              <a:rPr lang="en-US" sz="1800" b="0" i="1" u="none" strike="noStrike">
                <a:solidFill>
                  <a:srgbClr val="000000"/>
                </a:solidFill>
                <a:effectLst/>
                <a:latin typeface="Aptos"/>
              </a:rPr>
              <a:t> care home</a:t>
            </a:r>
            <a:r>
              <a:rPr lang="en-US" sz="1800" b="0" i="0" u="none" strike="noStrike">
                <a:solidFill>
                  <a:srgbClr val="000000"/>
                </a:solidFill>
                <a:effectLst/>
                <a:latin typeface="Aptos"/>
              </a:rPr>
              <a:t>.  </a:t>
            </a:r>
            <a:r>
              <a:rPr lang="en-US" sz="1800" b="0" i="0">
                <a:solidFill>
                  <a:srgbClr val="444444"/>
                </a:solidFill>
                <a:effectLst/>
                <a:latin typeface="Aptos"/>
              </a:rPr>
              <a:t>​</a:t>
            </a:r>
          </a:p>
          <a:p>
            <a:pPr fontAlgn="base">
              <a:buFont typeface="+mj-lt"/>
              <a:buAutoNum type="arabicPeriod"/>
            </a:pPr>
            <a:r>
              <a:rPr lang="en-US" sz="1800">
                <a:solidFill>
                  <a:srgbClr val="000000"/>
                </a:solidFill>
                <a:latin typeface="Aptos"/>
              </a:rPr>
              <a:t> </a:t>
            </a:r>
            <a:r>
              <a:rPr lang="en-US" sz="1800" b="0" i="0" u="none" strike="noStrike">
                <a:solidFill>
                  <a:srgbClr val="000000"/>
                </a:solidFill>
                <a:effectLst/>
                <a:latin typeface="Aptos"/>
              </a:rPr>
              <a:t>Most importantly, both eligible</a:t>
            </a:r>
            <a:r>
              <a:rPr lang="en-US" sz="1800">
                <a:solidFill>
                  <a:srgbClr val="000000"/>
                </a:solidFill>
                <a:latin typeface="Aptos"/>
              </a:rPr>
              <a:t> GPs</a:t>
            </a:r>
            <a:r>
              <a:rPr lang="en-US" sz="1800" b="0" i="0" u="none" strike="noStrike">
                <a:solidFill>
                  <a:srgbClr val="000000"/>
                </a:solidFill>
                <a:effectLst/>
                <a:latin typeface="Aptos"/>
              </a:rPr>
              <a:t> and practices as well as patients must be registered with </a:t>
            </a:r>
            <a:r>
              <a:rPr lang="en-US" sz="1800" b="0" i="0" u="none" strike="noStrike" err="1">
                <a:solidFill>
                  <a:srgbClr val="000000"/>
                </a:solidFill>
                <a:effectLst/>
                <a:latin typeface="Aptos"/>
              </a:rPr>
              <a:t>MyMedicare</a:t>
            </a:r>
            <a:r>
              <a:rPr lang="en-US" sz="1800" b="0" i="0" u="none" strike="noStrike">
                <a:solidFill>
                  <a:srgbClr val="000000"/>
                </a:solidFill>
                <a:effectLst/>
                <a:latin typeface="Aptos"/>
              </a:rPr>
              <a:t> to benefit from the incentive</a:t>
            </a:r>
            <a:r>
              <a:rPr lang="en-US" sz="1800" b="0" i="0">
                <a:solidFill>
                  <a:srgbClr val="444444"/>
                </a:solidFill>
                <a:effectLst/>
                <a:latin typeface="Aptos"/>
              </a:rPr>
              <a:t>​</a:t>
            </a:r>
          </a:p>
          <a:p>
            <a:pPr fontAlgn="base">
              <a:buFont typeface="+mj-lt"/>
              <a:buAutoNum type="arabicPeriod" startAt="3"/>
            </a:pPr>
            <a:r>
              <a:rPr lang="en-US" sz="1800">
                <a:solidFill>
                  <a:srgbClr val="000000"/>
                </a:solidFill>
                <a:latin typeface="Aptos"/>
              </a:rPr>
              <a:t> </a:t>
            </a:r>
            <a:r>
              <a:rPr lang="en-US" sz="1800" b="0" i="0" u="none" strike="noStrike" err="1">
                <a:solidFill>
                  <a:srgbClr val="000000"/>
                </a:solidFill>
                <a:effectLst/>
                <a:latin typeface="Aptos"/>
              </a:rPr>
              <a:t>MyMedicare</a:t>
            </a:r>
            <a:r>
              <a:rPr lang="en-US" sz="1800" b="0" i="0" u="none" strike="noStrike">
                <a:solidFill>
                  <a:srgbClr val="000000"/>
                </a:solidFill>
                <a:effectLst/>
                <a:latin typeface="Aptos"/>
              </a:rPr>
              <a:t> is all about formally linking a</a:t>
            </a:r>
            <a:r>
              <a:rPr lang="en-US" sz="1800">
                <a:solidFill>
                  <a:srgbClr val="000000"/>
                </a:solidFill>
                <a:latin typeface="Aptos"/>
              </a:rPr>
              <a:t> GP</a:t>
            </a:r>
            <a:r>
              <a:rPr lang="en-US" sz="1800" b="0" i="0" u="none" strike="noStrike">
                <a:solidFill>
                  <a:srgbClr val="000000"/>
                </a:solidFill>
                <a:effectLst/>
                <a:latin typeface="Aptos"/>
              </a:rPr>
              <a:t> and practice to the patient</a:t>
            </a:r>
          </a:p>
          <a:p>
            <a:pPr fontAlgn="base">
              <a:buFont typeface="+mj-lt"/>
              <a:buAutoNum type="arabicPeriod" startAt="3"/>
            </a:pPr>
            <a:r>
              <a:rPr lang="en-US" sz="1800">
                <a:solidFill>
                  <a:srgbClr val="444444"/>
                </a:solidFill>
                <a:latin typeface="Arial"/>
                <a:cs typeface="Arial"/>
              </a:rPr>
              <a:t> </a:t>
            </a:r>
            <a:r>
              <a:rPr lang="en-US" sz="1800" b="0" i="0" u="none" strike="noStrike">
                <a:solidFill>
                  <a:srgbClr val="000000"/>
                </a:solidFill>
                <a:effectLst/>
                <a:latin typeface="Aptos"/>
              </a:rPr>
              <a:t>Primary Health Networks are very valuable partners.  Not all</a:t>
            </a:r>
            <a:r>
              <a:rPr lang="en-US" sz="1800">
                <a:solidFill>
                  <a:srgbClr val="000000"/>
                </a:solidFill>
                <a:latin typeface="Aptos"/>
              </a:rPr>
              <a:t> residential </a:t>
            </a:r>
            <a:r>
              <a:rPr lang="en-US" sz="1800" b="0" i="0" u="none" strike="noStrike">
                <a:solidFill>
                  <a:srgbClr val="000000"/>
                </a:solidFill>
                <a:effectLst/>
                <a:latin typeface="Aptos"/>
              </a:rPr>
              <a:t>aged care homes are in locations well served by the GP workforce.  Shortages are a reality.  In these instances, PHNs have been given funding by the government to find other ways to work with us to find solutions</a:t>
            </a:r>
            <a:endParaRPr lang="en-US" sz="1800" b="0" i="0">
              <a:solidFill>
                <a:srgbClr val="444444"/>
              </a:solidFill>
              <a:effectLst/>
              <a:latin typeface="Aptos"/>
            </a:endParaRPr>
          </a:p>
          <a:p>
            <a:endParaRPr lang="en-US"/>
          </a:p>
        </p:txBody>
      </p:sp>
      <p:sp>
        <p:nvSpPr>
          <p:cNvPr id="4" name="Slide Number Placeholder 3"/>
          <p:cNvSpPr>
            <a:spLocks noGrp="1"/>
          </p:cNvSpPr>
          <p:nvPr>
            <p:ph type="sldNum" sz="quarter" idx="10"/>
          </p:nvPr>
        </p:nvSpPr>
        <p:spPr/>
        <p:txBody>
          <a:bodyPr/>
          <a:lstStyle/>
          <a:p>
            <a:fld id="{FAAF9032-5597-3042-A2EA-4E24F1F56884}" type="slidenum">
              <a:rPr lang="en-US" smtClean="0"/>
              <a:t>7</a:t>
            </a:fld>
            <a:endParaRPr lang="en-US"/>
          </a:p>
        </p:txBody>
      </p:sp>
    </p:spTree>
    <p:extLst>
      <p:ext uri="{BB962C8B-B14F-4D97-AF65-F5344CB8AC3E}">
        <p14:creationId xmlns:p14="http://schemas.microsoft.com/office/powerpoint/2010/main" val="3769471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sz="1800" b="0" i="0" u="none" strike="noStrike">
                <a:solidFill>
                  <a:srgbClr val="000000"/>
                </a:solidFill>
                <a:effectLst/>
                <a:latin typeface="Aptos" panose="020B0004020202020204" pitchFamily="34" charset="0"/>
              </a:rPr>
              <a:t>This slide provides an overview of My Medicare registration for practices and providers</a:t>
            </a:r>
            <a:r>
              <a:rPr lang="en-AU" b="0" i="0">
                <a:solidFill>
                  <a:srgbClr val="444444"/>
                </a:solidFill>
                <a:effectLst/>
                <a:latin typeface="Aptos" panose="020B0004020202020204" pitchFamily="34" charset="0"/>
              </a:rPr>
              <a:t>​.</a:t>
            </a:r>
            <a:endParaRPr lang="en-AU" b="0" i="0">
              <a:solidFill>
                <a:srgbClr val="444444"/>
              </a:solidFill>
              <a:effectLst/>
              <a:latin typeface="Calibri" panose="020F0502020204030204" pitchFamily="34" charset="0"/>
            </a:endParaRPr>
          </a:p>
          <a:p>
            <a:endParaRPr lang="en-AU"/>
          </a:p>
        </p:txBody>
      </p:sp>
      <p:sp>
        <p:nvSpPr>
          <p:cNvPr id="4" name="Slide Number Placeholder 3"/>
          <p:cNvSpPr>
            <a:spLocks noGrp="1"/>
          </p:cNvSpPr>
          <p:nvPr>
            <p:ph type="sldNum" sz="quarter" idx="5"/>
          </p:nvPr>
        </p:nvSpPr>
        <p:spPr/>
        <p:txBody>
          <a:bodyPr/>
          <a:lstStyle/>
          <a:p>
            <a:fld id="{FAAF9032-5597-3042-A2EA-4E24F1F56884}" type="slidenum">
              <a:rPr lang="en-US" smtClean="0"/>
              <a:t>8</a:t>
            </a:fld>
            <a:endParaRPr lang="en-US"/>
          </a:p>
        </p:txBody>
      </p:sp>
    </p:spTree>
    <p:extLst>
      <p:ext uri="{BB962C8B-B14F-4D97-AF65-F5344CB8AC3E}">
        <p14:creationId xmlns:p14="http://schemas.microsoft.com/office/powerpoint/2010/main" val="868807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b="0" i="0" u="none" strike="noStrike">
                <a:solidFill>
                  <a:srgbClr val="000000"/>
                </a:solidFill>
                <a:effectLst/>
                <a:latin typeface="Aptos" panose="020B0004020202020204" pitchFamily="34" charset="0"/>
              </a:rPr>
              <a:t>This slide provides an overview of the eligibility criteria. </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AU" b="0" i="0">
                <a:solidFill>
                  <a:srgbClr val="444444"/>
                </a:solidFill>
                <a:effectLst/>
                <a:latin typeface="Aptos" panose="020B0004020202020204" pitchFamily="34" charset="0"/>
              </a:rPr>
              <a:t>​</a:t>
            </a:r>
            <a:endParaRPr lang="en-AU" b="0" i="0">
              <a:solidFill>
                <a:srgbClr val="444444"/>
              </a:solidFill>
              <a:effectLst/>
              <a:latin typeface="Calibri" panose="020F0502020204030204" pitchFamily="34" charset="0"/>
            </a:endParaRPr>
          </a:p>
          <a:p>
            <a:pPr algn="l" rtl="0" fontAlgn="base"/>
            <a:r>
              <a:rPr lang="en-AU" b="0" i="0" u="none" strike="noStrike">
                <a:solidFill>
                  <a:srgbClr val="000000"/>
                </a:solidFill>
                <a:effectLst/>
                <a:latin typeface="Aptos" panose="020B0004020202020204" pitchFamily="34" charset="0"/>
              </a:rPr>
              <a:t>It should be noted that if providers want to receive payment they also need to add their MyMedicare banking details in HPOS.</a:t>
            </a:r>
            <a:endParaRPr lang="en-US" b="0" i="0">
              <a:solidFill>
                <a:srgbClr val="444444"/>
              </a:solidFill>
              <a:effectLst/>
              <a:latin typeface="Calibri" panose="020F0502020204030204" pitchFamily="34" charset="0"/>
            </a:endParaRPr>
          </a:p>
          <a:p>
            <a:endParaRPr lang="en-AU"/>
          </a:p>
        </p:txBody>
      </p:sp>
      <p:sp>
        <p:nvSpPr>
          <p:cNvPr id="4" name="Slide Number Placeholder 3"/>
          <p:cNvSpPr>
            <a:spLocks noGrp="1"/>
          </p:cNvSpPr>
          <p:nvPr>
            <p:ph type="sldNum" sz="quarter" idx="5"/>
          </p:nvPr>
        </p:nvSpPr>
        <p:spPr/>
        <p:txBody>
          <a:bodyPr/>
          <a:lstStyle/>
          <a:p>
            <a:fld id="{FAAF9032-5597-3042-A2EA-4E24F1F56884}" type="slidenum">
              <a:rPr lang="en-US" smtClean="0"/>
              <a:t>9</a:t>
            </a:fld>
            <a:endParaRPr lang="en-US"/>
          </a:p>
        </p:txBody>
      </p:sp>
    </p:spTree>
    <p:extLst>
      <p:ext uri="{BB962C8B-B14F-4D97-AF65-F5344CB8AC3E}">
        <p14:creationId xmlns:p14="http://schemas.microsoft.com/office/powerpoint/2010/main" val="1373504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B6F5A2E-B019-214E-9B99-03C4D6FC9CD0}" type="datetimeFigureOut">
              <a:rPr lang="en-US" smtClean="0"/>
              <a:t>8/8/2024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7AC7D-DE47-D04B-810A-E333F322F2EB}" type="slidenum">
              <a:rPr lang="en-US" smtClean="0"/>
              <a:t>‹#›</a:t>
            </a:fld>
            <a:endParaRPr lang="en-US"/>
          </a:p>
        </p:txBody>
      </p:sp>
    </p:spTree>
    <p:extLst>
      <p:ext uri="{BB962C8B-B14F-4D97-AF65-F5344CB8AC3E}">
        <p14:creationId xmlns:p14="http://schemas.microsoft.com/office/powerpoint/2010/main" val="1651293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6F5A2E-B019-214E-9B99-03C4D6FC9CD0}" type="datetimeFigureOut">
              <a:rPr lang="en-US" smtClean="0"/>
              <a:t>8/8/2024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7AC7D-DE47-D04B-810A-E333F322F2EB}" type="slidenum">
              <a:rPr lang="en-US" smtClean="0"/>
              <a:t>‹#›</a:t>
            </a:fld>
            <a:endParaRPr lang="en-US"/>
          </a:p>
        </p:txBody>
      </p:sp>
    </p:spTree>
    <p:extLst>
      <p:ext uri="{BB962C8B-B14F-4D97-AF65-F5344CB8AC3E}">
        <p14:creationId xmlns:p14="http://schemas.microsoft.com/office/powerpoint/2010/main" val="794316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6F5A2E-B019-214E-9B99-03C4D6FC9CD0}" type="datetimeFigureOut">
              <a:rPr lang="en-US" smtClean="0"/>
              <a:t>8/8/2024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7AC7D-DE47-D04B-810A-E333F322F2EB}" type="slidenum">
              <a:rPr lang="en-US" smtClean="0"/>
              <a:t>‹#›</a:t>
            </a:fld>
            <a:endParaRPr lang="en-US"/>
          </a:p>
        </p:txBody>
      </p:sp>
    </p:spTree>
    <p:extLst>
      <p:ext uri="{BB962C8B-B14F-4D97-AF65-F5344CB8AC3E}">
        <p14:creationId xmlns:p14="http://schemas.microsoft.com/office/powerpoint/2010/main" val="3301515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sp>
        <p:nvSpPr>
          <p:cNvPr id="17" name="Rechteck">
            <a:extLst>
              <a:ext uri="{FF2B5EF4-FFF2-40B4-BE49-F238E27FC236}">
                <a16:creationId xmlns:a16="http://schemas.microsoft.com/office/drawing/2014/main" id="{6CF49973-0A79-E640-907B-D1D840A4B098}"/>
              </a:ext>
            </a:extLst>
          </p:cNvPr>
          <p:cNvSpPr/>
          <p:nvPr userDrawn="1"/>
        </p:nvSpPr>
        <p:spPr>
          <a:xfrm>
            <a:off x="-3837" y="5825430"/>
            <a:ext cx="12200468" cy="1030090"/>
          </a:xfrm>
          <a:prstGeom prst="rect">
            <a:avLst/>
          </a:prstGeom>
          <a:solidFill>
            <a:schemeClr val="bg1"/>
          </a:solidFill>
          <a:ln w="12700">
            <a:miter lim="400000"/>
          </a:ln>
        </p:spPr>
        <p:txBody>
          <a:bodyPr lIns="25400" tIns="25400" rIns="25400" bIns="25400" anchor="ctr"/>
          <a:lstStyle/>
          <a:p>
            <a:pPr>
              <a:lnSpc>
                <a:spcPct val="120000"/>
              </a:lnSpc>
              <a:defRPr sz="2600" i="0" spc="0">
                <a:solidFill>
                  <a:srgbClr val="6E686F"/>
                </a:solidFill>
                <a:latin typeface="Open Sans"/>
                <a:ea typeface="Open Sans"/>
                <a:cs typeface="Open Sans"/>
                <a:sym typeface="Open Sans"/>
              </a:defRPr>
            </a:pPr>
            <a:endParaRPr sz="1300">
              <a:latin typeface="Helvetica" charset="0"/>
              <a:ea typeface="Helvetica" charset="0"/>
              <a:cs typeface="Helvetica" charset="0"/>
            </a:endParaRPr>
          </a:p>
        </p:txBody>
      </p:sp>
      <p:sp>
        <p:nvSpPr>
          <p:cNvPr id="5" name="TextBox 4">
            <a:extLst>
              <a:ext uri="{FF2B5EF4-FFF2-40B4-BE49-F238E27FC236}">
                <a16:creationId xmlns:a16="http://schemas.microsoft.com/office/drawing/2014/main" id="{48E73DE4-CDEA-1648-B42B-95ABBC469BE5}"/>
              </a:ext>
            </a:extLst>
          </p:cNvPr>
          <p:cNvSpPr txBox="1"/>
          <p:nvPr userDrawn="1"/>
        </p:nvSpPr>
        <p:spPr>
          <a:xfrm>
            <a:off x="3745523" y="2737338"/>
            <a:ext cx="0" cy="0"/>
          </a:xfrm>
          <a:prstGeom prst="rect">
            <a:avLst/>
          </a:prstGeom>
        </p:spPr>
        <p:txBody>
          <a:bodyPr wrap="none" lIns="22860" tIns="22860" rIns="22860" bIns="22860" rtlCol="0" anchor="ctr">
            <a:noAutofit/>
          </a:bodyPr>
          <a:lstStyle/>
          <a:p>
            <a:pPr algn="l"/>
            <a:endParaRPr lang="en-US" sz="1300" err="1">
              <a:solidFill>
                <a:schemeClr val="tx1"/>
              </a:solidFill>
              <a:latin typeface="+mn-lt"/>
              <a:ea typeface="Helvetica Neue" charset="0"/>
              <a:cs typeface="Helvetica Neue" charset="0"/>
            </a:endParaRPr>
          </a:p>
        </p:txBody>
      </p:sp>
      <p:sp>
        <p:nvSpPr>
          <p:cNvPr id="6" name="Rectangle 5">
            <a:extLst>
              <a:ext uri="{FF2B5EF4-FFF2-40B4-BE49-F238E27FC236}">
                <a16:creationId xmlns:a16="http://schemas.microsoft.com/office/drawing/2014/main" id="{6400EE1C-8A32-D04C-BEE8-26F3CF47137D}"/>
              </a:ext>
            </a:extLst>
          </p:cNvPr>
          <p:cNvSpPr/>
          <p:nvPr userDrawn="1"/>
        </p:nvSpPr>
        <p:spPr>
          <a:xfrm>
            <a:off x="0" y="0"/>
            <a:ext cx="12192000" cy="210589"/>
          </a:xfrm>
          <a:prstGeom prst="rect">
            <a:avLst/>
          </a:prstGeom>
          <a:gradFill flip="none" rotWithShape="1">
            <a:gsLst>
              <a:gs pos="0">
                <a:schemeClr val="accent5"/>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DFFBA94-AD2C-6447-88DA-BBCF9CE86842}"/>
              </a:ext>
            </a:extLst>
          </p:cNvPr>
          <p:cNvSpPr/>
          <p:nvPr userDrawn="1"/>
        </p:nvSpPr>
        <p:spPr>
          <a:xfrm>
            <a:off x="0" y="0"/>
            <a:ext cx="12192000" cy="210589"/>
          </a:xfrm>
          <a:prstGeom prst="rect">
            <a:avLst/>
          </a:prstGeom>
          <a:solidFill>
            <a:srgbClr val="004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C04D2A7-45B3-7A45-BB8C-B369651642F9}"/>
              </a:ext>
            </a:extLst>
          </p:cNvPr>
          <p:cNvSpPr/>
          <p:nvPr userDrawn="1"/>
        </p:nvSpPr>
        <p:spPr>
          <a:xfrm>
            <a:off x="837394" y="0"/>
            <a:ext cx="419154"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6845C04-30F2-5047-9E3D-630A3FD055F3}"/>
              </a:ext>
            </a:extLst>
          </p:cNvPr>
          <p:cNvSpPr/>
          <p:nvPr userDrawn="1"/>
        </p:nvSpPr>
        <p:spPr>
          <a:xfrm>
            <a:off x="1752993" y="0"/>
            <a:ext cx="581415" cy="210589"/>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8106D55-D87D-4049-B3A9-884E0FE584DD}"/>
              </a:ext>
            </a:extLst>
          </p:cNvPr>
          <p:cNvSpPr/>
          <p:nvPr userDrawn="1"/>
        </p:nvSpPr>
        <p:spPr>
          <a:xfrm>
            <a:off x="2334409"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F1A131F-5D54-B146-B6F8-990469614E9C}"/>
              </a:ext>
            </a:extLst>
          </p:cNvPr>
          <p:cNvSpPr/>
          <p:nvPr userDrawn="1"/>
        </p:nvSpPr>
        <p:spPr>
          <a:xfrm>
            <a:off x="2591194" y="0"/>
            <a:ext cx="256786"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1C0ADF7-1C99-6B4E-9350-29C33B2D3C76}"/>
              </a:ext>
            </a:extLst>
          </p:cNvPr>
          <p:cNvSpPr/>
          <p:nvPr userDrawn="1"/>
        </p:nvSpPr>
        <p:spPr>
          <a:xfrm>
            <a:off x="3560083"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F92F7C0-9BDE-4248-A798-B2924CC2D353}"/>
              </a:ext>
            </a:extLst>
          </p:cNvPr>
          <p:cNvSpPr/>
          <p:nvPr userDrawn="1"/>
        </p:nvSpPr>
        <p:spPr>
          <a:xfrm>
            <a:off x="3816869" y="-1"/>
            <a:ext cx="1107642"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D4E8D42-E4D8-044D-82F6-69D7512BAEDC}"/>
              </a:ext>
            </a:extLst>
          </p:cNvPr>
          <p:cNvSpPr/>
          <p:nvPr userDrawn="1"/>
        </p:nvSpPr>
        <p:spPr>
          <a:xfrm>
            <a:off x="4924511" y="-1"/>
            <a:ext cx="282101" cy="210590"/>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hape&#10;&#10;Description automatically generated with medium confidence">
            <a:extLst>
              <a:ext uri="{FF2B5EF4-FFF2-40B4-BE49-F238E27FC236}">
                <a16:creationId xmlns:a16="http://schemas.microsoft.com/office/drawing/2014/main" id="{43FB36D4-294B-455D-90CB-363BD5C60A9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793" y="6168339"/>
            <a:ext cx="2188533" cy="402225"/>
          </a:xfrm>
          <a:prstGeom prst="rect">
            <a:avLst/>
          </a:prstGeom>
        </p:spPr>
      </p:pic>
    </p:spTree>
    <p:extLst>
      <p:ext uri="{BB962C8B-B14F-4D97-AF65-F5344CB8AC3E}">
        <p14:creationId xmlns:p14="http://schemas.microsoft.com/office/powerpoint/2010/main" val="30971744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ictureRight">
    <p:spTree>
      <p:nvGrpSpPr>
        <p:cNvPr id="1" name=""/>
        <p:cNvGrpSpPr/>
        <p:nvPr/>
      </p:nvGrpSpPr>
      <p:grpSpPr>
        <a:xfrm>
          <a:off x="0" y="0"/>
          <a:ext cx="0" cy="0"/>
          <a:chOff x="0" y="0"/>
          <a:chExt cx="0" cy="0"/>
        </a:xfrm>
      </p:grpSpPr>
      <p:sp>
        <p:nvSpPr>
          <p:cNvPr id="12" name="Bild">
            <a:extLst>
              <a:ext uri="{FF2B5EF4-FFF2-40B4-BE49-F238E27FC236}">
                <a16:creationId xmlns:a16="http://schemas.microsoft.com/office/drawing/2014/main" id="{DC821E7D-8E5B-0443-A5F3-00785BB23C7B}"/>
              </a:ext>
            </a:extLst>
          </p:cNvPr>
          <p:cNvSpPr>
            <a:spLocks noGrp="1"/>
          </p:cNvSpPr>
          <p:nvPr>
            <p:ph type="pic" idx="13"/>
          </p:nvPr>
        </p:nvSpPr>
        <p:spPr>
          <a:xfrm>
            <a:off x="6096000" y="0"/>
            <a:ext cx="6096000" cy="6858001"/>
          </a:xfrm>
          <a:prstGeom prst="rect">
            <a:avLst/>
          </a:prstGeom>
          <a:pattFill prst="ltDnDiag">
            <a:fgClr>
              <a:schemeClr val="bg2"/>
            </a:fgClr>
            <a:bgClr>
              <a:schemeClr val="bg1"/>
            </a:bgClr>
          </a:pattFill>
        </p:spPr>
        <p:txBody>
          <a:bodyPr lIns="91439" tIns="45719" rIns="91439" bIns="45719" anchor="t">
            <a:noAutofit/>
          </a:bodyPr>
          <a:lstStyle/>
          <a:p>
            <a:r>
              <a:rPr lang="en-US"/>
              <a:t>Click icon to add picture</a:t>
            </a:r>
            <a:endParaRPr/>
          </a:p>
        </p:txBody>
      </p:sp>
      <p:pic>
        <p:nvPicPr>
          <p:cNvPr id="5" name="Picture 4" descr="Shape&#10;&#10;Description automatically generated with medium confidence">
            <a:extLst>
              <a:ext uri="{FF2B5EF4-FFF2-40B4-BE49-F238E27FC236}">
                <a16:creationId xmlns:a16="http://schemas.microsoft.com/office/drawing/2014/main" id="{F7940347-5516-4FAF-B968-A82DC249DA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793" y="6168339"/>
            <a:ext cx="2188533" cy="402225"/>
          </a:xfrm>
          <a:prstGeom prst="rect">
            <a:avLst/>
          </a:prstGeom>
        </p:spPr>
      </p:pic>
    </p:spTree>
    <p:extLst>
      <p:ext uri="{BB962C8B-B14F-4D97-AF65-F5344CB8AC3E}">
        <p14:creationId xmlns:p14="http://schemas.microsoft.com/office/powerpoint/2010/main" val="2031212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ueGradientBa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2ECC3D-4340-4E40-AC6A-F9401763D662}"/>
              </a:ext>
            </a:extLst>
          </p:cNvPr>
          <p:cNvSpPr/>
          <p:nvPr userDrawn="1"/>
        </p:nvSpPr>
        <p:spPr>
          <a:xfrm>
            <a:off x="0" y="0"/>
            <a:ext cx="12192000" cy="210589"/>
          </a:xfrm>
          <a:prstGeom prst="rect">
            <a:avLst/>
          </a:prstGeom>
          <a:solidFill>
            <a:srgbClr val="0072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188F766-4C1F-3941-B36C-3F586118A49A}"/>
              </a:ext>
            </a:extLst>
          </p:cNvPr>
          <p:cNvSpPr/>
          <p:nvPr userDrawn="1"/>
        </p:nvSpPr>
        <p:spPr>
          <a:xfrm>
            <a:off x="0" y="0"/>
            <a:ext cx="12192000" cy="210589"/>
          </a:xfrm>
          <a:prstGeom prst="rect">
            <a:avLst/>
          </a:prstGeom>
          <a:solidFill>
            <a:srgbClr val="004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E21E5BF-9B7B-0A4C-9EC0-4D7B3AAF4F0D}"/>
              </a:ext>
            </a:extLst>
          </p:cNvPr>
          <p:cNvSpPr/>
          <p:nvPr userDrawn="1"/>
        </p:nvSpPr>
        <p:spPr>
          <a:xfrm>
            <a:off x="837394" y="0"/>
            <a:ext cx="419154"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D42ECB8-8A33-F04E-88D1-FAC646208AC9}"/>
              </a:ext>
            </a:extLst>
          </p:cNvPr>
          <p:cNvSpPr/>
          <p:nvPr userDrawn="1"/>
        </p:nvSpPr>
        <p:spPr>
          <a:xfrm>
            <a:off x="1752993" y="0"/>
            <a:ext cx="581415" cy="210589"/>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A76EA20-6A3B-9345-A4A1-2F71ED598508}"/>
              </a:ext>
            </a:extLst>
          </p:cNvPr>
          <p:cNvSpPr/>
          <p:nvPr userDrawn="1"/>
        </p:nvSpPr>
        <p:spPr>
          <a:xfrm>
            <a:off x="2334409"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7E7824F-89BF-F440-A5D1-3640E9D51C4C}"/>
              </a:ext>
            </a:extLst>
          </p:cNvPr>
          <p:cNvSpPr/>
          <p:nvPr userDrawn="1"/>
        </p:nvSpPr>
        <p:spPr>
          <a:xfrm>
            <a:off x="2591194" y="0"/>
            <a:ext cx="256786"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997972-1439-C942-A9CD-125960657BC2}"/>
              </a:ext>
            </a:extLst>
          </p:cNvPr>
          <p:cNvSpPr/>
          <p:nvPr userDrawn="1"/>
        </p:nvSpPr>
        <p:spPr>
          <a:xfrm>
            <a:off x="3560083"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943050A-2473-F74A-90B1-13C96DB80099}"/>
              </a:ext>
            </a:extLst>
          </p:cNvPr>
          <p:cNvSpPr/>
          <p:nvPr userDrawn="1"/>
        </p:nvSpPr>
        <p:spPr>
          <a:xfrm>
            <a:off x="3816869" y="-1"/>
            <a:ext cx="1107642"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141ABFE-D653-3540-B09E-B4410096FF90}"/>
              </a:ext>
            </a:extLst>
          </p:cNvPr>
          <p:cNvSpPr/>
          <p:nvPr userDrawn="1"/>
        </p:nvSpPr>
        <p:spPr>
          <a:xfrm>
            <a:off x="4924511" y="-1"/>
            <a:ext cx="282101" cy="210590"/>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Shape&#10;&#10;Description automatically generated with medium confidence">
            <a:extLst>
              <a:ext uri="{FF2B5EF4-FFF2-40B4-BE49-F238E27FC236}">
                <a16:creationId xmlns:a16="http://schemas.microsoft.com/office/drawing/2014/main" id="{41AE3820-E8FB-4C18-989E-080BD0ED51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793" y="6168339"/>
            <a:ext cx="2188533" cy="402225"/>
          </a:xfrm>
          <a:prstGeom prst="rect">
            <a:avLst/>
          </a:prstGeom>
        </p:spPr>
      </p:pic>
    </p:spTree>
    <p:extLst>
      <p:ext uri="{BB962C8B-B14F-4D97-AF65-F5344CB8AC3E}">
        <p14:creationId xmlns:p14="http://schemas.microsoft.com/office/powerpoint/2010/main" val="27179493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OrangeGradientBa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9674BF-73F2-DF4E-AA65-AC9C1088C5C6}"/>
              </a:ext>
            </a:extLst>
          </p:cNvPr>
          <p:cNvSpPr/>
          <p:nvPr userDrawn="1"/>
        </p:nvSpPr>
        <p:spPr>
          <a:xfrm>
            <a:off x="0" y="0"/>
            <a:ext cx="12192000" cy="210589"/>
          </a:xfrm>
          <a:prstGeom prst="rect">
            <a:avLst/>
          </a:prstGeom>
          <a:gradFill flip="none" rotWithShape="1">
            <a:gsLst>
              <a:gs pos="0">
                <a:schemeClr val="accent5"/>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B9C8918-2C9E-2646-B722-8558548DC62E}"/>
              </a:ext>
            </a:extLst>
          </p:cNvPr>
          <p:cNvSpPr/>
          <p:nvPr userDrawn="1"/>
        </p:nvSpPr>
        <p:spPr>
          <a:xfrm>
            <a:off x="0" y="0"/>
            <a:ext cx="12192000" cy="210589"/>
          </a:xfrm>
          <a:prstGeom prst="rect">
            <a:avLst/>
          </a:prstGeom>
          <a:solidFill>
            <a:srgbClr val="004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8E19101-4567-5B4E-83B0-15AC8A162AAB}"/>
              </a:ext>
            </a:extLst>
          </p:cNvPr>
          <p:cNvSpPr/>
          <p:nvPr userDrawn="1"/>
        </p:nvSpPr>
        <p:spPr>
          <a:xfrm>
            <a:off x="837394" y="0"/>
            <a:ext cx="419154"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74B773E-8DCD-AD4C-9CD5-1601F3902E35}"/>
              </a:ext>
            </a:extLst>
          </p:cNvPr>
          <p:cNvSpPr/>
          <p:nvPr userDrawn="1"/>
        </p:nvSpPr>
        <p:spPr>
          <a:xfrm>
            <a:off x="1752993" y="0"/>
            <a:ext cx="581415" cy="210589"/>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C6F806F-E1BF-C34F-A504-7BB831B0DC9F}"/>
              </a:ext>
            </a:extLst>
          </p:cNvPr>
          <p:cNvSpPr/>
          <p:nvPr userDrawn="1"/>
        </p:nvSpPr>
        <p:spPr>
          <a:xfrm>
            <a:off x="2334409"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43F6638-19E1-924D-9C2C-93DCBC632B92}"/>
              </a:ext>
            </a:extLst>
          </p:cNvPr>
          <p:cNvSpPr/>
          <p:nvPr userDrawn="1"/>
        </p:nvSpPr>
        <p:spPr>
          <a:xfrm>
            <a:off x="2591194" y="0"/>
            <a:ext cx="256786"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8F5A554-F078-754F-B143-7BB72BFED050}"/>
              </a:ext>
            </a:extLst>
          </p:cNvPr>
          <p:cNvSpPr/>
          <p:nvPr userDrawn="1"/>
        </p:nvSpPr>
        <p:spPr>
          <a:xfrm>
            <a:off x="3560083"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04D0FB3-72C3-BB4E-89B9-94B5BEAE2C26}"/>
              </a:ext>
            </a:extLst>
          </p:cNvPr>
          <p:cNvSpPr/>
          <p:nvPr userDrawn="1"/>
        </p:nvSpPr>
        <p:spPr>
          <a:xfrm>
            <a:off x="3816869" y="-1"/>
            <a:ext cx="1107642"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C819A78-97FB-3149-AC9B-8F846F3B786B}"/>
              </a:ext>
            </a:extLst>
          </p:cNvPr>
          <p:cNvSpPr/>
          <p:nvPr userDrawn="1"/>
        </p:nvSpPr>
        <p:spPr>
          <a:xfrm>
            <a:off x="4924511" y="-1"/>
            <a:ext cx="282101" cy="210590"/>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1677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SilverBa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9674BF-73F2-DF4E-AA65-AC9C1088C5C6}"/>
              </a:ext>
            </a:extLst>
          </p:cNvPr>
          <p:cNvSpPr/>
          <p:nvPr userDrawn="1"/>
        </p:nvSpPr>
        <p:spPr>
          <a:xfrm>
            <a:off x="0" y="0"/>
            <a:ext cx="12192000" cy="210589"/>
          </a:xfrm>
          <a:prstGeom prst="rect">
            <a:avLst/>
          </a:prstGeom>
          <a:solidFill>
            <a:srgbClr val="004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el 1">
            <a:extLst>
              <a:ext uri="{FF2B5EF4-FFF2-40B4-BE49-F238E27FC236}">
                <a16:creationId xmlns:a16="http://schemas.microsoft.com/office/drawing/2014/main" id="{8874BFF3-5581-F84F-9614-A6B16F4CA112}"/>
              </a:ext>
            </a:extLst>
          </p:cNvPr>
          <p:cNvSpPr>
            <a:spLocks noGrp="1"/>
          </p:cNvSpPr>
          <p:nvPr>
            <p:ph type="title" hasCustomPrompt="1"/>
          </p:nvPr>
        </p:nvSpPr>
        <p:spPr>
          <a:xfrm>
            <a:off x="917914" y="898313"/>
            <a:ext cx="10938695" cy="1182722"/>
          </a:xfrm>
          <a:prstGeom prst="rect">
            <a:avLst/>
          </a:prstGeom>
        </p:spPr>
        <p:txBody>
          <a:bodyPr/>
          <a:lstStyle>
            <a:lvl1pPr>
              <a:defRPr b="0">
                <a:gradFill>
                  <a:gsLst>
                    <a:gs pos="0">
                      <a:schemeClr val="tx1">
                        <a:lumMod val="85000"/>
                        <a:lumOff val="15000"/>
                      </a:schemeClr>
                    </a:gs>
                    <a:gs pos="100000">
                      <a:schemeClr val="bg2">
                        <a:lumMod val="10000"/>
                      </a:schemeClr>
                    </a:gs>
                  </a:gsLst>
                  <a:lin ang="0" scaled="1"/>
                </a:gradFill>
              </a:defRPr>
            </a:lvl1pPr>
          </a:lstStyle>
          <a:p>
            <a:r>
              <a:rPr lang="en-AU" noProof="0"/>
              <a:t>Title</a:t>
            </a:r>
          </a:p>
        </p:txBody>
      </p:sp>
      <p:sp>
        <p:nvSpPr>
          <p:cNvPr id="2" name="TextBox 1">
            <a:extLst>
              <a:ext uri="{FF2B5EF4-FFF2-40B4-BE49-F238E27FC236}">
                <a16:creationId xmlns:a16="http://schemas.microsoft.com/office/drawing/2014/main" id="{E4FAFF8C-5AC5-084D-B6F0-41FAC3C40D8E}"/>
              </a:ext>
            </a:extLst>
          </p:cNvPr>
          <p:cNvSpPr txBox="1"/>
          <p:nvPr userDrawn="1"/>
        </p:nvSpPr>
        <p:spPr>
          <a:xfrm>
            <a:off x="2667000" y="1482969"/>
            <a:ext cx="0" cy="0"/>
          </a:xfrm>
          <a:prstGeom prst="rect">
            <a:avLst/>
          </a:prstGeom>
        </p:spPr>
        <p:txBody>
          <a:bodyPr wrap="none" lIns="22860" tIns="22860" rIns="22860" bIns="22860" rtlCol="0" anchor="ctr">
            <a:noAutofit/>
          </a:bodyPr>
          <a:lstStyle/>
          <a:p>
            <a:pPr algn="l"/>
            <a:endParaRPr lang="en-US" sz="1300" err="1">
              <a:solidFill>
                <a:schemeClr val="tx1"/>
              </a:solidFill>
              <a:latin typeface="+mn-lt"/>
              <a:ea typeface="Helvetica Neue" charset="0"/>
              <a:cs typeface="Helvetica Neue" charset="0"/>
            </a:endParaRPr>
          </a:p>
        </p:txBody>
      </p:sp>
      <p:sp>
        <p:nvSpPr>
          <p:cNvPr id="3" name="Rectangle 2">
            <a:extLst>
              <a:ext uri="{FF2B5EF4-FFF2-40B4-BE49-F238E27FC236}">
                <a16:creationId xmlns:a16="http://schemas.microsoft.com/office/drawing/2014/main" id="{DF898958-0232-7A4D-AD9B-CE5CB4E5E201}"/>
              </a:ext>
            </a:extLst>
          </p:cNvPr>
          <p:cNvSpPr/>
          <p:nvPr userDrawn="1"/>
        </p:nvSpPr>
        <p:spPr>
          <a:xfrm>
            <a:off x="837394" y="0"/>
            <a:ext cx="419154"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6FC9DD9-2F94-FF41-8FA5-A06010437240}"/>
              </a:ext>
            </a:extLst>
          </p:cNvPr>
          <p:cNvSpPr/>
          <p:nvPr userDrawn="1"/>
        </p:nvSpPr>
        <p:spPr>
          <a:xfrm>
            <a:off x="1752993" y="0"/>
            <a:ext cx="581415" cy="210589"/>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783475F-212D-D24A-990D-F597330F0FAB}"/>
              </a:ext>
            </a:extLst>
          </p:cNvPr>
          <p:cNvSpPr/>
          <p:nvPr userDrawn="1"/>
        </p:nvSpPr>
        <p:spPr>
          <a:xfrm>
            <a:off x="2334409"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832F9D5-08EE-ED48-BD8C-524F2B677CAB}"/>
              </a:ext>
            </a:extLst>
          </p:cNvPr>
          <p:cNvSpPr/>
          <p:nvPr userDrawn="1"/>
        </p:nvSpPr>
        <p:spPr>
          <a:xfrm>
            <a:off x="2591194" y="0"/>
            <a:ext cx="256786"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5D81987-E77D-284F-A5D3-64875C8F4D66}"/>
              </a:ext>
            </a:extLst>
          </p:cNvPr>
          <p:cNvSpPr/>
          <p:nvPr userDrawn="1"/>
        </p:nvSpPr>
        <p:spPr>
          <a:xfrm>
            <a:off x="3560083"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2A2469F-5CA2-AB4F-B11E-6405C7F3DBBE}"/>
              </a:ext>
            </a:extLst>
          </p:cNvPr>
          <p:cNvSpPr/>
          <p:nvPr userDrawn="1"/>
        </p:nvSpPr>
        <p:spPr>
          <a:xfrm>
            <a:off x="3816869" y="-1"/>
            <a:ext cx="1107642"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3B76579-8212-9742-BCFD-915465FB86D6}"/>
              </a:ext>
            </a:extLst>
          </p:cNvPr>
          <p:cNvSpPr/>
          <p:nvPr userDrawn="1"/>
        </p:nvSpPr>
        <p:spPr>
          <a:xfrm>
            <a:off x="4924511" y="-1"/>
            <a:ext cx="282101" cy="210590"/>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Shape&#10;&#10;Description automatically generated with medium confidence">
            <a:extLst>
              <a:ext uri="{FF2B5EF4-FFF2-40B4-BE49-F238E27FC236}">
                <a16:creationId xmlns:a16="http://schemas.microsoft.com/office/drawing/2014/main" id="{6E57FB54-8210-43A9-8331-B5673E5687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793" y="6168339"/>
            <a:ext cx="2188533" cy="402225"/>
          </a:xfrm>
          <a:prstGeom prst="rect">
            <a:avLst/>
          </a:prstGeom>
        </p:spPr>
      </p:pic>
    </p:spTree>
    <p:extLst>
      <p:ext uri="{BB962C8B-B14F-4D97-AF65-F5344CB8AC3E}">
        <p14:creationId xmlns:p14="http://schemas.microsoft.com/office/powerpoint/2010/main" val="365303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ecitonTitlePage Picture">
    <p:spTree>
      <p:nvGrpSpPr>
        <p:cNvPr id="1" name=""/>
        <p:cNvGrpSpPr/>
        <p:nvPr/>
      </p:nvGrpSpPr>
      <p:grpSpPr>
        <a:xfrm>
          <a:off x="0" y="0"/>
          <a:ext cx="0" cy="0"/>
          <a:chOff x="0" y="0"/>
          <a:chExt cx="0" cy="0"/>
        </a:xfrm>
      </p:grpSpPr>
      <p:sp>
        <p:nvSpPr>
          <p:cNvPr id="6" name="Bild">
            <a:extLst>
              <a:ext uri="{FF2B5EF4-FFF2-40B4-BE49-F238E27FC236}">
                <a16:creationId xmlns:a16="http://schemas.microsoft.com/office/drawing/2014/main" id="{AC009FC7-A04B-1B49-B7CE-ABC58262D45C}"/>
              </a:ext>
            </a:extLst>
          </p:cNvPr>
          <p:cNvSpPr>
            <a:spLocks noGrp="1"/>
          </p:cNvSpPr>
          <p:nvPr>
            <p:ph type="pic" idx="13"/>
          </p:nvPr>
        </p:nvSpPr>
        <p:spPr>
          <a:xfrm>
            <a:off x="6096000" y="0"/>
            <a:ext cx="6096000" cy="6858001"/>
          </a:xfrm>
          <a:prstGeom prst="rect">
            <a:avLst/>
          </a:prstGeom>
          <a:pattFill prst="ltDnDiag">
            <a:fgClr>
              <a:schemeClr val="bg2"/>
            </a:fgClr>
            <a:bgClr>
              <a:schemeClr val="bg1"/>
            </a:bgClr>
          </a:pattFill>
        </p:spPr>
        <p:txBody>
          <a:bodyPr lIns="91439" tIns="45719" rIns="91439" bIns="45719" anchor="t">
            <a:noAutofit/>
          </a:bodyPr>
          <a:lstStyle/>
          <a:p>
            <a:r>
              <a:rPr lang="en-US"/>
              <a:t>Click icon to add picture</a:t>
            </a:r>
            <a:endParaRPr/>
          </a:p>
        </p:txBody>
      </p:sp>
      <p:sp>
        <p:nvSpPr>
          <p:cNvPr id="7" name="ABOUT…">
            <a:extLst>
              <a:ext uri="{FF2B5EF4-FFF2-40B4-BE49-F238E27FC236}">
                <a16:creationId xmlns:a16="http://schemas.microsoft.com/office/drawing/2014/main" id="{27158CA1-850C-C642-A6C7-44B0ED57135B}"/>
              </a:ext>
            </a:extLst>
          </p:cNvPr>
          <p:cNvSpPr txBox="1"/>
          <p:nvPr userDrawn="1"/>
        </p:nvSpPr>
        <p:spPr>
          <a:xfrm>
            <a:off x="956410" y="788247"/>
            <a:ext cx="4160251" cy="1182721"/>
          </a:xfrm>
          <a:prstGeom prst="rect">
            <a:avLst/>
          </a:prstGeom>
          <a:ln w="12700">
            <a:miter lim="400000"/>
          </a:ln>
          <a:extLst>
            <a:ext uri="{C572A759-6A51-4108-AA02-DFA0A04FC94B}">
              <ma14:wrappingTextBoxFlag xmlns="" xmlns:ma14="http://schemas.microsoft.com/office/mac/drawingml/2011/main" val="1"/>
            </a:ext>
          </a:extLst>
        </p:spPr>
        <p:txBody>
          <a:bodyPr lIns="22860" rIns="22860">
            <a:normAutofit/>
          </a:bodyPr>
          <a:lstStyle>
            <a:defPPr>
              <a:defRPr lang="en-US"/>
            </a:defPPr>
            <a:lvl1pPr>
              <a:lnSpc>
                <a:spcPts val="3400"/>
              </a:lnSpc>
              <a:defRPr sz="3600" b="1" i="0" cap="all" spc="-215">
                <a:solidFill>
                  <a:schemeClr val="accent1"/>
                </a:solidFill>
                <a:latin typeface="+mj-lt"/>
                <a:ea typeface="Helvetica Neue" charset="0"/>
                <a:cs typeface="Helvetica Neue" charset="0"/>
              </a:defRPr>
            </a:lvl1pPr>
            <a:lvl2pPr marL="1371531"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2pPr>
            <a:lvl3pPr marL="2285886"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3pPr>
            <a:lvl4pPr marL="3200240"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4pPr>
            <a:lvl5pPr marL="4114594"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5pPr>
            <a:lvl6pPr marL="5028949" indent="-457177" defTabSz="1828709">
              <a:lnSpc>
                <a:spcPct val="90000"/>
              </a:lnSpc>
              <a:spcBef>
                <a:spcPts val="1000"/>
              </a:spcBef>
              <a:buFont typeface="Arial" panose="020B0604020202020204" pitchFamily="34" charset="0"/>
              <a:buChar char="•"/>
              <a:defRPr sz="3600"/>
            </a:lvl6pPr>
            <a:lvl7pPr marL="5943303" indent="-457177" defTabSz="1828709">
              <a:lnSpc>
                <a:spcPct val="90000"/>
              </a:lnSpc>
              <a:spcBef>
                <a:spcPts val="1000"/>
              </a:spcBef>
              <a:buFont typeface="Arial" panose="020B0604020202020204" pitchFamily="34" charset="0"/>
              <a:buChar char="•"/>
              <a:defRPr sz="3600"/>
            </a:lvl7pPr>
            <a:lvl8pPr marL="6857657" indent="-457177" defTabSz="1828709">
              <a:lnSpc>
                <a:spcPct val="90000"/>
              </a:lnSpc>
              <a:spcBef>
                <a:spcPts val="1000"/>
              </a:spcBef>
              <a:buFont typeface="Arial" panose="020B0604020202020204" pitchFamily="34" charset="0"/>
              <a:buChar char="•"/>
              <a:defRPr sz="3600"/>
            </a:lvl8pPr>
            <a:lvl9pPr marL="7772011" indent="-457177" defTabSz="1828709">
              <a:lnSpc>
                <a:spcPct val="90000"/>
              </a:lnSpc>
              <a:spcBef>
                <a:spcPts val="1000"/>
              </a:spcBef>
              <a:buFont typeface="Arial" panose="020B0604020202020204" pitchFamily="34" charset="0"/>
              <a:buChar char="•"/>
              <a:defRPr sz="3600"/>
            </a:lvl9pPr>
          </a:lstStyle>
          <a:p>
            <a:r>
              <a:rPr lang="en-AU" b="0" cap="none">
                <a:gradFill>
                  <a:gsLst>
                    <a:gs pos="0">
                      <a:schemeClr val="bg2">
                        <a:lumMod val="10000"/>
                      </a:schemeClr>
                    </a:gs>
                    <a:gs pos="100000">
                      <a:schemeClr val="bg2">
                        <a:lumMod val="25000"/>
                      </a:schemeClr>
                    </a:gs>
                  </a:gsLst>
                  <a:lin ang="2700000" scaled="1"/>
                </a:gradFill>
              </a:rPr>
              <a:t>Heading</a:t>
            </a:r>
          </a:p>
        </p:txBody>
      </p:sp>
      <p:sp>
        <p:nvSpPr>
          <p:cNvPr id="8" name="Inhaltsplatzhalter 3">
            <a:extLst>
              <a:ext uri="{FF2B5EF4-FFF2-40B4-BE49-F238E27FC236}">
                <a16:creationId xmlns:a16="http://schemas.microsoft.com/office/drawing/2014/main" id="{831612A6-A59F-5041-A0C9-4B2691E249A4}"/>
              </a:ext>
            </a:extLst>
          </p:cNvPr>
          <p:cNvSpPr txBox="1">
            <a:spLocks/>
          </p:cNvSpPr>
          <p:nvPr userDrawn="1"/>
        </p:nvSpPr>
        <p:spPr>
          <a:xfrm>
            <a:off x="1395116" y="2081035"/>
            <a:ext cx="4455115" cy="95284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60"/>
              </a:lnSpc>
              <a:buNone/>
            </a:pPr>
            <a:r>
              <a:rPr lang="en-AU" sz="2000">
                <a:solidFill>
                  <a:srgbClr val="008A96"/>
                </a:solidFill>
              </a:rPr>
              <a:t>Pull quote</a:t>
            </a:r>
          </a:p>
          <a:p>
            <a:pPr marL="0" indent="0">
              <a:lnSpc>
                <a:spcPts val="2360"/>
              </a:lnSpc>
              <a:buNone/>
            </a:pPr>
            <a:endParaRPr lang="en-AU" sz="2000">
              <a:solidFill>
                <a:schemeClr val="accent3"/>
              </a:solidFill>
            </a:endParaRPr>
          </a:p>
        </p:txBody>
      </p:sp>
      <p:sp>
        <p:nvSpPr>
          <p:cNvPr id="9" name="Tequis magnam everunt re volupti ntiusament at et omnimo totatin venimus anturis explaut alique quatem qui utemquia dolo erum soluptas alite tet id qui utempor esequis evelesc iaecabor re conseque qui officab orruntota cus ium rempedi gendandus veniscidus erum as ut utempor esequis evelesc iaecabor re conseque qui officab orruntota cus ium idebit, toremporias ea conet volo blantia plaborepel is natqui officil magnihi.">
            <a:extLst>
              <a:ext uri="{FF2B5EF4-FFF2-40B4-BE49-F238E27FC236}">
                <a16:creationId xmlns:a16="http://schemas.microsoft.com/office/drawing/2014/main" id="{D4914732-AABE-364B-9EE5-443B40E1A325}"/>
              </a:ext>
            </a:extLst>
          </p:cNvPr>
          <p:cNvSpPr txBox="1"/>
          <p:nvPr userDrawn="1"/>
        </p:nvSpPr>
        <p:spPr>
          <a:xfrm>
            <a:off x="1471017" y="3033875"/>
            <a:ext cx="4034750" cy="2652282"/>
          </a:xfrm>
          <a:prstGeom prst="rect">
            <a:avLst/>
          </a:prstGeom>
          <a:noFill/>
          <a:ln w="12700">
            <a:miter lim="400000"/>
          </a:ln>
          <a:extLst>
            <a:ext uri="{C572A759-6A51-4108-AA02-DFA0A04FC94B}">
              <ma14:wrappingTextBoxFlag xmlns="" xmlns:ma14="http://schemas.microsoft.com/office/mac/drawingml/2011/main" val="1"/>
            </a:ext>
          </a:extLst>
        </p:spPr>
        <p:txBody>
          <a:bodyPr lIns="22860" rIns="22860"/>
          <a:lstStyle>
            <a:lvl1pPr>
              <a:lnSpc>
                <a:spcPct val="120000"/>
              </a:lnSpc>
              <a:defRPr sz="2600" i="0" spc="0">
                <a:solidFill>
                  <a:srgbClr val="6E686F"/>
                </a:solidFill>
                <a:latin typeface="Open Sans"/>
                <a:ea typeface="Open Sans"/>
                <a:cs typeface="Open Sans"/>
                <a:sym typeface="Open Sans"/>
              </a:defRPr>
            </a:lvl1pPr>
          </a:lstStyle>
          <a:p>
            <a:r>
              <a:rPr lang="en-AU" sz="1300">
                <a:solidFill>
                  <a:schemeClr val="bg2">
                    <a:lumMod val="25000"/>
                  </a:schemeClr>
                </a:solidFill>
                <a:latin typeface="+mn-lt"/>
                <a:ea typeface="Helvetica Neue" charset="0"/>
                <a:cs typeface="Helvetica Neue" charset="0"/>
              </a:rPr>
              <a:t>Text</a:t>
            </a:r>
          </a:p>
        </p:txBody>
      </p:sp>
      <p:pic>
        <p:nvPicPr>
          <p:cNvPr id="10" name="Picture 9" descr="Shape&#10;&#10;Description automatically generated with medium confidence">
            <a:extLst>
              <a:ext uri="{FF2B5EF4-FFF2-40B4-BE49-F238E27FC236}">
                <a16:creationId xmlns:a16="http://schemas.microsoft.com/office/drawing/2014/main" id="{A9384539-9C72-4D64-ABCE-47F435AF74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793" y="6168339"/>
            <a:ext cx="2188533" cy="402225"/>
          </a:xfrm>
          <a:prstGeom prst="rect">
            <a:avLst/>
          </a:prstGeom>
        </p:spPr>
      </p:pic>
    </p:spTree>
    <p:extLst>
      <p:ext uri="{BB962C8B-B14F-4D97-AF65-F5344CB8AC3E}">
        <p14:creationId xmlns:p14="http://schemas.microsoft.com/office/powerpoint/2010/main" val="76781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6F5A2E-B019-214E-9B99-03C4D6FC9CD0}" type="datetimeFigureOut">
              <a:rPr lang="en-US" smtClean="0"/>
              <a:t>8/8/2024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7AC7D-DE47-D04B-810A-E333F322F2EB}" type="slidenum">
              <a:rPr lang="en-US" smtClean="0"/>
              <a:t>‹#›</a:t>
            </a:fld>
            <a:endParaRPr lang="en-US"/>
          </a:p>
        </p:txBody>
      </p:sp>
    </p:spTree>
    <p:extLst>
      <p:ext uri="{BB962C8B-B14F-4D97-AF65-F5344CB8AC3E}">
        <p14:creationId xmlns:p14="http://schemas.microsoft.com/office/powerpoint/2010/main" val="292094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6F5A2E-B019-214E-9B99-03C4D6FC9CD0}" type="datetimeFigureOut">
              <a:rPr lang="en-US" smtClean="0"/>
              <a:t>8/8/2024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7AC7D-DE47-D04B-810A-E333F322F2EB}" type="slidenum">
              <a:rPr lang="en-US" smtClean="0"/>
              <a:t>‹#›</a:t>
            </a:fld>
            <a:endParaRPr lang="en-US"/>
          </a:p>
        </p:txBody>
      </p:sp>
    </p:spTree>
    <p:extLst>
      <p:ext uri="{BB962C8B-B14F-4D97-AF65-F5344CB8AC3E}">
        <p14:creationId xmlns:p14="http://schemas.microsoft.com/office/powerpoint/2010/main" val="18702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B6F5A2E-B019-214E-9B99-03C4D6FC9CD0}" type="datetimeFigureOut">
              <a:rPr lang="en-US" smtClean="0"/>
              <a:t>8/8/2024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E7AC7D-DE47-D04B-810A-E333F322F2EB}" type="slidenum">
              <a:rPr lang="en-US" smtClean="0"/>
              <a:t>‹#›</a:t>
            </a:fld>
            <a:endParaRPr lang="en-US"/>
          </a:p>
        </p:txBody>
      </p:sp>
    </p:spTree>
    <p:extLst>
      <p:ext uri="{BB962C8B-B14F-4D97-AF65-F5344CB8AC3E}">
        <p14:creationId xmlns:p14="http://schemas.microsoft.com/office/powerpoint/2010/main" val="1899032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B6F5A2E-B019-214E-9B99-03C4D6FC9CD0}" type="datetimeFigureOut">
              <a:rPr lang="en-US" smtClean="0"/>
              <a:t>8/8/2024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E7AC7D-DE47-D04B-810A-E333F322F2EB}" type="slidenum">
              <a:rPr lang="en-US" smtClean="0"/>
              <a:t>‹#›</a:t>
            </a:fld>
            <a:endParaRPr lang="en-US"/>
          </a:p>
        </p:txBody>
      </p:sp>
    </p:spTree>
    <p:extLst>
      <p:ext uri="{BB962C8B-B14F-4D97-AF65-F5344CB8AC3E}">
        <p14:creationId xmlns:p14="http://schemas.microsoft.com/office/powerpoint/2010/main" val="3767429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6F5A2E-B019-214E-9B99-03C4D6FC9CD0}" type="datetimeFigureOut">
              <a:rPr lang="en-US" smtClean="0"/>
              <a:t>8/8/2024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E7AC7D-DE47-D04B-810A-E333F322F2EB}" type="slidenum">
              <a:rPr lang="en-US" smtClean="0"/>
              <a:t>‹#›</a:t>
            </a:fld>
            <a:endParaRPr lang="en-US"/>
          </a:p>
        </p:txBody>
      </p:sp>
    </p:spTree>
    <p:extLst>
      <p:ext uri="{BB962C8B-B14F-4D97-AF65-F5344CB8AC3E}">
        <p14:creationId xmlns:p14="http://schemas.microsoft.com/office/powerpoint/2010/main" val="2027300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6F5A2E-B019-214E-9B99-03C4D6FC9CD0}" type="datetimeFigureOut">
              <a:rPr lang="en-US" smtClean="0"/>
              <a:t>8/8/2024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E7AC7D-DE47-D04B-810A-E333F322F2EB}" type="slidenum">
              <a:rPr lang="en-US" smtClean="0"/>
              <a:t>‹#›</a:t>
            </a:fld>
            <a:endParaRPr lang="en-US"/>
          </a:p>
        </p:txBody>
      </p:sp>
    </p:spTree>
    <p:extLst>
      <p:ext uri="{BB962C8B-B14F-4D97-AF65-F5344CB8AC3E}">
        <p14:creationId xmlns:p14="http://schemas.microsoft.com/office/powerpoint/2010/main" val="2160234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B6F5A2E-B019-214E-9B99-03C4D6FC9CD0}" type="datetimeFigureOut">
              <a:rPr lang="en-US" smtClean="0"/>
              <a:t>8/8/2024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E7AC7D-DE47-D04B-810A-E333F322F2EB}" type="slidenum">
              <a:rPr lang="en-US" smtClean="0"/>
              <a:t>‹#›</a:t>
            </a:fld>
            <a:endParaRPr lang="en-US"/>
          </a:p>
        </p:txBody>
      </p:sp>
    </p:spTree>
    <p:extLst>
      <p:ext uri="{BB962C8B-B14F-4D97-AF65-F5344CB8AC3E}">
        <p14:creationId xmlns:p14="http://schemas.microsoft.com/office/powerpoint/2010/main" val="240185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B6F5A2E-B019-214E-9B99-03C4D6FC9CD0}" type="datetimeFigureOut">
              <a:rPr lang="en-AU" noProof="0" smtClean="0"/>
              <a:t>8/08/2024</a:t>
            </a:fld>
            <a:endParaRPr lang="en-AU" noProof="0"/>
          </a:p>
        </p:txBody>
      </p:sp>
      <p:sp>
        <p:nvSpPr>
          <p:cNvPr id="6" name="Footer Placeholder 5"/>
          <p:cNvSpPr>
            <a:spLocks noGrp="1"/>
          </p:cNvSpPr>
          <p:nvPr>
            <p:ph type="ftr" sz="quarter" idx="11"/>
          </p:nvPr>
        </p:nvSpPr>
        <p:spPr/>
        <p:txBody>
          <a:bodyPr/>
          <a:lstStyle/>
          <a:p>
            <a:endParaRPr lang="en-AU" noProof="0"/>
          </a:p>
        </p:txBody>
      </p:sp>
      <p:sp>
        <p:nvSpPr>
          <p:cNvPr id="7" name="Slide Number Placeholder 6"/>
          <p:cNvSpPr>
            <a:spLocks noGrp="1"/>
          </p:cNvSpPr>
          <p:nvPr>
            <p:ph type="sldNum" sz="quarter" idx="12"/>
          </p:nvPr>
        </p:nvSpPr>
        <p:spPr/>
        <p:txBody>
          <a:bodyPr/>
          <a:lstStyle/>
          <a:p>
            <a:fld id="{D8E7AC7D-DE47-D04B-810A-E333F322F2EB}" type="slidenum">
              <a:rPr lang="en-AU" noProof="0" smtClean="0"/>
              <a:t>‹#›</a:t>
            </a:fld>
            <a:endParaRPr lang="en-AU" noProof="0"/>
          </a:p>
        </p:txBody>
      </p:sp>
    </p:spTree>
    <p:extLst>
      <p:ext uri="{BB962C8B-B14F-4D97-AF65-F5344CB8AC3E}">
        <p14:creationId xmlns:p14="http://schemas.microsoft.com/office/powerpoint/2010/main" val="2928761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6F5A2E-B019-214E-9B99-03C4D6FC9CD0}" type="datetimeFigureOut">
              <a:rPr lang="en-AU" noProof="0" smtClean="0"/>
              <a:t>8/08/2024</a:t>
            </a:fld>
            <a:endParaRPr lang="en-AU" noProof="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noProof="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E7AC7D-DE47-D04B-810A-E333F322F2EB}" type="slidenum">
              <a:rPr lang="en-AU" noProof="0" smtClean="0"/>
              <a:t>‹#›</a:t>
            </a:fld>
            <a:endParaRPr lang="en-AU" noProof="0"/>
          </a:p>
        </p:txBody>
      </p:sp>
    </p:spTree>
    <p:extLst>
      <p:ext uri="{BB962C8B-B14F-4D97-AF65-F5344CB8AC3E}">
        <p14:creationId xmlns:p14="http://schemas.microsoft.com/office/powerpoint/2010/main" val="1595392801"/>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 id="2147484005" r:id="rId12"/>
    <p:sldLayoutId id="2147484006" r:id="rId13"/>
    <p:sldLayoutId id="2147484009" r:id="rId14"/>
    <p:sldLayoutId id="2147484010" r:id="rId15"/>
    <p:sldLayoutId id="2147483677" r:id="rId16"/>
    <p:sldLayoutId id="2147483666"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18.svg"/></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hyperlink" Target="https://www.royalcommission.gov.au/system/files/2021-03/final-report-recommendations.pdf" TargetMode="Externa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119552-B087-0DCD-7ED4-EE82210BD909}"/>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683" r="14171" b="22550"/>
          <a:stretch/>
        </p:blipFill>
        <p:spPr>
          <a:xfrm>
            <a:off x="4080503" y="188522"/>
            <a:ext cx="8111497" cy="5592792"/>
          </a:xfrm>
          <a:prstGeom prst="rect">
            <a:avLst/>
          </a:prstGeom>
        </p:spPr>
      </p:pic>
      <p:sp>
        <p:nvSpPr>
          <p:cNvPr id="10" name="www.helvetic-studio.com">
            <a:extLst>
              <a:ext uri="{C183D7F6-B498-43B3-948B-1728B52AA6E4}">
                <adec:decorative xmlns:adec="http://schemas.microsoft.com/office/drawing/2017/decorative" val="1"/>
              </a:ext>
            </a:extLst>
          </p:cNvPr>
          <p:cNvSpPr txBox="1"/>
          <p:nvPr/>
        </p:nvSpPr>
        <p:spPr>
          <a:xfrm>
            <a:off x="8783053" y="6239087"/>
            <a:ext cx="2707837" cy="319368"/>
          </a:xfrm>
          <a:prstGeom prst="rect">
            <a:avLst/>
          </a:prstGeom>
          <a:ln w="12700">
            <a:miter lim="400000"/>
          </a:ln>
          <a:extLst>
            <a:ext uri="{C572A759-6A51-4108-AA02-DFA0A04FC94B}">
              <ma14:wrappingTextBoxFlag xmlns="" xmlns:ma14="http://schemas.microsoft.com/office/mac/drawingml/2011/main" val="1"/>
            </a:ext>
          </a:extLst>
        </p:spPr>
        <p:txBody>
          <a:bodyPr lIns="22860" rIns="22860">
            <a:normAutofit/>
          </a:bodyPr>
          <a:lstStyle>
            <a:lvl1pPr>
              <a:lnSpc>
                <a:spcPct val="110000"/>
              </a:lnSpc>
              <a:defRPr sz="2000" i="0" spc="0">
                <a:solidFill>
                  <a:srgbClr val="6E686F"/>
                </a:solidFill>
                <a:latin typeface="Open Sans"/>
                <a:ea typeface="Open Sans"/>
                <a:cs typeface="Open Sans"/>
                <a:sym typeface="Open Sans"/>
              </a:defRPr>
            </a:lvl1pPr>
          </a:lstStyle>
          <a:p>
            <a:pPr algn="r"/>
            <a:r>
              <a:rPr lang="en-AU" sz="1400" b="1">
                <a:solidFill>
                  <a:schemeClr val="tx1"/>
                </a:solidFill>
                <a:latin typeface="+mn-lt"/>
                <a:ea typeface="Helvetica" charset="0"/>
                <a:cs typeface="Helvetica" charset="0"/>
              </a:rPr>
              <a:t>www.health.gov.au</a:t>
            </a:r>
          </a:p>
        </p:txBody>
      </p:sp>
      <p:sp>
        <p:nvSpPr>
          <p:cNvPr id="9" name="TextBox 8">
            <a:extLst>
              <a:ext uri="{FF2B5EF4-FFF2-40B4-BE49-F238E27FC236}">
                <a16:creationId xmlns:a16="http://schemas.microsoft.com/office/drawing/2014/main" id="{DF11F376-FFDF-5E40-93A6-4936B00B4E5E}"/>
              </a:ext>
              <a:ext uri="{C183D7F6-B498-43B3-948B-1728B52AA6E4}">
                <adec:decorative xmlns:adec="http://schemas.microsoft.com/office/drawing/2017/decorative" val="1"/>
              </a:ext>
            </a:extLst>
          </p:cNvPr>
          <p:cNvSpPr txBox="1"/>
          <p:nvPr/>
        </p:nvSpPr>
        <p:spPr>
          <a:xfrm>
            <a:off x="2911642" y="1570121"/>
            <a:ext cx="0" cy="0"/>
          </a:xfrm>
          <a:prstGeom prst="rect">
            <a:avLst/>
          </a:prstGeom>
        </p:spPr>
        <p:txBody>
          <a:bodyPr wrap="none" lIns="22860" tIns="22860" rIns="22860" bIns="22860" rtlCol="0" anchor="ctr">
            <a:noAutofit/>
          </a:bodyPr>
          <a:lstStyle/>
          <a:p>
            <a:pPr algn="l"/>
            <a:endParaRPr lang="en-US" sz="1300" err="1">
              <a:solidFill>
                <a:schemeClr val="tx1"/>
              </a:solidFill>
              <a:latin typeface="+mn-lt"/>
              <a:ea typeface="Helvetica Neue" charset="0"/>
              <a:cs typeface="Helvetica Neue" charset="0"/>
            </a:endParaRPr>
          </a:p>
        </p:txBody>
      </p:sp>
      <p:sp>
        <p:nvSpPr>
          <p:cNvPr id="15" name="TextBox 14">
            <a:extLst>
              <a:ext uri="{FF2B5EF4-FFF2-40B4-BE49-F238E27FC236}">
                <a16:creationId xmlns:a16="http://schemas.microsoft.com/office/drawing/2014/main" id="{A26DAC68-7327-6E41-BEC5-66BCF34A6DE6}"/>
              </a:ext>
              <a:ext uri="{C183D7F6-B498-43B3-948B-1728B52AA6E4}">
                <adec:decorative xmlns:adec="http://schemas.microsoft.com/office/drawing/2017/decorative" val="1"/>
              </a:ext>
            </a:extLst>
          </p:cNvPr>
          <p:cNvSpPr txBox="1"/>
          <p:nvPr/>
        </p:nvSpPr>
        <p:spPr>
          <a:xfrm>
            <a:off x="1726532" y="3597442"/>
            <a:ext cx="0" cy="0"/>
          </a:xfrm>
          <a:prstGeom prst="rect">
            <a:avLst/>
          </a:prstGeom>
        </p:spPr>
        <p:txBody>
          <a:bodyPr wrap="none" lIns="22860" tIns="22860" rIns="22860" bIns="22860" rtlCol="0" anchor="ctr">
            <a:noAutofit/>
          </a:bodyPr>
          <a:lstStyle/>
          <a:p>
            <a:pPr algn="l"/>
            <a:endParaRPr lang="en-US" sz="1300" err="1">
              <a:solidFill>
                <a:schemeClr val="tx1"/>
              </a:solidFill>
              <a:latin typeface="+mn-lt"/>
              <a:ea typeface="Helvetica Neue" charset="0"/>
              <a:cs typeface="Helvetica Neue" charset="0"/>
            </a:endParaRPr>
          </a:p>
        </p:txBody>
      </p:sp>
      <p:sp>
        <p:nvSpPr>
          <p:cNvPr id="16" name="TextBox 15">
            <a:extLst>
              <a:ext uri="{FF2B5EF4-FFF2-40B4-BE49-F238E27FC236}">
                <a16:creationId xmlns:a16="http://schemas.microsoft.com/office/drawing/2014/main" id="{FA9DA5DC-3100-FB4C-8A63-00C4CC9E836E}"/>
              </a:ext>
              <a:ext uri="{C183D7F6-B498-43B3-948B-1728B52AA6E4}">
                <adec:decorative xmlns:adec="http://schemas.microsoft.com/office/drawing/2017/decorative" val="1"/>
              </a:ext>
            </a:extLst>
          </p:cNvPr>
          <p:cNvSpPr txBox="1"/>
          <p:nvPr/>
        </p:nvSpPr>
        <p:spPr>
          <a:xfrm>
            <a:off x="11099132" y="4295274"/>
            <a:ext cx="0" cy="0"/>
          </a:xfrm>
          <a:prstGeom prst="rect">
            <a:avLst/>
          </a:prstGeom>
        </p:spPr>
        <p:txBody>
          <a:bodyPr wrap="none" lIns="22860" tIns="22860" rIns="22860" bIns="22860" rtlCol="0" anchor="ctr">
            <a:noAutofit/>
          </a:bodyPr>
          <a:lstStyle/>
          <a:p>
            <a:pPr algn="l"/>
            <a:endParaRPr lang="en-US" sz="1300" err="1">
              <a:solidFill>
                <a:schemeClr val="tx1"/>
              </a:solidFill>
              <a:latin typeface="+mn-lt"/>
              <a:ea typeface="Helvetica Neue" charset="0"/>
              <a:cs typeface="Helvetica Neue" charset="0"/>
            </a:endParaRPr>
          </a:p>
        </p:txBody>
      </p:sp>
      <p:sp>
        <p:nvSpPr>
          <p:cNvPr id="4" name="Rectangle 3">
            <a:extLst>
              <a:ext uri="{FF2B5EF4-FFF2-40B4-BE49-F238E27FC236}">
                <a16:creationId xmlns:a16="http://schemas.microsoft.com/office/drawing/2014/main" id="{5D616AD4-F679-4B4E-93CE-9A0F9798C020}"/>
              </a:ext>
              <a:ext uri="{C183D7F6-B498-43B3-948B-1728B52AA6E4}">
                <adec:decorative xmlns:adec="http://schemas.microsoft.com/office/drawing/2017/decorative" val="1"/>
              </a:ext>
            </a:extLst>
          </p:cNvPr>
          <p:cNvSpPr/>
          <p:nvPr/>
        </p:nvSpPr>
        <p:spPr>
          <a:xfrm>
            <a:off x="0" y="1874101"/>
            <a:ext cx="6586538" cy="3914418"/>
          </a:xfrm>
          <a:prstGeom prst="rect">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92E51E1-FD8B-9A4F-9849-68D3ADC71213}"/>
              </a:ext>
              <a:ext uri="{C183D7F6-B498-43B3-948B-1728B52AA6E4}">
                <adec:decorative xmlns:adec="http://schemas.microsoft.com/office/drawing/2017/decorative" val="1"/>
              </a:ext>
            </a:extLst>
          </p:cNvPr>
          <p:cNvSpPr/>
          <p:nvPr/>
        </p:nvSpPr>
        <p:spPr>
          <a:xfrm>
            <a:off x="0" y="195727"/>
            <a:ext cx="12904382" cy="5592792"/>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BE319F90-3CB3-464B-AFB8-260E22599247}"/>
              </a:ext>
              <a:ext uri="{C183D7F6-B498-43B3-948B-1728B52AA6E4}">
                <adec:decorative xmlns:adec="http://schemas.microsoft.com/office/drawing/2017/decorative" val="1"/>
              </a:ext>
            </a:extLst>
          </p:cNvPr>
          <p:cNvGrpSpPr/>
          <p:nvPr/>
        </p:nvGrpSpPr>
        <p:grpSpPr>
          <a:xfrm>
            <a:off x="986589" y="1099837"/>
            <a:ext cx="6875108" cy="3975008"/>
            <a:chOff x="986589" y="1099837"/>
            <a:chExt cx="6875108" cy="3975008"/>
          </a:xfrm>
        </p:grpSpPr>
        <p:sp>
          <p:nvSpPr>
            <p:cNvPr id="21" name="KEYNOTE PRESENTATION">
              <a:extLst>
                <a:ext uri="{FF2B5EF4-FFF2-40B4-BE49-F238E27FC236}">
                  <a16:creationId xmlns:a16="http://schemas.microsoft.com/office/drawing/2014/main" id="{07E33BA1-460E-C544-A709-0D3DB6D80A13}"/>
                </a:ext>
              </a:extLst>
            </p:cNvPr>
            <p:cNvSpPr txBox="1"/>
            <p:nvPr userDrawn="1"/>
          </p:nvSpPr>
          <p:spPr>
            <a:xfrm>
              <a:off x="1554476" y="3429000"/>
              <a:ext cx="4705610" cy="930868"/>
            </a:xfrm>
            <a:prstGeom prst="rect">
              <a:avLst/>
            </a:prstGeom>
            <a:ln w="12700">
              <a:miter lim="400000"/>
            </a:ln>
            <a:extLst>
              <a:ext uri="{C572A759-6A51-4108-AA02-DFA0A04FC94B}">
                <ma14:wrappingTextBoxFlag xmlns="" xmlns:ma14="http://schemas.microsoft.com/office/mac/drawingml/2011/main"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r>
                <a:rPr lang="en-AU" sz="2000" spc="0">
                  <a:solidFill>
                    <a:srgbClr val="008A96"/>
                  </a:solidFill>
                  <a:latin typeface="+mn-lt"/>
                  <a:ea typeface="Helvetica" charset="0"/>
                  <a:cs typeface="Helvetica" charset="0"/>
                </a:rPr>
                <a:t>Pull quote</a:t>
              </a:r>
            </a:p>
          </p:txBody>
        </p:sp>
        <p:sp>
          <p:nvSpPr>
            <p:cNvPr id="19" name="Rechteck">
              <a:extLst>
                <a:ext uri="{FF2B5EF4-FFF2-40B4-BE49-F238E27FC236}">
                  <a16:creationId xmlns:a16="http://schemas.microsoft.com/office/drawing/2014/main" id="{733FED14-765A-234D-AB20-069D2C957652}"/>
                </a:ext>
              </a:extLst>
            </p:cNvPr>
            <p:cNvSpPr/>
            <p:nvPr userDrawn="1"/>
          </p:nvSpPr>
          <p:spPr>
            <a:xfrm>
              <a:off x="986589" y="1099837"/>
              <a:ext cx="6875108" cy="3975008"/>
            </a:xfrm>
            <a:prstGeom prst="rect">
              <a:avLst/>
            </a:prstGeom>
            <a:solidFill>
              <a:schemeClr val="bg1"/>
            </a:solidFill>
            <a:ln w="12700">
              <a:miter lim="400000"/>
            </a:ln>
          </p:spPr>
          <p:txBody>
            <a:bodyPr lIns="25400" tIns="25400" rIns="25400" bIns="25400" anchor="ctr"/>
            <a:lstStyle/>
            <a:p>
              <a:pPr>
                <a:lnSpc>
                  <a:spcPct val="120000"/>
                </a:lnSpc>
                <a:defRPr sz="2600" i="0" spc="0">
                  <a:solidFill>
                    <a:srgbClr val="6E686F"/>
                  </a:solidFill>
                  <a:latin typeface="Open Sans"/>
                  <a:ea typeface="Open Sans"/>
                  <a:cs typeface="Open Sans"/>
                  <a:sym typeface="Open Sans"/>
                </a:defRPr>
              </a:pPr>
              <a:endParaRPr sz="1300">
                <a:latin typeface="Helvetica" charset="0"/>
                <a:ea typeface="Helvetica" charset="0"/>
                <a:cs typeface="Helvetica" charset="0"/>
              </a:endParaRPr>
            </a:p>
          </p:txBody>
        </p:sp>
      </p:grpSp>
      <p:sp>
        <p:nvSpPr>
          <p:cNvPr id="2" name="TextBox 1">
            <a:extLst>
              <a:ext uri="{FF2B5EF4-FFF2-40B4-BE49-F238E27FC236}">
                <a16:creationId xmlns:a16="http://schemas.microsoft.com/office/drawing/2014/main" id="{F66C6F3D-03AF-3D4A-8062-E9B7693102CC}"/>
              </a:ext>
              <a:ext uri="{C183D7F6-B498-43B3-948B-1728B52AA6E4}">
                <adec:decorative xmlns:adec="http://schemas.microsoft.com/office/drawing/2017/decorative" val="1"/>
              </a:ext>
            </a:extLst>
          </p:cNvPr>
          <p:cNvSpPr txBox="1"/>
          <p:nvPr/>
        </p:nvSpPr>
        <p:spPr>
          <a:xfrm>
            <a:off x="712381" y="467833"/>
            <a:ext cx="0" cy="0"/>
          </a:xfrm>
          <a:prstGeom prst="rect">
            <a:avLst/>
          </a:prstGeom>
        </p:spPr>
        <p:txBody>
          <a:bodyPr wrap="none" lIns="22860" tIns="22860" rIns="22860" bIns="22860" rtlCol="0" anchor="ctr">
            <a:noAutofit/>
          </a:bodyPr>
          <a:lstStyle/>
          <a:p>
            <a:pPr algn="l"/>
            <a:endParaRPr lang="en-US" sz="1300" err="1">
              <a:solidFill>
                <a:schemeClr val="tx1"/>
              </a:solidFill>
              <a:latin typeface="+mn-lt"/>
              <a:ea typeface="Helvetica Neue" charset="0"/>
              <a:cs typeface="Helvetica Neue" charset="0"/>
            </a:endParaRPr>
          </a:p>
        </p:txBody>
      </p:sp>
      <p:sp>
        <p:nvSpPr>
          <p:cNvPr id="3" name="Title 2">
            <a:extLst>
              <a:ext uri="{FF2B5EF4-FFF2-40B4-BE49-F238E27FC236}">
                <a16:creationId xmlns:a16="http://schemas.microsoft.com/office/drawing/2014/main" id="{3AA12730-1C98-6D47-97CA-18BF0AD94FF7}"/>
              </a:ext>
            </a:extLst>
          </p:cNvPr>
          <p:cNvSpPr txBox="1">
            <a:spLocks noGrp="1"/>
          </p:cNvSpPr>
          <p:nvPr>
            <p:ph type="title" idx="4294967295"/>
          </p:nvPr>
        </p:nvSpPr>
        <p:spPr>
          <a:xfrm>
            <a:off x="1353056" y="1928276"/>
            <a:ext cx="6096285" cy="1446550"/>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tx1"/>
                </a:solidFill>
                <a:effectLst/>
                <a:uLnTx/>
                <a:uFillTx/>
                <a:latin typeface="+mn-lt"/>
                <a:ea typeface="+mn-ea"/>
                <a:cs typeface="+mn-cs"/>
              </a:rPr>
              <a:t>The General Practice in Aged Care Incentive</a:t>
            </a:r>
            <a:endParaRPr kumimoji="0" lang="en-US" sz="44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TextBox 4">
            <a:extLst>
              <a:ext uri="{FF2B5EF4-FFF2-40B4-BE49-F238E27FC236}">
                <a16:creationId xmlns:a16="http://schemas.microsoft.com/office/drawing/2014/main" id="{BE4D18C7-3E94-7E41-9FC6-18384970A5AA}"/>
              </a:ext>
            </a:extLst>
          </p:cNvPr>
          <p:cNvSpPr txBox="1"/>
          <p:nvPr/>
        </p:nvSpPr>
        <p:spPr>
          <a:xfrm>
            <a:off x="1270556" y="3368002"/>
            <a:ext cx="4548269" cy="707886"/>
          </a:xfrm>
          <a:prstGeom prst="rect">
            <a:avLst/>
          </a:prstGeom>
          <a:noFill/>
        </p:spPr>
        <p:txBody>
          <a:bodyPr wrap="square" rtlCol="0">
            <a:spAutoFit/>
          </a:bodyPr>
          <a:lstStyle/>
          <a:p>
            <a:r>
              <a:rPr lang="en-US" sz="2000">
                <a:solidFill>
                  <a:srgbClr val="008A96"/>
                </a:solidFill>
              </a:rPr>
              <a:t>Better health care for residential aged care home residents</a:t>
            </a:r>
          </a:p>
        </p:txBody>
      </p:sp>
      <p:sp>
        <p:nvSpPr>
          <p:cNvPr id="7" name="TextBox 6">
            <a:extLst>
              <a:ext uri="{FF2B5EF4-FFF2-40B4-BE49-F238E27FC236}">
                <a16:creationId xmlns:a16="http://schemas.microsoft.com/office/drawing/2014/main" id="{42C894C7-6659-5321-49D3-0D65682DEF7A}"/>
              </a:ext>
            </a:extLst>
          </p:cNvPr>
          <p:cNvSpPr txBox="1"/>
          <p:nvPr/>
        </p:nvSpPr>
        <p:spPr>
          <a:xfrm>
            <a:off x="1270556" y="4141385"/>
            <a:ext cx="5865340" cy="307777"/>
          </a:xfrm>
          <a:prstGeom prst="rect">
            <a:avLst/>
          </a:prstGeom>
          <a:noFill/>
        </p:spPr>
        <p:txBody>
          <a:bodyPr wrap="square" rtlCol="0">
            <a:spAutoFit/>
          </a:bodyPr>
          <a:lstStyle/>
          <a:p>
            <a:r>
              <a:rPr lang="en-US" sz="1400"/>
              <a:t>An introduction for members and partners</a:t>
            </a:r>
          </a:p>
        </p:txBody>
      </p:sp>
    </p:spTree>
    <p:extLst>
      <p:ext uri="{BB962C8B-B14F-4D97-AF65-F5344CB8AC3E}">
        <p14:creationId xmlns:p14="http://schemas.microsoft.com/office/powerpoint/2010/main" val="348578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5AFA3E0E-C645-9A3E-3F24-BF452BA0BEC6}"/>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481" b="18719"/>
          <a:stretch/>
        </p:blipFill>
        <p:spPr bwMode="auto">
          <a:xfrm flipH="1">
            <a:off x="4533301" y="209851"/>
            <a:ext cx="7658699" cy="557420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5917F82-F894-77F3-8A61-C1BEEFE23B20}"/>
              </a:ext>
              <a:ext uri="{C183D7F6-B498-43B3-948B-1728B52AA6E4}">
                <adec:decorative xmlns:adec="http://schemas.microsoft.com/office/drawing/2017/decorative" val="1"/>
              </a:ext>
            </a:extLst>
          </p:cNvPr>
          <p:cNvSpPr/>
          <p:nvPr/>
        </p:nvSpPr>
        <p:spPr>
          <a:xfrm>
            <a:off x="0" y="214315"/>
            <a:ext cx="9352722" cy="5574205"/>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a:extLst>
              <a:ext uri="{FF2B5EF4-FFF2-40B4-BE49-F238E27FC236}">
                <a16:creationId xmlns:a16="http://schemas.microsoft.com/office/drawing/2014/main" id="{D21E8FF5-9CEA-EDF1-89A1-D22EE9C876D8}"/>
              </a:ext>
              <a:ext uri="{C183D7F6-B498-43B3-948B-1728B52AA6E4}">
                <adec:decorative xmlns:adec="http://schemas.microsoft.com/office/drawing/2017/decorative" val="1"/>
              </a:ext>
            </a:extLst>
          </p:cNvPr>
          <p:cNvSpPr/>
          <p:nvPr/>
        </p:nvSpPr>
        <p:spPr>
          <a:xfrm>
            <a:off x="-1" y="214314"/>
            <a:ext cx="10962168" cy="5574205"/>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935F3BA7-3AA9-D734-01C9-18BB38C83DD7}"/>
              </a:ext>
              <a:ext uri="{C183D7F6-B498-43B3-948B-1728B52AA6E4}">
                <adec:decorative xmlns:adec="http://schemas.microsoft.com/office/drawing/2017/decorative" val="1"/>
              </a:ext>
            </a:extLst>
          </p:cNvPr>
          <p:cNvGrpSpPr/>
          <p:nvPr/>
        </p:nvGrpSpPr>
        <p:grpSpPr>
          <a:xfrm>
            <a:off x="465634" y="680760"/>
            <a:ext cx="7775407" cy="4699591"/>
            <a:chOff x="986589" y="1099837"/>
            <a:chExt cx="6875108" cy="3975008"/>
          </a:xfrm>
        </p:grpSpPr>
        <p:sp>
          <p:nvSpPr>
            <p:cNvPr id="5" name="KEYNOTE PRESENTATION">
              <a:extLst>
                <a:ext uri="{FF2B5EF4-FFF2-40B4-BE49-F238E27FC236}">
                  <a16:creationId xmlns:a16="http://schemas.microsoft.com/office/drawing/2014/main" id="{6832FAE0-7B58-9A1A-03FE-9E2E9B9453A4}"/>
                </a:ext>
              </a:extLst>
            </p:cNvPr>
            <p:cNvSpPr txBox="1"/>
            <p:nvPr userDrawn="1"/>
          </p:nvSpPr>
          <p:spPr>
            <a:xfrm>
              <a:off x="1554476" y="3429000"/>
              <a:ext cx="4705610" cy="930868"/>
            </a:xfrm>
            <a:prstGeom prst="rect">
              <a:avLst/>
            </a:prstGeom>
            <a:ln w="12700">
              <a:miter lim="400000"/>
            </a:ln>
            <a:extLst>
              <a:ext uri="{C572A759-6A51-4108-AA02-DFA0A04FC94B}">
                <ma14:wrappingTextBoxFlag xmlns="" xmlns:ma14="http://schemas.microsoft.com/office/mac/drawingml/2011/main"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8A96"/>
                  </a:solidFill>
                  <a:effectLst/>
                  <a:uLnTx/>
                  <a:uFillTx/>
                  <a:latin typeface="Arial"/>
                  <a:ea typeface="Helvetica" charset="0"/>
                  <a:cs typeface="Helvetica" charset="0"/>
                  <a:sym typeface="Open Sans"/>
                </a:rPr>
                <a:t>Pull quote</a:t>
              </a:r>
            </a:p>
          </p:txBody>
        </p:sp>
        <p:sp>
          <p:nvSpPr>
            <p:cNvPr id="6" name="Rechteck">
              <a:extLst>
                <a:ext uri="{FF2B5EF4-FFF2-40B4-BE49-F238E27FC236}">
                  <a16:creationId xmlns:a16="http://schemas.microsoft.com/office/drawing/2014/main" id="{155C27BA-CD4F-2172-61D2-C377C4238EE1}"/>
                </a:ext>
              </a:extLst>
            </p:cNvPr>
            <p:cNvSpPr/>
            <p:nvPr userDrawn="1"/>
          </p:nvSpPr>
          <p:spPr>
            <a:xfrm>
              <a:off x="986589" y="1099837"/>
              <a:ext cx="6875108" cy="3975008"/>
            </a:xfrm>
            <a:prstGeom prst="rect">
              <a:avLst/>
            </a:prstGeom>
            <a:solidFill>
              <a:schemeClr val="bg1"/>
            </a:solidFill>
            <a:ln w="12700">
              <a:miter lim="400000"/>
            </a:ln>
          </p:spPr>
          <p:txBody>
            <a:bodyPr lIns="25400" tIns="25400" rIns="25400" bIns="25400" anchor="ctr"/>
            <a:lstStyle/>
            <a:p>
              <a:pPr marL="0" marR="0" lvl="0" indent="0" algn="l" defTabSz="914400" rtl="0" eaLnBrk="1" fontAlgn="auto" latinLnBrk="0" hangingPunct="1">
                <a:lnSpc>
                  <a:spcPct val="120000"/>
                </a:lnSpc>
                <a:spcBef>
                  <a:spcPts val="0"/>
                </a:spcBef>
                <a:spcAft>
                  <a:spcPts val="0"/>
                </a:spcAft>
                <a:buClrTx/>
                <a:buSzTx/>
                <a:buFontTx/>
                <a:buNone/>
                <a:tabLst/>
                <a:defRPr sz="2600" i="0" spc="0">
                  <a:solidFill>
                    <a:srgbClr val="6E686F"/>
                  </a:solidFill>
                  <a:latin typeface="Open Sans"/>
                  <a:ea typeface="Open Sans"/>
                  <a:cs typeface="Open Sans"/>
                  <a:sym typeface="Open Sans"/>
                </a:defRPr>
              </a:pPr>
              <a:endParaRPr kumimoji="0" sz="1300" b="0" i="0" u="none" strike="noStrike" kern="1200" cap="none" spc="0" normalizeH="0" baseline="0" noProof="0">
                <a:ln>
                  <a:noFill/>
                </a:ln>
                <a:solidFill>
                  <a:srgbClr val="6E686F"/>
                </a:solidFill>
                <a:effectLst/>
                <a:uLnTx/>
                <a:uFillTx/>
                <a:latin typeface="Helvetica" charset="0"/>
                <a:ea typeface="Helvetica" charset="0"/>
                <a:cs typeface="Helvetica" charset="0"/>
                <a:sym typeface="Open Sans"/>
              </a:endParaRPr>
            </a:p>
          </p:txBody>
        </p:sp>
      </p:grpSp>
      <p:sp>
        <p:nvSpPr>
          <p:cNvPr id="7" name="Title 6">
            <a:extLst>
              <a:ext uri="{FF2B5EF4-FFF2-40B4-BE49-F238E27FC236}">
                <a16:creationId xmlns:a16="http://schemas.microsoft.com/office/drawing/2014/main" id="{3341C956-3B02-C175-8A5C-0CC1BD03BC4F}"/>
              </a:ext>
            </a:extLst>
          </p:cNvPr>
          <p:cNvSpPr txBox="1">
            <a:spLocks noGrp="1"/>
          </p:cNvSpPr>
          <p:nvPr>
            <p:ph type="title" idx="4294967295"/>
          </p:nvPr>
        </p:nvSpPr>
        <p:spPr>
          <a:xfrm>
            <a:off x="785826" y="838647"/>
            <a:ext cx="4106903" cy="461665"/>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5BAB"/>
                </a:solidFill>
                <a:effectLst/>
                <a:uLnTx/>
                <a:uFillTx/>
                <a:latin typeface="Arial"/>
                <a:ea typeface="+mn-ea"/>
                <a:cs typeface="+mn-cs"/>
              </a:rPr>
              <a:t>Service requirements</a:t>
            </a:r>
          </a:p>
        </p:txBody>
      </p:sp>
      <p:sp>
        <p:nvSpPr>
          <p:cNvPr id="2" name="Content Placeholder 3">
            <a:extLst>
              <a:ext uri="{FF2B5EF4-FFF2-40B4-BE49-F238E27FC236}">
                <a16:creationId xmlns:a16="http://schemas.microsoft.com/office/drawing/2014/main" id="{42D1AE11-B6CD-C973-7607-D62C28257C2E}"/>
              </a:ext>
            </a:extLst>
          </p:cNvPr>
          <p:cNvSpPr>
            <a:spLocks noGrp="1"/>
          </p:cNvSpPr>
          <p:nvPr/>
        </p:nvSpPr>
        <p:spPr>
          <a:xfrm>
            <a:off x="778329" y="1309241"/>
            <a:ext cx="7387476" cy="471011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600"/>
              </a:spcBef>
              <a:buNone/>
            </a:pPr>
            <a:r>
              <a:rPr lang="en-US" sz="1400" kern="100">
                <a:latin typeface="Arial"/>
                <a:ea typeface="Calibri"/>
                <a:cs typeface="Arial"/>
              </a:rPr>
              <a:t>Eligible providers and practices must meet the servicing requirements to be eligible for incentive payments, including delivering:</a:t>
            </a:r>
          </a:p>
          <a:p>
            <a:pPr marL="342900" indent="-342900">
              <a:lnSpc>
                <a:spcPct val="120000"/>
              </a:lnSpc>
              <a:spcBef>
                <a:spcPts val="600"/>
              </a:spcBef>
              <a:buFont typeface="Arial" panose="05050102010706020507" pitchFamily="18" charset="2"/>
              <a:buChar char="•"/>
            </a:pPr>
            <a:r>
              <a:rPr lang="en-US" sz="1400" kern="100">
                <a:latin typeface="Arial"/>
                <a:ea typeface="Calibri"/>
                <a:cs typeface="Arial"/>
              </a:rPr>
              <a:t>2 eligible care planning services over a 12-month period; AND  </a:t>
            </a:r>
          </a:p>
          <a:p>
            <a:pPr marL="342900" indent="-342900">
              <a:lnSpc>
                <a:spcPct val="120000"/>
              </a:lnSpc>
              <a:spcBef>
                <a:spcPts val="600"/>
              </a:spcBef>
              <a:buFont typeface="Arial" panose="05050102010706020507" pitchFamily="18" charset="2"/>
              <a:buChar char="•"/>
            </a:pPr>
            <a:r>
              <a:rPr lang="en-US" sz="1400" kern="100">
                <a:latin typeface="Arial"/>
                <a:ea typeface="Calibri"/>
                <a:cs typeface="Arial"/>
              </a:rPr>
              <a:t>2 eligible regular visits per quarter, each in a separate calendar month, delivering at least 8 regular services in a 12-month period. </a:t>
            </a:r>
          </a:p>
          <a:p>
            <a:pPr marL="0" indent="0">
              <a:lnSpc>
                <a:spcPct val="120000"/>
              </a:lnSpc>
              <a:spcBef>
                <a:spcPts val="600"/>
              </a:spcBef>
              <a:buNone/>
            </a:pPr>
            <a:endParaRPr lang="en-US" sz="700" kern="100">
              <a:latin typeface="Arial" panose="020B0604020202020204" pitchFamily="34" charset="0"/>
              <a:ea typeface="Calibri" panose="020F0502020204030204" pitchFamily="34" charset="0"/>
              <a:cs typeface="Arial" panose="020B0604020202020204" pitchFamily="34" charset="0"/>
            </a:endParaRPr>
          </a:p>
          <a:p>
            <a:pPr marL="0" indent="0">
              <a:lnSpc>
                <a:spcPct val="120000"/>
              </a:lnSpc>
              <a:spcBef>
                <a:spcPts val="600"/>
              </a:spcBef>
              <a:buNone/>
            </a:pPr>
            <a:r>
              <a:rPr lang="en-US" sz="1400" kern="100">
                <a:latin typeface="Arial"/>
                <a:ea typeface="Calibri"/>
                <a:cs typeface="Arial"/>
              </a:rPr>
              <a:t>At least one of the regular visits within the quarter must be provided by the </a:t>
            </a:r>
            <a:r>
              <a:rPr lang="en-US" sz="1400" b="1" kern="100">
                <a:latin typeface="Arial"/>
                <a:ea typeface="Calibri"/>
                <a:cs typeface="Arial"/>
              </a:rPr>
              <a:t>responsible provider</a:t>
            </a:r>
            <a:r>
              <a:rPr lang="en-US" sz="1400" kern="100">
                <a:latin typeface="Arial"/>
                <a:ea typeface="Calibri"/>
                <a:cs typeface="Arial"/>
              </a:rPr>
              <a:t>. A second visit within the quarter can be delivered by another care team member, including:</a:t>
            </a:r>
          </a:p>
          <a:p>
            <a:pPr>
              <a:lnSpc>
                <a:spcPct val="120000"/>
              </a:lnSpc>
              <a:spcBef>
                <a:spcPts val="600"/>
              </a:spcBef>
            </a:pPr>
            <a:r>
              <a:rPr lang="en-US" sz="1400" kern="100">
                <a:latin typeface="Arial"/>
                <a:ea typeface="Calibri"/>
                <a:cs typeface="Arial"/>
              </a:rPr>
              <a:t>an alternate provider within the same practice</a:t>
            </a:r>
          </a:p>
          <a:p>
            <a:pPr>
              <a:lnSpc>
                <a:spcPct val="120000"/>
              </a:lnSpc>
              <a:spcBef>
                <a:spcPts val="600"/>
              </a:spcBef>
            </a:pPr>
            <a:r>
              <a:rPr lang="en-US" sz="1400" kern="100">
                <a:latin typeface="Arial"/>
                <a:ea typeface="Calibri"/>
                <a:cs typeface="Arial"/>
              </a:rPr>
              <a:t>GP registrar</a:t>
            </a:r>
          </a:p>
          <a:p>
            <a:pPr>
              <a:lnSpc>
                <a:spcPct val="120000"/>
              </a:lnSpc>
              <a:spcBef>
                <a:spcPts val="600"/>
              </a:spcBef>
            </a:pPr>
            <a:r>
              <a:rPr lang="en-US" sz="1400" kern="100">
                <a:latin typeface="Arial"/>
                <a:ea typeface="Calibri"/>
                <a:cs typeface="Arial"/>
              </a:rPr>
              <a:t>nurse practitioner</a:t>
            </a:r>
          </a:p>
          <a:p>
            <a:pPr>
              <a:lnSpc>
                <a:spcPct val="120000"/>
              </a:lnSpc>
              <a:spcBef>
                <a:spcPts val="600"/>
              </a:spcBef>
            </a:pPr>
            <a:r>
              <a:rPr lang="en-US" sz="1400" kern="100">
                <a:latin typeface="Arial"/>
                <a:ea typeface="Calibri"/>
                <a:cs typeface="Arial"/>
              </a:rPr>
              <a:t>Aboriginal and Torres Strait Islander health practitioner or health worker.  </a:t>
            </a:r>
          </a:p>
        </p:txBody>
      </p:sp>
    </p:spTree>
    <p:extLst>
      <p:ext uri="{BB962C8B-B14F-4D97-AF65-F5344CB8AC3E}">
        <p14:creationId xmlns:p14="http://schemas.microsoft.com/office/powerpoint/2010/main" val="424298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8F3FF2-FD92-2E6B-59DD-75DEEAF93FA8}"/>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353339" y="214314"/>
            <a:ext cx="7838661" cy="5574206"/>
          </a:xfrm>
          <a:prstGeom prst="rect">
            <a:avLst/>
          </a:prstGeom>
        </p:spPr>
      </p:pic>
      <p:sp>
        <p:nvSpPr>
          <p:cNvPr id="11" name="Rectangle 10">
            <a:extLst>
              <a:ext uri="{FF2B5EF4-FFF2-40B4-BE49-F238E27FC236}">
                <a16:creationId xmlns:a16="http://schemas.microsoft.com/office/drawing/2014/main" id="{546D708B-29AB-130C-107D-6BA2D8EF4D96}"/>
              </a:ext>
              <a:ext uri="{C183D7F6-B498-43B3-948B-1728B52AA6E4}">
                <adec:decorative xmlns:adec="http://schemas.microsoft.com/office/drawing/2017/decorative" val="1"/>
              </a:ext>
            </a:extLst>
          </p:cNvPr>
          <p:cNvSpPr/>
          <p:nvPr/>
        </p:nvSpPr>
        <p:spPr>
          <a:xfrm>
            <a:off x="0" y="214314"/>
            <a:ext cx="9352722" cy="5574205"/>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C67398AB-E8FB-F75C-5340-5666531FBFA5}"/>
              </a:ext>
              <a:ext uri="{C183D7F6-B498-43B3-948B-1728B52AA6E4}">
                <adec:decorative xmlns:adec="http://schemas.microsoft.com/office/drawing/2017/decorative" val="1"/>
              </a:ext>
            </a:extLst>
          </p:cNvPr>
          <p:cNvGrpSpPr/>
          <p:nvPr/>
        </p:nvGrpSpPr>
        <p:grpSpPr>
          <a:xfrm>
            <a:off x="1082282" y="1284258"/>
            <a:ext cx="6875108" cy="3434317"/>
            <a:chOff x="986589" y="1099837"/>
            <a:chExt cx="6875108" cy="3975008"/>
          </a:xfrm>
        </p:grpSpPr>
        <p:sp>
          <p:nvSpPr>
            <p:cNvPr id="13" name="KEYNOTE PRESENTATION">
              <a:extLst>
                <a:ext uri="{FF2B5EF4-FFF2-40B4-BE49-F238E27FC236}">
                  <a16:creationId xmlns:a16="http://schemas.microsoft.com/office/drawing/2014/main" id="{EC595AC7-FB1B-818B-62DB-CE4AAB2C9C30}"/>
                </a:ext>
              </a:extLst>
            </p:cNvPr>
            <p:cNvSpPr txBox="1"/>
            <p:nvPr userDrawn="1"/>
          </p:nvSpPr>
          <p:spPr>
            <a:xfrm>
              <a:off x="1554476" y="3429000"/>
              <a:ext cx="4705610" cy="930868"/>
            </a:xfrm>
            <a:prstGeom prst="rect">
              <a:avLst/>
            </a:prstGeom>
            <a:ln w="12700">
              <a:miter lim="400000"/>
            </a:ln>
            <a:extLst>
              <a:ext uri="{C572A759-6A51-4108-AA02-DFA0A04FC94B}">
                <ma14:wrappingTextBoxFlag xmlns="" xmlns:ma14="http://schemas.microsoft.com/office/mac/drawingml/2011/main"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r>
                <a:rPr lang="en-AU" sz="2000" spc="0">
                  <a:solidFill>
                    <a:srgbClr val="008A96"/>
                  </a:solidFill>
                  <a:latin typeface="+mn-lt"/>
                  <a:ea typeface="Helvetica" charset="0"/>
                  <a:cs typeface="Helvetica" charset="0"/>
                </a:rPr>
                <a:t>Pull quote</a:t>
              </a:r>
            </a:p>
          </p:txBody>
        </p:sp>
        <p:sp>
          <p:nvSpPr>
            <p:cNvPr id="14" name="Rechteck">
              <a:extLst>
                <a:ext uri="{FF2B5EF4-FFF2-40B4-BE49-F238E27FC236}">
                  <a16:creationId xmlns:a16="http://schemas.microsoft.com/office/drawing/2014/main" id="{7C4F78F7-B58C-3309-951C-17CF96C8CAB8}"/>
                </a:ext>
              </a:extLst>
            </p:cNvPr>
            <p:cNvSpPr/>
            <p:nvPr userDrawn="1"/>
          </p:nvSpPr>
          <p:spPr>
            <a:xfrm>
              <a:off x="986589" y="1099837"/>
              <a:ext cx="6875108" cy="3975008"/>
            </a:xfrm>
            <a:prstGeom prst="rect">
              <a:avLst/>
            </a:prstGeom>
            <a:solidFill>
              <a:schemeClr val="bg1"/>
            </a:solidFill>
            <a:ln w="12700">
              <a:miter lim="400000"/>
            </a:ln>
          </p:spPr>
          <p:txBody>
            <a:bodyPr lIns="25400" tIns="25400" rIns="25400" bIns="25400" anchor="ctr"/>
            <a:lstStyle/>
            <a:p>
              <a:pPr>
                <a:lnSpc>
                  <a:spcPct val="120000"/>
                </a:lnSpc>
                <a:defRPr sz="2600" i="0" spc="0">
                  <a:solidFill>
                    <a:srgbClr val="6E686F"/>
                  </a:solidFill>
                  <a:latin typeface="Open Sans"/>
                  <a:ea typeface="Open Sans"/>
                  <a:cs typeface="Open Sans"/>
                  <a:sym typeface="Open Sans"/>
                </a:defRPr>
              </a:pPr>
              <a:endParaRPr sz="1300">
                <a:latin typeface="Helvetica" charset="0"/>
                <a:ea typeface="Helvetica" charset="0"/>
                <a:cs typeface="Helvetica" charset="0"/>
              </a:endParaRPr>
            </a:p>
          </p:txBody>
        </p:sp>
      </p:grpSp>
      <p:sp>
        <p:nvSpPr>
          <p:cNvPr id="15" name="Title 14">
            <a:extLst>
              <a:ext uri="{FF2B5EF4-FFF2-40B4-BE49-F238E27FC236}">
                <a16:creationId xmlns:a16="http://schemas.microsoft.com/office/drawing/2014/main" id="{58301FB9-9DBC-CF63-5B1F-5566BAF87411}"/>
              </a:ext>
            </a:extLst>
          </p:cNvPr>
          <p:cNvSpPr txBox="1">
            <a:spLocks noGrp="1"/>
          </p:cNvSpPr>
          <p:nvPr>
            <p:ph type="title" idx="4294967295"/>
          </p:nvPr>
        </p:nvSpPr>
        <p:spPr>
          <a:xfrm>
            <a:off x="1471694" y="1801087"/>
            <a:ext cx="6096285" cy="1200329"/>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chemeClr val="tx1"/>
                </a:solidFill>
                <a:effectLst/>
                <a:uLnTx/>
                <a:uFillTx/>
                <a:latin typeface="+mn-lt"/>
                <a:ea typeface="+mn-ea"/>
                <a:cs typeface="+mn-cs"/>
              </a:rPr>
              <a:t>Patient primary care journey example</a:t>
            </a:r>
            <a:endParaRPr kumimoji="0" lang="en-US" sz="3600" b="0" i="0" u="none" strike="noStrike" kern="1200" cap="none" spc="0" normalizeH="0" baseline="0" noProof="0">
              <a:ln>
                <a:noFill/>
              </a:ln>
              <a:solidFill>
                <a:schemeClr val="tx1"/>
              </a:solidFill>
              <a:effectLst/>
              <a:uLnTx/>
              <a:uFillTx/>
              <a:latin typeface="+mn-lt"/>
              <a:ea typeface="+mn-ea"/>
              <a:cs typeface="+mn-cs"/>
            </a:endParaRPr>
          </a:p>
        </p:txBody>
      </p:sp>
      <p:sp>
        <p:nvSpPr>
          <p:cNvPr id="16" name="TextBox 15">
            <a:extLst>
              <a:ext uri="{FF2B5EF4-FFF2-40B4-BE49-F238E27FC236}">
                <a16:creationId xmlns:a16="http://schemas.microsoft.com/office/drawing/2014/main" id="{0B5F8203-40A9-1F6A-E5B0-CBFA24B6AEF6}"/>
              </a:ext>
            </a:extLst>
          </p:cNvPr>
          <p:cNvSpPr txBox="1"/>
          <p:nvPr/>
        </p:nvSpPr>
        <p:spPr>
          <a:xfrm>
            <a:off x="1468545" y="3295469"/>
            <a:ext cx="4548269" cy="707886"/>
          </a:xfrm>
          <a:prstGeom prst="rect">
            <a:avLst/>
          </a:prstGeom>
          <a:noFill/>
        </p:spPr>
        <p:txBody>
          <a:bodyPr wrap="square" rtlCol="0">
            <a:spAutoFit/>
          </a:bodyPr>
          <a:lstStyle/>
          <a:p>
            <a:r>
              <a:rPr lang="en-US" sz="2000">
                <a:solidFill>
                  <a:srgbClr val="008A96"/>
                </a:solidFill>
              </a:rPr>
              <a:t>Mavis’ primary care journey over a year</a:t>
            </a:r>
          </a:p>
        </p:txBody>
      </p:sp>
    </p:spTree>
    <p:extLst>
      <p:ext uri="{BB962C8B-B14F-4D97-AF65-F5344CB8AC3E}">
        <p14:creationId xmlns:p14="http://schemas.microsoft.com/office/powerpoint/2010/main" val="1351908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FBA4859-6C0F-921B-DF4C-6E0CBA4C28F5}"/>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8146" y="529633"/>
            <a:ext cx="7709379" cy="540657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D58BA502-88B2-D46C-C096-12AE607755A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AU"/>
              <a:t>Mavis’ primary care journey over a year</a:t>
            </a:r>
          </a:p>
        </p:txBody>
      </p:sp>
    </p:spTree>
    <p:extLst>
      <p:ext uri="{BB962C8B-B14F-4D97-AF65-F5344CB8AC3E}">
        <p14:creationId xmlns:p14="http://schemas.microsoft.com/office/powerpoint/2010/main" val="120308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24575B-4000-1126-C2DC-10EC64B2A48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29050" y="183957"/>
            <a:ext cx="8362950" cy="5576389"/>
          </a:xfrm>
          <a:prstGeom prst="rect">
            <a:avLst/>
          </a:prstGeom>
        </p:spPr>
      </p:pic>
      <p:sp>
        <p:nvSpPr>
          <p:cNvPr id="4" name="Rectangle 3">
            <a:extLst>
              <a:ext uri="{FF2B5EF4-FFF2-40B4-BE49-F238E27FC236}">
                <a16:creationId xmlns:a16="http://schemas.microsoft.com/office/drawing/2014/main" id="{C0E7E75C-5DD1-378C-70ED-5B9EC9D352C3}"/>
              </a:ext>
              <a:ext uri="{C183D7F6-B498-43B3-948B-1728B52AA6E4}">
                <adec:decorative xmlns:adec="http://schemas.microsoft.com/office/drawing/2017/decorative" val="1"/>
              </a:ext>
            </a:extLst>
          </p:cNvPr>
          <p:cNvSpPr/>
          <p:nvPr/>
        </p:nvSpPr>
        <p:spPr>
          <a:xfrm>
            <a:off x="-1" y="183957"/>
            <a:ext cx="11096626" cy="5574205"/>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www.helvetic-studio.com">
            <a:extLst>
              <a:ext uri="{FF2B5EF4-FFF2-40B4-BE49-F238E27FC236}">
                <a16:creationId xmlns:a16="http://schemas.microsoft.com/office/drawing/2014/main" id="{FF8D6C71-0BDC-408C-B82A-B86A5BDE7EBB}"/>
              </a:ext>
              <a:ext uri="{C183D7F6-B498-43B3-948B-1728B52AA6E4}">
                <adec:decorative xmlns:adec="http://schemas.microsoft.com/office/drawing/2017/decorative" val="1"/>
              </a:ext>
            </a:extLst>
          </p:cNvPr>
          <p:cNvSpPr txBox="1"/>
          <p:nvPr/>
        </p:nvSpPr>
        <p:spPr>
          <a:xfrm>
            <a:off x="8866991" y="6407458"/>
            <a:ext cx="2707837" cy="319368"/>
          </a:xfrm>
          <a:prstGeom prst="rect">
            <a:avLst/>
          </a:prstGeom>
          <a:ln w="12700">
            <a:miter lim="400000"/>
          </a:ln>
          <a:extLst>
            <a:ext uri="{C572A759-6A51-4108-AA02-DFA0A04FC94B}">
              <ma14:wrappingTextBoxFlag xmlns="" xmlns:ma14="http://schemas.microsoft.com/office/mac/drawingml/2011/main" val="1"/>
            </a:ext>
          </a:extLst>
        </p:spPr>
        <p:txBody>
          <a:bodyPr lIns="22860" rIns="22860">
            <a:normAutofit/>
          </a:bodyPr>
          <a:lstStyle>
            <a:lvl1pPr>
              <a:lnSpc>
                <a:spcPct val="110000"/>
              </a:lnSpc>
              <a:defRPr sz="2000" i="0" spc="0">
                <a:solidFill>
                  <a:srgbClr val="6E686F"/>
                </a:solidFill>
                <a:latin typeface="Open Sans"/>
                <a:ea typeface="Open Sans"/>
                <a:cs typeface="Open Sans"/>
                <a:sym typeface="Open Sans"/>
              </a:defRPr>
            </a:lvl1pPr>
          </a:lstStyle>
          <a:p>
            <a:pPr algn="r"/>
            <a:r>
              <a:rPr lang="en-AU" sz="1400" b="1">
                <a:solidFill>
                  <a:schemeClr val="tx1"/>
                </a:solidFill>
                <a:latin typeface="+mn-lt"/>
                <a:ea typeface="Helvetica" charset="0"/>
                <a:cs typeface="Helvetica" charset="0"/>
              </a:rPr>
              <a:t>www.health.gov.au</a:t>
            </a:r>
          </a:p>
        </p:txBody>
      </p:sp>
      <p:sp>
        <p:nvSpPr>
          <p:cNvPr id="11" name="Rechteck">
            <a:extLst>
              <a:ext uri="{FF2B5EF4-FFF2-40B4-BE49-F238E27FC236}">
                <a16:creationId xmlns:a16="http://schemas.microsoft.com/office/drawing/2014/main" id="{F0A210B0-5C08-A960-335A-3DA044572608}"/>
              </a:ext>
              <a:ext uri="{C183D7F6-B498-43B3-948B-1728B52AA6E4}">
                <adec:decorative xmlns:adec="http://schemas.microsoft.com/office/drawing/2017/decorative" val="1"/>
              </a:ext>
            </a:extLst>
          </p:cNvPr>
          <p:cNvSpPr/>
          <p:nvPr userDrawn="1"/>
        </p:nvSpPr>
        <p:spPr>
          <a:xfrm>
            <a:off x="370315" y="584790"/>
            <a:ext cx="11463722" cy="4732451"/>
          </a:xfrm>
          <a:prstGeom prst="rect">
            <a:avLst/>
          </a:prstGeom>
          <a:solidFill>
            <a:schemeClr val="bg1"/>
          </a:solidFill>
          <a:ln w="12700">
            <a:miter lim="400000"/>
          </a:ln>
        </p:spPr>
        <p:txBody>
          <a:bodyPr lIns="25400" tIns="25400" rIns="25400" bIns="25400" anchor="ctr"/>
          <a:lstStyle/>
          <a:p>
            <a:pPr marL="0" marR="0" lvl="0" indent="0" algn="l" defTabSz="914400" rtl="0" eaLnBrk="1" fontAlgn="auto" latinLnBrk="0" hangingPunct="1">
              <a:lnSpc>
                <a:spcPct val="120000"/>
              </a:lnSpc>
              <a:spcBef>
                <a:spcPts val="0"/>
              </a:spcBef>
              <a:spcAft>
                <a:spcPts val="0"/>
              </a:spcAft>
              <a:buClrTx/>
              <a:buSzTx/>
              <a:buFontTx/>
              <a:buNone/>
              <a:tabLst/>
              <a:defRPr sz="2600" i="0" spc="0">
                <a:solidFill>
                  <a:srgbClr val="6E686F"/>
                </a:solidFill>
                <a:latin typeface="Open Sans"/>
                <a:ea typeface="Open Sans"/>
                <a:cs typeface="Open Sans"/>
                <a:sym typeface="Open Sans"/>
              </a:defRPr>
            </a:pPr>
            <a:endParaRPr kumimoji="0" sz="1300" b="0" i="0" u="none" strike="noStrike" kern="1200" cap="none" spc="0" normalizeH="0" baseline="0" noProof="0">
              <a:ln>
                <a:noFill/>
              </a:ln>
              <a:solidFill>
                <a:srgbClr val="6E686F"/>
              </a:solidFill>
              <a:effectLst/>
              <a:uLnTx/>
              <a:uFillTx/>
              <a:latin typeface="Helvetica" charset="0"/>
              <a:ea typeface="Helvetica" charset="0"/>
              <a:cs typeface="Helvetica" charset="0"/>
              <a:sym typeface="Open Sans"/>
            </a:endParaRPr>
          </a:p>
        </p:txBody>
      </p:sp>
      <p:sp>
        <p:nvSpPr>
          <p:cNvPr id="8" name="Title 7">
            <a:extLst>
              <a:ext uri="{FF2B5EF4-FFF2-40B4-BE49-F238E27FC236}">
                <a16:creationId xmlns:a16="http://schemas.microsoft.com/office/drawing/2014/main" id="{30FC82C9-01D8-4565-87E0-75695032BCCC}"/>
              </a:ext>
            </a:extLst>
          </p:cNvPr>
          <p:cNvSpPr txBox="1">
            <a:spLocks noGrp="1"/>
          </p:cNvSpPr>
          <p:nvPr>
            <p:ph type="title" idx="4294967295"/>
          </p:nvPr>
        </p:nvSpPr>
        <p:spPr>
          <a:xfrm>
            <a:off x="626325" y="725770"/>
            <a:ext cx="11008835" cy="523220"/>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4C91"/>
                </a:solidFill>
                <a:effectLst/>
                <a:uLnTx/>
                <a:uFillTx/>
                <a:latin typeface="Arial"/>
                <a:ea typeface="+mn-ea"/>
                <a:cs typeface="+mn-cs"/>
              </a:rPr>
              <a:t>How is this incentive different to previous incentives?</a:t>
            </a:r>
            <a:endParaRPr kumimoji="0" lang="en-AU" sz="2800" b="0" i="0" u="none" strike="noStrike" kern="1200" cap="none" spc="0" normalizeH="0" baseline="0" noProof="0">
              <a:ln>
                <a:noFill/>
              </a:ln>
              <a:solidFill>
                <a:srgbClr val="000000"/>
              </a:solidFill>
              <a:effectLst/>
              <a:uLnTx/>
              <a:uFillTx/>
              <a:latin typeface="Arial"/>
              <a:ea typeface="+mn-ea"/>
              <a:cs typeface="Arial"/>
            </a:endParaRPr>
          </a:p>
        </p:txBody>
      </p:sp>
      <p:sp>
        <p:nvSpPr>
          <p:cNvPr id="6" name="Rectangle 5">
            <a:extLst>
              <a:ext uri="{FF2B5EF4-FFF2-40B4-BE49-F238E27FC236}">
                <a16:creationId xmlns:a16="http://schemas.microsoft.com/office/drawing/2014/main" id="{4A1147AD-F4C8-A623-E94E-FB9F18E1D546}"/>
              </a:ext>
            </a:extLst>
          </p:cNvPr>
          <p:cNvSpPr/>
          <p:nvPr/>
        </p:nvSpPr>
        <p:spPr>
          <a:xfrm>
            <a:off x="626324" y="1338401"/>
            <a:ext cx="10939351" cy="466703"/>
          </a:xfrm>
          <a:prstGeom prst="rect">
            <a:avLst/>
          </a:prstGeom>
          <a:solidFill>
            <a:srgbClr val="008A96"/>
          </a:solidFill>
          <a:ln>
            <a:solidFill>
              <a:srgbClr val="008A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1800" i="0" u="none" strike="noStrike">
                <a:solidFill>
                  <a:schemeClr val="bg1"/>
                </a:solidFill>
                <a:effectLst/>
                <a:latin typeface="Arial" panose="020B0604020202020204" pitchFamily="34" charset="0"/>
              </a:rPr>
              <a:t>The General Practice in Aged Care Incentive is a fundamentally different incentive structure</a:t>
            </a:r>
            <a:endParaRPr lang="en-US" sz="2000">
              <a:solidFill>
                <a:schemeClr val="bg1"/>
              </a:solidFill>
              <a:latin typeface="Arial" panose="020B0604020202020204" pitchFamily="34" charset="0"/>
              <a:cs typeface="Arial" panose="020B0604020202020204" pitchFamily="34" charset="0"/>
            </a:endParaRPr>
          </a:p>
        </p:txBody>
      </p:sp>
      <p:sp>
        <p:nvSpPr>
          <p:cNvPr id="2" name="Content Placeholder 2">
            <a:extLst>
              <a:ext uri="{FF2B5EF4-FFF2-40B4-BE49-F238E27FC236}">
                <a16:creationId xmlns:a16="http://schemas.microsoft.com/office/drawing/2014/main" id="{71A1E966-9867-1639-0098-810384A7F5B5}"/>
              </a:ext>
            </a:extLst>
          </p:cNvPr>
          <p:cNvSpPr>
            <a:spLocks noGrp="1"/>
          </p:cNvSpPr>
          <p:nvPr/>
        </p:nvSpPr>
        <p:spPr>
          <a:xfrm>
            <a:off x="571330" y="1921182"/>
            <a:ext cx="4508172" cy="403587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AU" sz="1400" b="1">
                <a:highlight>
                  <a:srgbClr val="FFFFFF"/>
                </a:highlight>
                <a:latin typeface="Arial"/>
                <a:cs typeface="Arial"/>
              </a:rPr>
              <a:t>The incentive payments are:</a:t>
            </a:r>
          </a:p>
          <a:p>
            <a:pPr marL="342900" indent="-342900">
              <a:lnSpc>
                <a:spcPct val="110000"/>
              </a:lnSpc>
              <a:buFont typeface="Symbol" panose="05050102010706020507" pitchFamily="18" charset="2"/>
              <a:buChar char=""/>
            </a:pPr>
            <a:r>
              <a:rPr lang="en-US" sz="1400">
                <a:highlight>
                  <a:srgbClr val="FFFFFF"/>
                </a:highlight>
                <a:latin typeface="Arial"/>
                <a:cs typeface="Arial"/>
              </a:rPr>
              <a:t>$300 per patient, per year, paid to the responsible provider, and;</a:t>
            </a:r>
            <a:endParaRPr lang="en-US" sz="1400">
              <a:highlight>
                <a:srgbClr val="FFFFFF"/>
              </a:highlight>
              <a:latin typeface="Arial" panose="020B0604020202020204" pitchFamily="34" charset="0"/>
              <a:cs typeface="Arial" panose="020B0604020202020204" pitchFamily="34" charset="0"/>
            </a:endParaRPr>
          </a:p>
          <a:p>
            <a:pPr marL="342900" indent="-342900">
              <a:lnSpc>
                <a:spcPct val="110000"/>
              </a:lnSpc>
              <a:buFont typeface="Symbol" panose="05050102010706020507" pitchFamily="18" charset="2"/>
              <a:buChar char=""/>
            </a:pPr>
            <a:r>
              <a:rPr lang="en-US" sz="1400">
                <a:highlight>
                  <a:srgbClr val="FFFFFF"/>
                </a:highlight>
                <a:latin typeface="Arial"/>
                <a:cs typeface="Arial"/>
              </a:rPr>
              <a:t>$130 per patient, per year, paid to the practice.</a:t>
            </a:r>
          </a:p>
          <a:p>
            <a:pPr marL="0" indent="0">
              <a:lnSpc>
                <a:spcPct val="110000"/>
              </a:lnSpc>
              <a:buNone/>
            </a:pPr>
            <a:r>
              <a:rPr lang="en-US" sz="1400">
                <a:highlight>
                  <a:srgbClr val="FFFFFF"/>
                </a:highlight>
                <a:latin typeface="Arial"/>
                <a:cs typeface="Arial"/>
              </a:rPr>
              <a:t>The payments will be quarterly, in addition to existing Medicare Benefits Scheme (MBS) and Department of Veterans’ Affairs (DVA) rebates for services delivered</a:t>
            </a:r>
            <a:r>
              <a:rPr lang="en-US" sz="1400">
                <a:solidFill>
                  <a:srgbClr val="000000"/>
                </a:solidFill>
                <a:highlight>
                  <a:srgbClr val="FFFFFF"/>
                </a:highlight>
                <a:latin typeface="Arial"/>
                <a:cs typeface="Arial"/>
              </a:rPr>
              <a:t>.</a:t>
            </a:r>
          </a:p>
          <a:p>
            <a:pPr marL="0" indent="0">
              <a:lnSpc>
                <a:spcPct val="110000"/>
              </a:lnSpc>
              <a:buNone/>
            </a:pPr>
            <a:endParaRPr lang="en-AU" sz="1400" b="1" u="sng">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endParaRPr>
          </a:p>
          <a:p>
            <a:pPr marL="0" indent="0">
              <a:lnSpc>
                <a:spcPct val="110000"/>
              </a:lnSpc>
              <a:buNone/>
            </a:pPr>
            <a:endParaRPr lang="en-AU" sz="1400">
              <a:effectLst/>
              <a:latin typeface="Arial" panose="020B0604020202020204" pitchFamily="34" charset="0"/>
              <a:ea typeface="Times New Roman" panose="02020603050405020304" pitchFamily="18" charset="0"/>
              <a:cs typeface="Arial" panose="020B0604020202020204" pitchFamily="34" charset="0"/>
            </a:endParaRPr>
          </a:p>
          <a:p>
            <a:pPr indent="0">
              <a:lnSpc>
                <a:spcPct val="110000"/>
              </a:lnSpc>
              <a:buNone/>
            </a:pPr>
            <a:endParaRPr lang="en-US" sz="1400" b="1">
              <a:solidFill>
                <a:srgbClr val="2E9ED9"/>
              </a:solidFill>
              <a:latin typeface="Arial" panose="020B0604020202020204" pitchFamily="34" charset="0"/>
              <a:ea typeface="Calibri"/>
              <a:cs typeface="Arial" panose="020B0604020202020204" pitchFamily="34" charset="0"/>
            </a:endParaRPr>
          </a:p>
        </p:txBody>
      </p:sp>
      <p:sp>
        <p:nvSpPr>
          <p:cNvPr id="7" name="Content Placeholder 2">
            <a:extLst>
              <a:ext uri="{FF2B5EF4-FFF2-40B4-BE49-F238E27FC236}">
                <a16:creationId xmlns:a16="http://schemas.microsoft.com/office/drawing/2014/main" id="{23623799-F494-FF92-0D79-E03F3E478526}"/>
              </a:ext>
            </a:extLst>
          </p:cNvPr>
          <p:cNvSpPr txBox="1">
            <a:spLocks/>
          </p:cNvSpPr>
          <p:nvPr/>
        </p:nvSpPr>
        <p:spPr>
          <a:xfrm>
            <a:off x="5045369" y="1856747"/>
            <a:ext cx="6520305" cy="3499074"/>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AU" sz="1400" b="1">
                <a:solidFill>
                  <a:srgbClr val="000000"/>
                </a:solidFill>
                <a:highlight>
                  <a:srgbClr val="FFFFFF"/>
                </a:highlight>
                <a:latin typeface="Arial"/>
                <a:ea typeface="Times New Roman" panose="02020603050405020304" pitchFamily="18" charset="0"/>
                <a:cs typeface="Arial"/>
              </a:rPr>
              <a:t>Key differences include:</a:t>
            </a:r>
            <a:r>
              <a:rPr lang="en-AU" sz="1400" b="1">
                <a:latin typeface="Arial"/>
                <a:ea typeface="Times New Roman" panose="02020603050405020304" pitchFamily="18" charset="0"/>
                <a:cs typeface="Arial"/>
              </a:rPr>
              <a:t>  </a:t>
            </a:r>
          </a:p>
          <a:p>
            <a:pPr marL="342900" indent="-342900">
              <a:lnSpc>
                <a:spcPct val="150000"/>
              </a:lnSpc>
              <a:buFont typeface="Symbol" panose="05050102010706020507" pitchFamily="18" charset="2"/>
              <a:buChar char=""/>
            </a:pPr>
            <a:r>
              <a:rPr lang="en-AU" sz="1400">
                <a:solidFill>
                  <a:srgbClr val="000000"/>
                </a:solidFill>
                <a:highlight>
                  <a:srgbClr val="FFFFFF"/>
                </a:highlight>
                <a:latin typeface="Arial"/>
                <a:ea typeface="Times New Roman" panose="02020603050405020304" pitchFamily="18" charset="0"/>
                <a:cs typeface="Arial"/>
              </a:rPr>
              <a:t>there is no cap (the current Aged Care Access Incentive is capped at $10,000 per year)</a:t>
            </a:r>
            <a:endParaRPr lang="en-AU" sz="1400">
              <a:latin typeface="Arial"/>
              <a:ea typeface="Times New Roman" panose="02020603050405020304" pitchFamily="18" charset="0"/>
              <a:cs typeface="Arial"/>
            </a:endParaRPr>
          </a:p>
          <a:p>
            <a:pPr marL="342900" indent="-342900">
              <a:lnSpc>
                <a:spcPct val="150000"/>
              </a:lnSpc>
              <a:buFont typeface="Symbol" panose="05050102010706020507" pitchFamily="18" charset="2"/>
              <a:buChar char=""/>
            </a:pPr>
            <a:r>
              <a:rPr lang="en-AU" sz="1400">
                <a:solidFill>
                  <a:srgbClr val="000000"/>
                </a:solidFill>
                <a:latin typeface="Arial"/>
                <a:ea typeface="Times New Roman" panose="02020603050405020304" pitchFamily="18" charset="0"/>
                <a:cs typeface="Arial"/>
              </a:rPr>
              <a:t>additional benefits under </a:t>
            </a:r>
            <a:r>
              <a:rPr lang="en-AU" sz="1400" err="1">
                <a:solidFill>
                  <a:srgbClr val="000000"/>
                </a:solidFill>
                <a:latin typeface="Arial"/>
                <a:ea typeface="Times New Roman" panose="02020603050405020304" pitchFamily="18" charset="0"/>
                <a:cs typeface="Arial"/>
              </a:rPr>
              <a:t>MyMedicare</a:t>
            </a:r>
            <a:r>
              <a:rPr lang="en-AU" sz="1400">
                <a:solidFill>
                  <a:srgbClr val="000000"/>
                </a:solidFill>
                <a:latin typeface="Arial"/>
                <a:ea typeface="Times New Roman" panose="02020603050405020304" pitchFamily="18" charset="0"/>
                <a:cs typeface="Arial"/>
              </a:rPr>
              <a:t> – including rural loadings and triple bulk billing</a:t>
            </a:r>
          </a:p>
          <a:p>
            <a:pPr marL="342900" indent="-342900">
              <a:lnSpc>
                <a:spcPct val="150000"/>
              </a:lnSpc>
              <a:buFont typeface="Symbol" panose="05050102010706020507" pitchFamily="18" charset="2"/>
              <a:buChar char=""/>
            </a:pPr>
            <a:r>
              <a:rPr lang="en-AU" sz="1400">
                <a:solidFill>
                  <a:srgbClr val="000000"/>
                </a:solidFill>
                <a:highlight>
                  <a:srgbClr val="FFFFFF"/>
                </a:highlight>
                <a:latin typeface="Arial"/>
                <a:ea typeface="Times New Roman" panose="02020603050405020304" pitchFamily="18" charset="0"/>
                <a:cs typeface="Arial"/>
              </a:rPr>
              <a:t>it signals a shift away from volume-based incentive to one that incentivises proactive, planned and continuous care</a:t>
            </a:r>
            <a:endParaRPr lang="en-AU" sz="1400">
              <a:latin typeface="Arial"/>
              <a:ea typeface="Times New Roman" panose="02020603050405020304" pitchFamily="18" charset="0"/>
              <a:cs typeface="Arial"/>
            </a:endParaRPr>
          </a:p>
          <a:p>
            <a:pPr marL="342900" indent="-342900">
              <a:lnSpc>
                <a:spcPct val="150000"/>
              </a:lnSpc>
              <a:buFont typeface="Symbol" panose="05050102010706020507" pitchFamily="18" charset="2"/>
              <a:buChar char=""/>
            </a:pPr>
            <a:r>
              <a:rPr lang="en-AU" sz="1400">
                <a:solidFill>
                  <a:srgbClr val="000000"/>
                </a:solidFill>
                <a:highlight>
                  <a:srgbClr val="FFFFFF"/>
                </a:highlight>
                <a:latin typeface="Arial"/>
                <a:ea typeface="Times New Roman" panose="02020603050405020304" pitchFamily="18" charset="0"/>
                <a:cs typeface="Arial"/>
              </a:rPr>
              <a:t>it signals a team-based approach to care as some services provided by practice team members will be eligible as long as the majority are provided by the GP (the responsible provider) that the patient registers.</a:t>
            </a:r>
            <a:endParaRPr lang="en-AU" sz="1400">
              <a:latin typeface="Arial"/>
              <a:ea typeface="Times New Roman" panose="02020603050405020304" pitchFamily="18" charset="0"/>
              <a:cs typeface="Arial"/>
            </a:endParaRPr>
          </a:p>
        </p:txBody>
      </p:sp>
    </p:spTree>
    <p:extLst>
      <p:ext uri="{BB962C8B-B14F-4D97-AF65-F5344CB8AC3E}">
        <p14:creationId xmlns:p14="http://schemas.microsoft.com/office/powerpoint/2010/main" val="423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F01287C-3F42-7440-999F-8203CC73004C}"/>
              </a:ext>
            </a:extLst>
          </p:cNvPr>
          <p:cNvSpPr txBox="1">
            <a:spLocks noGrp="1"/>
          </p:cNvSpPr>
          <p:nvPr>
            <p:ph type="title" idx="4294967295"/>
          </p:nvPr>
        </p:nvSpPr>
        <p:spPr>
          <a:xfrm>
            <a:off x="1018214" y="733078"/>
            <a:ext cx="9822530" cy="646331"/>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a:ln>
                  <a:noFill/>
                </a:ln>
                <a:solidFill>
                  <a:schemeClr val="tx1"/>
                </a:solidFill>
                <a:effectLst/>
                <a:uLnTx/>
                <a:uFillTx/>
                <a:latin typeface="+mn-lt"/>
                <a:ea typeface="+mn-ea"/>
                <a:cs typeface="+mn-cs"/>
              </a:rPr>
              <a:t>Structure and process</a:t>
            </a:r>
          </a:p>
        </p:txBody>
      </p:sp>
      <p:cxnSp>
        <p:nvCxnSpPr>
          <p:cNvPr id="3" name="Straight Connector 2">
            <a:extLst>
              <a:ext uri="{C183D7F6-B498-43B3-948B-1728B52AA6E4}">
                <adec:decorative xmlns:adec="http://schemas.microsoft.com/office/drawing/2017/decorative" val="1"/>
              </a:ext>
            </a:extLst>
          </p:cNvPr>
          <p:cNvCxnSpPr/>
          <p:nvPr/>
        </p:nvCxnSpPr>
        <p:spPr>
          <a:xfrm flipV="1">
            <a:off x="696000" y="1508874"/>
            <a:ext cx="1080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descr="A screenshot of a 12-month period outlining the servicing requirements, assessment periods and payment schedule of the incentive with a patient">
            <a:extLst>
              <a:ext uri="{FF2B5EF4-FFF2-40B4-BE49-F238E27FC236}">
                <a16:creationId xmlns:a16="http://schemas.microsoft.com/office/drawing/2014/main" id="{345FF126-71A6-A356-8664-6450D7078BB8}"/>
              </a:ext>
            </a:extLst>
          </p:cNvPr>
          <p:cNvPicPr>
            <a:picLocks noChangeAspect="1"/>
          </p:cNvPicPr>
          <p:nvPr/>
        </p:nvPicPr>
        <p:blipFill rotWithShape="1">
          <a:blip r:embed="rId3"/>
          <a:srcRect l="5296" t="15050" r="2138" b="5667"/>
          <a:stretch/>
        </p:blipFill>
        <p:spPr>
          <a:xfrm>
            <a:off x="584771" y="1638339"/>
            <a:ext cx="11328388" cy="4305260"/>
          </a:xfrm>
          <a:prstGeom prst="rect">
            <a:avLst/>
          </a:prstGeom>
        </p:spPr>
      </p:pic>
    </p:spTree>
    <p:extLst>
      <p:ext uri="{BB962C8B-B14F-4D97-AF65-F5344CB8AC3E}">
        <p14:creationId xmlns:p14="http://schemas.microsoft.com/office/powerpoint/2010/main" val="2313591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C59801E-B512-3987-259C-EC006EE47B3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29050" y="183957"/>
            <a:ext cx="8362950" cy="5576389"/>
          </a:xfrm>
          <a:prstGeom prst="rect">
            <a:avLst/>
          </a:prstGeom>
        </p:spPr>
      </p:pic>
      <p:sp>
        <p:nvSpPr>
          <p:cNvPr id="3" name="Rectangle 2">
            <a:extLst>
              <a:ext uri="{FF2B5EF4-FFF2-40B4-BE49-F238E27FC236}">
                <a16:creationId xmlns:a16="http://schemas.microsoft.com/office/drawing/2014/main" id="{4A61EBF0-4172-67D4-C87F-512E93EF104E}"/>
              </a:ext>
              <a:ext uri="{C183D7F6-B498-43B3-948B-1728B52AA6E4}">
                <adec:decorative xmlns:adec="http://schemas.microsoft.com/office/drawing/2017/decorative" val="1"/>
              </a:ext>
            </a:extLst>
          </p:cNvPr>
          <p:cNvSpPr/>
          <p:nvPr/>
        </p:nvSpPr>
        <p:spPr>
          <a:xfrm>
            <a:off x="-1" y="183957"/>
            <a:ext cx="11096626" cy="5574205"/>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49E8CB18-ACAD-3F75-FE53-69F79F541C68}"/>
              </a:ext>
              <a:ext uri="{C183D7F6-B498-43B3-948B-1728B52AA6E4}">
                <adec:decorative xmlns:adec="http://schemas.microsoft.com/office/drawing/2017/decorative" val="1"/>
              </a:ext>
            </a:extLst>
          </p:cNvPr>
          <p:cNvGrpSpPr/>
          <p:nvPr/>
        </p:nvGrpSpPr>
        <p:grpSpPr>
          <a:xfrm>
            <a:off x="986589" y="1099837"/>
            <a:ext cx="8019188" cy="4184543"/>
            <a:chOff x="986589" y="1099837"/>
            <a:chExt cx="6875108" cy="3975008"/>
          </a:xfrm>
        </p:grpSpPr>
        <p:sp>
          <p:nvSpPr>
            <p:cNvPr id="5" name="KEYNOTE PRESENTATION">
              <a:extLst>
                <a:ext uri="{FF2B5EF4-FFF2-40B4-BE49-F238E27FC236}">
                  <a16:creationId xmlns:a16="http://schemas.microsoft.com/office/drawing/2014/main" id="{7F14A2D0-09B0-47DB-8689-478E6D8A739E}"/>
                </a:ext>
              </a:extLst>
            </p:cNvPr>
            <p:cNvSpPr txBox="1"/>
            <p:nvPr userDrawn="1"/>
          </p:nvSpPr>
          <p:spPr>
            <a:xfrm>
              <a:off x="1554476" y="3429000"/>
              <a:ext cx="4705610" cy="930868"/>
            </a:xfrm>
            <a:prstGeom prst="rect">
              <a:avLst/>
            </a:prstGeom>
            <a:ln w="12700">
              <a:miter lim="400000"/>
            </a:ln>
            <a:extLst>
              <a:ext uri="{C572A759-6A51-4108-AA02-DFA0A04FC94B}">
                <ma14:wrappingTextBoxFlag xmlns="" xmlns:ma14="http://schemas.microsoft.com/office/mac/drawingml/2011/main"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8A96"/>
                  </a:solidFill>
                  <a:effectLst/>
                  <a:uLnTx/>
                  <a:uFillTx/>
                  <a:latin typeface="Arial"/>
                  <a:ea typeface="Helvetica" charset="0"/>
                  <a:cs typeface="Helvetica" charset="0"/>
                  <a:sym typeface="Open Sans"/>
                </a:rPr>
                <a:t>Pull quote</a:t>
              </a:r>
            </a:p>
          </p:txBody>
        </p:sp>
        <p:sp>
          <p:nvSpPr>
            <p:cNvPr id="6" name="Rechteck">
              <a:extLst>
                <a:ext uri="{FF2B5EF4-FFF2-40B4-BE49-F238E27FC236}">
                  <a16:creationId xmlns:a16="http://schemas.microsoft.com/office/drawing/2014/main" id="{4822B3CB-65A6-FBEE-2DFB-D00921525FD5}"/>
                </a:ext>
              </a:extLst>
            </p:cNvPr>
            <p:cNvSpPr/>
            <p:nvPr userDrawn="1"/>
          </p:nvSpPr>
          <p:spPr>
            <a:xfrm>
              <a:off x="986589" y="1099837"/>
              <a:ext cx="6875108" cy="3975008"/>
            </a:xfrm>
            <a:prstGeom prst="rect">
              <a:avLst/>
            </a:prstGeom>
            <a:solidFill>
              <a:schemeClr val="bg1"/>
            </a:solidFill>
            <a:ln w="12700">
              <a:miter lim="400000"/>
            </a:ln>
          </p:spPr>
          <p:txBody>
            <a:bodyPr lIns="25400" tIns="25400" rIns="25400" bIns="25400" anchor="ctr"/>
            <a:lstStyle/>
            <a:p>
              <a:pPr marL="0" marR="0" lvl="0" indent="0" algn="l" defTabSz="914400" rtl="0" eaLnBrk="1" fontAlgn="auto" latinLnBrk="0" hangingPunct="1">
                <a:lnSpc>
                  <a:spcPct val="120000"/>
                </a:lnSpc>
                <a:spcBef>
                  <a:spcPts val="0"/>
                </a:spcBef>
                <a:spcAft>
                  <a:spcPts val="0"/>
                </a:spcAft>
                <a:buClrTx/>
                <a:buSzTx/>
                <a:buFontTx/>
                <a:buNone/>
                <a:tabLst/>
                <a:defRPr sz="2600" i="0" spc="0">
                  <a:solidFill>
                    <a:srgbClr val="6E686F"/>
                  </a:solidFill>
                  <a:latin typeface="Open Sans"/>
                  <a:ea typeface="Open Sans"/>
                  <a:cs typeface="Open Sans"/>
                  <a:sym typeface="Open Sans"/>
                </a:defRPr>
              </a:pPr>
              <a:endParaRPr kumimoji="0" sz="1300" b="0" i="0" u="none" strike="noStrike" kern="1200" cap="none" spc="0" normalizeH="0" baseline="0" noProof="0">
                <a:ln>
                  <a:noFill/>
                </a:ln>
                <a:solidFill>
                  <a:srgbClr val="6E686F"/>
                </a:solidFill>
                <a:effectLst/>
                <a:uLnTx/>
                <a:uFillTx/>
                <a:latin typeface="Helvetica" charset="0"/>
                <a:ea typeface="Helvetica" charset="0"/>
                <a:cs typeface="Helvetica" charset="0"/>
                <a:sym typeface="Open Sans"/>
              </a:endParaRPr>
            </a:p>
          </p:txBody>
        </p:sp>
      </p:grpSp>
      <p:sp>
        <p:nvSpPr>
          <p:cNvPr id="7" name="Title 6">
            <a:extLst>
              <a:ext uri="{FF2B5EF4-FFF2-40B4-BE49-F238E27FC236}">
                <a16:creationId xmlns:a16="http://schemas.microsoft.com/office/drawing/2014/main" id="{928688D7-B568-94C5-6503-065EEAAFA8BA}"/>
              </a:ext>
            </a:extLst>
          </p:cNvPr>
          <p:cNvSpPr txBox="1">
            <a:spLocks noGrp="1"/>
          </p:cNvSpPr>
          <p:nvPr>
            <p:ph type="title" idx="4294967295"/>
          </p:nvPr>
        </p:nvSpPr>
        <p:spPr>
          <a:xfrm>
            <a:off x="1239817" y="1291621"/>
            <a:ext cx="7572620" cy="461665"/>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5BAB"/>
                </a:solidFill>
                <a:effectLst/>
                <a:uLnTx/>
                <a:uFillTx/>
                <a:latin typeface="Arial"/>
                <a:ea typeface="+mn-ea"/>
                <a:cs typeface="+mn-cs"/>
              </a:rPr>
              <a:t>Roles and responsibilities of GPs and the care team</a:t>
            </a:r>
          </a:p>
        </p:txBody>
      </p:sp>
      <p:sp>
        <p:nvSpPr>
          <p:cNvPr id="9" name="AutoShape 2">
            <a:extLst>
              <a:ext uri="{FF2B5EF4-FFF2-40B4-BE49-F238E27FC236}">
                <a16:creationId xmlns:a16="http://schemas.microsoft.com/office/drawing/2014/main" id="{645A8D1A-6F70-CC48-4B00-93F4A3D9260E}"/>
              </a:ext>
              <a:ext uri="{C183D7F6-B498-43B3-948B-1728B52AA6E4}">
                <adec:decorative xmlns:adec="http://schemas.microsoft.com/office/drawing/2017/decorative" val="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2" name="Content Placeholder 2">
            <a:extLst>
              <a:ext uri="{FF2B5EF4-FFF2-40B4-BE49-F238E27FC236}">
                <a16:creationId xmlns:a16="http://schemas.microsoft.com/office/drawing/2014/main" id="{71A1E966-9867-1639-0098-810384A7F5B5}"/>
              </a:ext>
            </a:extLst>
          </p:cNvPr>
          <p:cNvSpPr>
            <a:spLocks noGrp="1"/>
          </p:cNvSpPr>
          <p:nvPr/>
        </p:nvSpPr>
        <p:spPr>
          <a:xfrm>
            <a:off x="1239817" y="1753286"/>
            <a:ext cx="7572620" cy="45788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2000"/>
              </a:lnSpc>
              <a:buNone/>
            </a:pPr>
            <a:r>
              <a:rPr lang="en-US" sz="1800">
                <a:latin typeface="Arial"/>
                <a:cs typeface="Arial"/>
              </a:rPr>
              <a:t>The role of GPs, nurses and allied health practitioners is to provide a more coordinated, multidisciplinary, and integrated service for people living in aged care homes. </a:t>
            </a:r>
            <a:endParaRPr lang="en-US" sz="1800">
              <a:latin typeface="Arial" panose="020B0604020202020204" pitchFamily="34" charset="0"/>
              <a:cs typeface="Arial" panose="020B0604020202020204" pitchFamily="34" charset="0"/>
            </a:endParaRPr>
          </a:p>
          <a:p>
            <a:pPr marL="0" indent="0">
              <a:lnSpc>
                <a:spcPct val="112000"/>
              </a:lnSpc>
              <a:buNone/>
            </a:pPr>
            <a:r>
              <a:rPr lang="en-US" sz="1800" b="1">
                <a:latin typeface="Arial"/>
                <a:ea typeface="Calibri"/>
                <a:cs typeface="Arial"/>
              </a:rPr>
              <a:t>To participate in the incentive and receive the payments, GPs are responsible for:</a:t>
            </a:r>
          </a:p>
          <a:p>
            <a:pPr>
              <a:lnSpc>
                <a:spcPct val="112000"/>
              </a:lnSpc>
            </a:pPr>
            <a:r>
              <a:rPr lang="en-US" sz="1800">
                <a:latin typeface="Arial"/>
                <a:ea typeface="Calibri"/>
                <a:cs typeface="Arial"/>
              </a:rPr>
              <a:t>meeting the </a:t>
            </a:r>
            <a:r>
              <a:rPr lang="en-US" sz="1800" err="1">
                <a:latin typeface="Arial"/>
                <a:ea typeface="Calibri"/>
                <a:cs typeface="Arial"/>
              </a:rPr>
              <a:t>MyMedicare</a:t>
            </a:r>
            <a:r>
              <a:rPr lang="en-US" sz="1800">
                <a:latin typeface="Arial"/>
                <a:ea typeface="Calibri"/>
                <a:cs typeface="Arial"/>
              </a:rPr>
              <a:t> eligibility criteria and ensuring that they have been registered as a responsible provider </a:t>
            </a:r>
            <a:r>
              <a:rPr lang="en-US" sz="1800" err="1">
                <a:latin typeface="Arial"/>
                <a:ea typeface="Calibri"/>
                <a:cs typeface="Arial"/>
              </a:rPr>
              <a:t>MyMedicare</a:t>
            </a:r>
            <a:endParaRPr lang="en-US" sz="1800" b="1">
              <a:latin typeface="Arial"/>
              <a:ea typeface="Calibri"/>
              <a:cs typeface="Arial"/>
            </a:endParaRPr>
          </a:p>
          <a:p>
            <a:pPr>
              <a:lnSpc>
                <a:spcPct val="112000"/>
              </a:lnSpc>
            </a:pPr>
            <a:r>
              <a:rPr lang="en-US" sz="1800">
                <a:latin typeface="Arial"/>
                <a:ea typeface="Calibri"/>
                <a:cs typeface="Arial"/>
              </a:rPr>
              <a:t>delivery of eligible services to the patient including coordinating services provided by the care team.</a:t>
            </a:r>
            <a:endParaRPr lang="en-US" sz="2400">
              <a:solidFill>
                <a:srgbClr val="404040"/>
              </a:solidFill>
              <a:latin typeface="Arial"/>
              <a:ea typeface="Calibri"/>
              <a:cs typeface="Arial"/>
            </a:endParaRPr>
          </a:p>
          <a:p>
            <a:pPr indent="0">
              <a:lnSpc>
                <a:spcPct val="112000"/>
              </a:lnSpc>
            </a:pPr>
            <a:endParaRPr lang="en-US" sz="2400" b="1">
              <a:solidFill>
                <a:srgbClr val="2E9ED9"/>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329393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3C09661-7350-8D9D-E331-79F8FD83032A}"/>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377" b="18719"/>
          <a:stretch/>
        </p:blipFill>
        <p:spPr bwMode="auto">
          <a:xfrm flipH="1">
            <a:off x="3700462" y="214315"/>
            <a:ext cx="8491538" cy="557420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AB1F47C-727E-A697-42E0-73E72F4629D1}"/>
              </a:ext>
              <a:ext uri="{C183D7F6-B498-43B3-948B-1728B52AA6E4}">
                <adec:decorative xmlns:adec="http://schemas.microsoft.com/office/drawing/2017/decorative" val="1"/>
              </a:ext>
            </a:extLst>
          </p:cNvPr>
          <p:cNvSpPr/>
          <p:nvPr/>
        </p:nvSpPr>
        <p:spPr>
          <a:xfrm>
            <a:off x="0" y="214315"/>
            <a:ext cx="9352722" cy="5574205"/>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73A77DD6-559A-CD74-F196-329031E7B1F7}"/>
              </a:ext>
              <a:ext uri="{C183D7F6-B498-43B3-948B-1728B52AA6E4}">
                <adec:decorative xmlns:adec="http://schemas.microsoft.com/office/drawing/2017/decorative" val="1"/>
              </a:ext>
            </a:extLst>
          </p:cNvPr>
          <p:cNvGrpSpPr/>
          <p:nvPr/>
        </p:nvGrpSpPr>
        <p:grpSpPr>
          <a:xfrm>
            <a:off x="720774" y="1025410"/>
            <a:ext cx="8352888" cy="4260024"/>
            <a:chOff x="986589" y="1099837"/>
            <a:chExt cx="6875108" cy="3975008"/>
          </a:xfrm>
        </p:grpSpPr>
        <p:sp>
          <p:nvSpPr>
            <p:cNvPr id="5" name="KEYNOTE PRESENTATION">
              <a:extLst>
                <a:ext uri="{FF2B5EF4-FFF2-40B4-BE49-F238E27FC236}">
                  <a16:creationId xmlns:a16="http://schemas.microsoft.com/office/drawing/2014/main" id="{4E5C0791-39F7-6C7B-2C0F-D1F498C3FC19}"/>
                </a:ext>
              </a:extLst>
            </p:cNvPr>
            <p:cNvSpPr txBox="1"/>
            <p:nvPr userDrawn="1"/>
          </p:nvSpPr>
          <p:spPr>
            <a:xfrm>
              <a:off x="1554476" y="3429000"/>
              <a:ext cx="4705610" cy="930868"/>
            </a:xfrm>
            <a:prstGeom prst="rect">
              <a:avLst/>
            </a:prstGeom>
            <a:ln w="12700">
              <a:miter lim="400000"/>
            </a:ln>
            <a:extLst>
              <a:ext uri="{C572A759-6A51-4108-AA02-DFA0A04FC94B}">
                <ma14:wrappingTextBoxFlag xmlns="" xmlns:ma14="http://schemas.microsoft.com/office/mac/drawingml/2011/main"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8A96"/>
                  </a:solidFill>
                  <a:effectLst/>
                  <a:uLnTx/>
                  <a:uFillTx/>
                  <a:latin typeface="Arial"/>
                  <a:ea typeface="Helvetica" charset="0"/>
                  <a:cs typeface="Helvetica" charset="0"/>
                  <a:sym typeface="Open Sans"/>
                </a:rPr>
                <a:t>Pull quote</a:t>
              </a:r>
            </a:p>
          </p:txBody>
        </p:sp>
        <p:sp>
          <p:nvSpPr>
            <p:cNvPr id="6" name="Rechteck">
              <a:extLst>
                <a:ext uri="{FF2B5EF4-FFF2-40B4-BE49-F238E27FC236}">
                  <a16:creationId xmlns:a16="http://schemas.microsoft.com/office/drawing/2014/main" id="{827AE8D7-93A4-1672-2269-E67B58B9FF7E}"/>
                </a:ext>
              </a:extLst>
            </p:cNvPr>
            <p:cNvSpPr/>
            <p:nvPr userDrawn="1"/>
          </p:nvSpPr>
          <p:spPr>
            <a:xfrm>
              <a:off x="986589" y="1099837"/>
              <a:ext cx="6875108" cy="3975008"/>
            </a:xfrm>
            <a:prstGeom prst="rect">
              <a:avLst/>
            </a:prstGeom>
            <a:solidFill>
              <a:schemeClr val="bg1"/>
            </a:solidFill>
            <a:ln w="12700">
              <a:miter lim="400000"/>
            </a:ln>
          </p:spPr>
          <p:txBody>
            <a:bodyPr lIns="25400" tIns="25400" rIns="25400" bIns="25400" anchor="ctr"/>
            <a:lstStyle/>
            <a:p>
              <a:pPr marL="0" marR="0" lvl="0" indent="0" algn="l" defTabSz="914400" rtl="0" eaLnBrk="1" fontAlgn="auto" latinLnBrk="0" hangingPunct="1">
                <a:lnSpc>
                  <a:spcPct val="120000"/>
                </a:lnSpc>
                <a:spcBef>
                  <a:spcPts val="0"/>
                </a:spcBef>
                <a:spcAft>
                  <a:spcPts val="0"/>
                </a:spcAft>
                <a:buClrTx/>
                <a:buSzTx/>
                <a:buFontTx/>
                <a:buNone/>
                <a:tabLst/>
                <a:defRPr sz="2600" i="0" spc="0">
                  <a:solidFill>
                    <a:srgbClr val="6E686F"/>
                  </a:solidFill>
                  <a:latin typeface="Open Sans"/>
                  <a:ea typeface="Open Sans"/>
                  <a:cs typeface="Open Sans"/>
                  <a:sym typeface="Open Sans"/>
                </a:defRPr>
              </a:pPr>
              <a:endParaRPr kumimoji="0" sz="1300" b="0" i="0" u="none" strike="noStrike" kern="1200" cap="none" spc="0" normalizeH="0" baseline="0" noProof="0">
                <a:ln>
                  <a:noFill/>
                </a:ln>
                <a:solidFill>
                  <a:srgbClr val="6E686F"/>
                </a:solidFill>
                <a:effectLst/>
                <a:uLnTx/>
                <a:uFillTx/>
                <a:latin typeface="Helvetica" charset="0"/>
                <a:ea typeface="Helvetica" charset="0"/>
                <a:cs typeface="Helvetica" charset="0"/>
                <a:sym typeface="Open Sans"/>
              </a:endParaRPr>
            </a:p>
          </p:txBody>
        </p:sp>
      </p:grpSp>
      <p:sp>
        <p:nvSpPr>
          <p:cNvPr id="7" name="Title 6">
            <a:extLst>
              <a:ext uri="{FF2B5EF4-FFF2-40B4-BE49-F238E27FC236}">
                <a16:creationId xmlns:a16="http://schemas.microsoft.com/office/drawing/2014/main" id="{D6B5881E-4CD4-5FE6-745E-E73E998CD96C}"/>
              </a:ext>
            </a:extLst>
          </p:cNvPr>
          <p:cNvSpPr txBox="1">
            <a:spLocks noGrp="1"/>
          </p:cNvSpPr>
          <p:nvPr>
            <p:ph type="title" idx="4294967295"/>
          </p:nvPr>
        </p:nvSpPr>
        <p:spPr>
          <a:xfrm>
            <a:off x="974003" y="1217193"/>
            <a:ext cx="5618183" cy="461665"/>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5BAB"/>
                </a:solidFill>
                <a:effectLst/>
                <a:uLnTx/>
                <a:uFillTx/>
                <a:latin typeface="Arial"/>
                <a:ea typeface="+mn-ea"/>
                <a:cs typeface="+mn-cs"/>
              </a:rPr>
              <a:t>Roles and responsibilities of practices</a:t>
            </a:r>
          </a:p>
        </p:txBody>
      </p:sp>
      <p:sp>
        <p:nvSpPr>
          <p:cNvPr id="2" name="Content Placeholder 2">
            <a:extLst>
              <a:ext uri="{FF2B5EF4-FFF2-40B4-BE49-F238E27FC236}">
                <a16:creationId xmlns:a16="http://schemas.microsoft.com/office/drawing/2014/main" id="{71A1E966-9867-1639-0098-810384A7F5B5}"/>
              </a:ext>
            </a:extLst>
          </p:cNvPr>
          <p:cNvSpPr>
            <a:spLocks noGrp="1"/>
          </p:cNvSpPr>
          <p:nvPr/>
        </p:nvSpPr>
        <p:spPr>
          <a:xfrm>
            <a:off x="891363" y="1861925"/>
            <a:ext cx="7827802" cy="2478963"/>
          </a:xfrm>
          <a:prstGeom prst="rect">
            <a:avLst/>
          </a:prstGeom>
        </p:spPr>
        <p:txBody>
          <a:bodyPr vert="horz" lIns="91440" tIns="45720" rIns="91440" bIns="45720" rtlCol="0" anchor="t">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2000"/>
              </a:lnSpc>
              <a:buNone/>
            </a:pPr>
            <a:r>
              <a:rPr lang="en-US" sz="6400" b="1">
                <a:latin typeface="Arial"/>
                <a:ea typeface="Calibri"/>
                <a:cs typeface="Arial"/>
              </a:rPr>
              <a:t>To participate and receive the payment, practices are responsible for:</a:t>
            </a:r>
          </a:p>
          <a:p>
            <a:pPr algn="l" rtl="0" fontAlgn="base">
              <a:lnSpc>
                <a:spcPct val="130000"/>
              </a:lnSpc>
              <a:buFont typeface="Arial" panose="020B0604020202020204" pitchFamily="34" charset="0"/>
              <a:buChar char="•"/>
            </a:pPr>
            <a:r>
              <a:rPr lang="en-US" sz="4400">
                <a:solidFill>
                  <a:srgbClr val="000000"/>
                </a:solidFill>
                <a:highlight>
                  <a:srgbClr val="FFFFFF"/>
                </a:highlight>
                <a:latin typeface="Arial"/>
                <a:cs typeface="Arial"/>
              </a:rPr>
              <a:t>understanding the eligibility criteria for becoming an accredited practice under </a:t>
            </a:r>
            <a:r>
              <a:rPr lang="en-US" sz="4400" err="1">
                <a:solidFill>
                  <a:srgbClr val="000000"/>
                </a:solidFill>
                <a:highlight>
                  <a:srgbClr val="FFFFFF"/>
                </a:highlight>
                <a:latin typeface="Arial"/>
                <a:cs typeface="Arial"/>
              </a:rPr>
              <a:t>MyMedicare</a:t>
            </a:r>
            <a:r>
              <a:rPr lang="en-US" sz="4400">
                <a:solidFill>
                  <a:srgbClr val="000000"/>
                </a:solidFill>
                <a:highlight>
                  <a:srgbClr val="FFFFFF"/>
                </a:highlight>
                <a:latin typeface="Arial"/>
                <a:cs typeface="Arial"/>
              </a:rPr>
              <a:t>, and seeking accreditation if necessary​</a:t>
            </a:r>
          </a:p>
          <a:p>
            <a:pPr algn="l" rtl="0" fontAlgn="base">
              <a:lnSpc>
                <a:spcPct val="130000"/>
              </a:lnSpc>
              <a:buFont typeface="Arial" panose="020B0604020202020204" pitchFamily="34" charset="0"/>
              <a:buChar char="•"/>
            </a:pPr>
            <a:r>
              <a:rPr lang="en-US" sz="4400">
                <a:solidFill>
                  <a:srgbClr val="000000"/>
                </a:solidFill>
                <a:highlight>
                  <a:srgbClr val="FFFFFF"/>
                </a:highlight>
                <a:latin typeface="Arial"/>
                <a:cs typeface="Arial"/>
              </a:rPr>
              <a:t>registering for </a:t>
            </a:r>
            <a:r>
              <a:rPr lang="en-US" sz="4400" err="1">
                <a:solidFill>
                  <a:srgbClr val="000000"/>
                </a:solidFill>
                <a:highlight>
                  <a:srgbClr val="FFFFFF"/>
                </a:highlight>
                <a:latin typeface="Arial"/>
                <a:cs typeface="Arial"/>
              </a:rPr>
              <a:t>MyMedicare</a:t>
            </a:r>
            <a:r>
              <a:rPr lang="en-US" sz="4400">
                <a:solidFill>
                  <a:srgbClr val="000000"/>
                </a:solidFill>
                <a:highlight>
                  <a:srgbClr val="FFFFFF"/>
                </a:highlight>
                <a:latin typeface="Arial"/>
                <a:cs typeface="Arial"/>
              </a:rPr>
              <a:t> in the </a:t>
            </a:r>
            <a:r>
              <a:rPr lang="en-US" sz="4400" err="1">
                <a:solidFill>
                  <a:srgbClr val="000000"/>
                </a:solidFill>
                <a:highlight>
                  <a:srgbClr val="FFFFFF"/>
                </a:highlight>
                <a:latin typeface="Arial"/>
                <a:cs typeface="Arial"/>
              </a:rPr>
              <a:t>Organisation</a:t>
            </a:r>
            <a:r>
              <a:rPr lang="en-US" sz="4400">
                <a:solidFill>
                  <a:srgbClr val="000000"/>
                </a:solidFill>
                <a:highlight>
                  <a:srgbClr val="FFFFFF"/>
                </a:highlight>
                <a:latin typeface="Arial"/>
                <a:cs typeface="Arial"/>
              </a:rPr>
              <a:t> Register ​</a:t>
            </a:r>
          </a:p>
          <a:p>
            <a:pPr algn="l" rtl="0" fontAlgn="base">
              <a:lnSpc>
                <a:spcPct val="130000"/>
              </a:lnSpc>
              <a:buFont typeface="Arial" panose="020B0604020202020204" pitchFamily="34" charset="0"/>
              <a:buChar char="•"/>
            </a:pPr>
            <a:r>
              <a:rPr lang="en-US" sz="4400">
                <a:solidFill>
                  <a:srgbClr val="000000"/>
                </a:solidFill>
                <a:highlight>
                  <a:srgbClr val="FFFFFF"/>
                </a:highlight>
                <a:latin typeface="Arial"/>
                <a:cs typeface="Arial"/>
              </a:rPr>
              <a:t>adding the practices bank details in </a:t>
            </a:r>
            <a:r>
              <a:rPr lang="en-US" sz="4400" err="1">
                <a:solidFill>
                  <a:srgbClr val="000000"/>
                </a:solidFill>
                <a:highlight>
                  <a:srgbClr val="FFFFFF"/>
                </a:highlight>
                <a:latin typeface="Arial"/>
                <a:cs typeface="Arial"/>
              </a:rPr>
              <a:t>MyMedicare</a:t>
            </a:r>
            <a:r>
              <a:rPr lang="en-US" sz="4400">
                <a:solidFill>
                  <a:srgbClr val="000000"/>
                </a:solidFill>
                <a:highlight>
                  <a:srgbClr val="FFFFFF"/>
                </a:highlight>
                <a:latin typeface="Arial"/>
                <a:cs typeface="Arial"/>
              </a:rPr>
              <a:t> ​</a:t>
            </a:r>
          </a:p>
          <a:p>
            <a:pPr algn="l" rtl="0" fontAlgn="base">
              <a:lnSpc>
                <a:spcPct val="130000"/>
              </a:lnSpc>
              <a:buFont typeface="Arial" panose="020B0604020202020204" pitchFamily="34" charset="0"/>
              <a:buChar char="•"/>
            </a:pPr>
            <a:r>
              <a:rPr lang="en-US" sz="4400">
                <a:solidFill>
                  <a:srgbClr val="000000"/>
                </a:solidFill>
                <a:highlight>
                  <a:srgbClr val="FFFFFF"/>
                </a:highlight>
                <a:latin typeface="Arial"/>
                <a:cs typeface="Arial"/>
              </a:rPr>
              <a:t>supporting eligible GPs to register with </a:t>
            </a:r>
            <a:r>
              <a:rPr lang="en-US" sz="4400" err="1">
                <a:solidFill>
                  <a:srgbClr val="000000"/>
                </a:solidFill>
                <a:highlight>
                  <a:srgbClr val="FFFFFF"/>
                </a:highlight>
                <a:latin typeface="Arial"/>
                <a:cs typeface="Arial"/>
              </a:rPr>
              <a:t>MyMedicare</a:t>
            </a:r>
            <a:r>
              <a:rPr lang="en-US" sz="4400">
                <a:solidFill>
                  <a:srgbClr val="000000"/>
                </a:solidFill>
                <a:highlight>
                  <a:srgbClr val="FFFFFF"/>
                </a:highlight>
                <a:latin typeface="Arial"/>
                <a:cs typeface="Arial"/>
              </a:rPr>
              <a:t>​</a:t>
            </a:r>
          </a:p>
          <a:p>
            <a:pPr algn="l" rtl="0" fontAlgn="base">
              <a:lnSpc>
                <a:spcPct val="130000"/>
              </a:lnSpc>
              <a:buFont typeface="Arial" panose="020B0604020202020204" pitchFamily="34" charset="0"/>
              <a:buChar char="•"/>
            </a:pPr>
            <a:r>
              <a:rPr lang="en-US" sz="4400">
                <a:solidFill>
                  <a:srgbClr val="000000"/>
                </a:solidFill>
                <a:highlight>
                  <a:srgbClr val="FFFFFF"/>
                </a:highlight>
                <a:latin typeface="Arial"/>
                <a:cs typeface="Arial"/>
              </a:rPr>
              <a:t>supporting GPs and other members of a practice to deliver eligible services​</a:t>
            </a:r>
          </a:p>
          <a:p>
            <a:pPr algn="l" rtl="0" fontAlgn="base">
              <a:lnSpc>
                <a:spcPct val="130000"/>
              </a:lnSpc>
              <a:buFont typeface="Arial" panose="020B0604020202020204" pitchFamily="34" charset="0"/>
              <a:buChar char="•"/>
            </a:pPr>
            <a:r>
              <a:rPr lang="en-US" sz="4400">
                <a:solidFill>
                  <a:srgbClr val="000000"/>
                </a:solidFill>
                <a:highlight>
                  <a:srgbClr val="FFFFFF"/>
                </a:highlight>
                <a:latin typeface="Arial"/>
                <a:cs typeface="Arial"/>
              </a:rPr>
              <a:t>developing systems that provide administrative support to the </a:t>
            </a:r>
            <a:r>
              <a:rPr lang="en-AU" sz="4400">
                <a:solidFill>
                  <a:srgbClr val="000000"/>
                </a:solidFill>
                <a:highlight>
                  <a:srgbClr val="FFFFFF"/>
                </a:highlight>
                <a:latin typeface="Arial"/>
                <a:cs typeface="Arial"/>
              </a:rPr>
              <a:t>incentive </a:t>
            </a:r>
            <a:r>
              <a:rPr lang="en-AU" sz="4400" err="1">
                <a:solidFill>
                  <a:srgbClr val="000000"/>
                </a:solidFill>
                <a:highlight>
                  <a:srgbClr val="FFFFFF"/>
                </a:highlight>
                <a:latin typeface="Arial"/>
                <a:cs typeface="Arial"/>
              </a:rPr>
              <a:t>i</a:t>
            </a:r>
            <a:r>
              <a:rPr lang="en-US" sz="4400" err="1">
                <a:solidFill>
                  <a:srgbClr val="000000"/>
                </a:solidFill>
                <a:highlight>
                  <a:srgbClr val="FFFFFF"/>
                </a:highlight>
                <a:latin typeface="Arial"/>
                <a:cs typeface="Arial"/>
              </a:rPr>
              <a:t>ncluding</a:t>
            </a:r>
            <a:r>
              <a:rPr lang="en-US" sz="4400">
                <a:solidFill>
                  <a:srgbClr val="000000"/>
                </a:solidFill>
                <a:highlight>
                  <a:srgbClr val="FFFFFF"/>
                </a:highlight>
                <a:latin typeface="Arial"/>
                <a:cs typeface="Arial"/>
              </a:rPr>
              <a:t> payment triggers and MBS item numbers​</a:t>
            </a:r>
          </a:p>
          <a:p>
            <a:pPr algn="l" rtl="0" fontAlgn="base">
              <a:lnSpc>
                <a:spcPct val="130000"/>
              </a:lnSpc>
              <a:buFont typeface="Arial" panose="020B0604020202020204" pitchFamily="34" charset="0"/>
              <a:buChar char="•"/>
            </a:pPr>
            <a:r>
              <a:rPr lang="en-US" sz="4400">
                <a:solidFill>
                  <a:srgbClr val="000000"/>
                </a:solidFill>
                <a:highlight>
                  <a:srgbClr val="FFFFFF"/>
                </a:highlight>
                <a:latin typeface="Arial"/>
                <a:cs typeface="Arial"/>
              </a:rPr>
              <a:t>adding the incentive indicator to the patients </a:t>
            </a:r>
            <a:r>
              <a:rPr lang="en-US" sz="4400" err="1">
                <a:solidFill>
                  <a:srgbClr val="000000"/>
                </a:solidFill>
                <a:highlight>
                  <a:srgbClr val="FFFFFF"/>
                </a:highlight>
                <a:latin typeface="Arial"/>
                <a:cs typeface="Arial"/>
              </a:rPr>
              <a:t>MyMedicare</a:t>
            </a:r>
            <a:r>
              <a:rPr lang="en-US" sz="4400">
                <a:solidFill>
                  <a:srgbClr val="000000"/>
                </a:solidFill>
                <a:highlight>
                  <a:srgbClr val="FFFFFF"/>
                </a:highlight>
                <a:latin typeface="Arial"/>
                <a:cs typeface="Arial"/>
              </a:rPr>
              <a:t> profile​</a:t>
            </a:r>
          </a:p>
          <a:p>
            <a:pPr algn="l" rtl="0" fontAlgn="base">
              <a:lnSpc>
                <a:spcPct val="130000"/>
              </a:lnSpc>
              <a:buFont typeface="Arial" panose="020B0604020202020204" pitchFamily="34" charset="0"/>
              <a:buChar char="•"/>
            </a:pPr>
            <a:r>
              <a:rPr lang="en-US" sz="4400">
                <a:solidFill>
                  <a:srgbClr val="000000"/>
                </a:solidFill>
                <a:highlight>
                  <a:srgbClr val="FFFFFF"/>
                </a:highlight>
                <a:latin typeface="Arial"/>
                <a:cs typeface="Arial"/>
              </a:rPr>
              <a:t>linking a GPACI responsible provider to a patient.</a:t>
            </a:r>
          </a:p>
          <a:p>
            <a:pPr indent="0">
              <a:lnSpc>
                <a:spcPct val="112000"/>
              </a:lnSpc>
            </a:pPr>
            <a:endParaRPr lang="en-US" sz="1800" b="1">
              <a:solidFill>
                <a:srgbClr val="2E9ED9"/>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2350619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3C09661-7350-8D9D-E331-79F8FD83032A}"/>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377" b="18719"/>
          <a:stretch/>
        </p:blipFill>
        <p:spPr bwMode="auto">
          <a:xfrm flipH="1">
            <a:off x="3700462" y="214315"/>
            <a:ext cx="8491538" cy="557420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AB1F47C-727E-A697-42E0-73E72F4629D1}"/>
              </a:ext>
              <a:ext uri="{C183D7F6-B498-43B3-948B-1728B52AA6E4}">
                <adec:decorative xmlns:adec="http://schemas.microsoft.com/office/drawing/2017/decorative" val="1"/>
              </a:ext>
            </a:extLst>
          </p:cNvPr>
          <p:cNvSpPr/>
          <p:nvPr/>
        </p:nvSpPr>
        <p:spPr>
          <a:xfrm>
            <a:off x="0" y="214315"/>
            <a:ext cx="9352722" cy="5574205"/>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73A77DD6-559A-CD74-F196-329031E7B1F7}"/>
              </a:ext>
              <a:ext uri="{C183D7F6-B498-43B3-948B-1728B52AA6E4}">
                <adec:decorative xmlns:adec="http://schemas.microsoft.com/office/drawing/2017/decorative" val="1"/>
              </a:ext>
            </a:extLst>
          </p:cNvPr>
          <p:cNvGrpSpPr/>
          <p:nvPr/>
        </p:nvGrpSpPr>
        <p:grpSpPr>
          <a:xfrm>
            <a:off x="720774" y="1025410"/>
            <a:ext cx="8189309" cy="3911510"/>
            <a:chOff x="986589" y="1099837"/>
            <a:chExt cx="6875108" cy="3975008"/>
          </a:xfrm>
        </p:grpSpPr>
        <p:sp>
          <p:nvSpPr>
            <p:cNvPr id="5" name="KEYNOTE PRESENTATION">
              <a:extLst>
                <a:ext uri="{FF2B5EF4-FFF2-40B4-BE49-F238E27FC236}">
                  <a16:creationId xmlns:a16="http://schemas.microsoft.com/office/drawing/2014/main" id="{4E5C0791-39F7-6C7B-2C0F-D1F498C3FC19}"/>
                </a:ext>
              </a:extLst>
            </p:cNvPr>
            <p:cNvSpPr txBox="1"/>
            <p:nvPr userDrawn="1"/>
          </p:nvSpPr>
          <p:spPr>
            <a:xfrm>
              <a:off x="1554476" y="3429000"/>
              <a:ext cx="4705610" cy="930868"/>
            </a:xfrm>
            <a:prstGeom prst="rect">
              <a:avLst/>
            </a:prstGeom>
            <a:ln w="12700">
              <a:miter lim="400000"/>
            </a:ln>
            <a:extLst>
              <a:ext uri="{C572A759-6A51-4108-AA02-DFA0A04FC94B}">
                <ma14:wrappingTextBoxFlag xmlns="" xmlns:ma14="http://schemas.microsoft.com/office/mac/drawingml/2011/main"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8A96"/>
                  </a:solidFill>
                  <a:effectLst/>
                  <a:uLnTx/>
                  <a:uFillTx/>
                  <a:latin typeface="Arial"/>
                  <a:ea typeface="Helvetica" charset="0"/>
                  <a:cs typeface="Helvetica" charset="0"/>
                  <a:sym typeface="Open Sans"/>
                </a:rPr>
                <a:t>Pull quote</a:t>
              </a:r>
            </a:p>
          </p:txBody>
        </p:sp>
        <p:sp>
          <p:nvSpPr>
            <p:cNvPr id="6" name="Rechteck">
              <a:extLst>
                <a:ext uri="{FF2B5EF4-FFF2-40B4-BE49-F238E27FC236}">
                  <a16:creationId xmlns:a16="http://schemas.microsoft.com/office/drawing/2014/main" id="{827AE8D7-93A4-1672-2269-E67B58B9FF7E}"/>
                </a:ext>
              </a:extLst>
            </p:cNvPr>
            <p:cNvSpPr/>
            <p:nvPr userDrawn="1"/>
          </p:nvSpPr>
          <p:spPr>
            <a:xfrm>
              <a:off x="986589" y="1099837"/>
              <a:ext cx="6875108" cy="3975008"/>
            </a:xfrm>
            <a:prstGeom prst="rect">
              <a:avLst/>
            </a:prstGeom>
            <a:solidFill>
              <a:schemeClr val="bg1"/>
            </a:solidFill>
            <a:ln w="12700">
              <a:miter lim="400000"/>
            </a:ln>
          </p:spPr>
          <p:txBody>
            <a:bodyPr lIns="25400" tIns="25400" rIns="25400" bIns="25400" anchor="ctr"/>
            <a:lstStyle/>
            <a:p>
              <a:pPr marL="0" marR="0" lvl="0" indent="0" algn="l" defTabSz="914400" rtl="0" eaLnBrk="1" fontAlgn="auto" latinLnBrk="0" hangingPunct="1">
                <a:lnSpc>
                  <a:spcPct val="120000"/>
                </a:lnSpc>
                <a:spcBef>
                  <a:spcPts val="0"/>
                </a:spcBef>
                <a:spcAft>
                  <a:spcPts val="0"/>
                </a:spcAft>
                <a:buClrTx/>
                <a:buSzTx/>
                <a:buFontTx/>
                <a:buNone/>
                <a:tabLst/>
                <a:defRPr sz="2600" i="0" spc="0">
                  <a:solidFill>
                    <a:srgbClr val="6E686F"/>
                  </a:solidFill>
                  <a:latin typeface="Open Sans"/>
                  <a:ea typeface="Open Sans"/>
                  <a:cs typeface="Open Sans"/>
                  <a:sym typeface="Open Sans"/>
                </a:defRPr>
              </a:pPr>
              <a:endParaRPr kumimoji="0" sz="1300" b="0" i="0" u="none" strike="noStrike" kern="1200" cap="none" spc="0" normalizeH="0" baseline="0" noProof="0">
                <a:ln>
                  <a:noFill/>
                </a:ln>
                <a:solidFill>
                  <a:srgbClr val="6E686F"/>
                </a:solidFill>
                <a:effectLst/>
                <a:uLnTx/>
                <a:uFillTx/>
                <a:latin typeface="Helvetica" charset="0"/>
                <a:ea typeface="Helvetica" charset="0"/>
                <a:cs typeface="Helvetica" charset="0"/>
                <a:sym typeface="Open Sans"/>
              </a:endParaRPr>
            </a:p>
          </p:txBody>
        </p:sp>
      </p:grpSp>
      <p:sp>
        <p:nvSpPr>
          <p:cNvPr id="7" name="Title 6">
            <a:extLst>
              <a:ext uri="{FF2B5EF4-FFF2-40B4-BE49-F238E27FC236}">
                <a16:creationId xmlns:a16="http://schemas.microsoft.com/office/drawing/2014/main" id="{D6B5881E-4CD4-5FE6-745E-E73E998CD96C}"/>
              </a:ext>
            </a:extLst>
          </p:cNvPr>
          <p:cNvSpPr txBox="1">
            <a:spLocks noGrp="1"/>
          </p:cNvSpPr>
          <p:nvPr>
            <p:ph type="title" idx="4294967295"/>
          </p:nvPr>
        </p:nvSpPr>
        <p:spPr>
          <a:xfrm>
            <a:off x="1014348" y="1448025"/>
            <a:ext cx="7383188" cy="461665"/>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5BAB"/>
                </a:solidFill>
                <a:effectLst/>
                <a:uLnTx/>
                <a:uFillTx/>
                <a:latin typeface="Arial"/>
                <a:ea typeface="+mn-ea"/>
                <a:cs typeface="+mn-cs"/>
              </a:rPr>
              <a:t>Other stakeholder input that supports the incentive</a:t>
            </a:r>
          </a:p>
        </p:txBody>
      </p:sp>
      <p:sp>
        <p:nvSpPr>
          <p:cNvPr id="8" name="Content Placeholder 2">
            <a:extLst>
              <a:ext uri="{FF2B5EF4-FFF2-40B4-BE49-F238E27FC236}">
                <a16:creationId xmlns:a16="http://schemas.microsoft.com/office/drawing/2014/main" id="{71A1E966-9867-1639-0098-810384A7F5B5}"/>
              </a:ext>
            </a:extLst>
          </p:cNvPr>
          <p:cNvSpPr>
            <a:spLocks noGrp="1"/>
          </p:cNvSpPr>
          <p:nvPr/>
        </p:nvSpPr>
        <p:spPr>
          <a:xfrm>
            <a:off x="974003" y="1934516"/>
            <a:ext cx="7763540" cy="259546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400" b="1">
                <a:latin typeface="Arial"/>
                <a:ea typeface="Calibri"/>
                <a:cs typeface="Arial"/>
              </a:rPr>
              <a:t>People at the </a:t>
            </a:r>
            <a:r>
              <a:rPr lang="en-US" sz="1400" b="1" err="1">
                <a:latin typeface="Arial"/>
                <a:ea typeface="Calibri"/>
                <a:cs typeface="Arial"/>
              </a:rPr>
              <a:t>centre</a:t>
            </a:r>
            <a:endParaRPr lang="en-US" sz="1400" b="1">
              <a:latin typeface="Arial"/>
              <a:ea typeface="Calibri"/>
              <a:cs typeface="Arial"/>
            </a:endParaRPr>
          </a:p>
          <a:p>
            <a:pPr marL="342900" indent="-342900">
              <a:lnSpc>
                <a:spcPct val="120000"/>
              </a:lnSpc>
            </a:pPr>
            <a:r>
              <a:rPr lang="en-US" sz="1400">
                <a:latin typeface="Arial"/>
                <a:ea typeface="Calibri"/>
                <a:cs typeface="Arial"/>
              </a:rPr>
              <a:t>Residents wishing to receive services under the incentive need to register with </a:t>
            </a:r>
            <a:r>
              <a:rPr lang="en-US" sz="1400" err="1">
                <a:latin typeface="Arial"/>
                <a:ea typeface="Calibri"/>
                <a:cs typeface="Arial"/>
              </a:rPr>
              <a:t>MyMedicare</a:t>
            </a:r>
            <a:r>
              <a:rPr lang="en-US" sz="1400">
                <a:latin typeface="Arial"/>
                <a:ea typeface="Calibri"/>
                <a:cs typeface="Arial"/>
              </a:rPr>
              <a:t> </a:t>
            </a:r>
          </a:p>
          <a:p>
            <a:pPr marL="0" indent="0">
              <a:lnSpc>
                <a:spcPct val="120000"/>
              </a:lnSpc>
              <a:buNone/>
            </a:pPr>
            <a:r>
              <a:rPr lang="en-US" sz="1400" b="1">
                <a:latin typeface="Arial"/>
                <a:ea typeface="Calibri"/>
                <a:cs typeface="Arial"/>
              </a:rPr>
              <a:t>PHNs</a:t>
            </a:r>
          </a:p>
          <a:p>
            <a:pPr marL="342900" indent="-342900" fontAlgn="base">
              <a:lnSpc>
                <a:spcPct val="120000"/>
              </a:lnSpc>
            </a:pPr>
            <a:r>
              <a:rPr lang="en-US" sz="1400">
                <a:latin typeface="Arial"/>
                <a:ea typeface="Calibri"/>
                <a:cs typeface="Arial"/>
              </a:rPr>
              <a:t>Communicating with GPs and practices, promoting the incentive and encouraging uptake </a:t>
            </a:r>
          </a:p>
          <a:p>
            <a:pPr marL="342900" indent="-342900" fontAlgn="base">
              <a:lnSpc>
                <a:spcPct val="120000"/>
              </a:lnSpc>
            </a:pPr>
            <a:r>
              <a:rPr lang="en-US" sz="1400">
                <a:latin typeface="Arial"/>
                <a:ea typeface="Calibri"/>
                <a:cs typeface="Arial"/>
              </a:rPr>
              <a:t>Supporting interested or participating GPs and practices, implement the incentive </a:t>
            </a:r>
          </a:p>
          <a:p>
            <a:pPr marL="342900" indent="-342900" fontAlgn="base">
              <a:lnSpc>
                <a:spcPct val="120000"/>
              </a:lnSpc>
            </a:pPr>
            <a:r>
              <a:rPr lang="en-US" sz="1400">
                <a:latin typeface="Arial"/>
                <a:ea typeface="Calibri"/>
                <a:cs typeface="Arial"/>
              </a:rPr>
              <a:t>Facilitating improved care processes between GPs and practices and aged care homes to ensure the provision of proactive, planned and continuous care </a:t>
            </a:r>
            <a:endParaRPr lang="en-US" sz="1400">
              <a:latin typeface="Arial" panose="020B0604020202020204" pitchFamily="34" charset="0"/>
              <a:ea typeface="Calibri"/>
              <a:cs typeface="Arial" panose="020B0604020202020204" pitchFamily="34" charset="0"/>
            </a:endParaRPr>
          </a:p>
          <a:p>
            <a:pPr marL="342900" indent="-342900">
              <a:lnSpc>
                <a:spcPct val="112000"/>
              </a:lnSpc>
            </a:pPr>
            <a:endParaRPr lang="en-US" sz="1200" b="1">
              <a:solidFill>
                <a:srgbClr val="404040"/>
              </a:solidFill>
              <a:latin typeface="Arial" panose="020B0604020202020204" pitchFamily="34" charset="0"/>
              <a:ea typeface="Calibri"/>
              <a:cs typeface="Arial" panose="020B0604020202020204" pitchFamily="34" charset="0"/>
            </a:endParaRPr>
          </a:p>
          <a:p>
            <a:pPr marL="342900" indent="-342900">
              <a:lnSpc>
                <a:spcPct val="112000"/>
              </a:lnSpc>
            </a:pPr>
            <a:endParaRPr lang="en-US" sz="1200" b="1">
              <a:solidFill>
                <a:srgbClr val="404040"/>
              </a:solidFill>
              <a:latin typeface="Arial" panose="020B0604020202020204" pitchFamily="34" charset="0"/>
              <a:ea typeface="Calibri"/>
              <a:cs typeface="Arial" panose="020B0604020202020204" pitchFamily="34" charset="0"/>
            </a:endParaRPr>
          </a:p>
          <a:p>
            <a:pPr indent="0">
              <a:lnSpc>
                <a:spcPct val="112000"/>
              </a:lnSpc>
            </a:pPr>
            <a:endParaRPr lang="en-US" sz="1600" b="1">
              <a:solidFill>
                <a:srgbClr val="2E9ED9"/>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3467923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F2AFB4E-4B3A-4325-4DC7-2668F00B2D43}"/>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869"/>
          <a:stretch/>
        </p:blipFill>
        <p:spPr bwMode="auto">
          <a:xfrm>
            <a:off x="5752493" y="198617"/>
            <a:ext cx="6439508" cy="55710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EC6FC69-D7EE-391B-AFF7-614A5820618B}"/>
              </a:ext>
              <a:ext uri="{C183D7F6-B498-43B3-948B-1728B52AA6E4}">
                <adec:decorative xmlns:adec="http://schemas.microsoft.com/office/drawing/2017/decorative" val="1"/>
              </a:ext>
            </a:extLst>
          </p:cNvPr>
          <p:cNvSpPr/>
          <p:nvPr/>
        </p:nvSpPr>
        <p:spPr>
          <a:xfrm>
            <a:off x="0" y="214314"/>
            <a:ext cx="11238614" cy="5574205"/>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EDD13517-EDFE-3603-1612-2A910EAD6B70}"/>
              </a:ext>
              <a:ext uri="{C183D7F6-B498-43B3-948B-1728B52AA6E4}">
                <adec:decorative xmlns:adec="http://schemas.microsoft.com/office/drawing/2017/decorative" val="1"/>
              </a:ext>
            </a:extLst>
          </p:cNvPr>
          <p:cNvGrpSpPr/>
          <p:nvPr/>
        </p:nvGrpSpPr>
        <p:grpSpPr>
          <a:xfrm>
            <a:off x="338002" y="580907"/>
            <a:ext cx="7508826" cy="4918192"/>
            <a:chOff x="986589" y="1099837"/>
            <a:chExt cx="6875108" cy="3975008"/>
          </a:xfrm>
        </p:grpSpPr>
        <p:sp>
          <p:nvSpPr>
            <p:cNvPr id="5" name="KEYNOTE PRESENTATION">
              <a:extLst>
                <a:ext uri="{FF2B5EF4-FFF2-40B4-BE49-F238E27FC236}">
                  <a16:creationId xmlns:a16="http://schemas.microsoft.com/office/drawing/2014/main" id="{714CEBAF-9AFC-D6F7-3C99-D865F7161D07}"/>
                </a:ext>
              </a:extLst>
            </p:cNvPr>
            <p:cNvSpPr txBox="1"/>
            <p:nvPr userDrawn="1"/>
          </p:nvSpPr>
          <p:spPr>
            <a:xfrm>
              <a:off x="1554476" y="3429000"/>
              <a:ext cx="4705610" cy="930868"/>
            </a:xfrm>
            <a:prstGeom prst="rect">
              <a:avLst/>
            </a:prstGeom>
            <a:ln w="12700">
              <a:miter lim="400000"/>
            </a:ln>
            <a:extLst>
              <a:ext uri="{C572A759-6A51-4108-AA02-DFA0A04FC94B}">
                <ma14:wrappingTextBoxFlag xmlns="" xmlns:ma14="http://schemas.microsoft.com/office/mac/drawingml/2011/main"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8A96"/>
                  </a:solidFill>
                  <a:effectLst/>
                  <a:uLnTx/>
                  <a:uFillTx/>
                  <a:latin typeface="Arial"/>
                  <a:ea typeface="Helvetica" charset="0"/>
                  <a:cs typeface="Helvetica" charset="0"/>
                  <a:sym typeface="Open Sans"/>
                </a:rPr>
                <a:t>Pull quote</a:t>
              </a:r>
            </a:p>
          </p:txBody>
        </p:sp>
        <p:sp>
          <p:nvSpPr>
            <p:cNvPr id="6" name="Rechteck">
              <a:extLst>
                <a:ext uri="{FF2B5EF4-FFF2-40B4-BE49-F238E27FC236}">
                  <a16:creationId xmlns:a16="http://schemas.microsoft.com/office/drawing/2014/main" id="{8B7CE883-B77C-EF63-68B0-0D3463E9CB27}"/>
                </a:ext>
              </a:extLst>
            </p:cNvPr>
            <p:cNvSpPr/>
            <p:nvPr userDrawn="1"/>
          </p:nvSpPr>
          <p:spPr>
            <a:xfrm>
              <a:off x="986589" y="1099837"/>
              <a:ext cx="6875108" cy="3975008"/>
            </a:xfrm>
            <a:prstGeom prst="rect">
              <a:avLst/>
            </a:prstGeom>
            <a:solidFill>
              <a:schemeClr val="bg1"/>
            </a:solidFill>
            <a:ln w="12700">
              <a:miter lim="400000"/>
            </a:ln>
          </p:spPr>
          <p:txBody>
            <a:bodyPr lIns="25400" tIns="25400" rIns="25400" bIns="25400" anchor="ctr"/>
            <a:lstStyle/>
            <a:p>
              <a:pPr marL="0" marR="0" lvl="0" indent="0" algn="l" defTabSz="914400" rtl="0" eaLnBrk="1" fontAlgn="auto" latinLnBrk="0" hangingPunct="1">
                <a:lnSpc>
                  <a:spcPct val="120000"/>
                </a:lnSpc>
                <a:spcBef>
                  <a:spcPts val="0"/>
                </a:spcBef>
                <a:spcAft>
                  <a:spcPts val="0"/>
                </a:spcAft>
                <a:buClrTx/>
                <a:buSzTx/>
                <a:buFontTx/>
                <a:buNone/>
                <a:tabLst/>
                <a:defRPr sz="2600" i="0" spc="0">
                  <a:solidFill>
                    <a:srgbClr val="6E686F"/>
                  </a:solidFill>
                  <a:latin typeface="Open Sans"/>
                  <a:ea typeface="Open Sans"/>
                  <a:cs typeface="Open Sans"/>
                  <a:sym typeface="Open Sans"/>
                </a:defRPr>
              </a:pPr>
              <a:endParaRPr kumimoji="0" sz="1300" b="0" i="0" u="none" strike="noStrike" kern="1200" cap="none" spc="0" normalizeH="0" baseline="0" noProof="0">
                <a:ln>
                  <a:noFill/>
                </a:ln>
                <a:solidFill>
                  <a:srgbClr val="6E686F"/>
                </a:solidFill>
                <a:effectLst/>
                <a:uLnTx/>
                <a:uFillTx/>
                <a:latin typeface="Helvetica" charset="0"/>
                <a:ea typeface="Helvetica" charset="0"/>
                <a:cs typeface="Helvetica" charset="0"/>
                <a:sym typeface="Open Sans"/>
              </a:endParaRPr>
            </a:p>
          </p:txBody>
        </p:sp>
      </p:grpSp>
      <p:sp>
        <p:nvSpPr>
          <p:cNvPr id="7" name="Title 6">
            <a:extLst>
              <a:ext uri="{FF2B5EF4-FFF2-40B4-BE49-F238E27FC236}">
                <a16:creationId xmlns:a16="http://schemas.microsoft.com/office/drawing/2014/main" id="{2820565E-8942-CD03-C7DE-61D5CB35DF24}"/>
              </a:ext>
            </a:extLst>
          </p:cNvPr>
          <p:cNvSpPr txBox="1">
            <a:spLocks noGrp="1"/>
          </p:cNvSpPr>
          <p:nvPr>
            <p:ph type="title" idx="4294967295"/>
          </p:nvPr>
        </p:nvSpPr>
        <p:spPr>
          <a:xfrm>
            <a:off x="580595" y="688717"/>
            <a:ext cx="5894630" cy="830997"/>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5BAB"/>
                </a:solidFill>
                <a:effectLst/>
                <a:uLnTx/>
                <a:uFillTx/>
                <a:latin typeface="Arial"/>
                <a:ea typeface="+mn-ea"/>
                <a:cs typeface="+mn-cs"/>
              </a:rPr>
              <a:t>What are the potential benefits to residential aged care home residents?</a:t>
            </a:r>
          </a:p>
        </p:txBody>
      </p:sp>
      <p:sp>
        <p:nvSpPr>
          <p:cNvPr id="2" name="Content Placeholder 2">
            <a:extLst>
              <a:ext uri="{FF2B5EF4-FFF2-40B4-BE49-F238E27FC236}">
                <a16:creationId xmlns:a16="http://schemas.microsoft.com/office/drawing/2014/main" id="{71A1E966-9867-1639-0098-810384A7F5B5}"/>
              </a:ext>
            </a:extLst>
          </p:cNvPr>
          <p:cNvSpPr>
            <a:spLocks noGrp="1"/>
          </p:cNvSpPr>
          <p:nvPr/>
        </p:nvSpPr>
        <p:spPr>
          <a:xfrm>
            <a:off x="580595" y="1535411"/>
            <a:ext cx="6936473" cy="388517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8775" indent="-358775" fontAlgn="base">
              <a:lnSpc>
                <a:spcPct val="150000"/>
              </a:lnSpc>
            </a:pPr>
            <a:r>
              <a:rPr lang="en-US" sz="1550">
                <a:solidFill>
                  <a:srgbClr val="0D0D0D"/>
                </a:solidFill>
                <a:latin typeface="Arial"/>
                <a:cs typeface="Arial"/>
              </a:rPr>
              <a:t>More proactive and regular access</a:t>
            </a:r>
            <a:r>
              <a:rPr lang="en-US" sz="1550" b="0" i="0">
                <a:solidFill>
                  <a:srgbClr val="0D0D0D"/>
                </a:solidFill>
                <a:effectLst/>
                <a:latin typeface="Arial"/>
                <a:cs typeface="Arial"/>
              </a:rPr>
              <a:t> to primary care services delivered in aged care home</a:t>
            </a:r>
            <a:r>
              <a:rPr lang="en-US" sz="1550" b="0" i="0">
                <a:solidFill>
                  <a:srgbClr val="000000"/>
                </a:solidFill>
                <a:effectLst/>
                <a:latin typeface="Arial"/>
                <a:cs typeface="Arial"/>
              </a:rPr>
              <a:t>s</a:t>
            </a:r>
          </a:p>
          <a:p>
            <a:pPr marL="358775" indent="-358775" fontAlgn="base">
              <a:lnSpc>
                <a:spcPct val="150000"/>
              </a:lnSpc>
            </a:pPr>
            <a:r>
              <a:rPr lang="en-US" sz="1550">
                <a:latin typeface="Arial"/>
                <a:cs typeface="Arial"/>
              </a:rPr>
              <a:t>More regular care </a:t>
            </a:r>
            <a:r>
              <a:rPr lang="en-US" sz="1550" b="0" i="0">
                <a:effectLst/>
                <a:latin typeface="Arial"/>
                <a:cs typeface="Arial"/>
              </a:rPr>
              <a:t>pla</a:t>
            </a:r>
            <a:r>
              <a:rPr lang="en-US" sz="1550" b="0" i="0">
                <a:solidFill>
                  <a:srgbClr val="0D0D0D"/>
                </a:solidFill>
                <a:effectLst/>
                <a:latin typeface="Arial"/>
                <a:cs typeface="Arial"/>
              </a:rPr>
              <a:t>nning services, including health assessments and development of care plans</a:t>
            </a:r>
            <a:endParaRPr lang="en-US" sz="1550">
              <a:solidFill>
                <a:srgbClr val="000000"/>
              </a:solidFill>
              <a:latin typeface="Arial"/>
              <a:cs typeface="Arial"/>
            </a:endParaRPr>
          </a:p>
          <a:p>
            <a:pPr marL="358775" indent="-358775" fontAlgn="base">
              <a:lnSpc>
                <a:spcPct val="150000"/>
              </a:lnSpc>
            </a:pPr>
            <a:r>
              <a:rPr lang="en-US" sz="1550">
                <a:solidFill>
                  <a:srgbClr val="0D0D0D"/>
                </a:solidFill>
                <a:latin typeface="Arial"/>
                <a:cs typeface="Arial"/>
              </a:rPr>
              <a:t>G</a:t>
            </a:r>
            <a:r>
              <a:rPr lang="en-US" sz="1550" b="0" i="0">
                <a:solidFill>
                  <a:srgbClr val="0D0D0D"/>
                </a:solidFill>
                <a:effectLst/>
                <a:latin typeface="Arial"/>
                <a:cs typeface="Arial"/>
              </a:rPr>
              <a:t>reater regularity of primary care services delivered to people in aged care</a:t>
            </a:r>
            <a:endParaRPr lang="en-US" sz="1550">
              <a:solidFill>
                <a:srgbClr val="000000"/>
              </a:solidFill>
              <a:latin typeface="Arial"/>
              <a:cs typeface="Arial"/>
            </a:endParaRPr>
          </a:p>
          <a:p>
            <a:pPr marL="358775" indent="-358775" fontAlgn="base">
              <a:lnSpc>
                <a:spcPct val="150000"/>
              </a:lnSpc>
            </a:pPr>
            <a:r>
              <a:rPr lang="en-US" sz="1550">
                <a:solidFill>
                  <a:srgbClr val="0D0D0D"/>
                </a:solidFill>
                <a:latin typeface="Arial"/>
                <a:cs typeface="Arial"/>
              </a:rPr>
              <a:t>F</a:t>
            </a:r>
            <a:r>
              <a:rPr lang="en-US" sz="1550" b="0" i="0">
                <a:solidFill>
                  <a:srgbClr val="0D0D0D"/>
                </a:solidFill>
                <a:effectLst/>
                <a:latin typeface="Arial"/>
                <a:cs typeface="Arial"/>
              </a:rPr>
              <a:t>ormal establishment of relationships between patient, GP, practice and other healthcare professionals</a:t>
            </a:r>
            <a:endParaRPr lang="en-US" sz="1550">
              <a:solidFill>
                <a:srgbClr val="000000"/>
              </a:solidFill>
              <a:latin typeface="Arial"/>
              <a:cs typeface="Arial"/>
            </a:endParaRPr>
          </a:p>
          <a:p>
            <a:pPr marL="358775" indent="-358775" fontAlgn="base">
              <a:lnSpc>
                <a:spcPct val="150000"/>
              </a:lnSpc>
            </a:pPr>
            <a:r>
              <a:rPr lang="en-US" sz="1550">
                <a:solidFill>
                  <a:srgbClr val="0D0D0D"/>
                </a:solidFill>
                <a:latin typeface="Arial"/>
                <a:cs typeface="Arial"/>
              </a:rPr>
              <a:t>I</a:t>
            </a:r>
            <a:r>
              <a:rPr lang="en-US" sz="1550" b="0" i="0">
                <a:solidFill>
                  <a:srgbClr val="0D0D0D"/>
                </a:solidFill>
                <a:effectLst/>
                <a:latin typeface="Arial"/>
                <a:cs typeface="Arial"/>
              </a:rPr>
              <a:t>ncreased continuity of care</a:t>
            </a:r>
            <a:endParaRPr lang="en-US" sz="1550" b="0" i="0">
              <a:solidFill>
                <a:srgbClr val="000000"/>
              </a:solidFill>
              <a:effectLst/>
              <a:latin typeface="Arial"/>
              <a:cs typeface="Arial"/>
            </a:endParaRPr>
          </a:p>
        </p:txBody>
      </p:sp>
    </p:spTree>
    <p:extLst>
      <p:ext uri="{BB962C8B-B14F-4D97-AF65-F5344CB8AC3E}">
        <p14:creationId xmlns:p14="http://schemas.microsoft.com/office/powerpoint/2010/main" val="355804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ED11264C-F0FD-2B26-CEC3-1F0FED78F35D}"/>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7264" y="214313"/>
            <a:ext cx="7002596" cy="557420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EC6FC69-D7EE-391B-AFF7-614A5820618B}"/>
              </a:ext>
              <a:ext uri="{C183D7F6-B498-43B3-948B-1728B52AA6E4}">
                <adec:decorative xmlns:adec="http://schemas.microsoft.com/office/drawing/2017/decorative" val="1"/>
              </a:ext>
            </a:extLst>
          </p:cNvPr>
          <p:cNvSpPr/>
          <p:nvPr/>
        </p:nvSpPr>
        <p:spPr>
          <a:xfrm>
            <a:off x="0" y="214314"/>
            <a:ext cx="11238614" cy="5574205"/>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EDD13517-EDFE-3603-1612-2A910EAD6B70}"/>
              </a:ext>
              <a:ext uri="{C183D7F6-B498-43B3-948B-1728B52AA6E4}">
                <adec:decorative xmlns:adec="http://schemas.microsoft.com/office/drawing/2017/decorative" val="1"/>
              </a:ext>
            </a:extLst>
          </p:cNvPr>
          <p:cNvGrpSpPr/>
          <p:nvPr/>
        </p:nvGrpSpPr>
        <p:grpSpPr>
          <a:xfrm>
            <a:off x="729450" y="1362346"/>
            <a:ext cx="6734605" cy="3278143"/>
            <a:chOff x="1246126" y="688118"/>
            <a:chExt cx="6875108" cy="3975008"/>
          </a:xfrm>
        </p:grpSpPr>
        <p:sp>
          <p:nvSpPr>
            <p:cNvPr id="5" name="KEYNOTE PRESENTATION">
              <a:extLst>
                <a:ext uri="{FF2B5EF4-FFF2-40B4-BE49-F238E27FC236}">
                  <a16:creationId xmlns:a16="http://schemas.microsoft.com/office/drawing/2014/main" id="{714CEBAF-9AFC-D6F7-3C99-D865F7161D07}"/>
                </a:ext>
              </a:extLst>
            </p:cNvPr>
            <p:cNvSpPr txBox="1"/>
            <p:nvPr userDrawn="1"/>
          </p:nvSpPr>
          <p:spPr>
            <a:xfrm>
              <a:off x="1554476" y="3429000"/>
              <a:ext cx="4705610" cy="930868"/>
            </a:xfrm>
            <a:prstGeom prst="rect">
              <a:avLst/>
            </a:prstGeom>
            <a:ln w="12700">
              <a:miter lim="400000"/>
            </a:ln>
            <a:extLst>
              <a:ext uri="{C572A759-6A51-4108-AA02-DFA0A04FC94B}">
                <ma14:wrappingTextBoxFlag xmlns="" xmlns:ma14="http://schemas.microsoft.com/office/mac/drawingml/2011/main"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8A96"/>
                  </a:solidFill>
                  <a:effectLst/>
                  <a:uLnTx/>
                  <a:uFillTx/>
                  <a:latin typeface="Arial"/>
                  <a:ea typeface="Helvetica" charset="0"/>
                  <a:cs typeface="Helvetica" charset="0"/>
                  <a:sym typeface="Open Sans"/>
                </a:rPr>
                <a:t>Pull quote</a:t>
              </a:r>
            </a:p>
          </p:txBody>
        </p:sp>
        <p:sp>
          <p:nvSpPr>
            <p:cNvPr id="6" name="Rechteck">
              <a:extLst>
                <a:ext uri="{FF2B5EF4-FFF2-40B4-BE49-F238E27FC236}">
                  <a16:creationId xmlns:a16="http://schemas.microsoft.com/office/drawing/2014/main" id="{8B7CE883-B77C-EF63-68B0-0D3463E9CB27}"/>
                </a:ext>
              </a:extLst>
            </p:cNvPr>
            <p:cNvSpPr/>
            <p:nvPr userDrawn="1"/>
          </p:nvSpPr>
          <p:spPr>
            <a:xfrm>
              <a:off x="1246126" y="688118"/>
              <a:ext cx="6875108" cy="3975008"/>
            </a:xfrm>
            <a:prstGeom prst="rect">
              <a:avLst/>
            </a:prstGeom>
            <a:solidFill>
              <a:schemeClr val="bg1"/>
            </a:solidFill>
            <a:ln w="12700">
              <a:miter lim="400000"/>
            </a:ln>
          </p:spPr>
          <p:txBody>
            <a:bodyPr lIns="25400" tIns="25400" rIns="25400" bIns="25400" anchor="ctr"/>
            <a:lstStyle/>
            <a:p>
              <a:pPr marL="0" marR="0" lvl="0" indent="0" algn="l" defTabSz="914400" rtl="0" eaLnBrk="1" fontAlgn="auto" latinLnBrk="0" hangingPunct="1">
                <a:lnSpc>
                  <a:spcPct val="120000"/>
                </a:lnSpc>
                <a:spcBef>
                  <a:spcPts val="0"/>
                </a:spcBef>
                <a:spcAft>
                  <a:spcPts val="0"/>
                </a:spcAft>
                <a:buClrTx/>
                <a:buSzTx/>
                <a:buFontTx/>
                <a:buNone/>
                <a:tabLst/>
                <a:defRPr sz="2600" i="0" spc="0">
                  <a:solidFill>
                    <a:srgbClr val="6E686F"/>
                  </a:solidFill>
                  <a:latin typeface="Open Sans"/>
                  <a:ea typeface="Open Sans"/>
                  <a:cs typeface="Open Sans"/>
                  <a:sym typeface="Open Sans"/>
                </a:defRPr>
              </a:pPr>
              <a:endParaRPr kumimoji="0" sz="1300" b="0" i="0" u="none" strike="noStrike" kern="1200" cap="none" spc="0" normalizeH="0" baseline="0" noProof="0">
                <a:ln>
                  <a:noFill/>
                </a:ln>
                <a:solidFill>
                  <a:srgbClr val="6E686F"/>
                </a:solidFill>
                <a:effectLst/>
                <a:uLnTx/>
                <a:uFillTx/>
                <a:latin typeface="Helvetica" charset="0"/>
                <a:ea typeface="Helvetica" charset="0"/>
                <a:cs typeface="Helvetica" charset="0"/>
                <a:sym typeface="Open Sans"/>
              </a:endParaRPr>
            </a:p>
          </p:txBody>
        </p:sp>
      </p:grpSp>
      <p:sp>
        <p:nvSpPr>
          <p:cNvPr id="7" name="Title 6">
            <a:extLst>
              <a:ext uri="{FF2B5EF4-FFF2-40B4-BE49-F238E27FC236}">
                <a16:creationId xmlns:a16="http://schemas.microsoft.com/office/drawing/2014/main" id="{2820565E-8942-CD03-C7DE-61D5CB35DF24}"/>
              </a:ext>
            </a:extLst>
          </p:cNvPr>
          <p:cNvSpPr txBox="1">
            <a:spLocks noGrp="1"/>
          </p:cNvSpPr>
          <p:nvPr>
            <p:ph type="title" idx="4294967295"/>
          </p:nvPr>
        </p:nvSpPr>
        <p:spPr>
          <a:xfrm>
            <a:off x="1000584" y="1708418"/>
            <a:ext cx="6426261" cy="461665"/>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5BAB"/>
                </a:solidFill>
                <a:effectLst/>
                <a:uLnTx/>
                <a:uFillTx/>
                <a:latin typeface="Arial"/>
                <a:ea typeface="+mn-ea"/>
                <a:cs typeface="+mn-cs"/>
              </a:rPr>
              <a:t>What are the benefits for GPs and practices?</a:t>
            </a:r>
          </a:p>
        </p:txBody>
      </p:sp>
      <p:sp>
        <p:nvSpPr>
          <p:cNvPr id="9" name="Content Placeholder 2">
            <a:extLst>
              <a:ext uri="{FF2B5EF4-FFF2-40B4-BE49-F238E27FC236}">
                <a16:creationId xmlns:a16="http://schemas.microsoft.com/office/drawing/2014/main" id="{71A1E966-9867-1639-0098-810384A7F5B5}"/>
              </a:ext>
            </a:extLst>
          </p:cNvPr>
          <p:cNvSpPr>
            <a:spLocks noGrp="1"/>
          </p:cNvSpPr>
          <p:nvPr/>
        </p:nvSpPr>
        <p:spPr>
          <a:xfrm>
            <a:off x="878305" y="2442057"/>
            <a:ext cx="6128550" cy="195388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8775" indent="-358775" fontAlgn="base">
              <a:lnSpc>
                <a:spcPct val="100000"/>
              </a:lnSpc>
            </a:pPr>
            <a:r>
              <a:rPr lang="en-US" sz="2000">
                <a:solidFill>
                  <a:srgbClr val="0D0D0D"/>
                </a:solidFill>
                <a:latin typeface="Arial"/>
                <a:cs typeface="Arial"/>
              </a:rPr>
              <a:t>P</a:t>
            </a:r>
            <a:r>
              <a:rPr lang="en-US" sz="2000" b="0" i="0">
                <a:solidFill>
                  <a:srgbClr val="0D0D0D"/>
                </a:solidFill>
                <a:effectLst/>
                <a:latin typeface="Arial"/>
                <a:cs typeface="Arial"/>
              </a:rPr>
              <a:t>ayments for reviewing their patients in an aged care home, rather than at their practice </a:t>
            </a:r>
            <a:endParaRPr lang="en-US" sz="2000" b="0" i="0">
              <a:solidFill>
                <a:srgbClr val="000000"/>
              </a:solidFill>
              <a:effectLst/>
              <a:latin typeface="Arial"/>
              <a:cs typeface="Arial"/>
            </a:endParaRPr>
          </a:p>
          <a:p>
            <a:pPr marL="358775" indent="-358775" fontAlgn="base">
              <a:lnSpc>
                <a:spcPct val="100000"/>
              </a:lnSpc>
            </a:pPr>
            <a:r>
              <a:rPr lang="en-US" sz="2000">
                <a:solidFill>
                  <a:srgbClr val="0D0D0D"/>
                </a:solidFill>
                <a:latin typeface="Arial"/>
                <a:cs typeface="Arial"/>
              </a:rPr>
              <a:t>E</a:t>
            </a:r>
            <a:r>
              <a:rPr lang="en-US" sz="2000" b="0" i="0">
                <a:solidFill>
                  <a:srgbClr val="0D0D0D"/>
                </a:solidFill>
                <a:effectLst/>
                <a:latin typeface="Arial"/>
                <a:cs typeface="Arial"/>
              </a:rPr>
              <a:t>stablishment of formal relationships between patient, GP, practice and other members of a </a:t>
            </a:r>
            <a:r>
              <a:rPr lang="en-US" sz="2000">
                <a:solidFill>
                  <a:srgbClr val="0D0D0D"/>
                </a:solidFill>
                <a:latin typeface="Arial"/>
                <a:cs typeface="Arial"/>
              </a:rPr>
              <a:t>patient's</a:t>
            </a:r>
            <a:r>
              <a:rPr lang="en-US" sz="2000" b="0" i="0">
                <a:solidFill>
                  <a:srgbClr val="0D0D0D"/>
                </a:solidFill>
                <a:effectLst/>
                <a:latin typeface="Arial"/>
                <a:cs typeface="Arial"/>
              </a:rPr>
              <a:t> care team</a:t>
            </a:r>
            <a:endParaRPr lang="en-AU" sz="2000" kern="100">
              <a:effectLst/>
              <a:latin typeface="Arial"/>
              <a:ea typeface="Aptos" panose="020B0004020202020204" pitchFamily="34" charset="0"/>
              <a:cs typeface="Arial"/>
            </a:endParaRPr>
          </a:p>
          <a:p>
            <a:pPr>
              <a:lnSpc>
                <a:spcPct val="110000"/>
              </a:lnSpc>
            </a:pPr>
            <a:endParaRPr lang="en-US" sz="2500">
              <a:latin typeface="Arial" panose="020B0604020202020204" pitchFamily="34" charset="0"/>
              <a:ea typeface="Calibri" panose="020F0502020204030204"/>
              <a:cs typeface="Arial" panose="020B0604020202020204" pitchFamily="34" charset="0"/>
            </a:endParaRPr>
          </a:p>
        </p:txBody>
      </p:sp>
    </p:spTree>
    <p:extLst>
      <p:ext uri="{BB962C8B-B14F-4D97-AF65-F5344CB8AC3E}">
        <p14:creationId xmlns:p14="http://schemas.microsoft.com/office/powerpoint/2010/main" val="396140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17F60B79-5432-972F-6AD2-CB56CFAC7B7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0933" y="192297"/>
            <a:ext cx="8341067" cy="556586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80819DA-0210-FFB3-7B02-EFB566699C6D}"/>
              </a:ext>
              <a:ext uri="{C183D7F6-B498-43B3-948B-1728B52AA6E4}">
                <adec:decorative xmlns:adec="http://schemas.microsoft.com/office/drawing/2017/decorative" val="1"/>
              </a:ext>
            </a:extLst>
          </p:cNvPr>
          <p:cNvSpPr/>
          <p:nvPr/>
        </p:nvSpPr>
        <p:spPr>
          <a:xfrm>
            <a:off x="0" y="214314"/>
            <a:ext cx="9352722" cy="5574205"/>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C6433E7D-B1F2-EB3B-A39A-5AD09DE63F74}"/>
              </a:ext>
              <a:ext uri="{C183D7F6-B498-43B3-948B-1728B52AA6E4}">
                <adec:decorative xmlns:adec="http://schemas.microsoft.com/office/drawing/2017/decorative" val="1"/>
              </a:ext>
            </a:extLst>
          </p:cNvPr>
          <p:cNvGrpSpPr/>
          <p:nvPr/>
        </p:nvGrpSpPr>
        <p:grpSpPr>
          <a:xfrm>
            <a:off x="986589" y="1099838"/>
            <a:ext cx="6796444" cy="3911510"/>
            <a:chOff x="986589" y="1099837"/>
            <a:chExt cx="6875108" cy="3975008"/>
          </a:xfrm>
        </p:grpSpPr>
        <p:sp>
          <p:nvSpPr>
            <p:cNvPr id="5" name="KEYNOTE PRESENTATION">
              <a:extLst>
                <a:ext uri="{FF2B5EF4-FFF2-40B4-BE49-F238E27FC236}">
                  <a16:creationId xmlns:a16="http://schemas.microsoft.com/office/drawing/2014/main" id="{890C4F2E-CEBA-4D32-4371-AF08C1861A99}"/>
                </a:ext>
              </a:extLst>
            </p:cNvPr>
            <p:cNvSpPr txBox="1"/>
            <p:nvPr userDrawn="1"/>
          </p:nvSpPr>
          <p:spPr>
            <a:xfrm>
              <a:off x="1554476" y="3429000"/>
              <a:ext cx="4705610" cy="930868"/>
            </a:xfrm>
            <a:prstGeom prst="rect">
              <a:avLst/>
            </a:prstGeom>
            <a:ln w="12700">
              <a:miter lim="400000"/>
            </a:ln>
            <a:extLst>
              <a:ext uri="{C572A759-6A51-4108-AA02-DFA0A04FC94B}">
                <ma14:wrappingTextBoxFlag xmlns="" xmlns:ma14="http://schemas.microsoft.com/office/mac/drawingml/2011/main"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8A96"/>
                  </a:solidFill>
                  <a:effectLst/>
                  <a:uLnTx/>
                  <a:uFillTx/>
                  <a:latin typeface="Arial"/>
                  <a:ea typeface="Helvetica" charset="0"/>
                  <a:cs typeface="Helvetica" charset="0"/>
                  <a:sym typeface="Open Sans"/>
                </a:rPr>
                <a:t>Pull quote</a:t>
              </a:r>
            </a:p>
          </p:txBody>
        </p:sp>
        <p:sp>
          <p:nvSpPr>
            <p:cNvPr id="6" name="Rechteck">
              <a:extLst>
                <a:ext uri="{FF2B5EF4-FFF2-40B4-BE49-F238E27FC236}">
                  <a16:creationId xmlns:a16="http://schemas.microsoft.com/office/drawing/2014/main" id="{990DE114-8229-0909-0695-F36E136AE69E}"/>
                </a:ext>
              </a:extLst>
            </p:cNvPr>
            <p:cNvSpPr/>
            <p:nvPr userDrawn="1"/>
          </p:nvSpPr>
          <p:spPr>
            <a:xfrm>
              <a:off x="986589" y="1099837"/>
              <a:ext cx="6875108" cy="3975008"/>
            </a:xfrm>
            <a:prstGeom prst="rect">
              <a:avLst/>
            </a:prstGeom>
            <a:solidFill>
              <a:schemeClr val="bg1"/>
            </a:solidFill>
            <a:ln w="12700">
              <a:miter lim="400000"/>
            </a:ln>
          </p:spPr>
          <p:txBody>
            <a:bodyPr lIns="25400" tIns="25400" rIns="25400" bIns="25400" anchor="ctr"/>
            <a:lstStyle/>
            <a:p>
              <a:pPr marL="0" marR="0" lvl="0" indent="0" algn="l" defTabSz="914400" rtl="0" eaLnBrk="1" fontAlgn="auto" latinLnBrk="0" hangingPunct="1">
                <a:lnSpc>
                  <a:spcPct val="120000"/>
                </a:lnSpc>
                <a:spcBef>
                  <a:spcPts val="0"/>
                </a:spcBef>
                <a:spcAft>
                  <a:spcPts val="0"/>
                </a:spcAft>
                <a:buClrTx/>
                <a:buSzTx/>
                <a:buFontTx/>
                <a:buNone/>
                <a:tabLst/>
                <a:defRPr sz="2600" i="0" spc="0">
                  <a:solidFill>
                    <a:srgbClr val="6E686F"/>
                  </a:solidFill>
                  <a:latin typeface="Open Sans"/>
                  <a:ea typeface="Open Sans"/>
                  <a:cs typeface="Open Sans"/>
                  <a:sym typeface="Open Sans"/>
                </a:defRPr>
              </a:pPr>
              <a:endParaRPr kumimoji="0" sz="1300" b="0" i="0" u="none" strike="noStrike" kern="1200" cap="none" spc="0" normalizeH="0" baseline="0" noProof="0">
                <a:ln>
                  <a:noFill/>
                </a:ln>
                <a:solidFill>
                  <a:srgbClr val="6E686F"/>
                </a:solidFill>
                <a:effectLst/>
                <a:uLnTx/>
                <a:uFillTx/>
                <a:latin typeface="Helvetica" charset="0"/>
                <a:ea typeface="Helvetica" charset="0"/>
                <a:cs typeface="Helvetica" charset="0"/>
                <a:sym typeface="Open Sans"/>
              </a:endParaRPr>
            </a:p>
          </p:txBody>
        </p:sp>
      </p:grpSp>
      <p:sp>
        <p:nvSpPr>
          <p:cNvPr id="7" name="Title 6">
            <a:extLst>
              <a:ext uri="{FF2B5EF4-FFF2-40B4-BE49-F238E27FC236}">
                <a16:creationId xmlns:a16="http://schemas.microsoft.com/office/drawing/2014/main" id="{E4FB99E7-5C04-A48E-272A-B248C5CB2D18}"/>
              </a:ext>
            </a:extLst>
          </p:cNvPr>
          <p:cNvSpPr txBox="1">
            <a:spLocks noGrp="1"/>
          </p:cNvSpPr>
          <p:nvPr>
            <p:ph type="title" idx="4294967295"/>
          </p:nvPr>
        </p:nvSpPr>
        <p:spPr>
          <a:xfrm>
            <a:off x="1434906" y="1350948"/>
            <a:ext cx="4106903" cy="461665"/>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5BAB"/>
                </a:solidFill>
                <a:effectLst/>
                <a:uLnTx/>
                <a:uFillTx/>
                <a:latin typeface="Arial"/>
                <a:ea typeface="+mn-ea"/>
                <a:cs typeface="+mn-cs"/>
              </a:rPr>
              <a:t>Presentation overview</a:t>
            </a:r>
          </a:p>
        </p:txBody>
      </p:sp>
      <p:sp>
        <p:nvSpPr>
          <p:cNvPr id="8" name="Content Placeholder 2">
            <a:extLst>
              <a:ext uri="{FF2B5EF4-FFF2-40B4-BE49-F238E27FC236}">
                <a16:creationId xmlns:a16="http://schemas.microsoft.com/office/drawing/2014/main" id="{F7922975-A0CB-0423-F083-BB7D8588F1C7}"/>
              </a:ext>
            </a:extLst>
          </p:cNvPr>
          <p:cNvSpPr>
            <a:spLocks noGrp="1"/>
          </p:cNvSpPr>
          <p:nvPr/>
        </p:nvSpPr>
        <p:spPr>
          <a:xfrm>
            <a:off x="1314418" y="1798004"/>
            <a:ext cx="5939119" cy="500544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lnSpc>
                <a:spcPct val="150000"/>
              </a:lnSpc>
              <a:buFont typeface="+mj-lt"/>
              <a:buAutoNum type="arabicPeriod"/>
            </a:pPr>
            <a:r>
              <a:rPr lang="en-US" sz="1400" b="0" i="0" u="none" strike="noStrike">
                <a:solidFill>
                  <a:srgbClr val="000000"/>
                </a:solidFill>
                <a:effectLst/>
                <a:latin typeface="Arial" panose="020B0604020202020204" pitchFamily="34" charset="0"/>
              </a:rPr>
              <a:t>What is the current experience?</a:t>
            </a:r>
            <a:r>
              <a:rPr lang="en-US" sz="1400" b="0" i="0">
                <a:solidFill>
                  <a:srgbClr val="000000"/>
                </a:solidFill>
                <a:effectLst/>
                <a:latin typeface="Arial" panose="020B0604020202020204" pitchFamily="34" charset="0"/>
              </a:rPr>
              <a:t>​</a:t>
            </a:r>
            <a:endParaRPr lang="en-US" sz="1050" b="0" i="0">
              <a:solidFill>
                <a:srgbClr val="000000"/>
              </a:solidFill>
              <a:effectLst/>
              <a:latin typeface="Arial" panose="020B0604020202020204" pitchFamily="34" charset="0"/>
            </a:endParaRPr>
          </a:p>
          <a:p>
            <a:pPr algn="l" rtl="0" fontAlgn="base">
              <a:lnSpc>
                <a:spcPct val="150000"/>
              </a:lnSpc>
              <a:buFont typeface="+mj-lt"/>
              <a:buAutoNum type="arabicPeriod"/>
            </a:pPr>
            <a:r>
              <a:rPr lang="en-US" sz="1400" b="0" i="0" u="none" strike="noStrike">
                <a:solidFill>
                  <a:srgbClr val="000000"/>
                </a:solidFill>
                <a:effectLst/>
                <a:latin typeface="Arial" panose="020B0604020202020204" pitchFamily="34" charset="0"/>
              </a:rPr>
              <a:t>What is the General Practice in Aged Care Incentive?</a:t>
            </a:r>
            <a:r>
              <a:rPr lang="en-US" sz="1400" b="0" i="0">
                <a:solidFill>
                  <a:srgbClr val="000000"/>
                </a:solidFill>
                <a:effectLst/>
                <a:latin typeface="Arial" panose="020B0604020202020204" pitchFamily="34" charset="0"/>
              </a:rPr>
              <a:t>​</a:t>
            </a:r>
            <a:endParaRPr lang="en-US" sz="1050" b="0" i="0">
              <a:solidFill>
                <a:srgbClr val="000000"/>
              </a:solidFill>
              <a:effectLst/>
              <a:latin typeface="Arial" panose="020B0604020202020204" pitchFamily="34" charset="0"/>
            </a:endParaRPr>
          </a:p>
          <a:p>
            <a:pPr algn="l" rtl="0" fontAlgn="base">
              <a:lnSpc>
                <a:spcPct val="150000"/>
              </a:lnSpc>
              <a:buFont typeface="+mj-lt"/>
              <a:buAutoNum type="arabicPeriod"/>
            </a:pPr>
            <a:r>
              <a:rPr lang="en-US" sz="1400" b="0" i="0" u="none" strike="noStrike">
                <a:solidFill>
                  <a:srgbClr val="000000"/>
                </a:solidFill>
                <a:effectLst/>
                <a:latin typeface="Arial" panose="020B0604020202020204" pitchFamily="34" charset="0"/>
              </a:rPr>
              <a:t>Why is the incentive important?</a:t>
            </a:r>
            <a:r>
              <a:rPr lang="en-US" sz="1400" b="0" i="0">
                <a:solidFill>
                  <a:srgbClr val="000000"/>
                </a:solidFill>
                <a:effectLst/>
                <a:latin typeface="Arial" panose="020B0604020202020204" pitchFamily="34" charset="0"/>
              </a:rPr>
              <a:t>​</a:t>
            </a:r>
            <a:endParaRPr lang="en-US" sz="1050" b="0" i="0">
              <a:solidFill>
                <a:srgbClr val="000000"/>
              </a:solidFill>
              <a:effectLst/>
              <a:latin typeface="Arial" panose="020B0604020202020204" pitchFamily="34" charset="0"/>
            </a:endParaRPr>
          </a:p>
          <a:p>
            <a:pPr algn="l" rtl="0" fontAlgn="base">
              <a:lnSpc>
                <a:spcPct val="150000"/>
              </a:lnSpc>
              <a:buFont typeface="+mj-lt"/>
              <a:buAutoNum type="arabicPeriod"/>
            </a:pPr>
            <a:r>
              <a:rPr lang="en-US" sz="1400" b="0" i="0" u="none" strike="noStrike">
                <a:solidFill>
                  <a:srgbClr val="000000"/>
                </a:solidFill>
                <a:effectLst/>
                <a:latin typeface="Arial" panose="020B0604020202020204" pitchFamily="34" charset="0"/>
              </a:rPr>
              <a:t>How does the incentive work?</a:t>
            </a:r>
            <a:r>
              <a:rPr lang="en-US" sz="1400" b="0" i="0">
                <a:solidFill>
                  <a:srgbClr val="000000"/>
                </a:solidFill>
                <a:effectLst/>
                <a:latin typeface="Arial" panose="020B0604020202020204" pitchFamily="34" charset="0"/>
              </a:rPr>
              <a:t>​</a:t>
            </a:r>
            <a:endParaRPr lang="en-US" sz="1050" b="0" i="0">
              <a:solidFill>
                <a:srgbClr val="000000"/>
              </a:solidFill>
              <a:effectLst/>
              <a:latin typeface="Arial" panose="020B0604020202020204" pitchFamily="34" charset="0"/>
            </a:endParaRPr>
          </a:p>
          <a:p>
            <a:pPr algn="l" rtl="0" fontAlgn="base">
              <a:lnSpc>
                <a:spcPct val="150000"/>
              </a:lnSpc>
              <a:buFont typeface="+mj-lt"/>
              <a:buAutoNum type="arabicPeriod"/>
            </a:pPr>
            <a:r>
              <a:rPr lang="en-US" sz="1400" b="0" i="0" u="none" strike="noStrike">
                <a:solidFill>
                  <a:srgbClr val="000000"/>
                </a:solidFill>
                <a:effectLst/>
                <a:latin typeface="Arial" panose="020B0604020202020204" pitchFamily="34" charset="0"/>
              </a:rPr>
              <a:t>What are the roles and benefits?</a:t>
            </a:r>
            <a:r>
              <a:rPr lang="en-US" sz="1400" b="0" i="0">
                <a:solidFill>
                  <a:srgbClr val="000000"/>
                </a:solidFill>
                <a:effectLst/>
                <a:latin typeface="Arial" panose="020B0604020202020204" pitchFamily="34" charset="0"/>
              </a:rPr>
              <a:t>​</a:t>
            </a:r>
            <a:endParaRPr lang="en-US" sz="1050" b="0" i="0">
              <a:solidFill>
                <a:srgbClr val="000000"/>
              </a:solidFill>
              <a:effectLst/>
              <a:latin typeface="Arial" panose="020B0604020202020204" pitchFamily="34" charset="0"/>
            </a:endParaRPr>
          </a:p>
          <a:p>
            <a:pPr algn="l" rtl="0" fontAlgn="base">
              <a:lnSpc>
                <a:spcPct val="150000"/>
              </a:lnSpc>
              <a:buFont typeface="+mj-lt"/>
              <a:buAutoNum type="arabicPeriod"/>
            </a:pPr>
            <a:r>
              <a:rPr lang="en-US" sz="1400" b="0" i="0" u="none" strike="noStrike">
                <a:solidFill>
                  <a:srgbClr val="000000"/>
                </a:solidFill>
                <a:effectLst/>
                <a:latin typeface="Arial" panose="020B0604020202020204" pitchFamily="34" charset="0"/>
              </a:rPr>
              <a:t>What do GPs and practices need to do to participate?</a:t>
            </a:r>
            <a:r>
              <a:rPr lang="en-US" sz="1400" b="0" i="0">
                <a:solidFill>
                  <a:srgbClr val="000000"/>
                </a:solidFill>
                <a:effectLst/>
                <a:latin typeface="Arial" panose="020B0604020202020204" pitchFamily="34" charset="0"/>
              </a:rPr>
              <a:t>​</a:t>
            </a:r>
            <a:endParaRPr lang="en-US" sz="1050" b="0" i="0">
              <a:solidFill>
                <a:srgbClr val="000000"/>
              </a:solidFill>
              <a:effectLst/>
              <a:latin typeface="Arial" panose="020B0604020202020204" pitchFamily="34" charset="0"/>
            </a:endParaRPr>
          </a:p>
          <a:p>
            <a:pPr algn="l" rtl="0" fontAlgn="base">
              <a:lnSpc>
                <a:spcPct val="150000"/>
              </a:lnSpc>
              <a:buFont typeface="+mj-lt"/>
              <a:buAutoNum type="arabicPeriod"/>
            </a:pPr>
            <a:r>
              <a:rPr lang="en-US" sz="1400" b="0" i="0" u="none" strike="noStrike">
                <a:solidFill>
                  <a:srgbClr val="000000"/>
                </a:solidFill>
                <a:effectLst/>
                <a:latin typeface="Arial" panose="020B0604020202020204" pitchFamily="34" charset="0"/>
              </a:rPr>
              <a:t>Where can I find out more?</a:t>
            </a:r>
            <a:endParaRPr lang="en-US" sz="1050"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19550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1A2F935-811E-A443-4AC0-E67CA18884D4}"/>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38" b="11932"/>
          <a:stretch/>
        </p:blipFill>
        <p:spPr bwMode="auto">
          <a:xfrm>
            <a:off x="5972174" y="0"/>
            <a:ext cx="6219826" cy="685799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60FF4BFB-AB11-0047-8D88-9DB26B7F4FCC}"/>
              </a:ext>
              <a:ext uri="{C183D7F6-B498-43B3-948B-1728B52AA6E4}">
                <adec:decorative xmlns:adec="http://schemas.microsoft.com/office/drawing/2017/decorative" val="1"/>
              </a:ext>
            </a:extLst>
          </p:cNvPr>
          <p:cNvSpPr/>
          <p:nvPr/>
        </p:nvSpPr>
        <p:spPr>
          <a:xfrm>
            <a:off x="2268413" y="17917"/>
            <a:ext cx="6221747" cy="6866709"/>
          </a:xfrm>
          <a:prstGeom prst="rect">
            <a:avLst/>
          </a:prstGeom>
          <a:gradFill flip="none" rotWithShape="1">
            <a:gsLst>
              <a:gs pos="1000">
                <a:srgbClr val="00B4C4"/>
              </a:gs>
              <a:gs pos="98000">
                <a:srgbClr val="008A96">
                  <a:alpha val="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BOUT…">
            <a:extLst>
              <a:ext uri="{FF2B5EF4-FFF2-40B4-BE49-F238E27FC236}">
                <a16:creationId xmlns:a16="http://schemas.microsoft.com/office/drawing/2014/main" id="{3201B30D-BA0F-E144-8C27-49B45F289989}"/>
              </a:ext>
              <a:ext uri="{C183D7F6-B498-43B3-948B-1728B52AA6E4}">
                <adec:decorative xmlns:adec="http://schemas.microsoft.com/office/drawing/2017/decorative" val="1"/>
              </a:ext>
            </a:extLst>
          </p:cNvPr>
          <p:cNvSpPr txBox="1"/>
          <p:nvPr/>
        </p:nvSpPr>
        <p:spPr>
          <a:xfrm>
            <a:off x="7285772" y="898314"/>
            <a:ext cx="4160251" cy="1182721"/>
          </a:xfrm>
          <a:prstGeom prst="rect">
            <a:avLst/>
          </a:prstGeom>
          <a:ln w="12700">
            <a:miter lim="400000"/>
          </a:ln>
          <a:extLst>
            <a:ext uri="{C572A759-6A51-4108-AA02-DFA0A04FC94B}">
              <ma14:wrappingTextBoxFlag xmlns="" xmlns:ma14="http://schemas.microsoft.com/office/mac/drawingml/2011/main" val="1"/>
            </a:ext>
          </a:extLst>
        </p:spPr>
        <p:txBody>
          <a:bodyPr lIns="22860" rIns="22860">
            <a:normAutofit/>
          </a:bodyPr>
          <a:lstStyle>
            <a:defPPr>
              <a:defRPr lang="en-US"/>
            </a:defPPr>
            <a:lvl1pPr>
              <a:lnSpc>
                <a:spcPts val="3400"/>
              </a:lnSpc>
              <a:defRPr sz="3600" b="1" i="0" cap="all" spc="-215">
                <a:solidFill>
                  <a:schemeClr val="accent1"/>
                </a:solidFill>
                <a:latin typeface="+mj-lt"/>
                <a:ea typeface="Helvetica Neue" charset="0"/>
                <a:cs typeface="Helvetica Neue" charset="0"/>
              </a:defRPr>
            </a:lvl1pPr>
            <a:lvl2pPr marL="1371531"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2pPr>
            <a:lvl3pPr marL="2285886"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3pPr>
            <a:lvl4pPr marL="3200240"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4pPr>
            <a:lvl5pPr marL="4114594"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5pPr>
            <a:lvl6pPr marL="5028949" indent="-457177" defTabSz="1828709">
              <a:lnSpc>
                <a:spcPct val="90000"/>
              </a:lnSpc>
              <a:spcBef>
                <a:spcPts val="1000"/>
              </a:spcBef>
              <a:buFont typeface="Arial" panose="020B0604020202020204" pitchFamily="34" charset="0"/>
              <a:buChar char="•"/>
              <a:defRPr sz="3600"/>
            </a:lvl6pPr>
            <a:lvl7pPr marL="5943303" indent="-457177" defTabSz="1828709">
              <a:lnSpc>
                <a:spcPct val="90000"/>
              </a:lnSpc>
              <a:spcBef>
                <a:spcPts val="1000"/>
              </a:spcBef>
              <a:buFont typeface="Arial" panose="020B0604020202020204" pitchFamily="34" charset="0"/>
              <a:buChar char="•"/>
              <a:defRPr sz="3600"/>
            </a:lvl7pPr>
            <a:lvl8pPr marL="6857657" indent="-457177" defTabSz="1828709">
              <a:lnSpc>
                <a:spcPct val="90000"/>
              </a:lnSpc>
              <a:spcBef>
                <a:spcPts val="1000"/>
              </a:spcBef>
              <a:buFont typeface="Arial" panose="020B0604020202020204" pitchFamily="34" charset="0"/>
              <a:buChar char="•"/>
              <a:defRPr sz="3600"/>
            </a:lvl8pPr>
            <a:lvl9pPr marL="7772011" indent="-457177" defTabSz="1828709">
              <a:lnSpc>
                <a:spcPct val="90000"/>
              </a:lnSpc>
              <a:spcBef>
                <a:spcPts val="1000"/>
              </a:spcBef>
              <a:buFont typeface="Arial" panose="020B0604020202020204" pitchFamily="34" charset="0"/>
              <a:buChar char="•"/>
              <a:defRPr sz="3600"/>
            </a:lvl9pPr>
          </a:lstStyle>
          <a:p>
            <a:endParaRPr lang="en-AU" cap="none">
              <a:gradFill>
                <a:gsLst>
                  <a:gs pos="0">
                    <a:srgbClr val="008A96"/>
                  </a:gs>
                  <a:gs pos="100000">
                    <a:srgbClr val="00B4C4"/>
                  </a:gs>
                </a:gsLst>
                <a:lin ang="2700000" scaled="1"/>
              </a:gradFill>
            </a:endParaRPr>
          </a:p>
        </p:txBody>
      </p:sp>
      <p:sp>
        <p:nvSpPr>
          <p:cNvPr id="9" name="Title 8">
            <a:extLst>
              <a:ext uri="{FF2B5EF4-FFF2-40B4-BE49-F238E27FC236}">
                <a16:creationId xmlns:a16="http://schemas.microsoft.com/office/drawing/2014/main" id="{1FCECA5A-3B46-A64A-99B4-38E2FC0EF2E6}"/>
              </a:ext>
            </a:extLst>
          </p:cNvPr>
          <p:cNvSpPr txBox="1">
            <a:spLocks noGrp="1"/>
          </p:cNvSpPr>
          <p:nvPr>
            <p:ph type="title" idx="4294967295"/>
          </p:nvPr>
        </p:nvSpPr>
        <p:spPr>
          <a:xfrm>
            <a:off x="824442" y="1206881"/>
            <a:ext cx="4541524" cy="1325596"/>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chemeClr val="tx1"/>
                </a:solidFill>
                <a:effectLst/>
                <a:uLnTx/>
                <a:uFillTx/>
                <a:latin typeface="+mn-lt"/>
                <a:ea typeface="+mn-ea"/>
                <a:cs typeface="+mn-cs"/>
              </a:rPr>
              <a:t>Considerations before participation</a:t>
            </a:r>
          </a:p>
        </p:txBody>
      </p:sp>
      <p:sp>
        <p:nvSpPr>
          <p:cNvPr id="7" name="Content Placeholder 2">
            <a:extLst>
              <a:ext uri="{FF2B5EF4-FFF2-40B4-BE49-F238E27FC236}">
                <a16:creationId xmlns:a16="http://schemas.microsoft.com/office/drawing/2014/main" id="{C5BFAE61-EB4A-A756-71CA-9AEAEB417959}"/>
              </a:ext>
            </a:extLst>
          </p:cNvPr>
          <p:cNvSpPr>
            <a:spLocks noGrp="1"/>
          </p:cNvSpPr>
          <p:nvPr/>
        </p:nvSpPr>
        <p:spPr>
          <a:xfrm>
            <a:off x="746258" y="2532477"/>
            <a:ext cx="5121338" cy="264972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solidFill>
                  <a:srgbClr val="008A96"/>
                </a:solidFill>
                <a:latin typeface="Arial"/>
                <a:cs typeface="Arial"/>
              </a:rPr>
              <a:t>Evaluate whether the benefits align with the practice’s goals and capabilities. </a:t>
            </a:r>
            <a:endParaRPr lang="en-US" sz="1800">
              <a:solidFill>
                <a:srgbClr val="008A96"/>
              </a:solidFill>
              <a:latin typeface="Arial" panose="020B0604020202020204" pitchFamily="34" charset="0"/>
              <a:cs typeface="Arial" panose="020B0604020202020204" pitchFamily="34" charset="0"/>
            </a:endParaRPr>
          </a:p>
          <a:p>
            <a:pPr marL="0" indent="0">
              <a:buNone/>
            </a:pPr>
            <a:endParaRPr lang="en-US" sz="1800">
              <a:latin typeface="Arial" panose="020B0604020202020204" pitchFamily="34" charset="0"/>
              <a:cs typeface="Arial" panose="020B0604020202020204" pitchFamily="34" charset="0"/>
            </a:endParaRPr>
          </a:p>
          <a:p>
            <a:pPr marL="0" indent="0">
              <a:buNone/>
            </a:pPr>
            <a:r>
              <a:rPr lang="en-US" sz="1600">
                <a:latin typeface="Arial"/>
                <a:cs typeface="Arial"/>
              </a:rPr>
              <a:t>Consider the specific requirements and commitments:</a:t>
            </a:r>
          </a:p>
          <a:p>
            <a:pPr algn="l" rtl="0" fontAlgn="base">
              <a:buFont typeface="Arial" panose="020B0604020202020204" pitchFamily="34" charset="0"/>
              <a:buChar char="•"/>
            </a:pPr>
            <a:r>
              <a:rPr lang="en-US" sz="1600" b="0" i="0" u="none" strike="noStrike">
                <a:solidFill>
                  <a:srgbClr val="000000"/>
                </a:solidFill>
                <a:effectLst/>
                <a:latin typeface="Arial" panose="020B0604020202020204" pitchFamily="34" charset="0"/>
              </a:rPr>
              <a:t>need for additional training</a:t>
            </a:r>
            <a:r>
              <a:rPr lang="en-US" sz="1600" b="0" i="0">
                <a:solidFill>
                  <a:srgbClr val="000000"/>
                </a:solidFill>
                <a:effectLst/>
                <a:latin typeface="Arial" panose="020B0604020202020204" pitchFamily="34" charset="0"/>
              </a:rPr>
              <a:t>​</a:t>
            </a:r>
          </a:p>
          <a:p>
            <a:pPr algn="l" rtl="0" fontAlgn="base">
              <a:buFont typeface="Arial" panose="020B0604020202020204" pitchFamily="34" charset="0"/>
              <a:buChar char="•"/>
            </a:pPr>
            <a:r>
              <a:rPr lang="en-US" sz="1600" b="0" i="0" u="none" strike="noStrike">
                <a:solidFill>
                  <a:srgbClr val="000000"/>
                </a:solidFill>
                <a:effectLst/>
                <a:latin typeface="Arial" panose="020B0604020202020204" pitchFamily="34" charset="0"/>
              </a:rPr>
              <a:t>challenges to practice workflow</a:t>
            </a:r>
            <a:r>
              <a:rPr lang="en-US" sz="1600" b="0" i="0">
                <a:solidFill>
                  <a:srgbClr val="000000"/>
                </a:solidFill>
                <a:effectLst/>
                <a:latin typeface="Arial" panose="020B0604020202020204" pitchFamily="34" charset="0"/>
              </a:rPr>
              <a:t>​</a:t>
            </a:r>
          </a:p>
          <a:p>
            <a:pPr algn="l" rtl="0" fontAlgn="base">
              <a:buFont typeface="Arial" panose="020B0604020202020204" pitchFamily="34" charset="0"/>
              <a:buChar char="•"/>
            </a:pPr>
            <a:r>
              <a:rPr lang="en-US" sz="1600" b="0" i="0" u="none" strike="noStrike">
                <a:solidFill>
                  <a:srgbClr val="000000"/>
                </a:solidFill>
                <a:effectLst/>
                <a:latin typeface="Arial" panose="020B0604020202020204" pitchFamily="34" charset="0"/>
              </a:rPr>
              <a:t>impact on current patient services</a:t>
            </a:r>
            <a:endParaRPr lang="en-US" sz="1600" b="0" i="0">
              <a:solidFill>
                <a:srgbClr val="000000"/>
              </a:solidFill>
              <a:effectLst/>
              <a:latin typeface="Arial" panose="020B0604020202020204" pitchFamily="34" charset="0"/>
            </a:endParaRPr>
          </a:p>
        </p:txBody>
      </p:sp>
      <p:sp>
        <p:nvSpPr>
          <p:cNvPr id="21" name="TextBox 3">
            <a:extLst>
              <a:ext uri="{FF2B5EF4-FFF2-40B4-BE49-F238E27FC236}">
                <a16:creationId xmlns:a16="http://schemas.microsoft.com/office/drawing/2014/main" id="{FD47F51A-A4F6-35C2-F0AA-1569D6B68261}"/>
              </a:ext>
            </a:extLst>
          </p:cNvPr>
          <p:cNvSpPr txBox="1"/>
          <p:nvPr/>
        </p:nvSpPr>
        <p:spPr>
          <a:xfrm>
            <a:off x="804346" y="5182199"/>
            <a:ext cx="4697893" cy="738664"/>
          </a:xfrm>
          <a:prstGeom prst="rect">
            <a:avLst/>
          </a:prstGeom>
          <a:solidFill>
            <a:srgbClr val="153A6E"/>
          </a:solidFill>
          <a:ln>
            <a:solidFill>
              <a:srgbClr val="008A96"/>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latin typeface="Arial"/>
                <a:cs typeface="Arial"/>
              </a:rPr>
              <a:t>Participation is an opportunity to lead in healthcare innovation, fostering a more dynamic and responsive healthcare environment.</a:t>
            </a:r>
          </a:p>
        </p:txBody>
      </p:sp>
      <p:sp>
        <p:nvSpPr>
          <p:cNvPr id="11" name="Rectangle 10">
            <a:extLst>
              <a:ext uri="{FF2B5EF4-FFF2-40B4-BE49-F238E27FC236}">
                <a16:creationId xmlns:a16="http://schemas.microsoft.com/office/drawing/2014/main" id="{976F058B-D283-6142-92E1-3BEC019672FD}"/>
              </a:ext>
              <a:ext uri="{C183D7F6-B498-43B3-948B-1728B52AA6E4}">
                <adec:decorative xmlns:adec="http://schemas.microsoft.com/office/drawing/2017/decorative" val="1"/>
              </a:ext>
            </a:extLst>
          </p:cNvPr>
          <p:cNvSpPr/>
          <p:nvPr/>
        </p:nvSpPr>
        <p:spPr>
          <a:xfrm>
            <a:off x="0" y="0"/>
            <a:ext cx="12192000" cy="210589"/>
          </a:xfrm>
          <a:prstGeom prst="rect">
            <a:avLst/>
          </a:prstGeom>
          <a:gradFill flip="none" rotWithShape="1">
            <a:gsLst>
              <a:gs pos="0">
                <a:schemeClr val="accent5"/>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0F17793-40D4-1E4E-B711-53DAB532714C}"/>
              </a:ext>
              <a:ext uri="{C183D7F6-B498-43B3-948B-1728B52AA6E4}">
                <adec:decorative xmlns:adec="http://schemas.microsoft.com/office/drawing/2017/decorative" val="1"/>
              </a:ext>
            </a:extLst>
          </p:cNvPr>
          <p:cNvSpPr/>
          <p:nvPr/>
        </p:nvSpPr>
        <p:spPr>
          <a:xfrm>
            <a:off x="0" y="0"/>
            <a:ext cx="12192000" cy="210589"/>
          </a:xfrm>
          <a:prstGeom prst="rect">
            <a:avLst/>
          </a:prstGeom>
          <a:solidFill>
            <a:srgbClr val="004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B8EC37A-3390-724F-9AC7-C9CB30CB8C72}"/>
              </a:ext>
              <a:ext uri="{C183D7F6-B498-43B3-948B-1728B52AA6E4}">
                <adec:decorative xmlns:adec="http://schemas.microsoft.com/office/drawing/2017/decorative" val="1"/>
              </a:ext>
            </a:extLst>
          </p:cNvPr>
          <p:cNvSpPr/>
          <p:nvPr/>
        </p:nvSpPr>
        <p:spPr>
          <a:xfrm>
            <a:off x="837394" y="0"/>
            <a:ext cx="419154"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6EB63D-D593-CC44-9F9E-2E4A915E4880}"/>
              </a:ext>
              <a:ext uri="{C183D7F6-B498-43B3-948B-1728B52AA6E4}">
                <adec:decorative xmlns:adec="http://schemas.microsoft.com/office/drawing/2017/decorative" val="1"/>
              </a:ext>
            </a:extLst>
          </p:cNvPr>
          <p:cNvSpPr/>
          <p:nvPr/>
        </p:nvSpPr>
        <p:spPr>
          <a:xfrm>
            <a:off x="1752993" y="0"/>
            <a:ext cx="581415" cy="210589"/>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5A961F9-D99B-7748-BF91-9F1AFE6B4145}"/>
              </a:ext>
              <a:ext uri="{C183D7F6-B498-43B3-948B-1728B52AA6E4}">
                <adec:decorative xmlns:adec="http://schemas.microsoft.com/office/drawing/2017/decorative" val="1"/>
              </a:ext>
            </a:extLst>
          </p:cNvPr>
          <p:cNvSpPr/>
          <p:nvPr/>
        </p:nvSpPr>
        <p:spPr>
          <a:xfrm>
            <a:off x="2334409"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A410CEF-69C5-4B4B-9F4C-E01C555D5AE1}"/>
              </a:ext>
              <a:ext uri="{C183D7F6-B498-43B3-948B-1728B52AA6E4}">
                <adec:decorative xmlns:adec="http://schemas.microsoft.com/office/drawing/2017/decorative" val="1"/>
              </a:ext>
            </a:extLst>
          </p:cNvPr>
          <p:cNvSpPr/>
          <p:nvPr/>
        </p:nvSpPr>
        <p:spPr>
          <a:xfrm>
            <a:off x="2591194" y="0"/>
            <a:ext cx="256786"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E769CFD-30BB-2E46-91C7-BD45AE705C78}"/>
              </a:ext>
              <a:ext uri="{C183D7F6-B498-43B3-948B-1728B52AA6E4}">
                <adec:decorative xmlns:adec="http://schemas.microsoft.com/office/drawing/2017/decorative" val="1"/>
              </a:ext>
            </a:extLst>
          </p:cNvPr>
          <p:cNvSpPr/>
          <p:nvPr/>
        </p:nvSpPr>
        <p:spPr>
          <a:xfrm>
            <a:off x="3560083"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C589310-3CD4-9742-A39A-380BE0D0E83A}"/>
              </a:ext>
              <a:ext uri="{C183D7F6-B498-43B3-948B-1728B52AA6E4}">
                <adec:decorative xmlns:adec="http://schemas.microsoft.com/office/drawing/2017/decorative" val="1"/>
              </a:ext>
            </a:extLst>
          </p:cNvPr>
          <p:cNvSpPr/>
          <p:nvPr/>
        </p:nvSpPr>
        <p:spPr>
          <a:xfrm>
            <a:off x="3816869" y="-1"/>
            <a:ext cx="1107642"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350CAFF-D8B6-524D-916C-D4DFE2BBAC1E}"/>
              </a:ext>
              <a:ext uri="{C183D7F6-B498-43B3-948B-1728B52AA6E4}">
                <adec:decorative xmlns:adec="http://schemas.microsoft.com/office/drawing/2017/decorative" val="1"/>
              </a:ext>
            </a:extLst>
          </p:cNvPr>
          <p:cNvSpPr/>
          <p:nvPr/>
        </p:nvSpPr>
        <p:spPr>
          <a:xfrm>
            <a:off x="4924511" y="-1"/>
            <a:ext cx="282101" cy="210590"/>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7620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CB6EB201-C817-A22A-A302-E293A86E69DF}"/>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72" r="5174" b="579"/>
          <a:stretch/>
        </p:blipFill>
        <p:spPr bwMode="auto">
          <a:xfrm>
            <a:off x="5972175" y="1"/>
            <a:ext cx="6219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Send some greetings…">
            <a:extLst>
              <a:ext uri="{C183D7F6-B498-43B3-948B-1728B52AA6E4}">
                <adec:decorative xmlns:adec="http://schemas.microsoft.com/office/drawing/2017/decorative" val="1"/>
              </a:ext>
            </a:extLst>
          </p:cNvPr>
          <p:cNvSpPr txBox="1"/>
          <p:nvPr/>
        </p:nvSpPr>
        <p:spPr>
          <a:xfrm>
            <a:off x="806293" y="2406334"/>
            <a:ext cx="5452055" cy="677108"/>
          </a:xfrm>
          <a:prstGeom prst="rect">
            <a:avLst/>
          </a:prstGeom>
          <a:ln w="12700">
            <a:miter lim="400000"/>
          </a:ln>
          <a:extLst>
            <a:ext uri="{C572A759-6A51-4108-AA02-DFA0A04FC94B}">
              <ma14:wrappingTextBoxFlag xmlns="" xmlns:ma14="http://schemas.microsoft.com/office/mac/drawingml/2011/main" val="1"/>
            </a:ext>
          </a:extLst>
        </p:spPr>
        <p:txBody>
          <a:bodyPr lIns="0" rIns="22860">
            <a:spAutoFit/>
          </a:bodyPr>
          <a:lstStyle/>
          <a:p>
            <a:r>
              <a:rPr lang="en-AU" b="1">
                <a:solidFill>
                  <a:schemeClr val="bg2">
                    <a:lumMod val="25000"/>
                  </a:schemeClr>
                </a:solidFill>
                <a:ea typeface="Helvetica Neue UltraLight" charset="0"/>
                <a:cs typeface="Arial Hebrew Scholar Light" pitchFamily="2" charset="-79"/>
              </a:rPr>
              <a:t>The General Practice in Aged Care Incentive:</a:t>
            </a:r>
            <a:br>
              <a:rPr lang="en-AU" sz="2000">
                <a:solidFill>
                  <a:schemeClr val="accent3"/>
                </a:solidFill>
                <a:ea typeface="Helvetica Neue UltraLight" charset="0"/>
                <a:cs typeface="Arial Hebrew Scholar Light" pitchFamily="2" charset="-79"/>
              </a:rPr>
            </a:br>
            <a:endParaRPr lang="en-AU" sz="2000">
              <a:solidFill>
                <a:schemeClr val="accent3"/>
              </a:solidFill>
              <a:ea typeface="Helvetica Neue UltraLight" charset="0"/>
              <a:cs typeface="Arial Hebrew Scholar Light" pitchFamily="2" charset="-79"/>
            </a:endParaRPr>
          </a:p>
        </p:txBody>
      </p:sp>
      <p:sp>
        <p:nvSpPr>
          <p:cNvPr id="4" name="Rechteck">
            <a:extLst>
              <a:ext uri="{C183D7F6-B498-43B3-948B-1728B52AA6E4}">
                <adec:decorative xmlns:adec="http://schemas.microsoft.com/office/drawing/2017/decorative" val="1"/>
              </a:ext>
            </a:extLst>
          </p:cNvPr>
          <p:cNvSpPr/>
          <p:nvPr/>
        </p:nvSpPr>
        <p:spPr>
          <a:xfrm>
            <a:off x="635396" y="2951402"/>
            <a:ext cx="7635959" cy="2578807"/>
          </a:xfrm>
          <a:prstGeom prst="rect">
            <a:avLst/>
          </a:prstGeom>
          <a:solidFill>
            <a:srgbClr val="F1F2F2"/>
          </a:solidFill>
          <a:ln w="12700">
            <a:miter lim="400000"/>
          </a:ln>
        </p:spPr>
        <p:txBody>
          <a:bodyPr lIns="25400" tIns="25400" rIns="25400" bIns="25400" anchor="ctr"/>
          <a:lstStyle/>
          <a:p>
            <a:pPr>
              <a:lnSpc>
                <a:spcPct val="120000"/>
              </a:lnSpc>
              <a:defRPr sz="2600" i="0" spc="0">
                <a:solidFill>
                  <a:srgbClr val="6E686F"/>
                </a:solidFill>
                <a:latin typeface="Open Sans"/>
                <a:ea typeface="Open Sans"/>
                <a:cs typeface="Open Sans"/>
                <a:sym typeface="Open Sans"/>
              </a:defRPr>
            </a:pPr>
            <a:endParaRPr sz="1300">
              <a:latin typeface="Helvetica Neue" charset="0"/>
              <a:ea typeface="Helvetica Neue" charset="0"/>
              <a:cs typeface="Helvetica Neue" charset="0"/>
            </a:endParaRPr>
          </a:p>
        </p:txBody>
      </p:sp>
      <p:sp>
        <p:nvSpPr>
          <p:cNvPr id="10" name="Title 9">
            <a:extLst>
              <a:ext uri="{FF2B5EF4-FFF2-40B4-BE49-F238E27FC236}">
                <a16:creationId xmlns:a16="http://schemas.microsoft.com/office/drawing/2014/main" id="{CF01287C-3F42-7440-999F-8203CC73004C}"/>
              </a:ext>
            </a:extLst>
          </p:cNvPr>
          <p:cNvSpPr txBox="1">
            <a:spLocks noGrp="1"/>
          </p:cNvSpPr>
          <p:nvPr>
            <p:ph type="title" idx="4294967295"/>
          </p:nvPr>
        </p:nvSpPr>
        <p:spPr>
          <a:xfrm>
            <a:off x="806293" y="1453122"/>
            <a:ext cx="3786188" cy="646331"/>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chemeClr val="tx1"/>
                </a:solidFill>
                <a:effectLst/>
                <a:uLnTx/>
                <a:uFillTx/>
                <a:latin typeface="+mn-lt"/>
                <a:ea typeface="+mn-ea"/>
                <a:cs typeface="+mn-cs"/>
              </a:rPr>
              <a:t>In summary</a:t>
            </a:r>
          </a:p>
        </p:txBody>
      </p:sp>
      <p:sp>
        <p:nvSpPr>
          <p:cNvPr id="2" name="Content Placeholder 2">
            <a:extLst>
              <a:ext uri="{FF2B5EF4-FFF2-40B4-BE49-F238E27FC236}">
                <a16:creationId xmlns:a16="http://schemas.microsoft.com/office/drawing/2014/main" id="{C5BFAE61-EB4A-A756-71CA-9AEAEB417959}"/>
              </a:ext>
            </a:extLst>
          </p:cNvPr>
          <p:cNvSpPr>
            <a:spLocks noGrp="1"/>
          </p:cNvSpPr>
          <p:nvPr/>
        </p:nvSpPr>
        <p:spPr>
          <a:xfrm>
            <a:off x="806293" y="3083442"/>
            <a:ext cx="7635959" cy="2346921"/>
          </a:xfrm>
          <a:prstGeom prst="rect">
            <a:avLst/>
          </a:prstGeom>
        </p:spPr>
        <p:txBody>
          <a:bodyPr vert="horz" lIns="91440" tIns="45720" rIns="91440" bIns="45720" rtlCol="0" anchor="t">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a:latin typeface="Arial"/>
                <a:cs typeface="Arial"/>
              </a:rPr>
              <a:t>responds to shortfalls in healthcare for people living in aged care homes</a:t>
            </a:r>
            <a:endParaRPr lang="en-US"/>
          </a:p>
          <a:p>
            <a:pPr>
              <a:lnSpc>
                <a:spcPct val="110000"/>
              </a:lnSpc>
            </a:pPr>
            <a:r>
              <a:rPr lang="en-US">
                <a:latin typeface="Arial"/>
                <a:cs typeface="Arial"/>
              </a:rPr>
              <a:t>delivers coordinated, quality health care at the person’s home</a:t>
            </a:r>
            <a:endParaRPr lang="en-US">
              <a:latin typeface="Arial" panose="020B0604020202020204" pitchFamily="34" charset="0"/>
              <a:cs typeface="Arial" panose="020B0604020202020204" pitchFamily="34" charset="0"/>
            </a:endParaRPr>
          </a:p>
          <a:p>
            <a:pPr>
              <a:lnSpc>
                <a:spcPct val="110000"/>
              </a:lnSpc>
            </a:pPr>
            <a:r>
              <a:rPr lang="en-US">
                <a:latin typeface="Arial"/>
                <a:cs typeface="Arial"/>
              </a:rPr>
              <a:t>meets the specific needs of older people and those living in an aged care home</a:t>
            </a:r>
            <a:endParaRPr lang="en-US">
              <a:latin typeface="Arial" panose="020B0604020202020204" pitchFamily="34" charset="0"/>
              <a:cs typeface="Arial" panose="020B0604020202020204" pitchFamily="34" charset="0"/>
            </a:endParaRPr>
          </a:p>
          <a:p>
            <a:pPr>
              <a:lnSpc>
                <a:spcPct val="110000"/>
              </a:lnSpc>
            </a:pPr>
            <a:r>
              <a:rPr lang="en-US">
                <a:latin typeface="Arial"/>
                <a:cs typeface="Arial"/>
              </a:rPr>
              <a:t>benefits everyone, not only patients, but the workforce too</a:t>
            </a:r>
          </a:p>
          <a:p>
            <a:pPr>
              <a:lnSpc>
                <a:spcPct val="110000"/>
              </a:lnSpc>
            </a:pPr>
            <a:r>
              <a:rPr lang="en-US">
                <a:latin typeface="Arial"/>
                <a:cs typeface="Arial"/>
              </a:rPr>
              <a:t>makes extra payments to GPs and practices to provide regular, proactive services</a:t>
            </a:r>
          </a:p>
          <a:p>
            <a:pPr>
              <a:lnSpc>
                <a:spcPct val="110000"/>
              </a:lnSpc>
            </a:pPr>
            <a:r>
              <a:rPr lang="en-US">
                <a:latin typeface="Arial"/>
                <a:cs typeface="Arial"/>
              </a:rPr>
              <a:t>is easy to register for </a:t>
            </a:r>
          </a:p>
          <a:p>
            <a:pPr>
              <a:lnSpc>
                <a:spcPct val="110000"/>
              </a:lnSpc>
            </a:pPr>
            <a:r>
              <a:rPr lang="en-US">
                <a:latin typeface="Arial"/>
                <a:cs typeface="Arial"/>
              </a:rPr>
              <a:t>is supported by aged care providers and Primary Health Networks.</a:t>
            </a:r>
          </a:p>
        </p:txBody>
      </p:sp>
    </p:spTree>
    <p:extLst>
      <p:ext uri="{BB962C8B-B14F-4D97-AF65-F5344CB8AC3E}">
        <p14:creationId xmlns:p14="http://schemas.microsoft.com/office/powerpoint/2010/main" val="1831571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B4185AB-1152-1AD8-712B-FF9885ABED18}"/>
              </a:ext>
              <a:ext uri="{C183D7F6-B498-43B3-948B-1728B52AA6E4}">
                <adec:decorative xmlns:adec="http://schemas.microsoft.com/office/drawing/2017/decorative" val="1"/>
              </a:ext>
            </a:extLst>
          </p:cNvPr>
          <p:cNvPicPr>
            <a:picLocks noChangeAspect="1"/>
          </p:cNvPicPr>
          <p:nvPr/>
        </p:nvPicPr>
        <p:blipFill rotWithShape="1">
          <a:blip r:embed="rId2"/>
          <a:srcRect l="20839" t="18720" r="14222"/>
          <a:stretch/>
        </p:blipFill>
        <p:spPr>
          <a:xfrm>
            <a:off x="5513034" y="183957"/>
            <a:ext cx="6678966" cy="5574205"/>
          </a:xfrm>
          <a:prstGeom prst="rect">
            <a:avLst/>
          </a:prstGeom>
        </p:spPr>
      </p:pic>
      <p:sp>
        <p:nvSpPr>
          <p:cNvPr id="3" name="Rectangle 2">
            <a:extLst>
              <a:ext uri="{FF2B5EF4-FFF2-40B4-BE49-F238E27FC236}">
                <a16:creationId xmlns:a16="http://schemas.microsoft.com/office/drawing/2014/main" id="{4A61EBF0-4172-67D4-C87F-512E93EF104E}"/>
              </a:ext>
              <a:ext uri="{C183D7F6-B498-43B3-948B-1728B52AA6E4}">
                <adec:decorative xmlns:adec="http://schemas.microsoft.com/office/drawing/2017/decorative" val="1"/>
              </a:ext>
            </a:extLst>
          </p:cNvPr>
          <p:cNvSpPr/>
          <p:nvPr/>
        </p:nvSpPr>
        <p:spPr>
          <a:xfrm>
            <a:off x="-1" y="183957"/>
            <a:ext cx="11096626" cy="5574205"/>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15" name="Group 14">
            <a:extLst>
              <a:ext uri="{FF2B5EF4-FFF2-40B4-BE49-F238E27FC236}">
                <a16:creationId xmlns:a16="http://schemas.microsoft.com/office/drawing/2014/main" id="{30A081A0-D070-AE1E-0B9A-2387836715BA}"/>
              </a:ext>
              <a:ext uri="{C183D7F6-B498-43B3-948B-1728B52AA6E4}">
                <adec:decorative xmlns:adec="http://schemas.microsoft.com/office/drawing/2017/decorative" val="1"/>
              </a:ext>
            </a:extLst>
          </p:cNvPr>
          <p:cNvGrpSpPr/>
          <p:nvPr/>
        </p:nvGrpSpPr>
        <p:grpSpPr>
          <a:xfrm>
            <a:off x="773938" y="952999"/>
            <a:ext cx="6875108" cy="3975008"/>
            <a:chOff x="986589" y="1099837"/>
            <a:chExt cx="6875108" cy="3975008"/>
          </a:xfrm>
        </p:grpSpPr>
        <p:sp>
          <p:nvSpPr>
            <p:cNvPr id="16" name="KEYNOTE PRESENTATION">
              <a:extLst>
                <a:ext uri="{FF2B5EF4-FFF2-40B4-BE49-F238E27FC236}">
                  <a16:creationId xmlns:a16="http://schemas.microsoft.com/office/drawing/2014/main" id="{EBB8D448-DB4F-0E50-3A22-F6F195CAA466}"/>
                </a:ext>
              </a:extLst>
            </p:cNvPr>
            <p:cNvSpPr txBox="1"/>
            <p:nvPr userDrawn="1"/>
          </p:nvSpPr>
          <p:spPr>
            <a:xfrm>
              <a:off x="1554476" y="3429000"/>
              <a:ext cx="4705610" cy="930868"/>
            </a:xfrm>
            <a:prstGeom prst="rect">
              <a:avLst/>
            </a:prstGeom>
            <a:ln w="12700">
              <a:miter lim="400000"/>
            </a:ln>
            <a:extLst>
              <a:ext uri="{C572A759-6A51-4108-AA02-DFA0A04FC94B}">
                <ma14:wrappingTextBoxFlag xmlns="" xmlns:ma14="http://schemas.microsoft.com/office/mac/drawingml/2011/main"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r>
                <a:rPr lang="en-AU" sz="2000" spc="0">
                  <a:solidFill>
                    <a:srgbClr val="008A96"/>
                  </a:solidFill>
                  <a:latin typeface="+mn-lt"/>
                  <a:ea typeface="Helvetica" charset="0"/>
                  <a:cs typeface="Helvetica" charset="0"/>
                </a:rPr>
                <a:t>Pull quote</a:t>
              </a:r>
            </a:p>
          </p:txBody>
        </p:sp>
        <p:sp>
          <p:nvSpPr>
            <p:cNvPr id="17" name="Rechteck">
              <a:extLst>
                <a:ext uri="{FF2B5EF4-FFF2-40B4-BE49-F238E27FC236}">
                  <a16:creationId xmlns:a16="http://schemas.microsoft.com/office/drawing/2014/main" id="{B2F99B25-9910-8CA6-AE03-95827B394665}"/>
                </a:ext>
              </a:extLst>
            </p:cNvPr>
            <p:cNvSpPr/>
            <p:nvPr userDrawn="1"/>
          </p:nvSpPr>
          <p:spPr>
            <a:xfrm>
              <a:off x="986589" y="1099837"/>
              <a:ext cx="6875108" cy="3975008"/>
            </a:xfrm>
            <a:prstGeom prst="rect">
              <a:avLst/>
            </a:prstGeom>
            <a:solidFill>
              <a:schemeClr val="bg1"/>
            </a:solidFill>
            <a:ln w="12700">
              <a:miter lim="400000"/>
            </a:ln>
          </p:spPr>
          <p:txBody>
            <a:bodyPr lIns="25400" tIns="25400" rIns="25400" bIns="25400" anchor="ctr"/>
            <a:lstStyle/>
            <a:p>
              <a:pPr>
                <a:lnSpc>
                  <a:spcPct val="120000"/>
                </a:lnSpc>
                <a:defRPr sz="2600" i="0" spc="0">
                  <a:solidFill>
                    <a:srgbClr val="6E686F"/>
                  </a:solidFill>
                  <a:latin typeface="Open Sans"/>
                  <a:ea typeface="Open Sans"/>
                  <a:cs typeface="Open Sans"/>
                  <a:sym typeface="Open Sans"/>
                </a:defRPr>
              </a:pPr>
              <a:endParaRPr sz="1300">
                <a:latin typeface="Helvetica" charset="0"/>
                <a:ea typeface="Helvetica" charset="0"/>
                <a:cs typeface="Helvetica" charset="0"/>
              </a:endParaRPr>
            </a:p>
          </p:txBody>
        </p:sp>
      </p:grpSp>
      <p:pic>
        <p:nvPicPr>
          <p:cNvPr id="14" name="Graphic 4">
            <a:extLst>
              <a:ext uri="{FF2B5EF4-FFF2-40B4-BE49-F238E27FC236}">
                <a16:creationId xmlns:a16="http://schemas.microsoft.com/office/drawing/2014/main" id="{D9EA316F-F2F2-9C18-CD85-35497100BC6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48717" y="1534079"/>
            <a:ext cx="2678951" cy="2678951"/>
          </a:xfrm>
          <a:prstGeom prst="rect">
            <a:avLst/>
          </a:prstGeom>
        </p:spPr>
      </p:pic>
      <p:sp>
        <p:nvSpPr>
          <p:cNvPr id="18" name="Title 17">
            <a:extLst>
              <a:ext uri="{FF2B5EF4-FFF2-40B4-BE49-F238E27FC236}">
                <a16:creationId xmlns:a16="http://schemas.microsoft.com/office/drawing/2014/main" id="{52E39217-B2A9-5AE7-B0D5-D3D7AD2E2115}"/>
              </a:ext>
            </a:extLst>
          </p:cNvPr>
          <p:cNvSpPr txBox="1">
            <a:spLocks noGrp="1"/>
          </p:cNvSpPr>
          <p:nvPr>
            <p:ph type="title" idx="4294967295"/>
          </p:nvPr>
        </p:nvSpPr>
        <p:spPr>
          <a:xfrm>
            <a:off x="1163349" y="1259801"/>
            <a:ext cx="6096285" cy="769441"/>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400" b="0" i="0" u="none" strike="noStrike" kern="1200" cap="none" spc="0" normalizeH="0" baseline="0" noProof="0">
                <a:ln>
                  <a:noFill/>
                </a:ln>
                <a:solidFill>
                  <a:schemeClr val="tx1"/>
                </a:solidFill>
                <a:effectLst/>
                <a:uLnTx/>
                <a:uFillTx/>
                <a:latin typeface="+mn-lt"/>
                <a:ea typeface="+mn-ea"/>
                <a:cs typeface="+mn-cs"/>
              </a:rPr>
              <a:t>Questions?</a:t>
            </a:r>
            <a:endParaRPr kumimoji="0" lang="en-US" sz="44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229252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C59801E-B512-3987-259C-EC006EE47B3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829050" y="183957"/>
            <a:ext cx="8362950" cy="5576389"/>
          </a:xfrm>
          <a:prstGeom prst="rect">
            <a:avLst/>
          </a:prstGeom>
        </p:spPr>
      </p:pic>
      <p:sp>
        <p:nvSpPr>
          <p:cNvPr id="3" name="Rectangle 2">
            <a:extLst>
              <a:ext uri="{FF2B5EF4-FFF2-40B4-BE49-F238E27FC236}">
                <a16:creationId xmlns:a16="http://schemas.microsoft.com/office/drawing/2014/main" id="{4A61EBF0-4172-67D4-C87F-512E93EF104E}"/>
              </a:ext>
              <a:ext uri="{C183D7F6-B498-43B3-948B-1728B52AA6E4}">
                <adec:decorative xmlns:adec="http://schemas.microsoft.com/office/drawing/2017/decorative" val="1"/>
              </a:ext>
            </a:extLst>
          </p:cNvPr>
          <p:cNvSpPr/>
          <p:nvPr/>
        </p:nvSpPr>
        <p:spPr>
          <a:xfrm>
            <a:off x="-1" y="183957"/>
            <a:ext cx="11096626" cy="5574205"/>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49E8CB18-ACAD-3F75-FE53-69F79F541C68}"/>
              </a:ext>
              <a:ext uri="{C183D7F6-B498-43B3-948B-1728B52AA6E4}">
                <adec:decorative xmlns:adec="http://schemas.microsoft.com/office/drawing/2017/decorative" val="1"/>
              </a:ext>
            </a:extLst>
          </p:cNvPr>
          <p:cNvGrpSpPr/>
          <p:nvPr/>
        </p:nvGrpSpPr>
        <p:grpSpPr>
          <a:xfrm>
            <a:off x="986589" y="1099838"/>
            <a:ext cx="5325804" cy="3365836"/>
            <a:chOff x="986589" y="1099837"/>
            <a:chExt cx="6875108" cy="3975008"/>
          </a:xfrm>
        </p:grpSpPr>
        <p:sp>
          <p:nvSpPr>
            <p:cNvPr id="5" name="KEYNOTE PRESENTATION">
              <a:extLst>
                <a:ext uri="{FF2B5EF4-FFF2-40B4-BE49-F238E27FC236}">
                  <a16:creationId xmlns:a16="http://schemas.microsoft.com/office/drawing/2014/main" id="{7F14A2D0-09B0-47DB-8689-478E6D8A739E}"/>
                </a:ext>
              </a:extLst>
            </p:cNvPr>
            <p:cNvSpPr txBox="1"/>
            <p:nvPr userDrawn="1"/>
          </p:nvSpPr>
          <p:spPr>
            <a:xfrm>
              <a:off x="1554476" y="3429000"/>
              <a:ext cx="4705610" cy="930868"/>
            </a:xfrm>
            <a:prstGeom prst="rect">
              <a:avLst/>
            </a:prstGeom>
            <a:ln w="12700">
              <a:miter lim="400000"/>
            </a:ln>
            <a:extLst>
              <a:ext uri="{C572A759-6A51-4108-AA02-DFA0A04FC94B}">
                <ma14:wrappingTextBoxFlag xmlns="" xmlns:ma14="http://schemas.microsoft.com/office/mac/drawingml/2011/main"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8A96"/>
                  </a:solidFill>
                  <a:effectLst/>
                  <a:uLnTx/>
                  <a:uFillTx/>
                  <a:latin typeface="Arial"/>
                  <a:ea typeface="Helvetica" charset="0"/>
                  <a:cs typeface="Helvetica" charset="0"/>
                  <a:sym typeface="Open Sans"/>
                </a:rPr>
                <a:t>Pull quote</a:t>
              </a:r>
            </a:p>
          </p:txBody>
        </p:sp>
        <p:sp>
          <p:nvSpPr>
            <p:cNvPr id="6" name="Rechteck">
              <a:extLst>
                <a:ext uri="{FF2B5EF4-FFF2-40B4-BE49-F238E27FC236}">
                  <a16:creationId xmlns:a16="http://schemas.microsoft.com/office/drawing/2014/main" id="{4822B3CB-65A6-FBEE-2DFB-D00921525FD5}"/>
                </a:ext>
              </a:extLst>
            </p:cNvPr>
            <p:cNvSpPr/>
            <p:nvPr userDrawn="1"/>
          </p:nvSpPr>
          <p:spPr>
            <a:xfrm>
              <a:off x="986589" y="1099837"/>
              <a:ext cx="6875108" cy="3975008"/>
            </a:xfrm>
            <a:prstGeom prst="rect">
              <a:avLst/>
            </a:prstGeom>
            <a:solidFill>
              <a:schemeClr val="bg1"/>
            </a:solidFill>
            <a:ln w="12700">
              <a:miter lim="400000"/>
            </a:ln>
          </p:spPr>
          <p:txBody>
            <a:bodyPr lIns="25400" tIns="25400" rIns="25400" bIns="25400" anchor="ctr"/>
            <a:lstStyle/>
            <a:p>
              <a:pPr marL="0" marR="0" lvl="0" indent="0" algn="l" defTabSz="914400" rtl="0" eaLnBrk="1" fontAlgn="auto" latinLnBrk="0" hangingPunct="1">
                <a:lnSpc>
                  <a:spcPct val="120000"/>
                </a:lnSpc>
                <a:spcBef>
                  <a:spcPts val="0"/>
                </a:spcBef>
                <a:spcAft>
                  <a:spcPts val="0"/>
                </a:spcAft>
                <a:buClrTx/>
                <a:buSzTx/>
                <a:buFontTx/>
                <a:buNone/>
                <a:tabLst/>
                <a:defRPr sz="2600" i="0" spc="0">
                  <a:solidFill>
                    <a:srgbClr val="6E686F"/>
                  </a:solidFill>
                  <a:latin typeface="Open Sans"/>
                  <a:ea typeface="Open Sans"/>
                  <a:cs typeface="Open Sans"/>
                  <a:sym typeface="Open Sans"/>
                </a:defRPr>
              </a:pPr>
              <a:endParaRPr kumimoji="0" sz="1300" b="0" i="0" u="none" strike="noStrike" kern="1200" cap="none" spc="0" normalizeH="0" baseline="0" noProof="0">
                <a:ln>
                  <a:noFill/>
                </a:ln>
                <a:solidFill>
                  <a:srgbClr val="6E686F"/>
                </a:solidFill>
                <a:effectLst/>
                <a:uLnTx/>
                <a:uFillTx/>
                <a:latin typeface="Helvetica" charset="0"/>
                <a:ea typeface="Helvetica" charset="0"/>
                <a:cs typeface="Helvetica" charset="0"/>
                <a:sym typeface="Open Sans"/>
              </a:endParaRPr>
            </a:p>
          </p:txBody>
        </p:sp>
      </p:grpSp>
      <p:sp>
        <p:nvSpPr>
          <p:cNvPr id="7" name="Title 6">
            <a:extLst>
              <a:ext uri="{FF2B5EF4-FFF2-40B4-BE49-F238E27FC236}">
                <a16:creationId xmlns:a16="http://schemas.microsoft.com/office/drawing/2014/main" id="{928688D7-B568-94C5-6503-065EEAAFA8BA}"/>
              </a:ext>
            </a:extLst>
          </p:cNvPr>
          <p:cNvSpPr txBox="1">
            <a:spLocks noGrp="1"/>
          </p:cNvSpPr>
          <p:nvPr>
            <p:ph type="title" idx="4294967295"/>
          </p:nvPr>
        </p:nvSpPr>
        <p:spPr>
          <a:xfrm>
            <a:off x="1239817" y="1291621"/>
            <a:ext cx="4106903" cy="461665"/>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5BAB"/>
                </a:solidFill>
                <a:effectLst/>
                <a:uLnTx/>
                <a:uFillTx/>
                <a:latin typeface="Arial"/>
                <a:ea typeface="+mn-ea"/>
                <a:cs typeface="+mn-cs"/>
              </a:rPr>
              <a:t>For more information:</a:t>
            </a:r>
          </a:p>
        </p:txBody>
      </p:sp>
      <p:sp>
        <p:nvSpPr>
          <p:cNvPr id="2" name="Text Placeholder 3">
            <a:extLst>
              <a:ext uri="{FF2B5EF4-FFF2-40B4-BE49-F238E27FC236}">
                <a16:creationId xmlns:a16="http://schemas.microsoft.com/office/drawing/2014/main" id="{FE40E38A-ED05-FB23-7221-8B9313D08171}"/>
              </a:ext>
            </a:extLst>
          </p:cNvPr>
          <p:cNvSpPr>
            <a:spLocks noGrp="1"/>
          </p:cNvSpPr>
          <p:nvPr/>
        </p:nvSpPr>
        <p:spPr>
          <a:xfrm>
            <a:off x="1130793" y="1943983"/>
            <a:ext cx="5181600" cy="43513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200"/>
              </a:spcAft>
            </a:pPr>
            <a:r>
              <a:rPr lang="en-AU" sz="1800">
                <a:latin typeface="Arial"/>
                <a:cs typeface="Arial"/>
              </a:rPr>
              <a:t>Information kit for primary care practices and GPs</a:t>
            </a:r>
            <a:endParaRPr lang="en-AU" sz="1800">
              <a:latin typeface="Arial" panose="020B0604020202020204" pitchFamily="34" charset="0"/>
              <a:cs typeface="Arial" panose="020B0604020202020204" pitchFamily="34" charset="0"/>
            </a:endParaRPr>
          </a:p>
          <a:p>
            <a:pPr>
              <a:lnSpc>
                <a:spcPct val="100000"/>
              </a:lnSpc>
              <a:spcBef>
                <a:spcPts val="0"/>
              </a:spcBef>
              <a:spcAft>
                <a:spcPts val="1200"/>
              </a:spcAft>
            </a:pPr>
            <a:r>
              <a:rPr lang="en-US" sz="1800">
                <a:latin typeface="Arial"/>
                <a:cs typeface="Arial"/>
              </a:rPr>
              <a:t>Department of Health and Aged Care fact sheets</a:t>
            </a:r>
            <a:endParaRPr lang="en-US" sz="1800">
              <a:latin typeface="Arial" panose="020B0604020202020204" pitchFamily="34" charset="0"/>
              <a:cs typeface="Arial" panose="020B0604020202020204" pitchFamily="34" charset="0"/>
            </a:endParaRPr>
          </a:p>
          <a:p>
            <a:pPr>
              <a:lnSpc>
                <a:spcPct val="100000"/>
              </a:lnSpc>
              <a:spcBef>
                <a:spcPts val="0"/>
              </a:spcBef>
              <a:spcAft>
                <a:spcPts val="1200"/>
              </a:spcAft>
            </a:pPr>
            <a:r>
              <a:rPr lang="en-US" sz="1800" err="1">
                <a:latin typeface="Arial"/>
                <a:cs typeface="Arial"/>
              </a:rPr>
              <a:t>MyMedicare</a:t>
            </a:r>
            <a:r>
              <a:rPr lang="en-US" sz="1800">
                <a:latin typeface="Arial"/>
                <a:cs typeface="Arial"/>
              </a:rPr>
              <a:t> website</a:t>
            </a:r>
          </a:p>
          <a:p>
            <a:pPr>
              <a:lnSpc>
                <a:spcPct val="100000"/>
              </a:lnSpc>
              <a:spcBef>
                <a:spcPts val="0"/>
              </a:spcBef>
              <a:spcAft>
                <a:spcPts val="1200"/>
              </a:spcAft>
            </a:pPr>
            <a:r>
              <a:rPr lang="en-US" sz="1800">
                <a:latin typeface="Arial"/>
                <a:cs typeface="Arial"/>
              </a:rPr>
              <a:t>Services Australia webpage and helpline</a:t>
            </a:r>
            <a:endParaRPr lang="en-US"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17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B4185AB-1152-1AD8-712B-FF9885ABED18}"/>
              </a:ext>
              <a:ext uri="{C183D7F6-B498-43B3-948B-1728B52AA6E4}">
                <adec:decorative xmlns:adec="http://schemas.microsoft.com/office/drawing/2017/decorative" val="1"/>
              </a:ext>
            </a:extLst>
          </p:cNvPr>
          <p:cNvPicPr>
            <a:picLocks noChangeAspect="1"/>
          </p:cNvPicPr>
          <p:nvPr/>
        </p:nvPicPr>
        <p:blipFill rotWithShape="1">
          <a:blip r:embed="rId3"/>
          <a:srcRect l="20839" t="18720" r="14222"/>
          <a:stretch/>
        </p:blipFill>
        <p:spPr>
          <a:xfrm>
            <a:off x="5513034" y="183957"/>
            <a:ext cx="6678966" cy="5574205"/>
          </a:xfrm>
          <a:prstGeom prst="rect">
            <a:avLst/>
          </a:prstGeom>
        </p:spPr>
      </p:pic>
      <p:sp>
        <p:nvSpPr>
          <p:cNvPr id="3" name="Rectangle 2">
            <a:extLst>
              <a:ext uri="{FF2B5EF4-FFF2-40B4-BE49-F238E27FC236}">
                <a16:creationId xmlns:a16="http://schemas.microsoft.com/office/drawing/2014/main" id="{4A61EBF0-4172-67D4-C87F-512E93EF104E}"/>
              </a:ext>
              <a:ext uri="{C183D7F6-B498-43B3-948B-1728B52AA6E4}">
                <adec:decorative xmlns:adec="http://schemas.microsoft.com/office/drawing/2017/decorative" val="1"/>
              </a:ext>
            </a:extLst>
          </p:cNvPr>
          <p:cNvSpPr/>
          <p:nvPr/>
        </p:nvSpPr>
        <p:spPr>
          <a:xfrm>
            <a:off x="-1" y="183957"/>
            <a:ext cx="11096626" cy="5574205"/>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49E8CB18-ACAD-3F75-FE53-69F79F541C68}"/>
              </a:ext>
              <a:ext uri="{C183D7F6-B498-43B3-948B-1728B52AA6E4}">
                <adec:decorative xmlns:adec="http://schemas.microsoft.com/office/drawing/2017/decorative" val="1"/>
              </a:ext>
            </a:extLst>
          </p:cNvPr>
          <p:cNvGrpSpPr/>
          <p:nvPr/>
        </p:nvGrpSpPr>
        <p:grpSpPr>
          <a:xfrm>
            <a:off x="773935" y="870718"/>
            <a:ext cx="8348798" cy="4258862"/>
            <a:chOff x="986589" y="1099837"/>
            <a:chExt cx="6875108" cy="3975008"/>
          </a:xfrm>
        </p:grpSpPr>
        <p:sp>
          <p:nvSpPr>
            <p:cNvPr id="5" name="KEYNOTE PRESENTATION">
              <a:extLst>
                <a:ext uri="{FF2B5EF4-FFF2-40B4-BE49-F238E27FC236}">
                  <a16:creationId xmlns:a16="http://schemas.microsoft.com/office/drawing/2014/main" id="{7F14A2D0-09B0-47DB-8689-478E6D8A739E}"/>
                </a:ext>
              </a:extLst>
            </p:cNvPr>
            <p:cNvSpPr txBox="1"/>
            <p:nvPr userDrawn="1"/>
          </p:nvSpPr>
          <p:spPr>
            <a:xfrm>
              <a:off x="1554476" y="3429000"/>
              <a:ext cx="4705610" cy="930868"/>
            </a:xfrm>
            <a:prstGeom prst="rect">
              <a:avLst/>
            </a:prstGeom>
            <a:ln w="12700">
              <a:miter lim="400000"/>
            </a:ln>
            <a:extLst>
              <a:ext uri="{C572A759-6A51-4108-AA02-DFA0A04FC94B}">
                <ma14:wrappingTextBoxFlag xmlns="" xmlns:ma14="http://schemas.microsoft.com/office/mac/drawingml/2011/main"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8A96"/>
                  </a:solidFill>
                  <a:effectLst/>
                  <a:uLnTx/>
                  <a:uFillTx/>
                  <a:latin typeface="Arial"/>
                  <a:ea typeface="Helvetica" charset="0"/>
                  <a:cs typeface="Helvetica" charset="0"/>
                  <a:sym typeface="Open Sans"/>
                </a:rPr>
                <a:t>Pull quote</a:t>
              </a:r>
            </a:p>
          </p:txBody>
        </p:sp>
        <p:sp>
          <p:nvSpPr>
            <p:cNvPr id="6" name="Rechteck">
              <a:extLst>
                <a:ext uri="{FF2B5EF4-FFF2-40B4-BE49-F238E27FC236}">
                  <a16:creationId xmlns:a16="http://schemas.microsoft.com/office/drawing/2014/main" id="{4822B3CB-65A6-FBEE-2DFB-D00921525FD5}"/>
                </a:ext>
              </a:extLst>
            </p:cNvPr>
            <p:cNvSpPr/>
            <p:nvPr userDrawn="1"/>
          </p:nvSpPr>
          <p:spPr>
            <a:xfrm>
              <a:off x="986589" y="1099837"/>
              <a:ext cx="6875108" cy="3975008"/>
            </a:xfrm>
            <a:prstGeom prst="rect">
              <a:avLst/>
            </a:prstGeom>
            <a:solidFill>
              <a:schemeClr val="bg1"/>
            </a:solidFill>
            <a:ln w="12700">
              <a:miter lim="400000"/>
            </a:ln>
          </p:spPr>
          <p:txBody>
            <a:bodyPr lIns="25400" tIns="25400" rIns="25400" bIns="25400" anchor="ctr"/>
            <a:lstStyle/>
            <a:p>
              <a:pPr marL="0" marR="0" lvl="0" indent="0" algn="l" defTabSz="914400" rtl="0" eaLnBrk="1" fontAlgn="auto" latinLnBrk="0" hangingPunct="1">
                <a:lnSpc>
                  <a:spcPct val="120000"/>
                </a:lnSpc>
                <a:spcBef>
                  <a:spcPts val="0"/>
                </a:spcBef>
                <a:spcAft>
                  <a:spcPts val="0"/>
                </a:spcAft>
                <a:buClrTx/>
                <a:buSzTx/>
                <a:buFontTx/>
                <a:buNone/>
                <a:tabLst/>
                <a:defRPr sz="2600" i="0" spc="0">
                  <a:solidFill>
                    <a:srgbClr val="6E686F"/>
                  </a:solidFill>
                  <a:latin typeface="Open Sans"/>
                  <a:ea typeface="Open Sans"/>
                  <a:cs typeface="Open Sans"/>
                  <a:sym typeface="Open Sans"/>
                </a:defRPr>
              </a:pPr>
              <a:endParaRPr kumimoji="0" sz="1300" b="0" i="0" u="none" strike="noStrike" kern="1200" cap="none" spc="0" normalizeH="0" baseline="0" noProof="0">
                <a:ln>
                  <a:noFill/>
                </a:ln>
                <a:solidFill>
                  <a:srgbClr val="6E686F"/>
                </a:solidFill>
                <a:effectLst/>
                <a:uLnTx/>
                <a:uFillTx/>
                <a:latin typeface="Helvetica" charset="0"/>
                <a:ea typeface="Helvetica" charset="0"/>
                <a:cs typeface="Helvetica" charset="0"/>
                <a:sym typeface="Open Sans"/>
              </a:endParaRPr>
            </a:p>
          </p:txBody>
        </p:sp>
      </p:grpSp>
      <p:sp>
        <p:nvSpPr>
          <p:cNvPr id="7" name="Title 6">
            <a:extLst>
              <a:ext uri="{FF2B5EF4-FFF2-40B4-BE49-F238E27FC236}">
                <a16:creationId xmlns:a16="http://schemas.microsoft.com/office/drawing/2014/main" id="{928688D7-B568-94C5-6503-065EEAAFA8BA}"/>
              </a:ext>
            </a:extLst>
          </p:cNvPr>
          <p:cNvSpPr txBox="1">
            <a:spLocks noGrp="1"/>
          </p:cNvSpPr>
          <p:nvPr>
            <p:ph type="title" idx="4294967295"/>
          </p:nvPr>
        </p:nvSpPr>
        <p:spPr>
          <a:xfrm>
            <a:off x="1027165" y="1057817"/>
            <a:ext cx="6543216" cy="461665"/>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5BAB"/>
                </a:solidFill>
                <a:effectLst/>
                <a:uLnTx/>
                <a:uFillTx/>
                <a:latin typeface="Arial"/>
                <a:ea typeface="+mn-ea"/>
                <a:cs typeface="+mn-cs"/>
              </a:rPr>
              <a:t>What is the current experience?</a:t>
            </a:r>
          </a:p>
        </p:txBody>
      </p:sp>
      <p:sp>
        <p:nvSpPr>
          <p:cNvPr id="9" name="AutoShape 2">
            <a:extLst>
              <a:ext uri="{FF2B5EF4-FFF2-40B4-BE49-F238E27FC236}">
                <a16:creationId xmlns:a16="http://schemas.microsoft.com/office/drawing/2014/main" id="{645A8D1A-6F70-CC48-4B00-93F4A3D9260E}"/>
              </a:ext>
              <a:ext uri="{C183D7F6-B498-43B3-948B-1728B52AA6E4}">
                <adec:decorative xmlns:adec="http://schemas.microsoft.com/office/drawing/2017/decorative" val="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2" name="Content Placeholder 2">
            <a:extLst>
              <a:ext uri="{FF2B5EF4-FFF2-40B4-BE49-F238E27FC236}">
                <a16:creationId xmlns:a16="http://schemas.microsoft.com/office/drawing/2014/main" id="{62596B64-89E6-FA0B-360C-2F08A8D4A7B3}"/>
              </a:ext>
            </a:extLst>
          </p:cNvPr>
          <p:cNvSpPr>
            <a:spLocks noGrp="1"/>
          </p:cNvSpPr>
          <p:nvPr/>
        </p:nvSpPr>
        <p:spPr>
          <a:xfrm>
            <a:off x="1027165" y="1561508"/>
            <a:ext cx="8427088" cy="529649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10000"/>
              </a:lnSpc>
            </a:pPr>
            <a:r>
              <a:rPr lang="en-AU" sz="2000">
                <a:solidFill>
                  <a:srgbClr val="000000"/>
                </a:solidFill>
                <a:latin typeface="Arial"/>
                <a:cs typeface="Arial"/>
              </a:rPr>
              <a:t>Access to GPs is challenging and untimely </a:t>
            </a:r>
            <a:endParaRPr lang="en-US" sz="2000">
              <a:solidFill>
                <a:srgbClr val="000000"/>
              </a:solidFill>
              <a:latin typeface="Arial"/>
              <a:cs typeface="Arial"/>
            </a:endParaRPr>
          </a:p>
          <a:p>
            <a:pPr>
              <a:lnSpc>
                <a:spcPct val="110000"/>
              </a:lnSpc>
            </a:pPr>
            <a:r>
              <a:rPr lang="en-AU" sz="2000">
                <a:solidFill>
                  <a:srgbClr val="000000"/>
                </a:solidFill>
                <a:latin typeface="Arial"/>
                <a:cs typeface="Arial"/>
              </a:rPr>
              <a:t>Patients have trouble establishing a relationship with a GP</a:t>
            </a:r>
            <a:endParaRPr lang="en-US" sz="2000">
              <a:solidFill>
                <a:srgbClr val="000000"/>
              </a:solidFill>
              <a:latin typeface="Arial"/>
              <a:cs typeface="Arial"/>
            </a:endParaRPr>
          </a:p>
          <a:p>
            <a:pPr algn="l" rtl="0" fontAlgn="base">
              <a:lnSpc>
                <a:spcPct val="100000"/>
              </a:lnSpc>
              <a:buFont typeface="Arial" panose="020B0604020202020204" pitchFamily="34" charset="0"/>
              <a:buChar char="•"/>
            </a:pPr>
            <a:r>
              <a:rPr lang="en-AU" sz="2000" b="0" i="0" u="none" strike="noStrike">
                <a:solidFill>
                  <a:srgbClr val="000000"/>
                </a:solidFill>
                <a:effectLst/>
                <a:latin typeface="Arial"/>
                <a:cs typeface="Arial"/>
              </a:rPr>
              <a:t>GPs of choice don't always attend aged care homes</a:t>
            </a:r>
            <a:r>
              <a:rPr lang="en-AU" sz="2000" b="0" i="0">
                <a:solidFill>
                  <a:srgbClr val="000000"/>
                </a:solidFill>
                <a:effectLst/>
                <a:latin typeface="Arial"/>
                <a:cs typeface="Arial"/>
              </a:rPr>
              <a:t>​</a:t>
            </a:r>
          </a:p>
          <a:p>
            <a:pPr algn="l" rtl="0" fontAlgn="base">
              <a:lnSpc>
                <a:spcPct val="100000"/>
              </a:lnSpc>
              <a:buFont typeface="Arial" panose="020B0604020202020204" pitchFamily="34" charset="0"/>
              <a:buChar char="•"/>
            </a:pPr>
            <a:r>
              <a:rPr lang="en-AU" sz="2000" b="0" i="0" u="none" strike="noStrike">
                <a:solidFill>
                  <a:srgbClr val="000000"/>
                </a:solidFill>
                <a:effectLst/>
                <a:latin typeface="Arial"/>
                <a:cs typeface="Arial"/>
              </a:rPr>
              <a:t>Transport barriers to accessing community-based health services</a:t>
            </a:r>
            <a:r>
              <a:rPr lang="en-US" sz="2000" b="0" i="0">
                <a:solidFill>
                  <a:srgbClr val="000000"/>
                </a:solidFill>
                <a:effectLst/>
                <a:latin typeface="Arial"/>
                <a:cs typeface="Arial"/>
              </a:rPr>
              <a:t>​</a:t>
            </a:r>
          </a:p>
          <a:p>
            <a:pPr algn="l" rtl="0" fontAlgn="base">
              <a:lnSpc>
                <a:spcPct val="100000"/>
              </a:lnSpc>
              <a:buFont typeface="Arial" panose="020B0604020202020204" pitchFamily="34" charset="0"/>
              <a:buChar char="•"/>
            </a:pPr>
            <a:r>
              <a:rPr lang="en-AU" sz="2000" b="0" i="0" u="none" strike="noStrike">
                <a:solidFill>
                  <a:srgbClr val="000000"/>
                </a:solidFill>
                <a:effectLst/>
                <a:latin typeface="Arial"/>
                <a:cs typeface="Arial"/>
              </a:rPr>
              <a:t>Assumptions that aged care providers can provide health care</a:t>
            </a:r>
            <a:r>
              <a:rPr lang="en-US" sz="2000" b="0" i="0">
                <a:solidFill>
                  <a:srgbClr val="000000"/>
                </a:solidFill>
                <a:effectLst/>
                <a:latin typeface="Arial"/>
                <a:cs typeface="Arial"/>
              </a:rPr>
              <a:t>​</a:t>
            </a:r>
          </a:p>
          <a:p>
            <a:pPr algn="l" rtl="0" fontAlgn="base">
              <a:lnSpc>
                <a:spcPct val="100000"/>
              </a:lnSpc>
              <a:buFont typeface="Arial" panose="020B0604020202020204" pitchFamily="34" charset="0"/>
              <a:buChar char="•"/>
            </a:pPr>
            <a:r>
              <a:rPr lang="en-AU" sz="2000" b="0" i="0" u="none" strike="noStrike">
                <a:solidFill>
                  <a:srgbClr val="000000"/>
                </a:solidFill>
                <a:effectLst/>
                <a:latin typeface="Arial"/>
                <a:cs typeface="Arial"/>
              </a:rPr>
              <a:t>Structural discrimination </a:t>
            </a:r>
            <a:r>
              <a:rPr lang="en-US" sz="2000" b="0" i="0">
                <a:solidFill>
                  <a:srgbClr val="000000"/>
                </a:solidFill>
                <a:effectLst/>
                <a:latin typeface="Arial"/>
                <a:cs typeface="Arial"/>
              </a:rPr>
              <a:t>​</a:t>
            </a:r>
          </a:p>
          <a:p>
            <a:pPr fontAlgn="base">
              <a:lnSpc>
                <a:spcPct val="100000"/>
              </a:lnSpc>
            </a:pPr>
            <a:r>
              <a:rPr lang="en-AU" sz="2000" b="0" i="0" u="none" strike="noStrike">
                <a:solidFill>
                  <a:srgbClr val="000000"/>
                </a:solidFill>
                <a:effectLst/>
                <a:latin typeface="Arial"/>
                <a:cs typeface="Arial"/>
              </a:rPr>
              <a:t>Positive experiences with in-house solutions</a:t>
            </a:r>
            <a:r>
              <a:rPr lang="en-AU" sz="2000">
                <a:solidFill>
                  <a:srgbClr val="000000"/>
                </a:solidFill>
                <a:latin typeface="Arial"/>
                <a:cs typeface="Arial"/>
              </a:rPr>
              <a:t> for</a:t>
            </a:r>
            <a:r>
              <a:rPr lang="en-AU" sz="2000" b="0" i="0" u="none" strike="noStrike">
                <a:solidFill>
                  <a:srgbClr val="000000"/>
                </a:solidFill>
                <a:effectLst/>
                <a:latin typeface="Arial"/>
                <a:cs typeface="Arial"/>
              </a:rPr>
              <a:t> </a:t>
            </a:r>
            <a:r>
              <a:rPr lang="en-AU" sz="2000">
                <a:solidFill>
                  <a:srgbClr val="000000"/>
                </a:solidFill>
                <a:latin typeface="Arial"/>
                <a:cs typeface="Arial"/>
              </a:rPr>
              <a:t>example, </a:t>
            </a:r>
            <a:r>
              <a:rPr lang="en-AU" sz="2000" b="0" i="0" u="none" strike="noStrike">
                <a:solidFill>
                  <a:srgbClr val="000000"/>
                </a:solidFill>
                <a:effectLst/>
                <a:latin typeface="Arial"/>
                <a:cs typeface="Arial"/>
              </a:rPr>
              <a:t>mobile dental services, GP clinics, </a:t>
            </a:r>
            <a:r>
              <a:rPr lang="en-AU" sz="2000">
                <a:solidFill>
                  <a:srgbClr val="000000"/>
                </a:solidFill>
                <a:latin typeface="Arial"/>
                <a:cs typeface="Arial"/>
              </a:rPr>
              <a:t>telehealth, pharmacists</a:t>
            </a:r>
            <a:endParaRPr lang="en-US" sz="2000" b="0" i="0">
              <a:solidFill>
                <a:srgbClr val="000000"/>
              </a:solidFill>
              <a:effectLst/>
              <a:latin typeface="Arial"/>
              <a:cs typeface="Arial"/>
            </a:endParaRPr>
          </a:p>
        </p:txBody>
      </p:sp>
    </p:spTree>
    <p:extLst>
      <p:ext uri="{BB962C8B-B14F-4D97-AF65-F5344CB8AC3E}">
        <p14:creationId xmlns:p14="http://schemas.microsoft.com/office/powerpoint/2010/main" val="64619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24575B-4000-1126-C2DC-10EC64B2A48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29050" y="183957"/>
            <a:ext cx="8362950" cy="5576389"/>
          </a:xfrm>
          <a:prstGeom prst="rect">
            <a:avLst/>
          </a:prstGeom>
        </p:spPr>
      </p:pic>
      <p:sp>
        <p:nvSpPr>
          <p:cNvPr id="4" name="Rectangle 3">
            <a:extLst>
              <a:ext uri="{FF2B5EF4-FFF2-40B4-BE49-F238E27FC236}">
                <a16:creationId xmlns:a16="http://schemas.microsoft.com/office/drawing/2014/main" id="{C0E7E75C-5DD1-378C-70ED-5B9EC9D352C3}"/>
              </a:ext>
              <a:ext uri="{C183D7F6-B498-43B3-948B-1728B52AA6E4}">
                <adec:decorative xmlns:adec="http://schemas.microsoft.com/office/drawing/2017/decorative" val="1"/>
              </a:ext>
            </a:extLst>
          </p:cNvPr>
          <p:cNvSpPr/>
          <p:nvPr/>
        </p:nvSpPr>
        <p:spPr>
          <a:xfrm>
            <a:off x="-1" y="183957"/>
            <a:ext cx="11096626" cy="5574205"/>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www.helvetic-studio.com">
            <a:extLst>
              <a:ext uri="{FF2B5EF4-FFF2-40B4-BE49-F238E27FC236}">
                <a16:creationId xmlns:a16="http://schemas.microsoft.com/office/drawing/2014/main" id="{FF8D6C71-0BDC-408C-B82A-B86A5BDE7EBB}"/>
              </a:ext>
              <a:ext uri="{C183D7F6-B498-43B3-948B-1728B52AA6E4}">
                <adec:decorative xmlns:adec="http://schemas.microsoft.com/office/drawing/2017/decorative" val="1"/>
              </a:ext>
            </a:extLst>
          </p:cNvPr>
          <p:cNvSpPr txBox="1"/>
          <p:nvPr/>
        </p:nvSpPr>
        <p:spPr>
          <a:xfrm>
            <a:off x="8866991" y="6407458"/>
            <a:ext cx="2707837" cy="319368"/>
          </a:xfrm>
          <a:prstGeom prst="rect">
            <a:avLst/>
          </a:prstGeom>
          <a:ln w="12700">
            <a:miter lim="400000"/>
          </a:ln>
          <a:extLst>
            <a:ext uri="{C572A759-6A51-4108-AA02-DFA0A04FC94B}">
              <ma14:wrappingTextBoxFlag xmlns="" xmlns:ma14="http://schemas.microsoft.com/office/mac/drawingml/2011/main" val="1"/>
            </a:ext>
          </a:extLst>
        </p:spPr>
        <p:txBody>
          <a:bodyPr lIns="22860" rIns="22860">
            <a:normAutofit/>
          </a:bodyPr>
          <a:lstStyle>
            <a:lvl1pPr>
              <a:lnSpc>
                <a:spcPct val="110000"/>
              </a:lnSpc>
              <a:defRPr sz="2000" i="0" spc="0">
                <a:solidFill>
                  <a:srgbClr val="6E686F"/>
                </a:solidFill>
                <a:latin typeface="Open Sans"/>
                <a:ea typeface="Open Sans"/>
                <a:cs typeface="Open Sans"/>
                <a:sym typeface="Open Sans"/>
              </a:defRPr>
            </a:lvl1pPr>
          </a:lstStyle>
          <a:p>
            <a:pPr algn="r"/>
            <a:r>
              <a:rPr lang="en-AU" sz="1400" b="1">
                <a:solidFill>
                  <a:schemeClr val="tx1"/>
                </a:solidFill>
                <a:latin typeface="+mn-lt"/>
                <a:ea typeface="Helvetica" charset="0"/>
                <a:cs typeface="Helvetica" charset="0"/>
              </a:rPr>
              <a:t>www.health.gov.au</a:t>
            </a:r>
          </a:p>
        </p:txBody>
      </p:sp>
      <p:grpSp>
        <p:nvGrpSpPr>
          <p:cNvPr id="7" name="Group 6">
            <a:extLst>
              <a:ext uri="{FF2B5EF4-FFF2-40B4-BE49-F238E27FC236}">
                <a16:creationId xmlns:a16="http://schemas.microsoft.com/office/drawing/2014/main" id="{6B1F2D6D-7627-E7BD-E022-1B6C93976E8D}"/>
              </a:ext>
              <a:ext uri="{C183D7F6-B498-43B3-948B-1728B52AA6E4}">
                <adec:decorative xmlns:adec="http://schemas.microsoft.com/office/drawing/2017/decorative" val="1"/>
              </a:ext>
            </a:extLst>
          </p:cNvPr>
          <p:cNvGrpSpPr/>
          <p:nvPr/>
        </p:nvGrpSpPr>
        <p:grpSpPr>
          <a:xfrm>
            <a:off x="340242" y="439934"/>
            <a:ext cx="11559252" cy="5062250"/>
            <a:chOff x="897749" y="1591771"/>
            <a:chExt cx="6875108" cy="3975008"/>
          </a:xfrm>
        </p:grpSpPr>
        <p:sp>
          <p:nvSpPr>
            <p:cNvPr id="11" name="Rechteck">
              <a:extLst>
                <a:ext uri="{FF2B5EF4-FFF2-40B4-BE49-F238E27FC236}">
                  <a16:creationId xmlns:a16="http://schemas.microsoft.com/office/drawing/2014/main" id="{F0A210B0-5C08-A960-335A-3DA044572608}"/>
                </a:ext>
              </a:extLst>
            </p:cNvPr>
            <p:cNvSpPr/>
            <p:nvPr userDrawn="1"/>
          </p:nvSpPr>
          <p:spPr>
            <a:xfrm>
              <a:off x="897749" y="1591771"/>
              <a:ext cx="6875108" cy="3975008"/>
            </a:xfrm>
            <a:prstGeom prst="rect">
              <a:avLst/>
            </a:prstGeom>
            <a:solidFill>
              <a:schemeClr val="bg1"/>
            </a:solidFill>
            <a:ln w="12700">
              <a:miter lim="400000"/>
            </a:ln>
          </p:spPr>
          <p:txBody>
            <a:bodyPr lIns="25400" tIns="25400" rIns="25400" bIns="25400" anchor="ctr"/>
            <a:lstStyle/>
            <a:p>
              <a:pPr marL="0" marR="0" lvl="0" indent="0" algn="l" defTabSz="914400" rtl="0" eaLnBrk="1" fontAlgn="auto" latinLnBrk="0" hangingPunct="1">
                <a:lnSpc>
                  <a:spcPct val="120000"/>
                </a:lnSpc>
                <a:spcBef>
                  <a:spcPts val="0"/>
                </a:spcBef>
                <a:spcAft>
                  <a:spcPts val="0"/>
                </a:spcAft>
                <a:buClrTx/>
                <a:buSzTx/>
                <a:buFontTx/>
                <a:buNone/>
                <a:tabLst/>
                <a:defRPr sz="2600" i="0" spc="0">
                  <a:solidFill>
                    <a:srgbClr val="6E686F"/>
                  </a:solidFill>
                  <a:latin typeface="Open Sans"/>
                  <a:ea typeface="Open Sans"/>
                  <a:cs typeface="Open Sans"/>
                  <a:sym typeface="Open Sans"/>
                </a:defRPr>
              </a:pPr>
              <a:endParaRPr kumimoji="0" sz="1300" b="0" i="0" u="none" strike="noStrike" kern="1200" cap="none" spc="0" normalizeH="0" baseline="0" noProof="0">
                <a:ln>
                  <a:noFill/>
                </a:ln>
                <a:solidFill>
                  <a:srgbClr val="6E686F"/>
                </a:solidFill>
                <a:effectLst/>
                <a:uLnTx/>
                <a:uFillTx/>
                <a:latin typeface="Helvetica" charset="0"/>
                <a:ea typeface="Helvetica" charset="0"/>
                <a:cs typeface="Helvetica" charset="0"/>
                <a:sym typeface="Open Sans"/>
              </a:endParaRPr>
            </a:p>
          </p:txBody>
        </p:sp>
        <p:sp>
          <p:nvSpPr>
            <p:cNvPr id="9" name="KEYNOTE PRESENTATION">
              <a:extLst>
                <a:ext uri="{FF2B5EF4-FFF2-40B4-BE49-F238E27FC236}">
                  <a16:creationId xmlns:a16="http://schemas.microsoft.com/office/drawing/2014/main" id="{AD279D7D-53C7-D58C-C16A-76F4156CAC84}"/>
                </a:ext>
              </a:extLst>
            </p:cNvPr>
            <p:cNvSpPr txBox="1"/>
            <p:nvPr userDrawn="1"/>
          </p:nvSpPr>
          <p:spPr>
            <a:xfrm>
              <a:off x="1554476" y="3429000"/>
              <a:ext cx="4705610" cy="930868"/>
            </a:xfrm>
            <a:prstGeom prst="rect">
              <a:avLst/>
            </a:prstGeom>
            <a:ln w="12700">
              <a:miter lim="400000"/>
            </a:ln>
            <a:extLst>
              <a:ext uri="{C572A759-6A51-4108-AA02-DFA0A04FC94B}">
                <ma14:wrappingTextBoxFlag xmlns="" xmlns:ma14="http://schemas.microsoft.com/office/mac/drawingml/2011/main"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8A96"/>
                  </a:solidFill>
                  <a:effectLst/>
                  <a:uLnTx/>
                  <a:uFillTx/>
                  <a:latin typeface="Arial"/>
                  <a:ea typeface="Helvetica" charset="0"/>
                  <a:cs typeface="Helvetica" charset="0"/>
                  <a:sym typeface="Open Sans"/>
                </a:rPr>
                <a:t>Pull quote</a:t>
              </a:r>
            </a:p>
          </p:txBody>
        </p:sp>
      </p:grpSp>
      <p:pic>
        <p:nvPicPr>
          <p:cNvPr id="5124" name="Picture 4">
            <a:extLst>
              <a:ext uri="{FF2B5EF4-FFF2-40B4-BE49-F238E27FC236}">
                <a16:creationId xmlns:a16="http://schemas.microsoft.com/office/drawing/2014/main" id="{103CA48C-3AEE-A6C9-6464-60C688D48B3D}"/>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337" b="476"/>
          <a:stretch/>
        </p:blipFill>
        <p:spPr bwMode="auto">
          <a:xfrm>
            <a:off x="1286768" y="1643876"/>
            <a:ext cx="2784831" cy="32351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30FC82C9-01D8-4565-87E0-75695032BCCC}"/>
              </a:ext>
            </a:extLst>
          </p:cNvPr>
          <p:cNvSpPr txBox="1">
            <a:spLocks noGrp="1"/>
          </p:cNvSpPr>
          <p:nvPr>
            <p:ph type="title" idx="4294967295"/>
          </p:nvPr>
        </p:nvSpPr>
        <p:spPr>
          <a:xfrm>
            <a:off x="1288097" y="674205"/>
            <a:ext cx="11370458" cy="584775"/>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a:ln>
                  <a:noFill/>
                </a:ln>
                <a:solidFill>
                  <a:srgbClr val="004C91"/>
                </a:solidFill>
                <a:effectLst/>
                <a:uLnTx/>
                <a:uFillTx/>
                <a:latin typeface="Arial"/>
                <a:ea typeface="+mn-ea"/>
                <a:cs typeface="+mn-cs"/>
              </a:rPr>
              <a:t>A recommendation for change</a:t>
            </a:r>
            <a:endParaRPr kumimoji="0" lang="en-AU" sz="3200" b="0" i="0" u="none" strike="noStrike" kern="1200" cap="none" spc="0" normalizeH="0" baseline="0" noProof="0">
              <a:ln>
                <a:noFill/>
              </a:ln>
              <a:solidFill>
                <a:srgbClr val="000000"/>
              </a:solidFill>
              <a:effectLst/>
              <a:uLnTx/>
              <a:uFillTx/>
              <a:latin typeface="Arial"/>
              <a:ea typeface="+mn-ea"/>
              <a:cs typeface="+mn-cs"/>
            </a:endParaRPr>
          </a:p>
        </p:txBody>
      </p:sp>
      <p:sp>
        <p:nvSpPr>
          <p:cNvPr id="13" name="Content Placeholder 3">
            <a:extLst>
              <a:ext uri="{FF2B5EF4-FFF2-40B4-BE49-F238E27FC236}">
                <a16:creationId xmlns:a16="http://schemas.microsoft.com/office/drawing/2014/main" id="{D452E58C-384C-CCA6-570E-664E83FE253F}"/>
              </a:ext>
            </a:extLst>
          </p:cNvPr>
          <p:cNvSpPr>
            <a:spLocks noGrp="1"/>
          </p:cNvSpPr>
          <p:nvPr/>
        </p:nvSpPr>
        <p:spPr>
          <a:xfrm>
            <a:off x="4864016" y="1831564"/>
            <a:ext cx="6232609" cy="2731854"/>
          </a:xfrm>
          <a:prstGeom prst="rect">
            <a:avLst/>
          </a:prstGeom>
        </p:spPr>
        <p:txBody>
          <a:bodyPr vert="horz" lIns="91440" tIns="45720" rIns="91440" bIns="45720" rtlCol="0" anchor="t">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kern="0">
                <a:effectLst/>
                <a:latin typeface="Arial"/>
                <a:ea typeface="Arial" panose="020B0604020202020204" pitchFamily="34" charset="0"/>
                <a:cs typeface="Arial"/>
              </a:rPr>
              <a:t>Recommended the development of a new model of primary care to </a:t>
            </a:r>
            <a:r>
              <a:rPr lang="en-AU" kern="0">
                <a:latin typeface="Arial"/>
                <a:ea typeface="Arial" panose="020B0604020202020204" pitchFamily="34" charset="0"/>
                <a:cs typeface="Arial"/>
              </a:rPr>
              <a:t>encourage</a:t>
            </a:r>
            <a:r>
              <a:rPr lang="en-AU" kern="0">
                <a:effectLst/>
                <a:latin typeface="Arial"/>
                <a:ea typeface="Arial" panose="020B0604020202020204" pitchFamily="34" charset="0"/>
                <a:cs typeface="Arial"/>
              </a:rPr>
              <a:t> the provision of holistic, coordinated and proactive health care for the growing complexity of the needs of people receiving aged care</a:t>
            </a:r>
            <a:r>
              <a:rPr lang="en-AU" kern="0">
                <a:latin typeface="Arial"/>
                <a:ea typeface="Arial" panose="020B0604020202020204" pitchFamily="34" charset="0"/>
                <a:cs typeface="Arial"/>
              </a:rPr>
              <a:t>.</a:t>
            </a:r>
            <a:endParaRPr lang="en-AU" sz="2000" kern="0">
              <a:latin typeface="Arial"/>
              <a:ea typeface="Arial" panose="020B0604020202020204" pitchFamily="34" charset="0"/>
              <a:cs typeface="Arial"/>
            </a:endParaRPr>
          </a:p>
          <a:p>
            <a:pPr marL="0" indent="0">
              <a:lnSpc>
                <a:spcPct val="120000"/>
              </a:lnSpc>
              <a:buNone/>
            </a:pPr>
            <a:endParaRPr lang="en-AU" sz="2000" kern="0">
              <a:latin typeface="Arial" panose="020B0604020202020204" pitchFamily="34" charset="0"/>
              <a:ea typeface="Arial" panose="020B0604020202020204" pitchFamily="34" charset="0"/>
              <a:cs typeface="Arial" panose="020B0604020202020204" pitchFamily="34" charset="0"/>
            </a:endParaRPr>
          </a:p>
          <a:p>
            <a:pPr marL="0" indent="0">
              <a:lnSpc>
                <a:spcPct val="110000"/>
              </a:lnSpc>
              <a:spcBef>
                <a:spcPts val="0"/>
              </a:spcBef>
              <a:buNone/>
            </a:pPr>
            <a:r>
              <a:rPr lang="en-AU" sz="1500" kern="0">
                <a:latin typeface="Arial"/>
                <a:ea typeface="Arial" panose="020B0604020202020204" pitchFamily="34" charset="0"/>
                <a:cs typeface="Arial"/>
              </a:rPr>
              <a:t>Recommendation 56. Final Report: Care, Dignity and Respect. </a:t>
            </a:r>
          </a:p>
          <a:p>
            <a:pPr marL="0" indent="0">
              <a:lnSpc>
                <a:spcPct val="110000"/>
              </a:lnSpc>
              <a:spcBef>
                <a:spcPts val="0"/>
              </a:spcBef>
              <a:buNone/>
            </a:pPr>
            <a:r>
              <a:rPr lang="en-AU" sz="1500" kern="0">
                <a:latin typeface="Arial"/>
                <a:ea typeface="Arial" panose="020B0604020202020204" pitchFamily="34" charset="0"/>
                <a:cs typeface="Arial"/>
              </a:rPr>
              <a:t>Royal Commission into Aged Care Quality and Safety. 2021</a:t>
            </a:r>
          </a:p>
          <a:p>
            <a:pPr marL="0" indent="0">
              <a:lnSpc>
                <a:spcPct val="120000"/>
              </a:lnSpc>
              <a:buNone/>
            </a:pPr>
            <a:r>
              <a:rPr lang="en-AU" sz="1500" kern="0">
                <a:latin typeface="Arial"/>
                <a:ea typeface="Arial" panose="020B0604020202020204" pitchFamily="34" charset="0"/>
                <a:cs typeface="Arial"/>
                <a:hlinkClick r:id="rId5"/>
              </a:rPr>
              <a:t>https://www.royalcommission.gov.au/system/files/2021-03/final-report-recommendations.pdf</a:t>
            </a:r>
            <a:r>
              <a:rPr lang="en-AU" sz="1500" kern="0">
                <a:latin typeface="Arial"/>
                <a:ea typeface="Arial" panose="020B0604020202020204" pitchFamily="34" charset="0"/>
                <a:cs typeface="Arial"/>
              </a:rPr>
              <a:t> </a:t>
            </a:r>
            <a:endParaRPr lang="en-AU" sz="1500" kern="0">
              <a:latin typeface="Arial" panose="020B0604020202020204" pitchFamily="34" charset="0"/>
              <a:ea typeface="Arial" panose="020B0604020202020204" pitchFamily="34" charset="0"/>
              <a:cs typeface="Arial" panose="020B0604020202020204" pitchFamily="34" charset="0"/>
            </a:endParaRPr>
          </a:p>
          <a:p>
            <a:pPr marL="0" indent="0">
              <a:lnSpc>
                <a:spcPct val="120000"/>
              </a:lnSpc>
              <a:buNone/>
            </a:pP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829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659F16-781A-3012-7FB7-0CB6693D85C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832448" y="214314"/>
            <a:ext cx="7359552" cy="5574206"/>
          </a:xfrm>
          <a:prstGeom prst="rect">
            <a:avLst/>
          </a:prstGeom>
        </p:spPr>
      </p:pic>
      <p:sp>
        <p:nvSpPr>
          <p:cNvPr id="3" name="Rectangle 2">
            <a:extLst>
              <a:ext uri="{FF2B5EF4-FFF2-40B4-BE49-F238E27FC236}">
                <a16:creationId xmlns:a16="http://schemas.microsoft.com/office/drawing/2014/main" id="{4A61EBF0-4172-67D4-C87F-512E93EF104E}"/>
              </a:ext>
              <a:ext uri="{C183D7F6-B498-43B3-948B-1728B52AA6E4}">
                <adec:decorative xmlns:adec="http://schemas.microsoft.com/office/drawing/2017/decorative" val="1"/>
              </a:ext>
            </a:extLst>
          </p:cNvPr>
          <p:cNvSpPr/>
          <p:nvPr/>
        </p:nvSpPr>
        <p:spPr>
          <a:xfrm>
            <a:off x="0" y="214314"/>
            <a:ext cx="9352722" cy="5574205"/>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49E8CB18-ACAD-3F75-FE53-69F79F541C68}"/>
              </a:ext>
              <a:ext uri="{C183D7F6-B498-43B3-948B-1728B52AA6E4}">
                <adec:decorative xmlns:adec="http://schemas.microsoft.com/office/drawing/2017/decorative" val="1"/>
              </a:ext>
            </a:extLst>
          </p:cNvPr>
          <p:cNvGrpSpPr/>
          <p:nvPr/>
        </p:nvGrpSpPr>
        <p:grpSpPr>
          <a:xfrm>
            <a:off x="986589" y="1099838"/>
            <a:ext cx="5637495" cy="3911510"/>
            <a:chOff x="986589" y="1099837"/>
            <a:chExt cx="6875108" cy="3975008"/>
          </a:xfrm>
        </p:grpSpPr>
        <p:sp>
          <p:nvSpPr>
            <p:cNvPr id="5" name="KEYNOTE PRESENTATION">
              <a:extLst>
                <a:ext uri="{FF2B5EF4-FFF2-40B4-BE49-F238E27FC236}">
                  <a16:creationId xmlns:a16="http://schemas.microsoft.com/office/drawing/2014/main" id="{7F14A2D0-09B0-47DB-8689-478E6D8A739E}"/>
                </a:ext>
              </a:extLst>
            </p:cNvPr>
            <p:cNvSpPr txBox="1"/>
            <p:nvPr userDrawn="1"/>
          </p:nvSpPr>
          <p:spPr>
            <a:xfrm>
              <a:off x="1554476" y="3429000"/>
              <a:ext cx="4705610" cy="930868"/>
            </a:xfrm>
            <a:prstGeom prst="rect">
              <a:avLst/>
            </a:prstGeom>
            <a:ln w="12700">
              <a:miter lim="400000"/>
            </a:ln>
            <a:extLst>
              <a:ext uri="{C572A759-6A51-4108-AA02-DFA0A04FC94B}">
                <ma14:wrappingTextBoxFlag xmlns="" xmlns:ma14="http://schemas.microsoft.com/office/mac/drawingml/2011/main"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8A96"/>
                  </a:solidFill>
                  <a:effectLst/>
                  <a:uLnTx/>
                  <a:uFillTx/>
                  <a:latin typeface="Arial"/>
                  <a:ea typeface="Helvetica" charset="0"/>
                  <a:cs typeface="Helvetica" charset="0"/>
                  <a:sym typeface="Open Sans"/>
                </a:rPr>
                <a:t>Pull quote</a:t>
              </a:r>
            </a:p>
          </p:txBody>
        </p:sp>
        <p:sp>
          <p:nvSpPr>
            <p:cNvPr id="6" name="Rechteck">
              <a:extLst>
                <a:ext uri="{FF2B5EF4-FFF2-40B4-BE49-F238E27FC236}">
                  <a16:creationId xmlns:a16="http://schemas.microsoft.com/office/drawing/2014/main" id="{4822B3CB-65A6-FBEE-2DFB-D00921525FD5}"/>
                </a:ext>
              </a:extLst>
            </p:cNvPr>
            <p:cNvSpPr/>
            <p:nvPr userDrawn="1"/>
          </p:nvSpPr>
          <p:spPr>
            <a:xfrm>
              <a:off x="986589" y="1099837"/>
              <a:ext cx="6875108" cy="3975008"/>
            </a:xfrm>
            <a:prstGeom prst="rect">
              <a:avLst/>
            </a:prstGeom>
            <a:solidFill>
              <a:schemeClr val="bg1"/>
            </a:solidFill>
            <a:ln w="12700">
              <a:miter lim="400000"/>
            </a:ln>
          </p:spPr>
          <p:txBody>
            <a:bodyPr lIns="25400" tIns="25400" rIns="25400" bIns="25400" anchor="ctr"/>
            <a:lstStyle/>
            <a:p>
              <a:pPr marL="0" marR="0" lvl="0" indent="0" algn="l" defTabSz="914400" rtl="0" eaLnBrk="1" fontAlgn="auto" latinLnBrk="0" hangingPunct="1">
                <a:lnSpc>
                  <a:spcPct val="120000"/>
                </a:lnSpc>
                <a:spcBef>
                  <a:spcPts val="0"/>
                </a:spcBef>
                <a:spcAft>
                  <a:spcPts val="0"/>
                </a:spcAft>
                <a:buClrTx/>
                <a:buSzTx/>
                <a:buFontTx/>
                <a:buNone/>
                <a:tabLst/>
                <a:defRPr sz="2600" i="0" spc="0">
                  <a:solidFill>
                    <a:srgbClr val="6E686F"/>
                  </a:solidFill>
                  <a:latin typeface="Open Sans"/>
                  <a:ea typeface="Open Sans"/>
                  <a:cs typeface="Open Sans"/>
                  <a:sym typeface="Open Sans"/>
                </a:defRPr>
              </a:pPr>
              <a:endParaRPr kumimoji="0" sz="1300" b="0" i="0" u="none" strike="noStrike" kern="1200" cap="none" spc="0" normalizeH="0" baseline="0" noProof="0">
                <a:ln>
                  <a:noFill/>
                </a:ln>
                <a:solidFill>
                  <a:srgbClr val="6E686F"/>
                </a:solidFill>
                <a:effectLst/>
                <a:uLnTx/>
                <a:uFillTx/>
                <a:latin typeface="Helvetica" charset="0"/>
                <a:ea typeface="Helvetica" charset="0"/>
                <a:cs typeface="Helvetica" charset="0"/>
                <a:sym typeface="Open Sans"/>
              </a:endParaRPr>
            </a:p>
          </p:txBody>
        </p:sp>
      </p:grpSp>
      <p:sp>
        <p:nvSpPr>
          <p:cNvPr id="7" name="Title 6">
            <a:extLst>
              <a:ext uri="{FF2B5EF4-FFF2-40B4-BE49-F238E27FC236}">
                <a16:creationId xmlns:a16="http://schemas.microsoft.com/office/drawing/2014/main" id="{928688D7-B568-94C5-6503-065EEAAFA8BA}"/>
              </a:ext>
            </a:extLst>
          </p:cNvPr>
          <p:cNvSpPr txBox="1">
            <a:spLocks noGrp="1"/>
          </p:cNvSpPr>
          <p:nvPr>
            <p:ph type="title" idx="4294967295"/>
          </p:nvPr>
        </p:nvSpPr>
        <p:spPr>
          <a:xfrm>
            <a:off x="1328065" y="1291621"/>
            <a:ext cx="4106903" cy="1138773"/>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5BAB"/>
                </a:solidFill>
                <a:effectLst/>
                <a:uLnTx/>
                <a:uFillTx/>
                <a:latin typeface="Arial"/>
                <a:ea typeface="+mn-ea"/>
                <a:cs typeface="+mn-cs"/>
              </a:rPr>
              <a:t>What is the General Practice in Aged Care Incentive</a:t>
            </a:r>
            <a:endParaRPr kumimoji="0" lang="en-US" sz="2000" b="0" i="0" u="none" strike="noStrike" kern="1200" cap="none" spc="0" normalizeH="0" baseline="0" noProof="0" dirty="0">
              <a:ln>
                <a:noFill/>
              </a:ln>
              <a:solidFill>
                <a:srgbClr val="000000"/>
              </a:solidFill>
              <a:effectLst/>
              <a:uLnTx/>
              <a:uFillTx/>
              <a:latin typeface="Arial"/>
              <a:ea typeface="+mn-ea"/>
              <a:cs typeface="Arial"/>
            </a:endParaRPr>
          </a:p>
        </p:txBody>
      </p:sp>
      <p:sp>
        <p:nvSpPr>
          <p:cNvPr id="8" name="Content Placeholder 2">
            <a:extLst>
              <a:ext uri="{FF2B5EF4-FFF2-40B4-BE49-F238E27FC236}">
                <a16:creationId xmlns:a16="http://schemas.microsoft.com/office/drawing/2014/main" id="{26D4408D-57B1-0127-600C-F05CCF351057}"/>
              </a:ext>
            </a:extLst>
          </p:cNvPr>
          <p:cNvSpPr>
            <a:spLocks noGrp="1"/>
          </p:cNvSpPr>
          <p:nvPr/>
        </p:nvSpPr>
        <p:spPr>
          <a:xfrm>
            <a:off x="1214536" y="2132123"/>
            <a:ext cx="5181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buNone/>
            </a:pPr>
            <a:r>
              <a:rPr lang="en-US" sz="1800">
                <a:solidFill>
                  <a:srgbClr val="000000"/>
                </a:solidFill>
                <a:latin typeface="Arial"/>
                <a:cs typeface="Arial"/>
              </a:rPr>
              <a:t>The incentive</a:t>
            </a:r>
            <a:r>
              <a:rPr lang="en-US" sz="1800" b="0" i="0" u="none" strike="noStrike">
                <a:solidFill>
                  <a:srgbClr val="000000"/>
                </a:solidFill>
                <a:effectLst/>
                <a:latin typeface="Arial"/>
                <a:cs typeface="Arial"/>
              </a:rPr>
              <a:t>:</a:t>
            </a:r>
            <a:r>
              <a:rPr lang="en-US" sz="1800">
                <a:solidFill>
                  <a:srgbClr val="000000"/>
                </a:solidFill>
                <a:latin typeface="Arial"/>
                <a:cs typeface="Arial"/>
              </a:rPr>
              <a:t> </a:t>
            </a:r>
            <a:endParaRPr lang="en-US" sz="2000"/>
          </a:p>
          <a:p>
            <a:pPr>
              <a:lnSpc>
                <a:spcPct val="100000"/>
              </a:lnSpc>
            </a:pPr>
            <a:r>
              <a:rPr lang="en-US" sz="1800">
                <a:solidFill>
                  <a:srgbClr val="000000"/>
                </a:solidFill>
                <a:latin typeface="Arial"/>
                <a:cs typeface="Arial"/>
              </a:rPr>
              <a:t>commenced on</a:t>
            </a:r>
            <a:r>
              <a:rPr lang="en-US" sz="1800" b="0" i="0" u="none" strike="noStrike">
                <a:solidFill>
                  <a:srgbClr val="000000"/>
                </a:solidFill>
                <a:effectLst/>
                <a:latin typeface="Arial"/>
                <a:cs typeface="Arial"/>
              </a:rPr>
              <a:t> 1</a:t>
            </a:r>
            <a:r>
              <a:rPr lang="en-US" sz="1800">
                <a:solidFill>
                  <a:srgbClr val="000000"/>
                </a:solidFill>
                <a:latin typeface="Arial"/>
                <a:cs typeface="Arial"/>
              </a:rPr>
              <a:t> July</a:t>
            </a:r>
            <a:r>
              <a:rPr lang="en-US" sz="1800" b="0" i="0" u="none" strike="noStrike">
                <a:solidFill>
                  <a:srgbClr val="000000"/>
                </a:solidFill>
                <a:effectLst/>
                <a:latin typeface="Arial"/>
                <a:cs typeface="Arial"/>
              </a:rPr>
              <a:t> 2024</a:t>
            </a:r>
            <a:r>
              <a:rPr lang="en-US" sz="1800">
                <a:solidFill>
                  <a:srgbClr val="000000"/>
                </a:solidFill>
                <a:latin typeface="Arial"/>
                <a:cs typeface="Arial"/>
              </a:rPr>
              <a:t> </a:t>
            </a:r>
            <a:endParaRPr lang="en-US" sz="1800" b="0" i="0">
              <a:solidFill>
                <a:srgbClr val="000000"/>
              </a:solidFill>
              <a:effectLst/>
              <a:latin typeface="Arial"/>
              <a:cs typeface="Arial"/>
            </a:endParaRPr>
          </a:p>
          <a:p>
            <a:pPr>
              <a:lnSpc>
                <a:spcPct val="100000"/>
              </a:lnSpc>
            </a:pPr>
            <a:r>
              <a:rPr lang="en-US" sz="1800">
                <a:solidFill>
                  <a:srgbClr val="000000"/>
                </a:solidFill>
                <a:latin typeface="Arial"/>
                <a:cs typeface="Arial"/>
              </a:rPr>
              <a:t>aims </a:t>
            </a:r>
            <a:r>
              <a:rPr lang="en-US" sz="1800" b="0" i="0" u="none" strike="noStrike">
                <a:solidFill>
                  <a:srgbClr val="000000"/>
                </a:solidFill>
                <a:effectLst/>
                <a:latin typeface="Arial"/>
                <a:cs typeface="Arial"/>
              </a:rPr>
              <a:t>to enhance </a:t>
            </a:r>
            <a:r>
              <a:rPr lang="en-US" sz="1800">
                <a:solidFill>
                  <a:srgbClr val="000000"/>
                </a:solidFill>
                <a:latin typeface="Arial"/>
                <a:cs typeface="Arial"/>
              </a:rPr>
              <a:t>the </a:t>
            </a:r>
            <a:r>
              <a:rPr lang="en-US" sz="1800" b="0" i="0" u="none" strike="noStrike">
                <a:solidFill>
                  <a:srgbClr val="000000"/>
                </a:solidFill>
                <a:effectLst/>
                <a:latin typeface="Arial"/>
                <a:cs typeface="Arial"/>
              </a:rPr>
              <a:t>delivery of coordinated quality health care in residential aged care homes</a:t>
            </a:r>
            <a:r>
              <a:rPr lang="en-US" sz="1800">
                <a:solidFill>
                  <a:srgbClr val="000000"/>
                </a:solidFill>
                <a:latin typeface="Arial"/>
                <a:cs typeface="Arial"/>
              </a:rPr>
              <a:t> </a:t>
            </a:r>
            <a:endParaRPr lang="en-US" sz="1800" b="0" i="0">
              <a:solidFill>
                <a:srgbClr val="000000"/>
              </a:solidFill>
              <a:effectLst/>
              <a:latin typeface="Arial"/>
              <a:cs typeface="Arial"/>
            </a:endParaRPr>
          </a:p>
          <a:p>
            <a:pPr algn="l">
              <a:lnSpc>
                <a:spcPct val="100000"/>
              </a:lnSpc>
              <a:buFont typeface="Arial,Sans-Serif" panose="020B0604020202020204" pitchFamily="34" charset="0"/>
              <a:buChar char="•"/>
            </a:pPr>
            <a:r>
              <a:rPr lang="en-US" sz="1800">
                <a:solidFill>
                  <a:srgbClr val="000000"/>
                </a:solidFill>
                <a:latin typeface="Arial"/>
                <a:cs typeface="Arial"/>
              </a:rPr>
              <a:t>responds</a:t>
            </a:r>
            <a:r>
              <a:rPr lang="en-US" sz="1800" b="0" i="0" u="none" strike="noStrike">
                <a:solidFill>
                  <a:srgbClr val="000000"/>
                </a:solidFill>
                <a:effectLst/>
                <a:latin typeface="Arial"/>
                <a:cs typeface="Arial"/>
              </a:rPr>
              <a:t> to the Royal Commission into Aged Care Quality and Safety and Strengthening Medicare Taskforce</a:t>
            </a:r>
            <a:endParaRPr lang="en-US" sz="2000"/>
          </a:p>
        </p:txBody>
      </p:sp>
    </p:spTree>
    <p:extLst>
      <p:ext uri="{BB962C8B-B14F-4D97-AF65-F5344CB8AC3E}">
        <p14:creationId xmlns:p14="http://schemas.microsoft.com/office/powerpoint/2010/main" val="2741235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60594A-8F73-729B-211A-61EB2F1FAE8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832448" y="214314"/>
            <a:ext cx="7359552" cy="5574206"/>
          </a:xfrm>
          <a:prstGeom prst="rect">
            <a:avLst/>
          </a:prstGeom>
        </p:spPr>
      </p:pic>
      <p:sp>
        <p:nvSpPr>
          <p:cNvPr id="4" name="Rectangle 3">
            <a:extLst>
              <a:ext uri="{FF2B5EF4-FFF2-40B4-BE49-F238E27FC236}">
                <a16:creationId xmlns:a16="http://schemas.microsoft.com/office/drawing/2014/main" id="{1E8EFE3A-DE30-9944-CAF8-0FB2077ADD29}"/>
              </a:ext>
              <a:ext uri="{C183D7F6-B498-43B3-948B-1728B52AA6E4}">
                <adec:decorative xmlns:adec="http://schemas.microsoft.com/office/drawing/2017/decorative" val="1"/>
              </a:ext>
            </a:extLst>
          </p:cNvPr>
          <p:cNvSpPr/>
          <p:nvPr/>
        </p:nvSpPr>
        <p:spPr>
          <a:xfrm>
            <a:off x="0" y="214314"/>
            <a:ext cx="9352722" cy="5574205"/>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5" name="Group 4">
            <a:extLst>
              <a:ext uri="{FF2B5EF4-FFF2-40B4-BE49-F238E27FC236}">
                <a16:creationId xmlns:a16="http://schemas.microsoft.com/office/drawing/2014/main" id="{1B54E4A7-ABCC-B5FE-1D91-4F6829ABBB12}"/>
              </a:ext>
              <a:ext uri="{C183D7F6-B498-43B3-948B-1728B52AA6E4}">
                <adec:decorative xmlns:adec="http://schemas.microsoft.com/office/drawing/2017/decorative" val="1"/>
              </a:ext>
            </a:extLst>
          </p:cNvPr>
          <p:cNvGrpSpPr/>
          <p:nvPr/>
        </p:nvGrpSpPr>
        <p:grpSpPr>
          <a:xfrm>
            <a:off x="986589" y="1099837"/>
            <a:ext cx="6615691" cy="4173910"/>
            <a:chOff x="986589" y="1099837"/>
            <a:chExt cx="6875108" cy="3975008"/>
          </a:xfrm>
        </p:grpSpPr>
        <p:sp>
          <p:nvSpPr>
            <p:cNvPr id="6" name="KEYNOTE PRESENTATION">
              <a:extLst>
                <a:ext uri="{FF2B5EF4-FFF2-40B4-BE49-F238E27FC236}">
                  <a16:creationId xmlns:a16="http://schemas.microsoft.com/office/drawing/2014/main" id="{B6DCF0DA-E614-6EBE-168F-7CC280B9844E}"/>
                </a:ext>
              </a:extLst>
            </p:cNvPr>
            <p:cNvSpPr txBox="1"/>
            <p:nvPr userDrawn="1"/>
          </p:nvSpPr>
          <p:spPr>
            <a:xfrm>
              <a:off x="1554476" y="3429000"/>
              <a:ext cx="4705610" cy="930868"/>
            </a:xfrm>
            <a:prstGeom prst="rect">
              <a:avLst/>
            </a:prstGeom>
            <a:ln w="12700">
              <a:miter lim="400000"/>
            </a:ln>
            <a:extLst>
              <a:ext uri="{C572A759-6A51-4108-AA02-DFA0A04FC94B}">
                <ma14:wrappingTextBoxFlag xmlns="" xmlns:ma14="http://schemas.microsoft.com/office/mac/drawingml/2011/main"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8A96"/>
                  </a:solidFill>
                  <a:effectLst/>
                  <a:uLnTx/>
                  <a:uFillTx/>
                  <a:latin typeface="Arial"/>
                  <a:ea typeface="Helvetica" charset="0"/>
                  <a:cs typeface="Helvetica" charset="0"/>
                  <a:sym typeface="Open Sans"/>
                </a:rPr>
                <a:t>Pull quote</a:t>
              </a:r>
            </a:p>
          </p:txBody>
        </p:sp>
        <p:sp>
          <p:nvSpPr>
            <p:cNvPr id="7" name="Rechteck">
              <a:extLst>
                <a:ext uri="{FF2B5EF4-FFF2-40B4-BE49-F238E27FC236}">
                  <a16:creationId xmlns:a16="http://schemas.microsoft.com/office/drawing/2014/main" id="{0959432D-EDDD-E874-D581-593B9BA45B08}"/>
                </a:ext>
              </a:extLst>
            </p:cNvPr>
            <p:cNvSpPr/>
            <p:nvPr userDrawn="1"/>
          </p:nvSpPr>
          <p:spPr>
            <a:xfrm>
              <a:off x="986589" y="1099837"/>
              <a:ext cx="6875108" cy="3975008"/>
            </a:xfrm>
            <a:prstGeom prst="rect">
              <a:avLst/>
            </a:prstGeom>
            <a:solidFill>
              <a:schemeClr val="bg1"/>
            </a:solidFill>
            <a:ln w="12700">
              <a:miter lim="400000"/>
            </a:ln>
          </p:spPr>
          <p:txBody>
            <a:bodyPr lIns="25400" tIns="25400" rIns="25400" bIns="25400" anchor="ctr"/>
            <a:lstStyle/>
            <a:p>
              <a:pPr marL="0" marR="0" lvl="0" indent="0" algn="l" defTabSz="914400" rtl="0" eaLnBrk="1" fontAlgn="auto" latinLnBrk="0" hangingPunct="1">
                <a:lnSpc>
                  <a:spcPct val="120000"/>
                </a:lnSpc>
                <a:spcBef>
                  <a:spcPts val="0"/>
                </a:spcBef>
                <a:spcAft>
                  <a:spcPts val="0"/>
                </a:spcAft>
                <a:buClrTx/>
                <a:buSzTx/>
                <a:buFontTx/>
                <a:buNone/>
                <a:tabLst/>
                <a:defRPr sz="2600" i="0" spc="0">
                  <a:solidFill>
                    <a:srgbClr val="6E686F"/>
                  </a:solidFill>
                  <a:latin typeface="Open Sans"/>
                  <a:ea typeface="Open Sans"/>
                  <a:cs typeface="Open Sans"/>
                  <a:sym typeface="Open Sans"/>
                </a:defRPr>
              </a:pPr>
              <a:endParaRPr kumimoji="0" sz="1300" b="0" i="0" u="none" strike="noStrike" kern="1200" cap="none" spc="0" normalizeH="0" baseline="0" noProof="0">
                <a:ln>
                  <a:noFill/>
                </a:ln>
                <a:solidFill>
                  <a:srgbClr val="6E686F"/>
                </a:solidFill>
                <a:effectLst/>
                <a:uLnTx/>
                <a:uFillTx/>
                <a:latin typeface="Helvetica" charset="0"/>
                <a:ea typeface="Helvetica" charset="0"/>
                <a:cs typeface="Helvetica" charset="0"/>
                <a:sym typeface="Open Sans"/>
              </a:endParaRPr>
            </a:p>
          </p:txBody>
        </p:sp>
      </p:grpSp>
      <p:sp>
        <p:nvSpPr>
          <p:cNvPr id="9" name="Title 8">
            <a:extLst>
              <a:ext uri="{FF2B5EF4-FFF2-40B4-BE49-F238E27FC236}">
                <a16:creationId xmlns:a16="http://schemas.microsoft.com/office/drawing/2014/main" id="{FBBC7A84-A64A-9E38-D0C6-5536EFAF7D0F}"/>
              </a:ext>
            </a:extLst>
          </p:cNvPr>
          <p:cNvSpPr txBox="1">
            <a:spLocks noGrp="1"/>
          </p:cNvSpPr>
          <p:nvPr>
            <p:ph type="title" idx="4294967295"/>
          </p:nvPr>
        </p:nvSpPr>
        <p:spPr>
          <a:xfrm>
            <a:off x="1239817" y="1291621"/>
            <a:ext cx="5405532" cy="461665"/>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5BAB"/>
                </a:solidFill>
                <a:effectLst/>
                <a:uLnTx/>
                <a:uFillTx/>
                <a:latin typeface="Arial"/>
                <a:ea typeface="+mn-ea"/>
                <a:cs typeface="+mn-cs"/>
              </a:rPr>
              <a:t>Why is the incentive important? </a:t>
            </a:r>
          </a:p>
        </p:txBody>
      </p:sp>
      <p:sp>
        <p:nvSpPr>
          <p:cNvPr id="2" name="Content Placeholder 3">
            <a:extLst>
              <a:ext uri="{FF2B5EF4-FFF2-40B4-BE49-F238E27FC236}">
                <a16:creationId xmlns:a16="http://schemas.microsoft.com/office/drawing/2014/main" id="{D452E58C-384C-CCA6-570E-664E83FE253F}"/>
              </a:ext>
            </a:extLst>
          </p:cNvPr>
          <p:cNvSpPr>
            <a:spLocks noGrp="1"/>
          </p:cNvSpPr>
          <p:nvPr/>
        </p:nvSpPr>
        <p:spPr>
          <a:xfrm>
            <a:off x="1206275" y="1783661"/>
            <a:ext cx="6119558" cy="404694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US" sz="1600">
                <a:latin typeface="Arial"/>
                <a:cs typeface="Arial"/>
              </a:rPr>
              <a:t>Residents living in aged care homes have: </a:t>
            </a:r>
            <a:endParaRPr lang="en-US" sz="1600">
              <a:latin typeface="Arial" panose="020B0604020202020204" pitchFamily="34" charset="0"/>
              <a:cs typeface="Arial" panose="020B0604020202020204" pitchFamily="34" charset="0"/>
            </a:endParaRPr>
          </a:p>
          <a:p>
            <a:pPr>
              <a:lnSpc>
                <a:spcPct val="120000"/>
              </a:lnSpc>
              <a:spcBef>
                <a:spcPts val="0"/>
              </a:spcBef>
              <a:spcAft>
                <a:spcPts val="1800"/>
              </a:spcAft>
            </a:pPr>
            <a:r>
              <a:rPr lang="en-US" sz="1600">
                <a:latin typeface="Arial"/>
                <a:cs typeface="Arial"/>
              </a:rPr>
              <a:t>complex health care needs</a:t>
            </a:r>
          </a:p>
          <a:p>
            <a:pPr>
              <a:lnSpc>
                <a:spcPct val="120000"/>
              </a:lnSpc>
              <a:spcBef>
                <a:spcPts val="0"/>
              </a:spcBef>
              <a:spcAft>
                <a:spcPts val="1800"/>
              </a:spcAft>
            </a:pPr>
            <a:r>
              <a:rPr lang="en-US" sz="1600">
                <a:latin typeface="Arial"/>
                <a:cs typeface="Arial"/>
              </a:rPr>
              <a:t>a risk of avoidable hospital visits</a:t>
            </a:r>
          </a:p>
          <a:p>
            <a:pPr>
              <a:lnSpc>
                <a:spcPct val="120000"/>
              </a:lnSpc>
              <a:spcBef>
                <a:spcPts val="0"/>
              </a:spcBef>
              <a:spcAft>
                <a:spcPts val="1800"/>
              </a:spcAft>
            </a:pPr>
            <a:r>
              <a:rPr lang="en-US" sz="1600">
                <a:latin typeface="Arial"/>
                <a:cs typeface="Arial"/>
              </a:rPr>
              <a:t>equal rights to health care </a:t>
            </a:r>
            <a:endParaRPr lang="en-US" sz="1600">
              <a:latin typeface="Arial" panose="020B0604020202020204" pitchFamily="34" charset="0"/>
              <a:cs typeface="Arial" panose="020B0604020202020204" pitchFamily="34" charset="0"/>
            </a:endParaRPr>
          </a:p>
          <a:p>
            <a:pPr>
              <a:lnSpc>
                <a:spcPct val="120000"/>
              </a:lnSpc>
              <a:spcBef>
                <a:spcPts val="0"/>
              </a:spcBef>
              <a:spcAft>
                <a:spcPts val="1800"/>
              </a:spcAft>
            </a:pPr>
            <a:r>
              <a:rPr lang="en-US" sz="1600">
                <a:latin typeface="Arial"/>
                <a:cs typeface="Arial"/>
              </a:rPr>
              <a:t>experiences of substandard health care.</a:t>
            </a:r>
          </a:p>
          <a:p>
            <a:pPr marL="0" indent="0">
              <a:lnSpc>
                <a:spcPct val="120000"/>
              </a:lnSpc>
              <a:spcBef>
                <a:spcPts val="0"/>
              </a:spcBef>
              <a:spcAft>
                <a:spcPts val="1800"/>
              </a:spcAft>
              <a:buNone/>
            </a:pPr>
            <a:r>
              <a:rPr lang="en-US" sz="1600" b="1">
                <a:latin typeface="Arial"/>
                <a:cs typeface="Arial"/>
              </a:rPr>
              <a:t>Regular general practice care results in better health outcomes </a:t>
            </a:r>
            <a:endParaRPr lang="en-US" sz="16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8299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4A90C61-1D52-DBB4-471A-A941CD736ACD}"/>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9470"/>
          <a:stretch/>
        </p:blipFill>
        <p:spPr bwMode="auto">
          <a:xfrm>
            <a:off x="5970253" y="1629"/>
            <a:ext cx="6221747"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60FF4BFB-AB11-0047-8D88-9DB26B7F4FCC}"/>
              </a:ext>
              <a:ext uri="{C183D7F6-B498-43B3-948B-1728B52AA6E4}">
                <adec:decorative xmlns:adec="http://schemas.microsoft.com/office/drawing/2017/decorative" val="1"/>
              </a:ext>
            </a:extLst>
          </p:cNvPr>
          <p:cNvSpPr/>
          <p:nvPr/>
        </p:nvSpPr>
        <p:spPr>
          <a:xfrm>
            <a:off x="5970253" y="-10338"/>
            <a:ext cx="6221747" cy="6866709"/>
          </a:xfrm>
          <a:prstGeom prst="rect">
            <a:avLst/>
          </a:prstGeom>
          <a:gradFill flip="none" rotWithShape="1">
            <a:gsLst>
              <a:gs pos="1000">
                <a:srgbClr val="00B4C4"/>
              </a:gs>
              <a:gs pos="98000">
                <a:srgbClr val="008A96">
                  <a:alpha val="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1FCECA5A-3B46-A64A-99B4-38E2FC0EF2E6}"/>
              </a:ext>
            </a:extLst>
          </p:cNvPr>
          <p:cNvSpPr txBox="1">
            <a:spLocks noGrp="1"/>
          </p:cNvSpPr>
          <p:nvPr>
            <p:ph type="title" idx="4294967295"/>
          </p:nvPr>
        </p:nvSpPr>
        <p:spPr>
          <a:xfrm>
            <a:off x="770970" y="965612"/>
            <a:ext cx="4541524" cy="1048124"/>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chemeClr val="tx1"/>
                </a:solidFill>
                <a:effectLst/>
                <a:uLnTx/>
                <a:uFillTx/>
                <a:latin typeface="+mn-lt"/>
                <a:ea typeface="+mn-ea"/>
                <a:cs typeface="+mn-cs"/>
              </a:rPr>
              <a:t>How does the incentive work?</a:t>
            </a:r>
          </a:p>
        </p:txBody>
      </p:sp>
      <p:sp>
        <p:nvSpPr>
          <p:cNvPr id="3" name="Content Placeholder 2">
            <a:extLst>
              <a:ext uri="{FF2B5EF4-FFF2-40B4-BE49-F238E27FC236}">
                <a16:creationId xmlns:a16="http://schemas.microsoft.com/office/drawing/2014/main" id="{B554AD11-37C9-EEDB-190A-AAC41D71E158}"/>
              </a:ext>
            </a:extLst>
          </p:cNvPr>
          <p:cNvSpPr>
            <a:spLocks noGrp="1"/>
          </p:cNvSpPr>
          <p:nvPr/>
        </p:nvSpPr>
        <p:spPr>
          <a:xfrm>
            <a:off x="672912" y="2274332"/>
            <a:ext cx="5181600" cy="340345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spcAft>
                <a:spcPts val="1200"/>
              </a:spcAft>
            </a:pPr>
            <a:r>
              <a:rPr lang="en-US" sz="1600">
                <a:cs typeface="Arial"/>
              </a:rPr>
              <a:t>Eligible GPs and practices will receive incentive payments for visiting and providing services to their patients who permanently live in a residential aged care home</a:t>
            </a:r>
            <a:endParaRPr lang="en-US" sz="1600"/>
          </a:p>
          <a:p>
            <a:pPr>
              <a:lnSpc>
                <a:spcPct val="120000"/>
              </a:lnSpc>
              <a:spcBef>
                <a:spcPts val="0"/>
              </a:spcBef>
              <a:spcAft>
                <a:spcPts val="1200"/>
              </a:spcAft>
            </a:pPr>
            <a:r>
              <a:rPr lang="en-US" sz="1600">
                <a:cs typeface="Arial"/>
              </a:rPr>
              <a:t>Residents can be actively involved in selecting a preferred GP</a:t>
            </a:r>
            <a:endParaRPr lang="en-US" sz="1600">
              <a:cs typeface="Arial" panose="020B0604020202020204" pitchFamily="34" charset="0"/>
            </a:endParaRPr>
          </a:p>
          <a:p>
            <a:pPr>
              <a:lnSpc>
                <a:spcPct val="120000"/>
              </a:lnSpc>
              <a:spcBef>
                <a:spcPts val="0"/>
              </a:spcBef>
              <a:spcAft>
                <a:spcPts val="1200"/>
              </a:spcAft>
            </a:pPr>
            <a:r>
              <a:rPr lang="en-US" sz="1600">
                <a:cs typeface="Arial"/>
              </a:rPr>
              <a:t>Eligible GPs and patients must be registered in </a:t>
            </a:r>
            <a:r>
              <a:rPr lang="en-US" sz="1600" err="1">
                <a:cs typeface="Arial"/>
              </a:rPr>
              <a:t>MyMedicare</a:t>
            </a:r>
            <a:endParaRPr lang="en-US" sz="1600">
              <a:cs typeface="Arial"/>
            </a:endParaRPr>
          </a:p>
          <a:p>
            <a:pPr>
              <a:lnSpc>
                <a:spcPct val="120000"/>
              </a:lnSpc>
              <a:spcBef>
                <a:spcPts val="0"/>
              </a:spcBef>
              <a:spcAft>
                <a:spcPts val="1200"/>
              </a:spcAft>
            </a:pPr>
            <a:r>
              <a:rPr lang="en-US" sz="1600">
                <a:cs typeface="Arial"/>
              </a:rPr>
              <a:t>Primary Health Network partners will support </a:t>
            </a:r>
            <a:endParaRPr lang="en-US" sz="1600">
              <a:cs typeface="Arial" panose="020B0604020202020204" pitchFamily="34" charset="0"/>
            </a:endParaRPr>
          </a:p>
        </p:txBody>
      </p:sp>
      <p:sp>
        <p:nvSpPr>
          <p:cNvPr id="11" name="Rectangle 10">
            <a:extLst>
              <a:ext uri="{FF2B5EF4-FFF2-40B4-BE49-F238E27FC236}">
                <a16:creationId xmlns:a16="http://schemas.microsoft.com/office/drawing/2014/main" id="{976F058B-D283-6142-92E1-3BEC019672FD}"/>
              </a:ext>
              <a:ext uri="{C183D7F6-B498-43B3-948B-1728B52AA6E4}">
                <adec:decorative xmlns:adec="http://schemas.microsoft.com/office/drawing/2017/decorative" val="1"/>
              </a:ext>
            </a:extLst>
          </p:cNvPr>
          <p:cNvSpPr/>
          <p:nvPr/>
        </p:nvSpPr>
        <p:spPr>
          <a:xfrm>
            <a:off x="0" y="0"/>
            <a:ext cx="12192000" cy="210589"/>
          </a:xfrm>
          <a:prstGeom prst="rect">
            <a:avLst/>
          </a:prstGeom>
          <a:gradFill flip="none" rotWithShape="1">
            <a:gsLst>
              <a:gs pos="0">
                <a:schemeClr val="accent5"/>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0F17793-40D4-1E4E-B711-53DAB532714C}"/>
              </a:ext>
              <a:ext uri="{C183D7F6-B498-43B3-948B-1728B52AA6E4}">
                <adec:decorative xmlns:adec="http://schemas.microsoft.com/office/drawing/2017/decorative" val="1"/>
              </a:ext>
            </a:extLst>
          </p:cNvPr>
          <p:cNvSpPr/>
          <p:nvPr/>
        </p:nvSpPr>
        <p:spPr>
          <a:xfrm>
            <a:off x="0" y="0"/>
            <a:ext cx="12192000" cy="210589"/>
          </a:xfrm>
          <a:prstGeom prst="rect">
            <a:avLst/>
          </a:prstGeom>
          <a:solidFill>
            <a:srgbClr val="004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B8EC37A-3390-724F-9AC7-C9CB30CB8C72}"/>
              </a:ext>
              <a:ext uri="{C183D7F6-B498-43B3-948B-1728B52AA6E4}">
                <adec:decorative xmlns:adec="http://schemas.microsoft.com/office/drawing/2017/decorative" val="1"/>
              </a:ext>
            </a:extLst>
          </p:cNvPr>
          <p:cNvSpPr/>
          <p:nvPr/>
        </p:nvSpPr>
        <p:spPr>
          <a:xfrm>
            <a:off x="837394" y="0"/>
            <a:ext cx="419154"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6EB63D-D593-CC44-9F9E-2E4A915E4880}"/>
              </a:ext>
              <a:ext uri="{C183D7F6-B498-43B3-948B-1728B52AA6E4}">
                <adec:decorative xmlns:adec="http://schemas.microsoft.com/office/drawing/2017/decorative" val="1"/>
              </a:ext>
            </a:extLst>
          </p:cNvPr>
          <p:cNvSpPr/>
          <p:nvPr/>
        </p:nvSpPr>
        <p:spPr>
          <a:xfrm>
            <a:off x="1752993" y="0"/>
            <a:ext cx="581415" cy="210589"/>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5A961F9-D99B-7748-BF91-9F1AFE6B4145}"/>
              </a:ext>
              <a:ext uri="{C183D7F6-B498-43B3-948B-1728B52AA6E4}">
                <adec:decorative xmlns:adec="http://schemas.microsoft.com/office/drawing/2017/decorative" val="1"/>
              </a:ext>
            </a:extLst>
          </p:cNvPr>
          <p:cNvSpPr/>
          <p:nvPr/>
        </p:nvSpPr>
        <p:spPr>
          <a:xfrm>
            <a:off x="2334409"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A410CEF-69C5-4B4B-9F4C-E01C555D5AE1}"/>
              </a:ext>
              <a:ext uri="{C183D7F6-B498-43B3-948B-1728B52AA6E4}">
                <adec:decorative xmlns:adec="http://schemas.microsoft.com/office/drawing/2017/decorative" val="1"/>
              </a:ext>
            </a:extLst>
          </p:cNvPr>
          <p:cNvSpPr/>
          <p:nvPr/>
        </p:nvSpPr>
        <p:spPr>
          <a:xfrm>
            <a:off x="2591194" y="0"/>
            <a:ext cx="256786"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E769CFD-30BB-2E46-91C7-BD45AE705C78}"/>
              </a:ext>
              <a:ext uri="{C183D7F6-B498-43B3-948B-1728B52AA6E4}">
                <adec:decorative xmlns:adec="http://schemas.microsoft.com/office/drawing/2017/decorative" val="1"/>
              </a:ext>
            </a:extLst>
          </p:cNvPr>
          <p:cNvSpPr/>
          <p:nvPr/>
        </p:nvSpPr>
        <p:spPr>
          <a:xfrm>
            <a:off x="3560083"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C589310-3CD4-9742-A39A-380BE0D0E83A}"/>
              </a:ext>
              <a:ext uri="{C183D7F6-B498-43B3-948B-1728B52AA6E4}">
                <adec:decorative xmlns:adec="http://schemas.microsoft.com/office/drawing/2017/decorative" val="1"/>
              </a:ext>
            </a:extLst>
          </p:cNvPr>
          <p:cNvSpPr/>
          <p:nvPr/>
        </p:nvSpPr>
        <p:spPr>
          <a:xfrm>
            <a:off x="3816869" y="-1"/>
            <a:ext cx="1107642"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350CAFF-D8B6-524D-916C-D4DFE2BBAC1E}"/>
              </a:ext>
              <a:ext uri="{C183D7F6-B498-43B3-948B-1728B52AA6E4}">
                <adec:decorative xmlns:adec="http://schemas.microsoft.com/office/drawing/2017/decorative" val="1"/>
              </a:ext>
            </a:extLst>
          </p:cNvPr>
          <p:cNvSpPr/>
          <p:nvPr/>
        </p:nvSpPr>
        <p:spPr>
          <a:xfrm>
            <a:off x="4924511" y="-1"/>
            <a:ext cx="282101" cy="210590"/>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7786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F01287C-3F42-7440-999F-8203CC73004C}"/>
              </a:ext>
            </a:extLst>
          </p:cNvPr>
          <p:cNvSpPr txBox="1">
            <a:spLocks noGrp="1"/>
          </p:cNvSpPr>
          <p:nvPr>
            <p:ph type="title" idx="4294967295"/>
          </p:nvPr>
        </p:nvSpPr>
        <p:spPr>
          <a:xfrm>
            <a:off x="1177702" y="1163584"/>
            <a:ext cx="9822530" cy="646331"/>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a:ln>
                  <a:noFill/>
                </a:ln>
                <a:solidFill>
                  <a:schemeClr val="tx1"/>
                </a:solidFill>
                <a:effectLst/>
                <a:uLnTx/>
                <a:uFillTx/>
                <a:latin typeface="+mn-lt"/>
                <a:ea typeface="+mn-ea"/>
                <a:cs typeface="+mn-cs"/>
              </a:rPr>
              <a:t>Registering for MyMedicare and the incentive</a:t>
            </a:r>
          </a:p>
        </p:txBody>
      </p:sp>
      <p:cxnSp>
        <p:nvCxnSpPr>
          <p:cNvPr id="3" name="Straight Connector 2">
            <a:extLst>
              <a:ext uri="{C183D7F6-B498-43B3-948B-1728B52AA6E4}">
                <adec:decorative xmlns:adec="http://schemas.microsoft.com/office/drawing/2017/decorative" val="1"/>
              </a:ext>
            </a:extLst>
          </p:cNvPr>
          <p:cNvCxnSpPr/>
          <p:nvPr/>
        </p:nvCxnSpPr>
        <p:spPr>
          <a:xfrm flipV="1">
            <a:off x="826771" y="2072400"/>
            <a:ext cx="1080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71A1E966-9867-1639-0098-810384A7F5B5}"/>
              </a:ext>
            </a:extLst>
          </p:cNvPr>
          <p:cNvSpPr>
            <a:spLocks noGrp="1"/>
          </p:cNvSpPr>
          <p:nvPr/>
        </p:nvSpPr>
        <p:spPr>
          <a:xfrm>
            <a:off x="1177702" y="2334886"/>
            <a:ext cx="7901763" cy="248894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AU" sz="1600">
                <a:latin typeface="Arial"/>
                <a:cs typeface="Arial"/>
              </a:rPr>
              <a:t>The practice must be registered in the Services Australia systems for the following:</a:t>
            </a:r>
          </a:p>
          <a:p>
            <a:pPr lvl="0">
              <a:lnSpc>
                <a:spcPct val="110000"/>
              </a:lnSpc>
            </a:pPr>
            <a:r>
              <a:rPr lang="en-AU" sz="1600">
                <a:latin typeface="Arial"/>
                <a:cs typeface="Arial"/>
              </a:rPr>
              <a:t>Provider Digital Access (PRODA)</a:t>
            </a:r>
          </a:p>
          <a:p>
            <a:pPr lvl="0">
              <a:lnSpc>
                <a:spcPct val="110000"/>
              </a:lnSpc>
            </a:pPr>
            <a:r>
              <a:rPr lang="en-AU" sz="1600">
                <a:latin typeface="Arial"/>
                <a:cs typeface="Arial"/>
              </a:rPr>
              <a:t>Health Professional Online Services (HPOS)</a:t>
            </a:r>
          </a:p>
          <a:p>
            <a:pPr lvl="0">
              <a:lnSpc>
                <a:spcPct val="110000"/>
              </a:lnSpc>
            </a:pPr>
            <a:r>
              <a:rPr lang="en-AU" sz="1600">
                <a:latin typeface="Arial"/>
                <a:cs typeface="Arial"/>
              </a:rPr>
              <a:t>the Organisation Register</a:t>
            </a:r>
          </a:p>
          <a:p>
            <a:pPr>
              <a:lnSpc>
                <a:spcPct val="110000"/>
              </a:lnSpc>
            </a:pPr>
            <a:r>
              <a:rPr lang="en-AU" sz="1600">
                <a:latin typeface="Arial"/>
                <a:cs typeface="Arial"/>
              </a:rPr>
              <a:t>eligible GPs need to be linked to the Organisational Register</a:t>
            </a:r>
          </a:p>
          <a:p>
            <a:pPr>
              <a:lnSpc>
                <a:spcPct val="110000"/>
              </a:lnSpc>
            </a:pPr>
            <a:r>
              <a:rPr lang="en-AU" sz="1600">
                <a:latin typeface="Arial"/>
                <a:cs typeface="Arial"/>
              </a:rPr>
              <a:t>practices must first be registered for </a:t>
            </a:r>
            <a:r>
              <a:rPr lang="en-AU" sz="1600" err="1">
                <a:latin typeface="Arial"/>
                <a:cs typeface="Arial"/>
              </a:rPr>
              <a:t>MyMedicare</a:t>
            </a:r>
            <a:r>
              <a:rPr lang="en-AU" sz="1600">
                <a:latin typeface="Arial"/>
                <a:cs typeface="Arial"/>
              </a:rPr>
              <a:t> and add their banking details to then register for the incentive. </a:t>
            </a:r>
            <a:endParaRPr lang="en-AU" sz="160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3698F0D-337F-1BD9-D712-3CB0291F0219}"/>
              </a:ext>
            </a:extLst>
          </p:cNvPr>
          <p:cNvSpPr txBox="1"/>
          <p:nvPr/>
        </p:nvSpPr>
        <p:spPr>
          <a:xfrm>
            <a:off x="1177701" y="5086319"/>
            <a:ext cx="10449070" cy="8838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pPr>
            <a:r>
              <a:rPr lang="en-AU" sz="1600">
                <a:latin typeface="Arial"/>
                <a:cs typeface="Arial"/>
              </a:rPr>
              <a:t>Once the incentive is live, practices will register through the Organisation Register tile in HPOS. Further guidance on this will be provided by Services Australia and will be available online on the Services Australia website to guide practices through the registration process. </a:t>
            </a:r>
          </a:p>
        </p:txBody>
      </p:sp>
    </p:spTree>
    <p:extLst>
      <p:ext uri="{BB962C8B-B14F-4D97-AF65-F5344CB8AC3E}">
        <p14:creationId xmlns:p14="http://schemas.microsoft.com/office/powerpoint/2010/main" val="2805694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2954286F-DD29-7220-01A7-067D73B20899}"/>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481" b="18719"/>
          <a:stretch/>
        </p:blipFill>
        <p:spPr bwMode="auto">
          <a:xfrm flipH="1">
            <a:off x="4533301" y="209851"/>
            <a:ext cx="7658699" cy="557420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5917F82-F894-77F3-8A61-C1BEEFE23B20}"/>
              </a:ext>
              <a:ext uri="{C183D7F6-B498-43B3-948B-1728B52AA6E4}">
                <adec:decorative xmlns:adec="http://schemas.microsoft.com/office/drawing/2017/decorative" val="1"/>
              </a:ext>
            </a:extLst>
          </p:cNvPr>
          <p:cNvSpPr/>
          <p:nvPr/>
        </p:nvSpPr>
        <p:spPr>
          <a:xfrm>
            <a:off x="0" y="214315"/>
            <a:ext cx="9352722" cy="5574205"/>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a:extLst>
              <a:ext uri="{FF2B5EF4-FFF2-40B4-BE49-F238E27FC236}">
                <a16:creationId xmlns:a16="http://schemas.microsoft.com/office/drawing/2014/main" id="{D21E8FF5-9CEA-EDF1-89A1-D22EE9C876D8}"/>
              </a:ext>
              <a:ext uri="{C183D7F6-B498-43B3-948B-1728B52AA6E4}">
                <adec:decorative xmlns:adec="http://schemas.microsoft.com/office/drawing/2017/decorative" val="1"/>
              </a:ext>
            </a:extLst>
          </p:cNvPr>
          <p:cNvSpPr/>
          <p:nvPr/>
        </p:nvSpPr>
        <p:spPr>
          <a:xfrm>
            <a:off x="0" y="214314"/>
            <a:ext cx="11084114" cy="5574205"/>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935F3BA7-3AA9-D734-01C9-18BB38C83DD7}"/>
              </a:ext>
              <a:ext uri="{C183D7F6-B498-43B3-948B-1728B52AA6E4}">
                <adec:decorative xmlns:adec="http://schemas.microsoft.com/office/drawing/2017/decorative" val="1"/>
              </a:ext>
            </a:extLst>
          </p:cNvPr>
          <p:cNvGrpSpPr/>
          <p:nvPr/>
        </p:nvGrpSpPr>
        <p:grpSpPr>
          <a:xfrm>
            <a:off x="465634" y="680760"/>
            <a:ext cx="7775407" cy="4699591"/>
            <a:chOff x="986589" y="1099837"/>
            <a:chExt cx="6875108" cy="3975008"/>
          </a:xfrm>
        </p:grpSpPr>
        <p:sp>
          <p:nvSpPr>
            <p:cNvPr id="5" name="KEYNOTE PRESENTATION">
              <a:extLst>
                <a:ext uri="{FF2B5EF4-FFF2-40B4-BE49-F238E27FC236}">
                  <a16:creationId xmlns:a16="http://schemas.microsoft.com/office/drawing/2014/main" id="{6832FAE0-7B58-9A1A-03FE-9E2E9B9453A4}"/>
                </a:ext>
              </a:extLst>
            </p:cNvPr>
            <p:cNvSpPr txBox="1"/>
            <p:nvPr userDrawn="1"/>
          </p:nvSpPr>
          <p:spPr>
            <a:xfrm>
              <a:off x="1554476" y="3429000"/>
              <a:ext cx="4705610" cy="930868"/>
            </a:xfrm>
            <a:prstGeom prst="rect">
              <a:avLst/>
            </a:prstGeom>
            <a:ln w="12700">
              <a:miter lim="400000"/>
            </a:ln>
            <a:extLst>
              <a:ext uri="{C572A759-6A51-4108-AA02-DFA0A04FC94B}">
                <ma14:wrappingTextBoxFlag xmlns="" xmlns:ma14="http://schemas.microsoft.com/office/mac/drawingml/2011/main"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8A96"/>
                  </a:solidFill>
                  <a:effectLst/>
                  <a:uLnTx/>
                  <a:uFillTx/>
                  <a:latin typeface="Arial"/>
                  <a:ea typeface="Helvetica" charset="0"/>
                  <a:cs typeface="Helvetica" charset="0"/>
                  <a:sym typeface="Open Sans"/>
                </a:rPr>
                <a:t>Pull quote</a:t>
              </a:r>
            </a:p>
          </p:txBody>
        </p:sp>
        <p:sp>
          <p:nvSpPr>
            <p:cNvPr id="6" name="Rechteck">
              <a:extLst>
                <a:ext uri="{FF2B5EF4-FFF2-40B4-BE49-F238E27FC236}">
                  <a16:creationId xmlns:a16="http://schemas.microsoft.com/office/drawing/2014/main" id="{155C27BA-CD4F-2172-61D2-C377C4238EE1}"/>
                </a:ext>
              </a:extLst>
            </p:cNvPr>
            <p:cNvSpPr/>
            <p:nvPr userDrawn="1"/>
          </p:nvSpPr>
          <p:spPr>
            <a:xfrm>
              <a:off x="986589" y="1099837"/>
              <a:ext cx="6875108" cy="3975008"/>
            </a:xfrm>
            <a:prstGeom prst="rect">
              <a:avLst/>
            </a:prstGeom>
            <a:solidFill>
              <a:schemeClr val="bg1"/>
            </a:solidFill>
            <a:ln w="12700">
              <a:miter lim="400000"/>
            </a:ln>
          </p:spPr>
          <p:txBody>
            <a:bodyPr lIns="25400" tIns="25400" rIns="25400" bIns="25400" anchor="ctr"/>
            <a:lstStyle/>
            <a:p>
              <a:pPr marL="0" marR="0" lvl="0" indent="0" algn="l" defTabSz="914400" rtl="0" eaLnBrk="1" fontAlgn="auto" latinLnBrk="0" hangingPunct="1">
                <a:lnSpc>
                  <a:spcPct val="120000"/>
                </a:lnSpc>
                <a:spcBef>
                  <a:spcPts val="0"/>
                </a:spcBef>
                <a:spcAft>
                  <a:spcPts val="0"/>
                </a:spcAft>
                <a:buClrTx/>
                <a:buSzTx/>
                <a:buFontTx/>
                <a:buNone/>
                <a:tabLst/>
                <a:defRPr sz="2600" i="0" spc="0">
                  <a:solidFill>
                    <a:srgbClr val="6E686F"/>
                  </a:solidFill>
                  <a:latin typeface="Open Sans"/>
                  <a:ea typeface="Open Sans"/>
                  <a:cs typeface="Open Sans"/>
                  <a:sym typeface="Open Sans"/>
                </a:defRPr>
              </a:pPr>
              <a:endParaRPr kumimoji="0" sz="1300" b="0" i="0" u="none" strike="noStrike" kern="1200" cap="none" spc="0" normalizeH="0" baseline="0" noProof="0">
                <a:ln>
                  <a:noFill/>
                </a:ln>
                <a:solidFill>
                  <a:srgbClr val="6E686F"/>
                </a:solidFill>
                <a:effectLst/>
                <a:uLnTx/>
                <a:uFillTx/>
                <a:latin typeface="Helvetica" charset="0"/>
                <a:ea typeface="Helvetica" charset="0"/>
                <a:cs typeface="Helvetica" charset="0"/>
                <a:sym typeface="Open Sans"/>
              </a:endParaRPr>
            </a:p>
          </p:txBody>
        </p:sp>
      </p:grpSp>
      <p:sp>
        <p:nvSpPr>
          <p:cNvPr id="7" name="Title 6">
            <a:extLst>
              <a:ext uri="{FF2B5EF4-FFF2-40B4-BE49-F238E27FC236}">
                <a16:creationId xmlns:a16="http://schemas.microsoft.com/office/drawing/2014/main" id="{3341C956-3B02-C175-8A5C-0CC1BD03BC4F}"/>
              </a:ext>
            </a:extLst>
          </p:cNvPr>
          <p:cNvSpPr txBox="1">
            <a:spLocks noGrp="1"/>
          </p:cNvSpPr>
          <p:nvPr>
            <p:ph type="title" idx="4294967295"/>
          </p:nvPr>
        </p:nvSpPr>
        <p:spPr>
          <a:xfrm>
            <a:off x="785826" y="838647"/>
            <a:ext cx="4106903" cy="461665"/>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5BAB"/>
                </a:solidFill>
                <a:effectLst/>
                <a:uLnTx/>
                <a:uFillTx/>
                <a:latin typeface="Arial"/>
                <a:ea typeface="+mn-ea"/>
                <a:cs typeface="+mn-cs"/>
              </a:rPr>
              <a:t>Program eligibility</a:t>
            </a:r>
          </a:p>
        </p:txBody>
      </p:sp>
      <p:sp>
        <p:nvSpPr>
          <p:cNvPr id="8" name="Content Placeholder 2">
            <a:extLst>
              <a:ext uri="{FF2B5EF4-FFF2-40B4-BE49-F238E27FC236}">
                <a16:creationId xmlns:a16="http://schemas.microsoft.com/office/drawing/2014/main" id="{9AAC6605-DC6E-75C6-432F-25B075A6D515}"/>
              </a:ext>
            </a:extLst>
          </p:cNvPr>
          <p:cNvSpPr>
            <a:spLocks noGrp="1"/>
          </p:cNvSpPr>
          <p:nvPr/>
        </p:nvSpPr>
        <p:spPr>
          <a:xfrm>
            <a:off x="703185" y="1278908"/>
            <a:ext cx="6859773" cy="347124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600"/>
              </a:spcBef>
              <a:buNone/>
            </a:pPr>
            <a:r>
              <a:rPr lang="en-AU" sz="1400" b="1" kern="100">
                <a:effectLst/>
                <a:latin typeface="Arial"/>
                <a:ea typeface="Calibri"/>
                <a:cs typeface="Arial"/>
              </a:rPr>
              <a:t>Practices</a:t>
            </a:r>
            <a:r>
              <a:rPr lang="en-AU" sz="1400" kern="100">
                <a:effectLst/>
                <a:latin typeface="Arial"/>
                <a:ea typeface="Calibri"/>
                <a:cs typeface="Arial"/>
              </a:rPr>
              <a:t> must</a:t>
            </a:r>
            <a:r>
              <a:rPr lang="en-AU" sz="1400" kern="100">
                <a:latin typeface="Arial"/>
                <a:ea typeface="Calibri"/>
                <a:cs typeface="Arial"/>
              </a:rPr>
              <a:t>: </a:t>
            </a:r>
            <a:endParaRPr lang="en-AU" sz="1400" kern="100">
              <a:effectLst/>
              <a:latin typeface="Arial" panose="020B0604020202020204" pitchFamily="34" charset="0"/>
              <a:ea typeface="Calibri" panose="020F0502020204030204" pitchFamily="34" charset="0"/>
              <a:cs typeface="Arial" panose="020B0604020202020204" pitchFamily="34" charset="0"/>
            </a:endParaRPr>
          </a:p>
          <a:p>
            <a:pPr>
              <a:lnSpc>
                <a:spcPct val="120000"/>
              </a:lnSpc>
              <a:spcBef>
                <a:spcPts val="600"/>
              </a:spcBef>
            </a:pPr>
            <a:r>
              <a:rPr lang="en-AU" sz="1400" kern="100">
                <a:latin typeface="Arial"/>
                <a:ea typeface="Calibri"/>
                <a:cs typeface="Arial"/>
              </a:rPr>
              <a:t>meet</a:t>
            </a:r>
            <a:r>
              <a:rPr lang="en-AU" sz="1400" kern="100">
                <a:effectLst/>
                <a:latin typeface="Arial"/>
                <a:ea typeface="Calibri"/>
                <a:cs typeface="Arial"/>
              </a:rPr>
              <a:t> eligibility criteria (including registration with Services Australia systems and accreditation against the National General Practice Accreditation Scheme*) and be registered in </a:t>
            </a:r>
            <a:r>
              <a:rPr lang="en-AU" sz="1400" kern="100" err="1">
                <a:effectLst/>
                <a:latin typeface="Arial"/>
                <a:ea typeface="Calibri"/>
                <a:cs typeface="Arial"/>
              </a:rPr>
              <a:t>MyMedicare</a:t>
            </a:r>
            <a:r>
              <a:rPr lang="en-AU" sz="1400" kern="100">
                <a:latin typeface="Arial"/>
                <a:ea typeface="Calibri"/>
                <a:cs typeface="Arial"/>
              </a:rPr>
              <a:t> </a:t>
            </a:r>
            <a:endParaRPr lang="en-AU" sz="1400" kern="100">
              <a:effectLst/>
              <a:latin typeface="Arial" panose="020B0604020202020204" pitchFamily="34" charset="0"/>
              <a:ea typeface="Calibri" panose="020F0502020204030204" pitchFamily="34" charset="0"/>
              <a:cs typeface="Arial" panose="020B0604020202020204" pitchFamily="34" charset="0"/>
            </a:endParaRPr>
          </a:p>
          <a:p>
            <a:pPr>
              <a:lnSpc>
                <a:spcPct val="120000"/>
              </a:lnSpc>
              <a:spcBef>
                <a:spcPts val="600"/>
              </a:spcBef>
            </a:pPr>
            <a:r>
              <a:rPr lang="en-AU" sz="1400" kern="100">
                <a:latin typeface="Arial"/>
                <a:ea typeface="Calibri"/>
                <a:cs typeface="Arial"/>
              </a:rPr>
              <a:t>have banking details registered in </a:t>
            </a:r>
            <a:r>
              <a:rPr lang="en-AU" sz="1400" kern="100" err="1">
                <a:latin typeface="Arial"/>
                <a:ea typeface="Calibri"/>
                <a:cs typeface="Arial"/>
              </a:rPr>
              <a:t>MyMedicare</a:t>
            </a:r>
            <a:endParaRPr lang="en-AU" sz="1400" kern="100">
              <a:latin typeface="Arial"/>
              <a:ea typeface="Calibri"/>
              <a:cs typeface="Arial"/>
            </a:endParaRPr>
          </a:p>
          <a:p>
            <a:pPr>
              <a:lnSpc>
                <a:spcPct val="120000"/>
              </a:lnSpc>
              <a:spcBef>
                <a:spcPts val="600"/>
              </a:spcBef>
            </a:pPr>
            <a:r>
              <a:rPr lang="en-AU" sz="1400" kern="100">
                <a:latin typeface="Arial"/>
                <a:ea typeface="Calibri"/>
                <a:cs typeface="Arial"/>
              </a:rPr>
              <a:t>be</a:t>
            </a:r>
            <a:r>
              <a:rPr lang="en-AU" sz="1400" kern="100">
                <a:effectLst/>
                <a:latin typeface="Arial"/>
                <a:ea typeface="Calibri"/>
                <a:cs typeface="Arial"/>
              </a:rPr>
              <a:t> registered for the General Practice in Aged Care Incentive in </a:t>
            </a:r>
            <a:r>
              <a:rPr lang="en-AU" sz="1400" kern="100" err="1">
                <a:effectLst/>
                <a:latin typeface="Arial"/>
                <a:ea typeface="Calibri"/>
                <a:cs typeface="Arial"/>
              </a:rPr>
              <a:t>MyMedicare</a:t>
            </a:r>
            <a:r>
              <a:rPr lang="en-AU" sz="1400" kern="100">
                <a:latin typeface="Arial"/>
                <a:ea typeface="Calibri"/>
                <a:cs typeface="Arial"/>
              </a:rPr>
              <a:t> </a:t>
            </a:r>
            <a:endParaRPr lang="en-AU" sz="1400" kern="100">
              <a:effectLst/>
              <a:latin typeface="Arial" panose="020B0604020202020204" pitchFamily="34" charset="0"/>
              <a:ea typeface="Calibri" panose="020F0502020204030204" pitchFamily="34" charset="0"/>
              <a:cs typeface="Arial" panose="020B0604020202020204" pitchFamily="34" charset="0"/>
            </a:endParaRPr>
          </a:p>
          <a:p>
            <a:pPr>
              <a:lnSpc>
                <a:spcPct val="120000"/>
              </a:lnSpc>
              <a:spcBef>
                <a:spcPts val="600"/>
              </a:spcBef>
              <a:spcAft>
                <a:spcPts val="800"/>
              </a:spcAft>
            </a:pPr>
            <a:r>
              <a:rPr lang="en-AU" sz="1400" kern="100">
                <a:latin typeface="Arial"/>
                <a:ea typeface="Calibri"/>
                <a:cs typeface="Arial"/>
              </a:rPr>
              <a:t>intend</a:t>
            </a:r>
            <a:r>
              <a:rPr lang="en-AU" sz="1400" kern="100">
                <a:effectLst/>
                <a:latin typeface="Arial"/>
                <a:ea typeface="Calibri"/>
                <a:cs typeface="Arial"/>
              </a:rPr>
              <a:t> to deliver General Practice in Aged Care Incentive services to registered patients</a:t>
            </a:r>
            <a:r>
              <a:rPr lang="en-AU" sz="1400" kern="100">
                <a:latin typeface="Arial"/>
                <a:ea typeface="Calibri"/>
                <a:cs typeface="Arial"/>
              </a:rPr>
              <a:t>. </a:t>
            </a:r>
            <a:endParaRPr lang="en-AU" sz="1400" kern="100">
              <a:effectLst/>
              <a:latin typeface="Arial" panose="020B0604020202020204" pitchFamily="34" charset="0"/>
              <a:ea typeface="Calibri" panose="020F0502020204030204" pitchFamily="34" charset="0"/>
              <a:cs typeface="Arial" panose="020B0604020202020204" pitchFamily="34" charset="0"/>
            </a:endParaRPr>
          </a:p>
          <a:p>
            <a:pPr marL="0" indent="0">
              <a:lnSpc>
                <a:spcPct val="120000"/>
              </a:lnSpc>
              <a:spcBef>
                <a:spcPts val="600"/>
              </a:spcBef>
              <a:buNone/>
            </a:pPr>
            <a:r>
              <a:rPr lang="en-AU" sz="1400" b="1" kern="100">
                <a:latin typeface="Arial"/>
                <a:ea typeface="Calibri"/>
                <a:cs typeface="Arial"/>
              </a:rPr>
              <a:t>Responsible providers </a:t>
            </a:r>
            <a:r>
              <a:rPr lang="en-AU" sz="1400" kern="100">
                <a:latin typeface="Arial"/>
                <a:ea typeface="Calibri"/>
                <a:cs typeface="Arial"/>
              </a:rPr>
              <a:t>must: </a:t>
            </a:r>
            <a:endParaRPr lang="en-AU" sz="1400" kern="100">
              <a:latin typeface="Arial" panose="020B0604020202020204" pitchFamily="34" charset="0"/>
              <a:ea typeface="Calibri" panose="020F0502020204030204" pitchFamily="34" charset="0"/>
              <a:cs typeface="Arial" panose="020B0604020202020204" pitchFamily="34" charset="0"/>
            </a:endParaRPr>
          </a:p>
          <a:p>
            <a:pPr>
              <a:lnSpc>
                <a:spcPct val="120000"/>
              </a:lnSpc>
              <a:spcBef>
                <a:spcPts val="600"/>
              </a:spcBef>
            </a:pPr>
            <a:r>
              <a:rPr lang="en-AU" sz="1400" kern="100">
                <a:latin typeface="Arial"/>
                <a:ea typeface="Calibri"/>
                <a:cs typeface="Arial"/>
              </a:rPr>
              <a:t>hold</a:t>
            </a:r>
            <a:r>
              <a:rPr lang="en-AU" sz="1400" kern="100">
                <a:effectLst/>
                <a:latin typeface="Arial"/>
                <a:ea typeface="Calibri"/>
                <a:cs typeface="Arial"/>
              </a:rPr>
              <a:t> an incentive eligible provider speciality code</a:t>
            </a:r>
          </a:p>
          <a:p>
            <a:pPr>
              <a:lnSpc>
                <a:spcPct val="120000"/>
              </a:lnSpc>
              <a:spcBef>
                <a:spcPts val="600"/>
              </a:spcBef>
            </a:pPr>
            <a:r>
              <a:rPr lang="en-AU" sz="1400" kern="100">
                <a:latin typeface="Arial"/>
                <a:ea typeface="Calibri"/>
                <a:cs typeface="Arial"/>
              </a:rPr>
              <a:t>be</a:t>
            </a:r>
            <a:r>
              <a:rPr lang="en-AU" sz="1400" kern="100">
                <a:effectLst/>
                <a:latin typeface="Arial"/>
                <a:ea typeface="Calibri"/>
                <a:cs typeface="Arial"/>
              </a:rPr>
              <a:t> linked to the practice in the Organisation Register</a:t>
            </a:r>
          </a:p>
          <a:p>
            <a:pPr>
              <a:lnSpc>
                <a:spcPct val="120000"/>
              </a:lnSpc>
              <a:spcBef>
                <a:spcPts val="600"/>
              </a:spcBef>
              <a:spcAft>
                <a:spcPts val="800"/>
              </a:spcAft>
            </a:pPr>
            <a:r>
              <a:rPr lang="en-AU" sz="1400" kern="100">
                <a:latin typeface="Arial"/>
                <a:ea typeface="Calibri"/>
                <a:cs typeface="Arial"/>
              </a:rPr>
              <a:t>intend</a:t>
            </a:r>
            <a:r>
              <a:rPr lang="en-AU" sz="1400" kern="100">
                <a:effectLst/>
                <a:latin typeface="Arial"/>
                <a:ea typeface="Calibri"/>
                <a:cs typeface="Arial"/>
              </a:rPr>
              <a:t> to be responsible for the delivery of services to incentive patients</a:t>
            </a:r>
            <a:r>
              <a:rPr lang="en-AU" sz="1400" kern="100">
                <a:latin typeface="Arial"/>
                <a:ea typeface="Calibri"/>
                <a:cs typeface="Arial"/>
              </a:rPr>
              <a:t>.</a:t>
            </a:r>
            <a:endParaRPr lang="en-AU" sz="1400" kern="100">
              <a:effectLst/>
              <a:latin typeface="Arial"/>
              <a:ea typeface="Calibri"/>
              <a:cs typeface="Arial"/>
            </a:endParaRPr>
          </a:p>
        </p:txBody>
      </p:sp>
    </p:spTree>
    <p:extLst>
      <p:ext uri="{BB962C8B-B14F-4D97-AF65-F5344CB8AC3E}">
        <p14:creationId xmlns:p14="http://schemas.microsoft.com/office/powerpoint/2010/main" val="3223240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DoH New Brand">
      <a:dk1>
        <a:srgbClr val="000000"/>
      </a:dk1>
      <a:lt1>
        <a:srgbClr val="FFFFFF"/>
      </a:lt1>
      <a:dk2>
        <a:srgbClr val="6D6D70"/>
      </a:dk2>
      <a:lt2>
        <a:srgbClr val="F0F1F1"/>
      </a:lt2>
      <a:accent1>
        <a:srgbClr val="008A95"/>
      </a:accent1>
      <a:accent2>
        <a:srgbClr val="005BAB"/>
      </a:accent2>
      <a:accent3>
        <a:srgbClr val="A5A5A5"/>
      </a:accent3>
      <a:accent4>
        <a:srgbClr val="A11165"/>
      </a:accent4>
      <a:accent5>
        <a:srgbClr val="A7B12F"/>
      </a:accent5>
      <a:accent6>
        <a:srgbClr val="E1C50A"/>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HAC-powerpoint-2023" id="{3E62F053-8CE1-2749-9DEB-41FEC34C028D}" vid="{0596A3D3-6620-FF4B-8C30-47ED71F9099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4f1bf92-8efe-42de-a57b-c47f1363fb08" xsi:nil="true"/>
    <lcf76f155ced4ddcb4097134ff3c332f xmlns="7c980402-323e-4976-aa94-186e43b5ebe6">
      <Terms xmlns="http://schemas.microsoft.com/office/infopath/2007/PartnerControls"/>
    </lcf76f155ced4ddcb4097134ff3c332f>
    <SharedWithUsers xmlns="64f1bf92-8efe-42de-a57b-c47f1363fb08">
      <UserInfo>
        <DisplayName>THOMAS, Mark</DisplayName>
        <AccountId>7391</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38756645B5D2A428763B0189B7EC204" ma:contentTypeVersion="15" ma:contentTypeDescription="Create a new document." ma:contentTypeScope="" ma:versionID="694a4e33493e4c1fcf52ba2fb96c24dd">
  <xsd:schema xmlns:xsd="http://www.w3.org/2001/XMLSchema" xmlns:xs="http://www.w3.org/2001/XMLSchema" xmlns:p="http://schemas.microsoft.com/office/2006/metadata/properties" xmlns:ns2="7c980402-323e-4976-aa94-186e43b5ebe6" xmlns:ns3="64f1bf92-8efe-42de-a57b-c47f1363fb08" targetNamespace="http://schemas.microsoft.com/office/2006/metadata/properties" ma:root="true" ma:fieldsID="1be21bcf681988cba87f1679f4922a2f" ns2:_="" ns3:_="">
    <xsd:import namespace="7c980402-323e-4976-aa94-186e43b5ebe6"/>
    <xsd:import namespace="64f1bf92-8efe-42de-a57b-c47f1363fb0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980402-323e-4976-aa94-186e43b5eb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89927c38-8944-418e-ac9b-4d6e75543028"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f1bf92-8efe-42de-a57b-c47f1363fb0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5af9e385-1bd1-4bfa-a23e-9bc8d2b423c5}" ma:internalName="TaxCatchAll" ma:showField="CatchAllData" ma:web="64f1bf92-8efe-42de-a57b-c47f1363fb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BBE339F-BAD8-4A76-8A9B-1A7F5211AD39}">
  <ds:schemaRefs>
    <ds:schemaRef ds:uri="http://schemas.microsoft.com/sharepoint/v3/contenttype/forms"/>
  </ds:schemaRefs>
</ds:datastoreItem>
</file>

<file path=customXml/itemProps2.xml><?xml version="1.0" encoding="utf-8"?>
<ds:datastoreItem xmlns:ds="http://schemas.openxmlformats.org/officeDocument/2006/customXml" ds:itemID="{C029F1DE-711E-4FEC-B30C-4957D8EE3752}">
  <ds:schemaRefs>
    <ds:schemaRef ds:uri="64f1bf92-8efe-42de-a57b-c47f1363fb08"/>
    <ds:schemaRef ds:uri="7c980402-323e-4976-aa94-186e43b5ebe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E35CECD-601E-400E-B185-FAC093DFC1D1}">
  <ds:schemaRefs>
    <ds:schemaRef ds:uri="64f1bf92-8efe-42de-a57b-c47f1363fb08"/>
    <ds:schemaRef ds:uri="7c980402-323e-4976-aa94-186e43b5ebe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Department of Health and Aged Care - powerpoint template (1)</Template>
  <TotalTime>98</TotalTime>
  <Words>3580</Words>
  <Application>Microsoft Office PowerPoint</Application>
  <PresentationFormat>Widescreen</PresentationFormat>
  <Paragraphs>284</Paragraphs>
  <Slides>23</Slides>
  <Notes>21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Aptos</vt:lpstr>
      <vt:lpstr>Aptos Narrow</vt:lpstr>
      <vt:lpstr>Arial</vt:lpstr>
      <vt:lpstr>Arial,Sans-Serif</vt:lpstr>
      <vt:lpstr>Calibri</vt:lpstr>
      <vt:lpstr>Helvetica</vt:lpstr>
      <vt:lpstr>Helvetica Neue</vt:lpstr>
      <vt:lpstr>Helvetica Neue UltraLight</vt:lpstr>
      <vt:lpstr>Symbol</vt:lpstr>
      <vt:lpstr>Office Theme</vt:lpstr>
      <vt:lpstr>The General Practice in Aged Care Incentive</vt:lpstr>
      <vt:lpstr>Presentation overview</vt:lpstr>
      <vt:lpstr>What is the current experience?</vt:lpstr>
      <vt:lpstr>A recommendation for change</vt:lpstr>
      <vt:lpstr>What is the General Practice in Aged Care Incentive</vt:lpstr>
      <vt:lpstr>Why is the incentive important? </vt:lpstr>
      <vt:lpstr>How does the incentive work?</vt:lpstr>
      <vt:lpstr>Registering for MyMedicare and the incentive</vt:lpstr>
      <vt:lpstr>Program eligibility</vt:lpstr>
      <vt:lpstr>Service requirements</vt:lpstr>
      <vt:lpstr>Patient primary care journey example</vt:lpstr>
      <vt:lpstr>Mavis’ primary care journey over a year</vt:lpstr>
      <vt:lpstr>How is this incentive different to previous incentives?</vt:lpstr>
      <vt:lpstr>Structure and process</vt:lpstr>
      <vt:lpstr>Roles and responsibilities of GPs and the care team</vt:lpstr>
      <vt:lpstr>Roles and responsibilities of practices</vt:lpstr>
      <vt:lpstr>Other stakeholder input that supports the incentive</vt:lpstr>
      <vt:lpstr>What are the potential benefits to residential aged care home residents?</vt:lpstr>
      <vt:lpstr>What are the benefits for GPs and practices?</vt:lpstr>
      <vt:lpstr>Considerations before participation</vt:lpstr>
      <vt:lpstr>In summary</vt:lpstr>
      <vt:lpstr>Questions?</vt:lpstr>
      <vt:lpstr>For more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Primary Care Peaks presentation</dc:title>
  <dc:subject>General Practice in Aged Care Incentive</dc:subject>
  <dc:creator>Australian Government Department of Health and Aged Care</dc:creator>
  <cp:lastModifiedBy>Australian Government Department of Health and Aged </cp:lastModifiedBy>
  <cp:revision>3</cp:revision>
  <cp:lastPrinted>2018-09-20T02:29:20Z</cp:lastPrinted>
  <dcterms:created xsi:type="dcterms:W3CDTF">2024-07-23T22:20:22Z</dcterms:created>
  <dcterms:modified xsi:type="dcterms:W3CDTF">2024-08-08T03:39:47Z</dcterms:modified>
</cp:coreProperties>
</file>