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93" r:id="rId4"/>
  </p:sldMasterIdLst>
  <p:notesMasterIdLst>
    <p:notesMasterId r:id="rId23"/>
  </p:notesMasterIdLst>
  <p:handoutMasterIdLst>
    <p:handoutMasterId r:id="rId24"/>
  </p:handoutMasterIdLst>
  <p:sldIdLst>
    <p:sldId id="2147472053" r:id="rId5"/>
    <p:sldId id="2147472054" r:id="rId6"/>
    <p:sldId id="2147472055" r:id="rId7"/>
    <p:sldId id="2147472056" r:id="rId8"/>
    <p:sldId id="2147472057" r:id="rId9"/>
    <p:sldId id="2147472070" r:id="rId10"/>
    <p:sldId id="2147472072" r:id="rId11"/>
    <p:sldId id="2147472067" r:id="rId12"/>
    <p:sldId id="2147472073" r:id="rId13"/>
    <p:sldId id="2147472074" r:id="rId14"/>
    <p:sldId id="2147472062" r:id="rId15"/>
    <p:sldId id="2147472079" r:id="rId16"/>
    <p:sldId id="2147472060" r:id="rId17"/>
    <p:sldId id="463" r:id="rId18"/>
    <p:sldId id="2147472077" r:id="rId19"/>
    <p:sldId id="2147472071" r:id="rId20"/>
    <p:sldId id="314" r:id="rId21"/>
    <p:sldId id="45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BAB"/>
    <a:srgbClr val="008A96"/>
    <a:srgbClr val="F1F2F2"/>
    <a:srgbClr val="00B4C4"/>
    <a:srgbClr val="005CAB"/>
    <a:srgbClr val="153A6E"/>
    <a:srgbClr val="00727E"/>
    <a:srgbClr val="004C91"/>
    <a:srgbClr val="153A96"/>
    <a:srgbClr val="0091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B04777-BD79-474A-9382-38E64CA53722}" v="149" dt="2024-08-07T02:17:53.053"/>
  </p1510:revLst>
</p1510:revInfo>
</file>

<file path=ppt/tableStyles.xml><?xml version="1.0" encoding="utf-8"?>
<a:tblStyleLst xmlns:a="http://schemas.openxmlformats.org/drawingml/2006/main" def="{5C22544A-7EE6-4342-B048-85BDC9FD1C3A}">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72" autoAdjust="0"/>
  </p:normalViewPr>
  <p:slideViewPr>
    <p:cSldViewPr snapToGrid="0">
      <p:cViewPr varScale="1">
        <p:scale>
          <a:sx n="112" d="100"/>
          <a:sy n="112" d="100"/>
        </p:scale>
        <p:origin x="78" y="44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96BD2C-675F-EB49-90C0-04BE238EA62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BA457F-96B0-7940-A355-704673CC641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C007C1-EFE5-D647-A9AD-E46E503CBB2C}" type="datetimeFigureOut">
              <a:rPr lang="en-US" smtClean="0"/>
              <a:t>8/8/2024</a:t>
            </a:fld>
            <a:endParaRPr lang="en-US"/>
          </a:p>
        </p:txBody>
      </p:sp>
      <p:sp>
        <p:nvSpPr>
          <p:cNvPr id="4" name="Footer Placeholder 3">
            <a:extLst>
              <a:ext uri="{FF2B5EF4-FFF2-40B4-BE49-F238E27FC236}">
                <a16:creationId xmlns:a16="http://schemas.microsoft.com/office/drawing/2014/main" id="{4AC93EC4-0AFF-BA47-92F6-879424DB280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391E6F3-8DEB-2746-872B-68149DD438C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F24250-436E-B84D-848B-317CC4F20292}" type="slidenum">
              <a:rPr lang="en-US" smtClean="0"/>
              <a:t>‹#›</a:t>
            </a:fld>
            <a:endParaRPr lang="en-US"/>
          </a:p>
        </p:txBody>
      </p:sp>
    </p:spTree>
    <p:extLst>
      <p:ext uri="{BB962C8B-B14F-4D97-AF65-F5344CB8AC3E}">
        <p14:creationId xmlns:p14="http://schemas.microsoft.com/office/powerpoint/2010/main" val="26339625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3730FA-5F08-DA4E-AAAA-2D71BC162741}" type="datetimeFigureOut">
              <a:rPr lang="en-US" smtClean="0"/>
              <a:t>8/8/2024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AF9032-5597-3042-A2EA-4E24F1F56884}" type="slidenum">
              <a:rPr lang="en-US" smtClean="0"/>
              <a:t>‹#›</a:t>
            </a:fld>
            <a:endParaRPr lang="en-US"/>
          </a:p>
        </p:txBody>
      </p:sp>
    </p:spTree>
    <p:extLst>
      <p:ext uri="{BB962C8B-B14F-4D97-AF65-F5344CB8AC3E}">
        <p14:creationId xmlns:p14="http://schemas.microsoft.com/office/powerpoint/2010/main" val="3678818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F9032-5597-3042-A2EA-4E24F1F56884}" type="slidenum">
              <a:rPr lang="en-US" smtClean="0"/>
              <a:t>1</a:t>
            </a:fld>
            <a:endParaRPr lang="en-US"/>
          </a:p>
        </p:txBody>
      </p:sp>
    </p:spTree>
    <p:extLst>
      <p:ext uri="{BB962C8B-B14F-4D97-AF65-F5344CB8AC3E}">
        <p14:creationId xmlns:p14="http://schemas.microsoft.com/office/powerpoint/2010/main" val="332698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spcAft>
                <a:spcPts val="600"/>
              </a:spcAft>
            </a:pPr>
            <a:r>
              <a:rPr lang="en-US" sz="1200" b="0" i="0" u="none" strike="noStrike">
                <a:solidFill>
                  <a:srgbClr val="000000"/>
                </a:solidFill>
                <a:effectLst/>
                <a:latin typeface="Arial" panose="020B0604020202020204" pitchFamily="34" charset="0"/>
                <a:cs typeface="Arial" panose="020B0604020202020204" pitchFamily="34" charset="0"/>
              </a:rPr>
              <a:t>Patient story - What could </a:t>
            </a:r>
            <a:r>
              <a:rPr lang="en-US" sz="1200" b="0" i="1" u="none" strike="noStrike">
                <a:solidFill>
                  <a:srgbClr val="000000"/>
                </a:solidFill>
                <a:effectLst/>
                <a:latin typeface="Arial" panose="020B0604020202020204" pitchFamily="34" charset="0"/>
                <a:cs typeface="Arial" panose="020B0604020202020204" pitchFamily="34" charset="0"/>
              </a:rPr>
              <a:t>good</a:t>
            </a:r>
            <a:r>
              <a:rPr lang="en-US" sz="1200" b="0" i="0" u="none" strike="noStrike">
                <a:solidFill>
                  <a:srgbClr val="000000"/>
                </a:solidFill>
                <a:effectLst/>
                <a:latin typeface="Arial" panose="020B0604020202020204" pitchFamily="34" charset="0"/>
                <a:cs typeface="Arial" panose="020B0604020202020204" pitchFamily="34" charset="0"/>
              </a:rPr>
              <a:t> look like in residential aged care homes?</a:t>
            </a:r>
            <a:r>
              <a:rPr lang="en-US" sz="1200" b="0" i="0">
                <a:solidFill>
                  <a:srgbClr val="444444"/>
                </a:solidFill>
                <a:effectLst/>
                <a:latin typeface="Arial" panose="020B0604020202020204" pitchFamily="34" charset="0"/>
                <a:cs typeface="Arial" panose="020B0604020202020204" pitchFamily="34" charset="0"/>
              </a:rPr>
              <a:t>​</a:t>
            </a:r>
          </a:p>
          <a:p>
            <a:pPr algn="l" rtl="0" fontAlgn="base">
              <a:spcAft>
                <a:spcPts val="600"/>
              </a:spcAft>
            </a:pPr>
            <a:r>
              <a:rPr lang="en-US" sz="1200" b="0" i="0">
                <a:solidFill>
                  <a:srgbClr val="444444"/>
                </a:solidFill>
                <a:effectLst/>
                <a:latin typeface="Arial" panose="020B0604020202020204" pitchFamily="34" charset="0"/>
                <a:cs typeface="Arial" panose="020B0604020202020204" pitchFamily="34" charset="0"/>
              </a:rPr>
              <a:t>​</a:t>
            </a:r>
            <a:r>
              <a:rPr lang="en-US" sz="1200" b="0" i="0" u="none" strike="noStrike">
                <a:solidFill>
                  <a:srgbClr val="000000"/>
                </a:solidFill>
                <a:effectLst/>
                <a:latin typeface="Arial" panose="020B0604020202020204" pitchFamily="34" charset="0"/>
                <a:cs typeface="Arial" panose="020B0604020202020204" pitchFamily="34" charset="0"/>
              </a:rPr>
              <a:t>Mavis is an 89-year longstanding resident of a residential aged care home in a regional area of NSW. She is widowed and has two adult children, one of whom lives nearby. Both children are busy with their careers and family commitments. Mavis does not </a:t>
            </a:r>
            <a:r>
              <a:rPr lang="en-US" sz="1200" b="0" i="0" u="none" strike="noStrike" err="1">
                <a:solidFill>
                  <a:srgbClr val="000000"/>
                </a:solidFill>
                <a:effectLst/>
                <a:latin typeface="Arial" panose="020B0604020202020204" pitchFamily="34" charset="0"/>
                <a:cs typeface="Arial" panose="020B0604020202020204" pitchFamily="34" charset="0"/>
              </a:rPr>
              <a:t>socialise</a:t>
            </a:r>
            <a:r>
              <a:rPr lang="en-US" sz="1200" b="0" i="0" u="none" strike="noStrike">
                <a:solidFill>
                  <a:srgbClr val="000000"/>
                </a:solidFill>
                <a:effectLst/>
                <a:latin typeface="Arial" panose="020B0604020202020204" pitchFamily="34" charset="0"/>
                <a:cs typeface="Arial" panose="020B0604020202020204" pitchFamily="34" charset="0"/>
              </a:rPr>
              <a:t> much with other residents. She is well educated and had a career in school administration before she retired. She has a long-standing GP who has regularly visited her in the residential aged care home over the past three years. </a:t>
            </a:r>
            <a:r>
              <a:rPr lang="en-US" sz="1200" b="0" i="0">
                <a:solidFill>
                  <a:srgbClr val="444444"/>
                </a:solidFill>
                <a:effectLst/>
                <a:latin typeface="Arial" panose="020B0604020202020204" pitchFamily="34" charset="0"/>
                <a:cs typeface="Arial" panose="020B0604020202020204" pitchFamily="34" charset="0"/>
              </a:rPr>
              <a:t>​</a:t>
            </a:r>
          </a:p>
          <a:p>
            <a:pPr algn="l" rtl="0" fontAlgn="base">
              <a:spcAft>
                <a:spcPts val="600"/>
              </a:spcAft>
            </a:pPr>
            <a:r>
              <a:rPr lang="en-US" sz="1200" b="0" i="0" u="none" strike="noStrike">
                <a:solidFill>
                  <a:srgbClr val="000000"/>
                </a:solidFill>
                <a:effectLst/>
                <a:latin typeface="Arial" panose="020B0604020202020204" pitchFamily="34" charset="0"/>
                <a:cs typeface="Arial" panose="020B0604020202020204" pitchFamily="34" charset="0"/>
              </a:rPr>
              <a:t>Mavis has chronic obstructive pulmonary disease (COPD), is oxygen-dependent and lives with other conditions including sleep </a:t>
            </a:r>
            <a:r>
              <a:rPr lang="en-US" sz="1200" b="0" i="0" u="none" strike="noStrike" err="1">
                <a:solidFill>
                  <a:srgbClr val="000000"/>
                </a:solidFill>
                <a:effectLst/>
                <a:latin typeface="Arial" panose="020B0604020202020204" pitchFamily="34" charset="0"/>
                <a:cs typeface="Arial" panose="020B0604020202020204" pitchFamily="34" charset="0"/>
              </a:rPr>
              <a:t>apnoea</a:t>
            </a:r>
            <a:r>
              <a:rPr lang="en-US" sz="1200" b="0" i="0" u="none" strike="noStrike">
                <a:solidFill>
                  <a:srgbClr val="000000"/>
                </a:solidFill>
                <a:effectLst/>
                <a:latin typeface="Arial" panose="020B0604020202020204" pitchFamily="34" charset="0"/>
                <a:cs typeface="Arial" panose="020B0604020202020204" pitchFamily="34" charset="0"/>
              </a:rPr>
              <a:t>, congestive heart failure, and arthritis – a source of chronic pain. She experiences recurrent urinary tract infections. Mavis is on seven different medications including medication for chronic pain. Her mobility is good across short distances, and she has no history of falls. She becomes very breathless and often requires a wheelchair.  </a:t>
            </a:r>
            <a:r>
              <a:rPr lang="en-US" sz="1200" b="0" i="0">
                <a:solidFill>
                  <a:srgbClr val="444444"/>
                </a:solidFill>
                <a:effectLst/>
                <a:latin typeface="Arial" panose="020B0604020202020204" pitchFamily="34" charset="0"/>
                <a:cs typeface="Arial" panose="020B0604020202020204" pitchFamily="34" charset="0"/>
              </a:rPr>
              <a:t>​</a:t>
            </a:r>
          </a:p>
          <a:p>
            <a:pPr algn="l" rtl="0" fontAlgn="base">
              <a:spcAft>
                <a:spcPts val="600"/>
              </a:spcAft>
            </a:pPr>
            <a:r>
              <a:rPr lang="en-US" sz="1200" b="0" i="0" u="none" strike="noStrike">
                <a:solidFill>
                  <a:srgbClr val="000000"/>
                </a:solidFill>
                <a:effectLst/>
                <a:latin typeface="Arial" panose="020B0604020202020204" pitchFamily="34" charset="0"/>
                <a:cs typeface="Arial" panose="020B0604020202020204" pitchFamily="34" charset="0"/>
              </a:rPr>
              <a:t>Mavis understands how her condition impacts on her ability to conduct day to day functions and is keen to stay well. She has some confidence in her own ability to manage her condition with the support of staff at her residential aged care home but recently has experienced frequent trips to hospital. She is seeing a physiotherapist to assist with her lung health and mobility. While she is keen to avoid any further trips to hospital, she is resistant to the physio’s suggested exercises. What matters to Mavis at this stage of her life is quality time with her family. She has lost some capacity to do the reading she used to enjoy but she still gets to it when she can. While not diagnosed, Mavis is likely to be depressed</a:t>
            </a:r>
            <a:r>
              <a:rPr lang="en-US" sz="1200" b="0" i="0">
                <a:solidFill>
                  <a:srgbClr val="444444"/>
                </a:solidFill>
                <a:effectLst/>
                <a:latin typeface="Arial" panose="020B0604020202020204" pitchFamily="34" charset="0"/>
                <a:cs typeface="Arial" panose="020B0604020202020204" pitchFamily="34" charset="0"/>
              </a:rPr>
              <a:t>​</a:t>
            </a:r>
          </a:p>
          <a:p>
            <a:pPr algn="l" rtl="0" fontAlgn="base">
              <a:spcAft>
                <a:spcPts val="600"/>
              </a:spcAft>
            </a:pPr>
            <a:r>
              <a:rPr lang="en-US" sz="1200" b="0" i="0">
                <a:solidFill>
                  <a:srgbClr val="444444"/>
                </a:solidFill>
                <a:effectLst/>
                <a:latin typeface="Arial" panose="020B0604020202020204" pitchFamily="34" charset="0"/>
                <a:cs typeface="Arial" panose="020B0604020202020204" pitchFamily="34" charset="0"/>
              </a:rPr>
              <a:t>​</a:t>
            </a:r>
            <a:r>
              <a:rPr lang="en-US" sz="1200" b="0" i="0" u="none" strike="noStrike">
                <a:solidFill>
                  <a:srgbClr val="000000"/>
                </a:solidFill>
                <a:effectLst/>
                <a:latin typeface="Arial" panose="020B0604020202020204" pitchFamily="34" charset="0"/>
                <a:cs typeface="Arial" panose="020B0604020202020204" pitchFamily="34" charset="0"/>
              </a:rPr>
              <a:t>Talk through the patient story.</a:t>
            </a:r>
            <a:r>
              <a:rPr lang="en-US" sz="1200" b="0" i="0">
                <a:solidFill>
                  <a:srgbClr val="444444"/>
                </a:solidFill>
                <a:effectLst/>
                <a:latin typeface="Arial" panose="020B0604020202020204" pitchFamily="34" charset="0"/>
                <a:cs typeface="Arial" panose="020B0604020202020204" pitchFamily="34" charset="0"/>
              </a:rPr>
              <a:t>​</a:t>
            </a:r>
          </a:p>
          <a:p>
            <a:pPr algn="l" rtl="0" fontAlgn="base">
              <a:spcAft>
                <a:spcPts val="600"/>
              </a:spcAft>
            </a:pPr>
            <a:r>
              <a:rPr lang="en-US" sz="1200" b="0" i="0">
                <a:solidFill>
                  <a:srgbClr val="444444"/>
                </a:solidFill>
                <a:effectLst/>
                <a:latin typeface="Arial" panose="020B0604020202020204" pitchFamily="34" charset="0"/>
                <a:cs typeface="Arial" panose="020B0604020202020204" pitchFamily="34" charset="0"/>
              </a:rPr>
              <a:t>​</a:t>
            </a:r>
            <a:r>
              <a:rPr lang="en-US" sz="1200" b="0" i="0" u="none" strike="noStrike">
                <a:solidFill>
                  <a:srgbClr val="000000"/>
                </a:solidFill>
                <a:effectLst/>
                <a:latin typeface="Arial" panose="020B0604020202020204" pitchFamily="34" charset="0"/>
                <a:cs typeface="Arial" panose="020B0604020202020204" pitchFamily="34" charset="0"/>
              </a:rPr>
              <a:t>Does this resonate? </a:t>
            </a:r>
            <a:r>
              <a:rPr lang="en-US" sz="1200" b="0" i="0">
                <a:solidFill>
                  <a:srgbClr val="444444"/>
                </a:solidFill>
                <a:effectLst/>
                <a:latin typeface="Arial" panose="020B0604020202020204" pitchFamily="34" charset="0"/>
                <a:cs typeface="Arial" panose="020B0604020202020204" pitchFamily="34" charset="0"/>
              </a:rPr>
              <a:t>​</a:t>
            </a:r>
          </a:p>
          <a:p>
            <a:pPr algn="l" rtl="0" fontAlgn="base">
              <a:spcAft>
                <a:spcPts val="600"/>
              </a:spcAft>
            </a:pPr>
            <a:r>
              <a:rPr lang="en-US" sz="1200" b="0" i="0">
                <a:solidFill>
                  <a:srgbClr val="444444"/>
                </a:solidFill>
                <a:effectLst/>
                <a:latin typeface="Arial" panose="020B0604020202020204" pitchFamily="34" charset="0"/>
                <a:cs typeface="Arial" panose="020B0604020202020204" pitchFamily="34" charset="0"/>
              </a:rPr>
              <a:t>​</a:t>
            </a:r>
            <a:r>
              <a:rPr lang="en-US" sz="1200" b="0" i="0" u="none" strike="noStrike">
                <a:solidFill>
                  <a:srgbClr val="000000"/>
                </a:solidFill>
                <a:effectLst/>
                <a:latin typeface="Arial" panose="020B0604020202020204" pitchFamily="34" charset="0"/>
                <a:cs typeface="Arial" panose="020B0604020202020204" pitchFamily="34" charset="0"/>
              </a:rPr>
              <a:t>Point out the regular visits and the care planning services</a:t>
            </a:r>
            <a:r>
              <a:rPr lang="en-US" sz="1200" b="0" i="0">
                <a:solidFill>
                  <a:srgbClr val="444444"/>
                </a:solidFill>
                <a:effectLst/>
                <a:latin typeface="Arial" panose="020B0604020202020204" pitchFamily="34" charset="0"/>
                <a:cs typeface="Arial" panose="020B0604020202020204" pitchFamily="34" charset="0"/>
              </a:rPr>
              <a:t>​.</a:t>
            </a:r>
            <a:endParaRPr lang="en-AU"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AAF9032-5597-3042-A2EA-4E24F1F56884}" type="slidenum">
              <a:rPr lang="en-US" smtClean="0"/>
              <a:t>10</a:t>
            </a:fld>
            <a:endParaRPr lang="en-US"/>
          </a:p>
        </p:txBody>
      </p:sp>
    </p:spTree>
    <p:extLst>
      <p:ext uri="{BB962C8B-B14F-4D97-AF65-F5344CB8AC3E}">
        <p14:creationId xmlns:p14="http://schemas.microsoft.com/office/powerpoint/2010/main" val="2235333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spcAft>
                <a:spcPts val="600"/>
              </a:spcAft>
            </a:pPr>
            <a:r>
              <a:rPr lang="en-AU" b="0" i="0" u="none" strike="noStrike">
                <a:solidFill>
                  <a:srgbClr val="000000"/>
                </a:solidFill>
                <a:effectLst/>
                <a:latin typeface="Arial" panose="020B0604020202020204" pitchFamily="34" charset="0"/>
                <a:cs typeface="Arial" panose="020B0604020202020204" pitchFamily="34" charset="0"/>
              </a:rPr>
              <a:t>This slide outlines the benefits to people living in aged care:</a:t>
            </a:r>
            <a:r>
              <a:rPr lang="en-US" b="0" i="0">
                <a:solidFill>
                  <a:srgbClr val="444444"/>
                </a:solidFill>
                <a:effectLst/>
                <a:latin typeface="Arial" panose="020B0604020202020204" pitchFamily="34" charset="0"/>
                <a:cs typeface="Arial" panose="020B0604020202020204" pitchFamily="34" charset="0"/>
              </a:rPr>
              <a:t>​</a:t>
            </a:r>
          </a:p>
          <a:p>
            <a:pPr marL="171450" indent="-171450" algn="l" rtl="0" fontAlgn="base">
              <a:spcAft>
                <a:spcPts val="600"/>
              </a:spcAft>
              <a:buFont typeface="Arial" panose="020B0604020202020204" pitchFamily="34" charset="0"/>
              <a:buChar char="•"/>
            </a:pPr>
            <a:r>
              <a:rPr lang="en-AU" b="0" i="0" u="none" strike="noStrike">
                <a:solidFill>
                  <a:srgbClr val="000000"/>
                </a:solidFill>
                <a:effectLst/>
                <a:latin typeface="Arial" panose="020B0604020202020204" pitchFamily="34" charset="0"/>
                <a:cs typeface="Arial" panose="020B0604020202020204" pitchFamily="34" charset="0"/>
              </a:rPr>
              <a:t>more proactive, timely care</a:t>
            </a:r>
            <a:r>
              <a:rPr lang="en-US" b="0" i="0">
                <a:solidFill>
                  <a:srgbClr val="444444"/>
                </a:solidFill>
                <a:effectLst/>
                <a:latin typeface="Arial" panose="020B0604020202020204" pitchFamily="34" charset="0"/>
                <a:cs typeface="Arial" panose="020B0604020202020204" pitchFamily="34" charset="0"/>
              </a:rPr>
              <a:t>​</a:t>
            </a:r>
          </a:p>
          <a:p>
            <a:pPr marL="171450" indent="-171450" algn="l" rtl="0" fontAlgn="base">
              <a:spcAft>
                <a:spcPts val="600"/>
              </a:spcAft>
              <a:buFont typeface="Arial" panose="020B0604020202020204" pitchFamily="34" charset="0"/>
              <a:buChar char="•"/>
            </a:pPr>
            <a:r>
              <a:rPr lang="en-AU" b="0" i="0" u="none" strike="noStrike">
                <a:solidFill>
                  <a:srgbClr val="000000"/>
                </a:solidFill>
                <a:effectLst/>
                <a:latin typeface="Arial" panose="020B0604020202020204" pitchFamily="34" charset="0"/>
                <a:cs typeface="Arial" panose="020B0604020202020204" pitchFamily="34" charset="0"/>
              </a:rPr>
              <a:t>more regular visits</a:t>
            </a:r>
            <a:r>
              <a:rPr lang="en-US" b="0" i="0">
                <a:solidFill>
                  <a:srgbClr val="444444"/>
                </a:solidFill>
                <a:effectLst/>
                <a:latin typeface="Arial" panose="020B0604020202020204" pitchFamily="34" charset="0"/>
                <a:cs typeface="Arial" panose="020B0604020202020204" pitchFamily="34" charset="0"/>
              </a:rPr>
              <a:t>​</a:t>
            </a:r>
          </a:p>
          <a:p>
            <a:pPr marL="171450" indent="-171450" algn="l" rtl="0" fontAlgn="base">
              <a:spcAft>
                <a:spcPts val="600"/>
              </a:spcAft>
              <a:buFont typeface="Arial" panose="020B0604020202020204" pitchFamily="34" charset="0"/>
              <a:buChar char="•"/>
            </a:pPr>
            <a:r>
              <a:rPr lang="en-AU" b="0" i="0" u="none" strike="noStrike">
                <a:solidFill>
                  <a:srgbClr val="000000"/>
                </a:solidFill>
                <a:effectLst/>
                <a:latin typeface="Arial" panose="020B0604020202020204" pitchFamily="34" charset="0"/>
                <a:cs typeface="Arial" panose="020B0604020202020204" pitchFamily="34" charset="0"/>
              </a:rPr>
              <a:t>better planning and co-ordination</a:t>
            </a:r>
            <a:r>
              <a:rPr lang="en-US" b="0" i="0">
                <a:solidFill>
                  <a:srgbClr val="444444"/>
                </a:solidFill>
                <a:effectLst/>
                <a:latin typeface="Arial" panose="020B0604020202020204" pitchFamily="34" charset="0"/>
                <a:cs typeface="Arial" panose="020B0604020202020204" pitchFamily="34" charset="0"/>
              </a:rPr>
              <a:t>​</a:t>
            </a:r>
          </a:p>
          <a:p>
            <a:pPr marL="171450" indent="-171450" algn="l" rtl="0" fontAlgn="base">
              <a:spcAft>
                <a:spcPts val="600"/>
              </a:spcAft>
              <a:buFont typeface="Arial" panose="020B0604020202020204" pitchFamily="34" charset="0"/>
              <a:buChar char="•"/>
            </a:pPr>
            <a:r>
              <a:rPr lang="en-AU" b="0" i="0" u="none" strike="noStrike">
                <a:solidFill>
                  <a:srgbClr val="000000"/>
                </a:solidFill>
                <a:effectLst/>
                <a:latin typeface="Arial" panose="020B0604020202020204" pitchFamily="34" charset="0"/>
                <a:cs typeface="Arial" panose="020B0604020202020204" pitchFamily="34" charset="0"/>
              </a:rPr>
              <a:t>minimise avoidable hospitalisations</a:t>
            </a:r>
            <a:r>
              <a:rPr lang="en-US" b="0" i="0">
                <a:solidFill>
                  <a:srgbClr val="444444"/>
                </a:solidFill>
                <a:effectLst/>
                <a:latin typeface="Arial" panose="020B0604020202020204" pitchFamily="34" charset="0"/>
                <a:cs typeface="Arial" panose="020B0604020202020204" pitchFamily="34" charset="0"/>
              </a:rPr>
              <a:t>​.</a:t>
            </a:r>
            <a:endParaRPr lang="en-AU">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AAF9032-5597-3042-A2EA-4E24F1F56884}" type="slidenum">
              <a:rPr lang="en-US" smtClean="0"/>
              <a:t>11</a:t>
            </a:fld>
            <a:endParaRPr lang="en-US"/>
          </a:p>
        </p:txBody>
      </p:sp>
    </p:spTree>
    <p:extLst>
      <p:ext uri="{BB962C8B-B14F-4D97-AF65-F5344CB8AC3E}">
        <p14:creationId xmlns:p14="http://schemas.microsoft.com/office/powerpoint/2010/main" val="3337919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spcAft>
                <a:spcPts val="600"/>
              </a:spcAft>
            </a:pPr>
            <a:r>
              <a:rPr lang="en-US" b="0" i="0" u="none" strike="noStrike">
                <a:solidFill>
                  <a:srgbClr val="000000"/>
                </a:solidFill>
                <a:effectLst/>
                <a:latin typeface="Arial" panose="020B0604020202020204" pitchFamily="34" charset="0"/>
                <a:cs typeface="Arial" panose="020B0604020202020204" pitchFamily="34" charset="0"/>
              </a:rPr>
              <a:t>In order to access the package of care provided under the incentive program guidelines people need to:</a:t>
            </a:r>
            <a:endParaRPr lang="en-US" b="0" i="0">
              <a:solidFill>
                <a:srgbClr val="444444"/>
              </a:solidFill>
              <a:effectLst/>
              <a:latin typeface="Arial" panose="020B0604020202020204" pitchFamily="34" charset="0"/>
              <a:cs typeface="Arial" panose="020B0604020202020204" pitchFamily="34" charset="0"/>
            </a:endParaRPr>
          </a:p>
          <a:p>
            <a:pPr algn="l" rtl="0" fontAlgn="base">
              <a:spcAft>
                <a:spcPts val="600"/>
              </a:spcAft>
            </a:pPr>
            <a:r>
              <a:rPr lang="en-GB" b="0" i="0" u="none" strike="noStrike">
                <a:solidFill>
                  <a:srgbClr val="000000"/>
                </a:solidFill>
                <a:effectLst/>
                <a:latin typeface="Arial" panose="020B0604020202020204" pitchFamily="34" charset="0"/>
                <a:cs typeface="Arial" panose="020B0604020202020204" pitchFamily="34" charset="0"/>
              </a:rPr>
              <a:t>- choose a preferred GP and the clinic they work in</a:t>
            </a:r>
            <a:r>
              <a:rPr lang="en-US" b="0" i="0">
                <a:solidFill>
                  <a:srgbClr val="444444"/>
                </a:solidFill>
                <a:effectLst/>
                <a:latin typeface="Arial" panose="020B0604020202020204" pitchFamily="34" charset="0"/>
                <a:cs typeface="Arial" panose="020B0604020202020204" pitchFamily="34" charset="0"/>
              </a:rPr>
              <a:t>​</a:t>
            </a:r>
          </a:p>
          <a:p>
            <a:pPr algn="l" rtl="0" fontAlgn="base">
              <a:spcAft>
                <a:spcPts val="600"/>
              </a:spcAft>
            </a:pPr>
            <a:r>
              <a:rPr lang="en-GB" b="0" i="0" u="none" strike="noStrike">
                <a:solidFill>
                  <a:srgbClr val="000000"/>
                </a:solidFill>
                <a:effectLst/>
                <a:latin typeface="Arial" panose="020B0604020202020204" pitchFamily="34" charset="0"/>
                <a:cs typeface="Arial" panose="020B0604020202020204" pitchFamily="34" charset="0"/>
              </a:rPr>
              <a:t>- discuss their choices and eligibility for the incentive with them</a:t>
            </a:r>
            <a:r>
              <a:rPr lang="en-US" b="0" i="0">
                <a:solidFill>
                  <a:srgbClr val="444444"/>
                </a:solidFill>
                <a:effectLst/>
                <a:latin typeface="Arial" panose="020B0604020202020204" pitchFamily="34" charset="0"/>
                <a:cs typeface="Arial" panose="020B0604020202020204" pitchFamily="34" charset="0"/>
              </a:rPr>
              <a:t>​</a:t>
            </a:r>
          </a:p>
          <a:p>
            <a:pPr algn="l" rtl="0" fontAlgn="base">
              <a:spcAft>
                <a:spcPts val="600"/>
              </a:spcAft>
            </a:pPr>
            <a:r>
              <a:rPr lang="en-GB" b="0" i="0" u="none" strike="noStrike">
                <a:solidFill>
                  <a:srgbClr val="000000"/>
                </a:solidFill>
                <a:effectLst/>
                <a:latin typeface="Arial" panose="020B0604020202020204" pitchFamily="34" charset="0"/>
                <a:cs typeface="Arial" panose="020B0604020202020204" pitchFamily="34" charset="0"/>
              </a:rPr>
              <a:t>- complete the MyMedicare registration form if they haven't already done so.</a:t>
            </a:r>
            <a:endParaRPr lang="en-AU">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AAF9032-5597-3042-A2EA-4E24F1F56884}" type="slidenum">
              <a:rPr lang="en-US" smtClean="0"/>
              <a:t>12</a:t>
            </a:fld>
            <a:endParaRPr lang="en-US"/>
          </a:p>
        </p:txBody>
      </p:sp>
    </p:spTree>
    <p:extLst>
      <p:ext uri="{BB962C8B-B14F-4D97-AF65-F5344CB8AC3E}">
        <p14:creationId xmlns:p14="http://schemas.microsoft.com/office/powerpoint/2010/main" val="1310748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spcAft>
                <a:spcPts val="600"/>
              </a:spcAft>
            </a:pPr>
            <a:r>
              <a:rPr lang="en-AU" sz="1200" b="0" i="0" u="none" strike="noStrike">
                <a:solidFill>
                  <a:srgbClr val="000000"/>
                </a:solidFill>
                <a:effectLst/>
                <a:latin typeface="Arial" panose="020B0604020202020204" pitchFamily="34" charset="0"/>
                <a:cs typeface="Arial" panose="020B0604020202020204" pitchFamily="34" charset="0"/>
              </a:rPr>
              <a:t>Not all GPs will choose to participate in the General Practice in Aged Care Incentive</a:t>
            </a:r>
            <a:r>
              <a:rPr lang="en-US" sz="1200" b="0" i="0">
                <a:solidFill>
                  <a:srgbClr val="444444"/>
                </a:solidFill>
                <a:effectLst/>
                <a:latin typeface="Arial" panose="020B0604020202020204" pitchFamily="34" charset="0"/>
                <a:cs typeface="Arial" panose="020B0604020202020204" pitchFamily="34" charset="0"/>
              </a:rPr>
              <a:t>​.</a:t>
            </a:r>
          </a:p>
          <a:p>
            <a:pPr algn="l" rtl="0" fontAlgn="base">
              <a:spcAft>
                <a:spcPts val="600"/>
              </a:spcAft>
            </a:pPr>
            <a:r>
              <a:rPr lang="en-AU" sz="1200" b="0" i="0">
                <a:solidFill>
                  <a:srgbClr val="444444"/>
                </a:solidFill>
                <a:effectLst/>
                <a:latin typeface="Arial" panose="020B0604020202020204" pitchFamily="34" charset="0"/>
                <a:cs typeface="Arial" panose="020B0604020202020204" pitchFamily="34" charset="0"/>
              </a:rPr>
              <a:t>​</a:t>
            </a:r>
            <a:r>
              <a:rPr lang="en-AU" sz="1200" b="0" i="0" u="none" strike="noStrike">
                <a:solidFill>
                  <a:srgbClr val="000000"/>
                </a:solidFill>
                <a:effectLst/>
                <a:latin typeface="Arial" panose="020B0604020202020204" pitchFamily="34" charset="0"/>
                <a:cs typeface="Arial" panose="020B0604020202020204" pitchFamily="34" charset="0"/>
              </a:rPr>
              <a:t>It is important for people, families and carers to talk with the usual GP to better understand:</a:t>
            </a:r>
            <a:r>
              <a:rPr lang="en-US" sz="1200" b="0" i="0">
                <a:solidFill>
                  <a:srgbClr val="444444"/>
                </a:solidFill>
                <a:effectLst/>
                <a:latin typeface="Arial" panose="020B0604020202020204" pitchFamily="34" charset="0"/>
                <a:cs typeface="Arial" panose="020B0604020202020204" pitchFamily="34" charset="0"/>
              </a:rPr>
              <a:t>​</a:t>
            </a:r>
          </a:p>
          <a:p>
            <a:pPr lvl="1" algn="l" rtl="0" fontAlgn="base">
              <a:spcAft>
                <a:spcPts val="600"/>
              </a:spcAft>
              <a:buFont typeface="Arial" panose="020B0604020202020204" pitchFamily="34" charset="0"/>
              <a:buChar char="•"/>
            </a:pPr>
            <a:r>
              <a:rPr lang="en-AU" sz="1200" b="0" i="0" u="none" strike="noStrike">
                <a:solidFill>
                  <a:srgbClr val="000000"/>
                </a:solidFill>
                <a:effectLst/>
                <a:latin typeface="Arial" panose="020B0604020202020204" pitchFamily="34" charset="0"/>
                <a:cs typeface="Arial" panose="020B0604020202020204" pitchFamily="34" charset="0"/>
              </a:rPr>
              <a:t>whether the GP is participating in the incentive, and</a:t>
            </a:r>
            <a:r>
              <a:rPr lang="en-US" sz="1200" b="0" i="0">
                <a:solidFill>
                  <a:srgbClr val="444444"/>
                </a:solidFill>
                <a:effectLst/>
                <a:latin typeface="Arial" panose="020B0604020202020204" pitchFamily="34" charset="0"/>
                <a:cs typeface="Arial" panose="020B0604020202020204" pitchFamily="34" charset="0"/>
              </a:rPr>
              <a:t>​</a:t>
            </a:r>
          </a:p>
          <a:p>
            <a:pPr lvl="1" algn="l" rtl="0" fontAlgn="base">
              <a:spcAft>
                <a:spcPts val="600"/>
              </a:spcAft>
              <a:buFont typeface="Arial" panose="020B0604020202020204" pitchFamily="34" charset="0"/>
              <a:buChar char="•"/>
            </a:pPr>
            <a:r>
              <a:rPr lang="en-AU" sz="1200" b="0" i="0" u="none" strike="noStrike">
                <a:solidFill>
                  <a:srgbClr val="000000"/>
                </a:solidFill>
                <a:effectLst/>
                <a:latin typeface="Arial" panose="020B0604020202020204" pitchFamily="34" charset="0"/>
                <a:cs typeface="Arial" panose="020B0604020202020204" pitchFamily="34" charset="0"/>
              </a:rPr>
              <a:t>the level of service they will provide.</a:t>
            </a:r>
            <a:r>
              <a:rPr lang="en-US" sz="1200" b="0" i="0">
                <a:solidFill>
                  <a:srgbClr val="444444"/>
                </a:solidFill>
                <a:effectLst/>
                <a:latin typeface="Arial" panose="020B0604020202020204" pitchFamily="34" charset="0"/>
                <a:cs typeface="Arial" panose="020B0604020202020204" pitchFamily="34" charset="0"/>
              </a:rPr>
              <a:t>​</a:t>
            </a:r>
            <a:endParaRPr lang="en-AU" sz="1200" b="0" i="0">
              <a:solidFill>
                <a:srgbClr val="444444"/>
              </a:solidFill>
              <a:effectLst/>
              <a:latin typeface="Arial" panose="020B0604020202020204" pitchFamily="34" charset="0"/>
              <a:cs typeface="Arial" panose="020B0604020202020204" pitchFamily="34" charset="0"/>
            </a:endParaRPr>
          </a:p>
          <a:p>
            <a:pPr algn="l" rtl="0" fontAlgn="base">
              <a:spcAft>
                <a:spcPts val="600"/>
              </a:spcAft>
              <a:buFont typeface="Arial" panose="020B0604020202020204" pitchFamily="34" charset="0"/>
              <a:buChar char="•"/>
            </a:pPr>
            <a:r>
              <a:rPr lang="en-AU" sz="1200" b="0" i="0" u="none" strike="noStrike">
                <a:solidFill>
                  <a:srgbClr val="000000"/>
                </a:solidFill>
                <a:effectLst/>
                <a:latin typeface="Arial" panose="020B0604020202020204" pitchFamily="34" charset="0"/>
                <a:cs typeface="Arial" panose="020B0604020202020204" pitchFamily="34" charset="0"/>
              </a:rPr>
              <a:t>A GP and their practice may not be participating in the General Practice in Aged Care Incentive but willing to continue to provide care to people living in residential aged care.</a:t>
            </a:r>
            <a:endParaRPr lang="en-AU" sz="1200" b="0" i="0">
              <a:solidFill>
                <a:srgbClr val="444444"/>
              </a:solidFill>
              <a:effectLst/>
              <a:latin typeface="Arial" panose="020B0604020202020204" pitchFamily="34" charset="0"/>
              <a:cs typeface="Arial" panose="020B0604020202020204" pitchFamily="34" charset="0"/>
            </a:endParaRPr>
          </a:p>
          <a:p>
            <a:pPr algn="l" rtl="0" fontAlgn="base">
              <a:spcAft>
                <a:spcPts val="600"/>
              </a:spcAft>
              <a:buFont typeface="Arial" panose="020B0604020202020204" pitchFamily="34" charset="0"/>
              <a:buChar char="•"/>
            </a:pPr>
            <a:r>
              <a:rPr lang="en-AU" sz="1200" b="0" i="0" u="none" strike="noStrike">
                <a:solidFill>
                  <a:srgbClr val="000000"/>
                </a:solidFill>
                <a:effectLst/>
                <a:latin typeface="Arial" panose="020B0604020202020204" pitchFamily="34" charset="0"/>
                <a:cs typeface="Arial" panose="020B0604020202020204" pitchFamily="34" charset="0"/>
              </a:rPr>
              <a:t>If the resident prefers, they may seek to find an alternative provider who is participating in the General Practice in Aged Care Incentive and willing to take them on as a registered patient to be eligible to provide the services outlined above.</a:t>
            </a:r>
            <a:r>
              <a:rPr lang="en-US" sz="1200" b="0" i="0">
                <a:solidFill>
                  <a:srgbClr val="444444"/>
                </a:solidFill>
                <a:effectLst/>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5"/>
          </p:nvPr>
        </p:nvSpPr>
        <p:spPr/>
        <p:txBody>
          <a:bodyPr/>
          <a:lstStyle/>
          <a:p>
            <a:fld id="{FAAF9032-5597-3042-A2EA-4E24F1F56884}" type="slidenum">
              <a:rPr lang="en-US" smtClean="0"/>
              <a:t>13</a:t>
            </a:fld>
            <a:endParaRPr lang="en-US"/>
          </a:p>
        </p:txBody>
      </p:sp>
    </p:spTree>
    <p:extLst>
      <p:ext uri="{BB962C8B-B14F-4D97-AF65-F5344CB8AC3E}">
        <p14:creationId xmlns:p14="http://schemas.microsoft.com/office/powerpoint/2010/main" val="668548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AU" sz="1200" b="0" i="0" u="none" strike="noStrike">
                <a:solidFill>
                  <a:srgbClr val="000000"/>
                </a:solidFill>
                <a:effectLst/>
                <a:latin typeface="Arial" panose="020B0604020202020204" pitchFamily="34" charset="0"/>
                <a:cs typeface="Arial" panose="020B0604020202020204" pitchFamily="34" charset="0"/>
              </a:rPr>
              <a:t>It is important for people, their family, friends and carers to understand their rights so that they can make informed choices.</a:t>
            </a:r>
            <a:endParaRPr lang="en-AU"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AAF9032-5597-3042-A2EA-4E24F1F56884}" type="slidenum">
              <a:rPr lang="en-US" smtClean="0"/>
              <a:t>14</a:t>
            </a:fld>
            <a:endParaRPr lang="en-US"/>
          </a:p>
        </p:txBody>
      </p:sp>
    </p:spTree>
    <p:extLst>
      <p:ext uri="{BB962C8B-B14F-4D97-AF65-F5344CB8AC3E}">
        <p14:creationId xmlns:p14="http://schemas.microsoft.com/office/powerpoint/2010/main" val="2638171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AF9032-5597-3042-A2EA-4E24F1F56884}" type="slidenum">
              <a:rPr lang="en-US" smtClean="0"/>
              <a:t>15</a:t>
            </a:fld>
            <a:endParaRPr lang="en-US"/>
          </a:p>
        </p:txBody>
      </p:sp>
    </p:spTree>
    <p:extLst>
      <p:ext uri="{BB962C8B-B14F-4D97-AF65-F5344CB8AC3E}">
        <p14:creationId xmlns:p14="http://schemas.microsoft.com/office/powerpoint/2010/main" val="2145050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spcAft>
                <a:spcPts val="600"/>
              </a:spcAft>
            </a:pPr>
            <a:r>
              <a:rPr lang="en-AU" sz="1200" b="0" i="0" u="none" strike="noStrike">
                <a:solidFill>
                  <a:srgbClr val="000000"/>
                </a:solidFill>
                <a:effectLst/>
                <a:latin typeface="Arial" panose="020B0604020202020204" pitchFamily="34" charset="0"/>
                <a:cs typeface="Arial" panose="020B0604020202020204" pitchFamily="34" charset="0"/>
              </a:rPr>
              <a:t>This slide provides an overview of My Medicare. </a:t>
            </a:r>
            <a:r>
              <a:rPr lang="en-US" sz="1200" b="0" i="0">
                <a:solidFill>
                  <a:srgbClr val="444444"/>
                </a:solidFill>
                <a:effectLst/>
                <a:latin typeface="Arial" panose="020B0604020202020204" pitchFamily="34" charset="0"/>
                <a:cs typeface="Arial" panose="020B0604020202020204" pitchFamily="34" charset="0"/>
              </a:rPr>
              <a:t>​</a:t>
            </a:r>
          </a:p>
          <a:p>
            <a:pPr algn="l" rtl="0" fontAlgn="base">
              <a:spcAft>
                <a:spcPts val="600"/>
              </a:spcAft>
            </a:pPr>
            <a:r>
              <a:rPr lang="en-AU" sz="1200" b="0" i="0">
                <a:solidFill>
                  <a:srgbClr val="444444"/>
                </a:solidFill>
                <a:effectLst/>
                <a:latin typeface="Arial" panose="020B0604020202020204" pitchFamily="34" charset="0"/>
                <a:cs typeface="Arial" panose="020B0604020202020204" pitchFamily="34" charset="0"/>
              </a:rPr>
              <a:t>​</a:t>
            </a:r>
            <a:r>
              <a:rPr lang="en-AU" sz="1200" b="0" i="0" u="none" strike="noStrike">
                <a:solidFill>
                  <a:srgbClr val="000000"/>
                </a:solidFill>
                <a:effectLst/>
                <a:latin typeface="Arial" panose="020B0604020202020204" pitchFamily="34" charset="0"/>
                <a:cs typeface="Arial" panose="020B0604020202020204" pitchFamily="34" charset="0"/>
              </a:rPr>
              <a:t>Main points include:</a:t>
            </a:r>
            <a:r>
              <a:rPr lang="en-US" sz="1200" b="0" i="0">
                <a:solidFill>
                  <a:srgbClr val="444444"/>
                </a:solidFill>
                <a:effectLst/>
                <a:latin typeface="Arial" panose="020B0604020202020204" pitchFamily="34" charset="0"/>
                <a:cs typeface="Arial" panose="020B0604020202020204" pitchFamily="34" charset="0"/>
              </a:rPr>
              <a:t>​</a:t>
            </a:r>
            <a:endParaRPr lang="en-AU" sz="1200" b="0" i="0">
              <a:solidFill>
                <a:srgbClr val="444444"/>
              </a:solidFill>
              <a:effectLst/>
              <a:latin typeface="Arial" panose="020B0604020202020204" pitchFamily="34" charset="0"/>
              <a:cs typeface="Arial" panose="020B0604020202020204" pitchFamily="34" charset="0"/>
            </a:endParaRPr>
          </a:p>
          <a:p>
            <a:pPr algn="l" rtl="0" fontAlgn="base">
              <a:spcAft>
                <a:spcPts val="600"/>
              </a:spcAft>
              <a:buFont typeface="Arial" panose="020B0604020202020204" pitchFamily="34" charset="0"/>
              <a:buChar char="•"/>
            </a:pPr>
            <a:r>
              <a:rPr lang="en-AU" sz="1200" b="0" i="0" u="none" strike="noStrike">
                <a:solidFill>
                  <a:srgbClr val="000000"/>
                </a:solidFill>
                <a:effectLst/>
                <a:latin typeface="Arial" panose="020B0604020202020204" pitchFamily="34" charset="0"/>
                <a:cs typeface="Arial" panose="020B0604020202020204" pitchFamily="34" charset="0"/>
              </a:rPr>
              <a:t>MyMedicare registration with a preferred practice and GP is a requirements of the incentive</a:t>
            </a:r>
            <a:r>
              <a:rPr lang="en-US" sz="1200" b="0" i="0">
                <a:solidFill>
                  <a:srgbClr val="444444"/>
                </a:solidFill>
                <a:effectLst/>
                <a:latin typeface="Arial" panose="020B0604020202020204" pitchFamily="34" charset="0"/>
                <a:cs typeface="Arial" panose="020B0604020202020204" pitchFamily="34" charset="0"/>
              </a:rPr>
              <a:t>​.</a:t>
            </a:r>
            <a:endParaRPr lang="en-AU" sz="1200" b="0" i="0">
              <a:solidFill>
                <a:srgbClr val="444444"/>
              </a:solidFill>
              <a:effectLst/>
              <a:latin typeface="Arial" panose="020B0604020202020204" pitchFamily="34" charset="0"/>
              <a:cs typeface="Arial" panose="020B0604020202020204" pitchFamily="34" charset="0"/>
            </a:endParaRPr>
          </a:p>
          <a:p>
            <a:pPr algn="l" rtl="0" fontAlgn="base">
              <a:spcAft>
                <a:spcPts val="600"/>
              </a:spcAft>
              <a:buFont typeface="Arial" panose="020B0604020202020204" pitchFamily="34" charset="0"/>
              <a:buChar char="•"/>
            </a:pPr>
            <a:r>
              <a:rPr lang="en-AU" sz="1200" b="0" i="0" u="none" strike="noStrike">
                <a:solidFill>
                  <a:srgbClr val="000000"/>
                </a:solidFill>
                <a:effectLst/>
                <a:latin typeface="Arial" panose="020B0604020202020204" pitchFamily="34" charset="0"/>
                <a:cs typeface="Arial" panose="020B0604020202020204" pitchFamily="34" charset="0"/>
              </a:rPr>
              <a:t>Patient registration with a practice and GP is voluntary for patients, the practice and the GP.</a:t>
            </a:r>
            <a:r>
              <a:rPr lang="en-US" sz="1200" b="0" i="0">
                <a:solidFill>
                  <a:srgbClr val="444444"/>
                </a:solidFill>
                <a:effectLst/>
                <a:latin typeface="Arial" panose="020B0604020202020204" pitchFamily="34" charset="0"/>
                <a:cs typeface="Arial" panose="020B0604020202020204" pitchFamily="34" charset="0"/>
              </a:rPr>
              <a:t>​</a:t>
            </a:r>
            <a:endParaRPr lang="en-AU" sz="1200" b="0" i="0">
              <a:solidFill>
                <a:srgbClr val="444444"/>
              </a:solidFill>
              <a:effectLst/>
              <a:latin typeface="Arial" panose="020B0604020202020204" pitchFamily="34" charset="0"/>
              <a:cs typeface="Arial" panose="020B0604020202020204" pitchFamily="34" charset="0"/>
            </a:endParaRPr>
          </a:p>
          <a:p>
            <a:pPr algn="l" rtl="0" fontAlgn="base">
              <a:spcAft>
                <a:spcPts val="600"/>
              </a:spcAft>
              <a:buFont typeface="Arial" panose="020B0604020202020204" pitchFamily="34" charset="0"/>
              <a:buChar char="•"/>
            </a:pPr>
            <a:r>
              <a:rPr lang="en-AU" sz="1200" b="0" i="0" u="none" strike="noStrike">
                <a:solidFill>
                  <a:srgbClr val="000000"/>
                </a:solidFill>
                <a:effectLst/>
                <a:latin typeface="Arial" panose="020B0604020202020204" pitchFamily="34" charset="0"/>
                <a:cs typeface="Arial" panose="020B0604020202020204" pitchFamily="34" charset="0"/>
              </a:rPr>
              <a:t>The preferred practice and GP must be registered in MyMedicare before the patient can register</a:t>
            </a:r>
            <a:r>
              <a:rPr lang="en-US" sz="1200" b="0" i="0">
                <a:solidFill>
                  <a:srgbClr val="444444"/>
                </a:solidFill>
                <a:effectLst/>
                <a:latin typeface="Arial" panose="020B0604020202020204" pitchFamily="34" charset="0"/>
                <a:cs typeface="Arial" panose="020B0604020202020204" pitchFamily="34" charset="0"/>
              </a:rPr>
              <a:t>​.</a:t>
            </a:r>
            <a:endParaRPr lang="en-AU" sz="1200" b="0" i="0">
              <a:solidFill>
                <a:srgbClr val="444444"/>
              </a:solidFill>
              <a:effectLst/>
              <a:latin typeface="Arial" panose="020B0604020202020204" pitchFamily="34" charset="0"/>
              <a:cs typeface="Arial" panose="020B0604020202020204" pitchFamily="34" charset="0"/>
            </a:endParaRPr>
          </a:p>
          <a:p>
            <a:pPr algn="l" rtl="0" fontAlgn="base">
              <a:spcAft>
                <a:spcPts val="600"/>
              </a:spcAft>
              <a:buFont typeface="Arial" panose="020B0604020202020204" pitchFamily="34" charset="0"/>
              <a:buChar char="•"/>
            </a:pPr>
            <a:r>
              <a:rPr lang="en-AU" sz="1200" b="0" i="0" u="none" strike="noStrike">
                <a:solidFill>
                  <a:srgbClr val="000000"/>
                </a:solidFill>
                <a:effectLst/>
                <a:latin typeface="Arial" panose="020B0604020202020204" pitchFamily="34" charset="0"/>
                <a:cs typeface="Arial" panose="020B0604020202020204" pitchFamily="34" charset="0"/>
              </a:rPr>
              <a:t>It is important to talk with your preferred provider about whether you can register with them and their practice to ensure they have capacity</a:t>
            </a:r>
            <a:r>
              <a:rPr lang="en-US" sz="1200" b="0" i="0">
                <a:solidFill>
                  <a:srgbClr val="444444"/>
                </a:solidFill>
                <a:effectLst/>
                <a:latin typeface="Arial" panose="020B0604020202020204" pitchFamily="34" charset="0"/>
                <a:cs typeface="Arial" panose="020B0604020202020204" pitchFamily="34" charset="0"/>
              </a:rPr>
              <a:t>​.</a:t>
            </a:r>
            <a:endParaRPr lang="en-AU" sz="1200" b="0" i="0">
              <a:solidFill>
                <a:srgbClr val="444444"/>
              </a:solidFill>
              <a:effectLst/>
              <a:latin typeface="Arial" panose="020B0604020202020204" pitchFamily="34" charset="0"/>
              <a:cs typeface="Arial" panose="020B0604020202020204" pitchFamily="34" charset="0"/>
            </a:endParaRPr>
          </a:p>
          <a:p>
            <a:pPr algn="l" rtl="0" fontAlgn="base">
              <a:spcAft>
                <a:spcPts val="600"/>
              </a:spcAft>
            </a:pPr>
            <a:r>
              <a:rPr lang="en-AU" sz="1200" b="0" i="0" u="none" strike="noStrike">
                <a:solidFill>
                  <a:srgbClr val="000000"/>
                </a:solidFill>
                <a:effectLst/>
                <a:latin typeface="Arial" panose="020B0604020202020204" pitchFamily="34" charset="0"/>
                <a:cs typeface="Arial" panose="020B0604020202020204" pitchFamily="34" charset="0"/>
              </a:rPr>
              <a:t>For more information on MyMedicare and the registration process:</a:t>
            </a:r>
            <a:r>
              <a:rPr lang="en-US" sz="1200" b="0" i="0">
                <a:solidFill>
                  <a:srgbClr val="444444"/>
                </a:solidFill>
                <a:effectLst/>
                <a:latin typeface="Arial" panose="020B0604020202020204" pitchFamily="34" charset="0"/>
                <a:cs typeface="Arial" panose="020B0604020202020204" pitchFamily="34" charset="0"/>
              </a:rPr>
              <a:t>​</a:t>
            </a:r>
            <a:endParaRPr lang="en-AU" sz="1200" b="0" i="0">
              <a:solidFill>
                <a:srgbClr val="444444"/>
              </a:solidFill>
              <a:effectLst/>
              <a:latin typeface="Arial" panose="020B0604020202020204" pitchFamily="34" charset="0"/>
              <a:cs typeface="Arial" panose="020B0604020202020204" pitchFamily="34" charset="0"/>
            </a:endParaRPr>
          </a:p>
          <a:p>
            <a:pPr algn="l" rtl="0" fontAlgn="base">
              <a:spcAft>
                <a:spcPts val="600"/>
              </a:spcAft>
              <a:buFont typeface="Arial" panose="020B0604020202020204" pitchFamily="34" charset="0"/>
              <a:buChar char="•"/>
            </a:pPr>
            <a:r>
              <a:rPr lang="en-AU" sz="1200" b="0" i="0" u="none" strike="noStrike">
                <a:solidFill>
                  <a:srgbClr val="000000"/>
                </a:solidFill>
                <a:effectLst/>
                <a:latin typeface="Arial" panose="020B0604020202020204" pitchFamily="34" charset="0"/>
                <a:cs typeface="Arial" panose="020B0604020202020204" pitchFamily="34" charset="0"/>
              </a:rPr>
              <a:t>Speak to your provider or practice staff</a:t>
            </a:r>
            <a:r>
              <a:rPr lang="en-US" sz="1200" b="0" i="0">
                <a:solidFill>
                  <a:srgbClr val="444444"/>
                </a:solidFill>
                <a:effectLst/>
                <a:latin typeface="Arial" panose="020B0604020202020204" pitchFamily="34" charset="0"/>
                <a:cs typeface="Arial" panose="020B0604020202020204" pitchFamily="34" charset="0"/>
              </a:rPr>
              <a:t>​.</a:t>
            </a:r>
            <a:endParaRPr lang="en-AU" sz="1200" b="0" i="0">
              <a:solidFill>
                <a:srgbClr val="444444"/>
              </a:solidFill>
              <a:effectLst/>
              <a:latin typeface="Arial" panose="020B0604020202020204" pitchFamily="34" charset="0"/>
              <a:cs typeface="Arial" panose="020B0604020202020204" pitchFamily="34" charset="0"/>
            </a:endParaRPr>
          </a:p>
          <a:p>
            <a:pPr algn="l" rtl="0" fontAlgn="base">
              <a:spcAft>
                <a:spcPts val="600"/>
              </a:spcAft>
              <a:buFont typeface="Arial" panose="020B0604020202020204" pitchFamily="34" charset="0"/>
              <a:buChar char="•"/>
            </a:pPr>
            <a:r>
              <a:rPr lang="en-AU" sz="1200" b="0" i="0" u="none" strike="noStrike">
                <a:solidFill>
                  <a:srgbClr val="000000"/>
                </a:solidFill>
                <a:effectLst/>
                <a:latin typeface="Arial" panose="020B0604020202020204" pitchFamily="34" charset="0"/>
                <a:cs typeface="Arial" panose="020B0604020202020204" pitchFamily="34" charset="0"/>
              </a:rPr>
              <a:t>Visit: https://www.health.gov.au/our-work/mymedicare/patients.</a:t>
            </a:r>
            <a:endParaRPr lang="en-US" sz="1200" b="0" i="0">
              <a:solidFill>
                <a:srgbClr val="444444"/>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AAF9032-5597-3042-A2EA-4E24F1F56884}" type="slidenum">
              <a:rPr lang="en-US" smtClean="0"/>
              <a:t>18</a:t>
            </a:fld>
            <a:endParaRPr lang="en-US"/>
          </a:p>
        </p:txBody>
      </p:sp>
    </p:spTree>
    <p:extLst>
      <p:ext uri="{BB962C8B-B14F-4D97-AF65-F5344CB8AC3E}">
        <p14:creationId xmlns:p14="http://schemas.microsoft.com/office/powerpoint/2010/main" val="868807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spcAft>
                <a:spcPts val="600"/>
              </a:spcAft>
            </a:pPr>
            <a:r>
              <a:rPr lang="en-US" sz="1200" b="0" i="0" u="none" strike="noStrike">
                <a:solidFill>
                  <a:srgbClr val="000000"/>
                </a:solidFill>
                <a:effectLst/>
                <a:latin typeface="Arial" panose="020B0604020202020204" pitchFamily="34" charset="0"/>
                <a:cs typeface="Arial" panose="020B0604020202020204" pitchFamily="34" charset="0"/>
              </a:rPr>
              <a:t>1. This presentation will take you through what you need to know about the new General Practice in Aged Care Incentive</a:t>
            </a:r>
            <a:r>
              <a:rPr lang="en-US" sz="1200" b="0" i="0" u="none" strike="noStrike">
                <a:solidFill>
                  <a:srgbClr val="444444"/>
                </a:solidFill>
                <a:effectLst/>
                <a:latin typeface="Arial" panose="020B0604020202020204" pitchFamily="34" charset="0"/>
                <a:cs typeface="Arial" panose="020B0604020202020204" pitchFamily="34" charset="0"/>
              </a:rPr>
              <a:t>​</a:t>
            </a:r>
            <a:r>
              <a:rPr lang="en-US" sz="1200" b="0" i="0">
                <a:solidFill>
                  <a:srgbClr val="444444"/>
                </a:solidFill>
                <a:effectLst/>
                <a:latin typeface="Arial" panose="020B0604020202020204" pitchFamily="34" charset="0"/>
                <a:cs typeface="Arial" panose="020B0604020202020204" pitchFamily="34" charset="0"/>
              </a:rPr>
              <a:t>​.</a:t>
            </a:r>
            <a:r>
              <a:rPr lang="en-US" sz="1200" b="0" i="0" u="none" strike="noStrike">
                <a:solidFill>
                  <a:srgbClr val="444444"/>
                </a:solidFill>
                <a:effectLst/>
                <a:latin typeface="Arial" panose="020B0604020202020204" pitchFamily="34" charset="0"/>
                <a:cs typeface="Arial" panose="020B0604020202020204" pitchFamily="34" charset="0"/>
              </a:rPr>
              <a:t>​</a:t>
            </a:r>
            <a:r>
              <a:rPr lang="en-US" sz="1200" b="0" i="0">
                <a:solidFill>
                  <a:srgbClr val="444444"/>
                </a:solidFill>
                <a:effectLst/>
                <a:latin typeface="Arial" panose="020B0604020202020204" pitchFamily="34" charset="0"/>
                <a:cs typeface="Arial" panose="020B0604020202020204" pitchFamily="34" charset="0"/>
              </a:rPr>
              <a:t>​</a:t>
            </a:r>
          </a:p>
          <a:p>
            <a:pPr algn="l" rtl="0" fontAlgn="base">
              <a:spcAft>
                <a:spcPts val="600"/>
              </a:spcAft>
            </a:pPr>
            <a:r>
              <a:rPr lang="en-US" sz="1200" b="0" i="0" u="none" strike="noStrike">
                <a:solidFill>
                  <a:srgbClr val="000000"/>
                </a:solidFill>
                <a:effectLst/>
                <a:latin typeface="Arial" panose="020B0604020202020204" pitchFamily="34" charset="0"/>
                <a:cs typeface="Arial" panose="020B0604020202020204" pitchFamily="34" charset="0"/>
              </a:rPr>
              <a:t>2. We will cover why the incentive is important, how it will work, how it will benefit healthcare and what people need to do to get involved</a:t>
            </a:r>
            <a:r>
              <a:rPr lang="en-US" sz="1200" b="0" i="0" u="none" strike="noStrike">
                <a:solidFill>
                  <a:srgbClr val="444444"/>
                </a:solidFill>
                <a:effectLst/>
                <a:latin typeface="Arial" panose="020B0604020202020204" pitchFamily="34" charset="0"/>
                <a:cs typeface="Arial" panose="020B0604020202020204" pitchFamily="34" charset="0"/>
              </a:rPr>
              <a:t>​</a:t>
            </a:r>
            <a:r>
              <a:rPr lang="en-US" sz="1200" b="0" i="0">
                <a:solidFill>
                  <a:srgbClr val="444444"/>
                </a:solidFill>
                <a:effectLst/>
                <a:latin typeface="Arial" panose="020B0604020202020204" pitchFamily="34" charset="0"/>
                <a:cs typeface="Arial" panose="020B0604020202020204" pitchFamily="34" charset="0"/>
              </a:rPr>
              <a:t>​.</a:t>
            </a:r>
            <a:r>
              <a:rPr lang="en-US" sz="1200" b="0" i="0" u="none" strike="noStrike">
                <a:solidFill>
                  <a:srgbClr val="444444"/>
                </a:solidFill>
                <a:effectLst/>
                <a:latin typeface="Arial" panose="020B0604020202020204" pitchFamily="34" charset="0"/>
                <a:cs typeface="Arial" panose="020B0604020202020204" pitchFamily="34" charset="0"/>
              </a:rPr>
              <a:t>​</a:t>
            </a:r>
            <a:r>
              <a:rPr lang="en-US" sz="1200" b="0" i="0">
                <a:solidFill>
                  <a:srgbClr val="444444"/>
                </a:solidFill>
                <a:effectLst/>
                <a:latin typeface="Arial" panose="020B0604020202020204" pitchFamily="34" charset="0"/>
                <a:cs typeface="Arial" panose="020B0604020202020204" pitchFamily="34" charset="0"/>
              </a:rPr>
              <a:t>​</a:t>
            </a:r>
          </a:p>
          <a:p>
            <a:pPr algn="l" rtl="0" fontAlgn="base">
              <a:spcAft>
                <a:spcPts val="600"/>
              </a:spcAft>
            </a:pPr>
            <a:r>
              <a:rPr lang="en-US" sz="1200" b="0" i="0" u="none" strike="noStrike">
                <a:solidFill>
                  <a:srgbClr val="000000"/>
                </a:solidFill>
                <a:effectLst/>
                <a:latin typeface="Arial" panose="020B0604020202020204" pitchFamily="34" charset="0"/>
                <a:cs typeface="Arial" panose="020B0604020202020204" pitchFamily="34" charset="0"/>
              </a:rPr>
              <a:t>3. There’s plenty of information available that you can refer to after this session. </a:t>
            </a:r>
            <a:r>
              <a:rPr lang="en-US" sz="1200" b="0" i="0" u="none" strike="noStrike">
                <a:solidFill>
                  <a:srgbClr val="444444"/>
                </a:solidFill>
                <a:effectLst/>
                <a:latin typeface="Arial" panose="020B0604020202020204" pitchFamily="34" charset="0"/>
                <a:cs typeface="Arial" panose="020B0604020202020204" pitchFamily="34" charset="0"/>
              </a:rPr>
              <a:t>​​</a:t>
            </a:r>
            <a:r>
              <a:rPr lang="en-US" sz="1200" b="0" i="0">
                <a:solidFill>
                  <a:srgbClr val="444444"/>
                </a:solidFill>
                <a:effectLst/>
                <a:latin typeface="Arial" panose="020B0604020202020204" pitchFamily="34" charset="0"/>
                <a:cs typeface="Arial" panose="020B0604020202020204" pitchFamily="34" charset="0"/>
              </a:rPr>
              <a:t>​</a:t>
            </a:r>
          </a:p>
          <a:p>
            <a:pPr algn="l" rtl="0" fontAlgn="base">
              <a:spcAft>
                <a:spcPts val="600"/>
              </a:spcAft>
            </a:pPr>
            <a:r>
              <a:rPr lang="en-US" sz="1200" b="0" i="0" u="none" strike="noStrike">
                <a:solidFill>
                  <a:srgbClr val="000000"/>
                </a:solidFill>
                <a:effectLst/>
                <a:latin typeface="Arial" panose="020B0604020202020204" pitchFamily="34" charset="0"/>
                <a:cs typeface="Arial" panose="020B0604020202020204" pitchFamily="34" charset="0"/>
              </a:rPr>
              <a:t>4. We have an information booklet available if you would like read-up on some of the detail later.</a:t>
            </a:r>
            <a:endParaRPr lang="en-US" sz="1200" b="0" i="0">
              <a:solidFill>
                <a:srgbClr val="444444"/>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AAF9032-5597-3042-A2EA-4E24F1F56884}" type="slidenum">
              <a:rPr lang="en-US" smtClean="0"/>
              <a:t>2</a:t>
            </a:fld>
            <a:endParaRPr lang="en-US"/>
          </a:p>
        </p:txBody>
      </p:sp>
    </p:spTree>
    <p:extLst>
      <p:ext uri="{BB962C8B-B14F-4D97-AF65-F5344CB8AC3E}">
        <p14:creationId xmlns:p14="http://schemas.microsoft.com/office/powerpoint/2010/main" val="829120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spcAft>
                <a:spcPts val="600"/>
              </a:spcAft>
            </a:pPr>
            <a:r>
              <a:rPr lang="en-AU" sz="1200" b="0" i="0" u="none" strike="noStrike">
                <a:solidFill>
                  <a:srgbClr val="000000"/>
                </a:solidFill>
                <a:effectLst/>
                <a:latin typeface="Arial" panose="020B0604020202020204" pitchFamily="34" charset="0"/>
                <a:cs typeface="Arial" panose="020B0604020202020204" pitchFamily="34" charset="0"/>
              </a:rPr>
              <a:t>This slide is a summary of what the typical experience of primary health care in residential aged care has been up to now.</a:t>
            </a:r>
            <a:endParaRPr lang="en-AU"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AAF9032-5597-3042-A2EA-4E24F1F56884}" type="slidenum">
              <a:rPr lang="en-US" smtClean="0"/>
              <a:t>3</a:t>
            </a:fld>
            <a:endParaRPr lang="en-US"/>
          </a:p>
        </p:txBody>
      </p:sp>
    </p:spTree>
    <p:extLst>
      <p:ext uri="{BB962C8B-B14F-4D97-AF65-F5344CB8AC3E}">
        <p14:creationId xmlns:p14="http://schemas.microsoft.com/office/powerpoint/2010/main" val="3195804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spcAft>
                <a:spcPts val="600"/>
              </a:spcAft>
            </a:pPr>
            <a:r>
              <a:rPr lang="en-US" sz="1200" b="0" i="0" u="none" strike="noStrike">
                <a:solidFill>
                  <a:srgbClr val="000000"/>
                </a:solidFill>
                <a:effectLst/>
                <a:latin typeface="Arial" panose="020B0604020202020204" pitchFamily="34" charset="0"/>
                <a:cs typeface="Arial" panose="020B0604020202020204" pitchFamily="34" charset="0"/>
              </a:rPr>
              <a:t>1. The General Practice in Aged Care Incentive started on 1 July 2024</a:t>
            </a:r>
            <a:r>
              <a:rPr lang="en-US" sz="1200" b="0" i="0" u="none" strike="noStrike">
                <a:solidFill>
                  <a:srgbClr val="444444"/>
                </a:solidFill>
                <a:effectLst/>
                <a:latin typeface="Arial" panose="020B0604020202020204" pitchFamily="34" charset="0"/>
                <a:cs typeface="Arial" panose="020B0604020202020204" pitchFamily="34" charset="0"/>
              </a:rPr>
              <a:t>​</a:t>
            </a:r>
            <a:r>
              <a:rPr lang="en-US" sz="1200" b="0" i="0">
                <a:solidFill>
                  <a:srgbClr val="444444"/>
                </a:solidFill>
                <a:effectLst/>
                <a:latin typeface="Arial" panose="020B0604020202020204" pitchFamily="34" charset="0"/>
                <a:cs typeface="Arial" panose="020B0604020202020204" pitchFamily="34" charset="0"/>
              </a:rPr>
              <a:t>​.</a:t>
            </a:r>
          </a:p>
          <a:p>
            <a:pPr algn="l" rtl="0" fontAlgn="base">
              <a:spcAft>
                <a:spcPts val="600"/>
              </a:spcAft>
            </a:pPr>
            <a:r>
              <a:rPr lang="en-US" sz="1200" b="0" i="0">
                <a:solidFill>
                  <a:srgbClr val="444444"/>
                </a:solidFill>
                <a:effectLst/>
                <a:latin typeface="Arial" panose="020B0604020202020204" pitchFamily="34" charset="0"/>
                <a:cs typeface="Arial" panose="020B0604020202020204" pitchFamily="34" charset="0"/>
              </a:rPr>
              <a:t>​</a:t>
            </a:r>
            <a:r>
              <a:rPr lang="en-US" sz="1200" b="0" i="0" u="none" strike="noStrike">
                <a:solidFill>
                  <a:srgbClr val="000000"/>
                </a:solidFill>
                <a:effectLst/>
                <a:latin typeface="Arial" panose="020B0604020202020204" pitchFamily="34" charset="0"/>
                <a:cs typeface="Arial" panose="020B0604020202020204" pitchFamily="34" charset="0"/>
              </a:rPr>
              <a:t>2. The incentive is all about delivering proactive, planned and continuous primary care in residential aged care homes around Australia.</a:t>
            </a:r>
            <a:endParaRPr lang="en-US" sz="1200" b="0" i="0">
              <a:solidFill>
                <a:srgbClr val="444444"/>
              </a:solidFill>
              <a:effectLst/>
              <a:latin typeface="Arial" panose="020B0604020202020204" pitchFamily="34" charset="0"/>
              <a:cs typeface="Arial" panose="020B0604020202020204" pitchFamily="34" charset="0"/>
            </a:endParaRPr>
          </a:p>
          <a:p>
            <a:pPr algn="l" rtl="0" fontAlgn="base">
              <a:spcAft>
                <a:spcPts val="600"/>
              </a:spcAft>
            </a:pPr>
            <a:r>
              <a:rPr lang="en-US" sz="1200" b="0" i="0">
                <a:solidFill>
                  <a:srgbClr val="444444"/>
                </a:solidFill>
                <a:effectLst/>
                <a:latin typeface="Arial" panose="020B0604020202020204" pitchFamily="34" charset="0"/>
                <a:cs typeface="Arial" panose="020B0604020202020204" pitchFamily="34" charset="0"/>
              </a:rPr>
              <a:t>​</a:t>
            </a:r>
            <a:r>
              <a:rPr lang="en-US" sz="1200" b="0" i="0" u="none" strike="noStrike">
                <a:solidFill>
                  <a:srgbClr val="000000"/>
                </a:solidFill>
                <a:effectLst/>
                <a:latin typeface="Arial" panose="020B0604020202020204" pitchFamily="34" charset="0"/>
                <a:cs typeface="Arial" panose="020B0604020202020204" pitchFamily="34" charset="0"/>
              </a:rPr>
              <a:t>3. Under the incentive, GPs and practices will receive incentive payments for providing their patients in residential aged care homes with:</a:t>
            </a:r>
            <a:r>
              <a:rPr lang="en-US" sz="1200" b="0" i="0" u="none" strike="noStrike">
                <a:solidFill>
                  <a:srgbClr val="444444"/>
                </a:solidFill>
                <a:effectLst/>
                <a:latin typeface="Arial" panose="020B0604020202020204" pitchFamily="34" charset="0"/>
                <a:cs typeface="Arial" panose="020B0604020202020204" pitchFamily="34" charset="0"/>
              </a:rPr>
              <a:t>​</a:t>
            </a:r>
            <a:r>
              <a:rPr lang="en-US" sz="1200" b="0" i="0">
                <a:solidFill>
                  <a:srgbClr val="444444"/>
                </a:solidFill>
                <a:effectLst/>
                <a:latin typeface="Arial" panose="020B0604020202020204" pitchFamily="34" charset="0"/>
                <a:cs typeface="Arial" panose="020B0604020202020204" pitchFamily="34" charset="0"/>
              </a:rPr>
              <a:t>​</a:t>
            </a:r>
          </a:p>
          <a:p>
            <a:pPr algn="l" rtl="0" fontAlgn="base">
              <a:spcAft>
                <a:spcPts val="600"/>
              </a:spcAft>
              <a:buFont typeface="Arial" panose="020B0604020202020204" pitchFamily="34" charset="0"/>
              <a:buChar char="•"/>
            </a:pPr>
            <a:r>
              <a:rPr lang="en-US" sz="1200" b="0" i="0" u="none" strike="noStrike">
                <a:solidFill>
                  <a:srgbClr val="000000"/>
                </a:solidFill>
                <a:effectLst/>
                <a:latin typeface="Arial" panose="020B0604020202020204" pitchFamily="34" charset="0"/>
                <a:cs typeface="Arial" panose="020B0604020202020204" pitchFamily="34" charset="0"/>
              </a:rPr>
              <a:t>Proactive face-to-face visits for health assessment and other services</a:t>
            </a:r>
            <a:r>
              <a:rPr lang="en-US" sz="1200" b="0" i="0" u="none" strike="noStrike">
                <a:solidFill>
                  <a:srgbClr val="444444"/>
                </a:solidFill>
                <a:effectLst/>
                <a:latin typeface="Arial" panose="020B0604020202020204" pitchFamily="34" charset="0"/>
                <a:cs typeface="Arial" panose="020B0604020202020204" pitchFamily="34" charset="0"/>
              </a:rPr>
              <a:t>​</a:t>
            </a:r>
            <a:r>
              <a:rPr lang="en-US" sz="1200" b="0" i="0">
                <a:solidFill>
                  <a:srgbClr val="444444"/>
                </a:solidFill>
                <a:effectLst/>
                <a:latin typeface="Arial" panose="020B0604020202020204" pitchFamily="34" charset="0"/>
                <a:cs typeface="Arial" panose="020B0604020202020204" pitchFamily="34" charset="0"/>
              </a:rPr>
              <a:t>​</a:t>
            </a:r>
          </a:p>
          <a:p>
            <a:pPr algn="l" rtl="0" fontAlgn="base">
              <a:spcAft>
                <a:spcPts val="600"/>
              </a:spcAft>
              <a:buFont typeface="Arial" panose="020B0604020202020204" pitchFamily="34" charset="0"/>
              <a:buChar char="•"/>
            </a:pPr>
            <a:r>
              <a:rPr lang="en-US" sz="1200" b="0" i="0" u="none" strike="noStrike">
                <a:solidFill>
                  <a:srgbClr val="000000"/>
                </a:solidFill>
                <a:effectLst/>
                <a:latin typeface="Arial" panose="020B0604020202020204" pitchFamily="34" charset="0"/>
                <a:cs typeface="Arial" panose="020B0604020202020204" pitchFamily="34" charset="0"/>
              </a:rPr>
              <a:t>Regular planned reviews</a:t>
            </a:r>
            <a:r>
              <a:rPr lang="en-US" sz="1200" b="0" i="0" u="none" strike="noStrike">
                <a:solidFill>
                  <a:srgbClr val="444444"/>
                </a:solidFill>
                <a:effectLst/>
                <a:latin typeface="Arial" panose="020B0604020202020204" pitchFamily="34" charset="0"/>
                <a:cs typeface="Arial" panose="020B0604020202020204" pitchFamily="34" charset="0"/>
              </a:rPr>
              <a:t>​</a:t>
            </a:r>
            <a:r>
              <a:rPr lang="en-US" sz="1200" b="0" i="0">
                <a:solidFill>
                  <a:srgbClr val="444444"/>
                </a:solidFill>
                <a:effectLst/>
                <a:latin typeface="Arial" panose="020B0604020202020204" pitchFamily="34" charset="0"/>
                <a:cs typeface="Arial" panose="020B0604020202020204" pitchFamily="34" charset="0"/>
              </a:rPr>
              <a:t>​</a:t>
            </a:r>
          </a:p>
          <a:p>
            <a:pPr algn="l" rtl="0" fontAlgn="base">
              <a:spcAft>
                <a:spcPts val="600"/>
              </a:spcAft>
              <a:buFont typeface="Arial" panose="020B0604020202020204" pitchFamily="34" charset="0"/>
              <a:buChar char="•"/>
            </a:pPr>
            <a:r>
              <a:rPr lang="en-US" sz="1200" b="0" i="0" u="none" strike="noStrike">
                <a:solidFill>
                  <a:srgbClr val="000000"/>
                </a:solidFill>
                <a:effectLst/>
                <a:latin typeface="Arial" panose="020B0604020202020204" pitchFamily="34" charset="0"/>
                <a:cs typeface="Arial" panose="020B0604020202020204" pitchFamily="34" charset="0"/>
              </a:rPr>
              <a:t>Coordinated care planning.</a:t>
            </a:r>
            <a:endParaRPr lang="en-US" sz="1200" b="0" i="0">
              <a:solidFill>
                <a:srgbClr val="444444"/>
              </a:solidFill>
              <a:effectLst/>
              <a:latin typeface="Arial" panose="020B0604020202020204" pitchFamily="34" charset="0"/>
              <a:cs typeface="Arial" panose="020B0604020202020204" pitchFamily="34" charset="0"/>
            </a:endParaRPr>
          </a:p>
          <a:p>
            <a:pPr algn="l" rtl="0" fontAlgn="base">
              <a:spcAft>
                <a:spcPts val="600"/>
              </a:spcAft>
            </a:pPr>
            <a:r>
              <a:rPr lang="en-US" sz="1200" b="0" i="0" u="none" strike="noStrike">
                <a:solidFill>
                  <a:srgbClr val="000000"/>
                </a:solidFill>
                <a:effectLst/>
                <a:latin typeface="Arial" panose="020B0604020202020204" pitchFamily="34" charset="0"/>
                <a:cs typeface="Arial" panose="020B0604020202020204" pitchFamily="34" charset="0"/>
              </a:rPr>
              <a:t>4. There are some conditions that need to be met for GPs and patients to be eligible – we will cover those in a moment</a:t>
            </a:r>
            <a:r>
              <a:rPr lang="en-US" sz="1200" b="0" i="0" u="none" strike="noStrike">
                <a:solidFill>
                  <a:srgbClr val="444444"/>
                </a:solidFill>
                <a:effectLst/>
                <a:latin typeface="Arial" panose="020B0604020202020204" pitchFamily="34" charset="0"/>
                <a:cs typeface="Arial" panose="020B0604020202020204" pitchFamily="34" charset="0"/>
              </a:rPr>
              <a:t>​</a:t>
            </a:r>
            <a:r>
              <a:rPr lang="en-US" sz="1200" b="0" i="0">
                <a:solidFill>
                  <a:srgbClr val="444444"/>
                </a:solidFill>
                <a:effectLst/>
                <a:latin typeface="Arial" panose="020B0604020202020204" pitchFamily="34" charset="0"/>
                <a:cs typeface="Arial" panose="020B0604020202020204" pitchFamily="34" charset="0"/>
              </a:rPr>
              <a:t>​.</a:t>
            </a:r>
          </a:p>
          <a:p>
            <a:pPr algn="l" rtl="0" fontAlgn="base">
              <a:spcAft>
                <a:spcPts val="600"/>
              </a:spcAft>
            </a:pPr>
            <a:r>
              <a:rPr lang="en-US" sz="1200" b="0" i="0">
                <a:solidFill>
                  <a:srgbClr val="444444"/>
                </a:solidFill>
                <a:effectLst/>
                <a:latin typeface="Arial" panose="020B0604020202020204" pitchFamily="34" charset="0"/>
                <a:cs typeface="Arial" panose="020B0604020202020204" pitchFamily="34" charset="0"/>
              </a:rPr>
              <a:t>​</a:t>
            </a:r>
            <a:r>
              <a:rPr lang="en-US" sz="1200" b="0" i="0" u="none" strike="noStrike">
                <a:solidFill>
                  <a:srgbClr val="000000"/>
                </a:solidFill>
                <a:effectLst/>
                <a:latin typeface="Arial" panose="020B0604020202020204" pitchFamily="34" charset="0"/>
                <a:cs typeface="Arial" panose="020B0604020202020204" pitchFamily="34" charset="0"/>
              </a:rPr>
              <a:t>5. The incentive is an important response to the </a:t>
            </a:r>
            <a:r>
              <a:rPr lang="en-AU" sz="1200" b="0" i="0" u="none" strike="noStrike">
                <a:solidFill>
                  <a:srgbClr val="000000"/>
                </a:solidFill>
                <a:effectLst/>
                <a:latin typeface="Arial" panose="020B0604020202020204" pitchFamily="34" charset="0"/>
                <a:cs typeface="Arial" panose="020B0604020202020204" pitchFamily="34" charset="0"/>
              </a:rPr>
              <a:t>Royal Commission into Aged Care Quality and Safety </a:t>
            </a:r>
            <a:r>
              <a:rPr lang="en-US" sz="1200" b="0" i="0" u="none" strike="noStrike">
                <a:solidFill>
                  <a:srgbClr val="000000"/>
                </a:solidFill>
                <a:effectLst/>
                <a:latin typeface="Arial" panose="020B0604020202020204" pitchFamily="34" charset="0"/>
                <a:cs typeface="Arial" panose="020B0604020202020204" pitchFamily="34" charset="0"/>
              </a:rPr>
              <a:t>which found that many people living in residential aged care homes currently receive substandard primary health care – that is, from GPs and others that work in general practices</a:t>
            </a:r>
            <a:r>
              <a:rPr lang="en-US" sz="1200" b="0" i="0" u="none" strike="noStrike">
                <a:solidFill>
                  <a:srgbClr val="444444"/>
                </a:solidFill>
                <a:effectLst/>
                <a:latin typeface="Arial" panose="020B0604020202020204" pitchFamily="34" charset="0"/>
                <a:cs typeface="Arial" panose="020B0604020202020204" pitchFamily="34" charset="0"/>
              </a:rPr>
              <a:t>​</a:t>
            </a:r>
            <a:r>
              <a:rPr lang="en-US" sz="1200" b="0" i="0">
                <a:solidFill>
                  <a:srgbClr val="444444"/>
                </a:solidFill>
                <a:effectLst/>
                <a:latin typeface="Arial" panose="020B0604020202020204" pitchFamily="34" charset="0"/>
                <a:cs typeface="Arial" panose="020B0604020202020204" pitchFamily="34" charset="0"/>
              </a:rPr>
              <a:t>​.</a:t>
            </a:r>
          </a:p>
          <a:p>
            <a:pPr algn="l" rtl="0" fontAlgn="base">
              <a:spcAft>
                <a:spcPts val="600"/>
              </a:spcAft>
            </a:pPr>
            <a:r>
              <a:rPr lang="en-US" sz="1200" b="0" i="0" u="none" strike="noStrike">
                <a:solidFill>
                  <a:srgbClr val="000000"/>
                </a:solidFill>
                <a:effectLst/>
                <a:latin typeface="Arial" panose="020B0604020202020204" pitchFamily="34" charset="0"/>
                <a:cs typeface="Arial" panose="020B0604020202020204" pitchFamily="34" charset="0"/>
              </a:rPr>
              <a:t>6. We know that there are many reasons for this such as a lack of available GPs, long wait times and poor access to after-hours services when they are needed</a:t>
            </a:r>
            <a:r>
              <a:rPr lang="en-US" sz="1200" b="0" i="0">
                <a:solidFill>
                  <a:srgbClr val="444444"/>
                </a:solidFill>
                <a:effectLst/>
                <a:latin typeface="Arial" panose="020B0604020202020204" pitchFamily="34" charset="0"/>
                <a:cs typeface="Arial" panose="020B0604020202020204" pitchFamily="34" charset="0"/>
              </a:rPr>
              <a:t>​.</a:t>
            </a:r>
          </a:p>
          <a:p>
            <a:pPr algn="l" rtl="0" fontAlgn="base">
              <a:spcAft>
                <a:spcPts val="600"/>
              </a:spcAft>
            </a:pPr>
            <a:r>
              <a:rPr lang="en-US" sz="1200" b="0" i="0">
                <a:solidFill>
                  <a:srgbClr val="444444"/>
                </a:solidFill>
                <a:effectLst/>
                <a:latin typeface="Arial" panose="020B0604020202020204" pitchFamily="34" charset="0"/>
                <a:cs typeface="Arial" panose="020B0604020202020204" pitchFamily="34" charset="0"/>
              </a:rPr>
              <a:t>​</a:t>
            </a:r>
            <a:r>
              <a:rPr lang="en-US" sz="1200" b="0" i="0" u="none" strike="noStrike">
                <a:solidFill>
                  <a:srgbClr val="000000"/>
                </a:solidFill>
                <a:effectLst/>
                <a:latin typeface="Arial" panose="020B0604020202020204" pitchFamily="34" charset="0"/>
                <a:cs typeface="Arial" panose="020B0604020202020204" pitchFamily="34" charset="0"/>
              </a:rPr>
              <a:t>7. The incentive is also an important part of Strengthening Medicare to ensure it is more equitable and responsive to the needs of all Australians – particularly those with the greatest health care needs.</a:t>
            </a:r>
          </a:p>
        </p:txBody>
      </p:sp>
      <p:sp>
        <p:nvSpPr>
          <p:cNvPr id="4" name="Slide Number Placeholder 3"/>
          <p:cNvSpPr>
            <a:spLocks noGrp="1"/>
          </p:cNvSpPr>
          <p:nvPr>
            <p:ph type="sldNum" sz="quarter" idx="5"/>
          </p:nvPr>
        </p:nvSpPr>
        <p:spPr/>
        <p:txBody>
          <a:bodyPr/>
          <a:lstStyle/>
          <a:p>
            <a:fld id="{FAAF9032-5597-3042-A2EA-4E24F1F56884}" type="slidenum">
              <a:rPr lang="en-US" smtClean="0"/>
              <a:t>4</a:t>
            </a:fld>
            <a:endParaRPr lang="en-US"/>
          </a:p>
        </p:txBody>
      </p:sp>
    </p:spTree>
    <p:extLst>
      <p:ext uri="{BB962C8B-B14F-4D97-AF65-F5344CB8AC3E}">
        <p14:creationId xmlns:p14="http://schemas.microsoft.com/office/powerpoint/2010/main" val="520075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spcAft>
                <a:spcPts val="600"/>
              </a:spcAft>
              <a:buFont typeface="+mj-lt"/>
              <a:buAutoNum type="arabicPeriod"/>
            </a:pPr>
            <a:r>
              <a:rPr lang="en-US" sz="1200" b="0" i="0" u="none" strike="noStrike">
                <a:solidFill>
                  <a:srgbClr val="000000"/>
                </a:solidFill>
                <a:effectLst/>
                <a:latin typeface="Arial" panose="020B0604020202020204" pitchFamily="34" charset="0"/>
                <a:cs typeface="Arial" panose="020B0604020202020204" pitchFamily="34" charset="0"/>
              </a:rPr>
              <a:t> As we get older, our health needs become more complicated, and we are often at greater risk of avoidable hospital visits</a:t>
            </a:r>
            <a:r>
              <a:rPr lang="en-US" sz="1200" b="0" i="0" u="none" strike="noStrike">
                <a:solidFill>
                  <a:srgbClr val="444444"/>
                </a:solidFill>
                <a:effectLst/>
                <a:latin typeface="Arial" panose="020B0604020202020204" pitchFamily="34" charset="0"/>
                <a:cs typeface="Arial" panose="020B0604020202020204" pitchFamily="34" charset="0"/>
              </a:rPr>
              <a:t>​</a:t>
            </a:r>
            <a:r>
              <a:rPr lang="en-US" sz="1200" b="0" i="0">
                <a:solidFill>
                  <a:srgbClr val="444444"/>
                </a:solidFill>
                <a:effectLst/>
                <a:latin typeface="Arial" panose="020B0604020202020204" pitchFamily="34" charset="0"/>
                <a:cs typeface="Arial" panose="020B0604020202020204" pitchFamily="34" charset="0"/>
              </a:rPr>
              <a:t>​.</a:t>
            </a:r>
          </a:p>
          <a:p>
            <a:pPr algn="l" rtl="0" fontAlgn="base">
              <a:spcAft>
                <a:spcPts val="600"/>
              </a:spcAft>
              <a:buFont typeface="+mj-lt"/>
              <a:buAutoNum type="arabicPeriod" startAt="2"/>
            </a:pPr>
            <a:r>
              <a:rPr lang="en-US" sz="1200" b="0" i="0" u="none" strike="noStrike">
                <a:solidFill>
                  <a:srgbClr val="000000"/>
                </a:solidFill>
                <a:effectLst/>
                <a:latin typeface="Arial" panose="020B0604020202020204" pitchFamily="34" charset="0"/>
                <a:cs typeface="Arial" panose="020B0604020202020204" pitchFamily="34" charset="0"/>
              </a:rPr>
              <a:t> The incentive is important because it is designed to meet the specific needs of people who live in residential aged care homes so they can enjoy the same access to healthcare as others in the community.</a:t>
            </a:r>
            <a:endParaRPr lang="en-US" sz="1200" b="0" i="0">
              <a:solidFill>
                <a:srgbClr val="444444"/>
              </a:solidFill>
              <a:effectLst/>
              <a:latin typeface="Arial" panose="020B0604020202020204" pitchFamily="34" charset="0"/>
              <a:cs typeface="Arial" panose="020B0604020202020204" pitchFamily="34" charset="0"/>
            </a:endParaRPr>
          </a:p>
          <a:p>
            <a:pPr algn="l" rtl="0" fontAlgn="base">
              <a:spcAft>
                <a:spcPts val="600"/>
              </a:spcAft>
              <a:buFont typeface="+mj-lt"/>
              <a:buAutoNum type="arabicPeriod" startAt="3"/>
            </a:pPr>
            <a:r>
              <a:rPr lang="en-US" sz="1200" b="0" i="0" u="none" strike="noStrike">
                <a:solidFill>
                  <a:srgbClr val="000000"/>
                </a:solidFill>
                <a:effectLst/>
                <a:latin typeface="Arial" panose="020B0604020202020204" pitchFamily="34" charset="0"/>
                <a:cs typeface="Arial" panose="020B0604020202020204" pitchFamily="34" charset="0"/>
              </a:rPr>
              <a:t> We know that having a GP who knows you and your conditions well, and who visits you often, provides more regular health checks, coordinates and monitors your care and identifies any new or changed issues quickly, results in better health outcomes.</a:t>
            </a:r>
            <a:endParaRPr lang="en-US" sz="1200" b="0" i="0">
              <a:solidFill>
                <a:srgbClr val="444444"/>
              </a:solidFill>
              <a:effectLst/>
              <a:latin typeface="Arial" panose="020B0604020202020204" pitchFamily="34" charset="0"/>
              <a:cs typeface="Arial" panose="020B0604020202020204" pitchFamily="34" charset="0"/>
            </a:endParaRPr>
          </a:p>
          <a:p>
            <a:pPr algn="l" rtl="0" fontAlgn="base">
              <a:spcAft>
                <a:spcPts val="600"/>
              </a:spcAft>
              <a:buFont typeface="+mj-lt"/>
              <a:buAutoNum type="arabicPeriod" startAt="4"/>
            </a:pPr>
            <a:r>
              <a:rPr lang="en-US" sz="1200" b="0" i="0" u="none" strike="noStrike">
                <a:solidFill>
                  <a:srgbClr val="000000"/>
                </a:solidFill>
                <a:effectLst/>
                <a:latin typeface="Arial" panose="020B0604020202020204" pitchFamily="34" charset="0"/>
                <a:cs typeface="Arial" panose="020B0604020202020204" pitchFamily="34" charset="0"/>
              </a:rPr>
              <a:t> A key part of Strengthening Medicare is the introduction of MyMedicare which allows people (including those in residential aged care homes) the opportunity to voluntarily register with a GP and practice of their choice, subject to that GP and practice accepting you as a registered patient.</a:t>
            </a:r>
            <a:r>
              <a:rPr lang="en-US" sz="1200" b="0" i="0">
                <a:solidFill>
                  <a:srgbClr val="444444"/>
                </a:solidFill>
                <a:effectLst/>
                <a:latin typeface="Arial" panose="020B0604020202020204" pitchFamily="34" charset="0"/>
                <a:cs typeface="Arial" panose="020B0604020202020204" pitchFamily="34" charset="0"/>
              </a:rPr>
              <a:t>​</a:t>
            </a:r>
          </a:p>
          <a:p>
            <a:pPr algn="l" rtl="0" fontAlgn="base">
              <a:spcAft>
                <a:spcPts val="600"/>
              </a:spcAft>
              <a:buFont typeface="+mj-lt"/>
              <a:buAutoNum type="arabicPeriod" startAt="5"/>
            </a:pPr>
            <a:r>
              <a:rPr lang="en-US" sz="1200" b="0" i="0" u="none" strike="noStrike">
                <a:solidFill>
                  <a:srgbClr val="000000"/>
                </a:solidFill>
                <a:effectLst/>
                <a:latin typeface="Arial" panose="020B0604020202020204" pitchFamily="34" charset="0"/>
                <a:cs typeface="Arial" panose="020B0604020202020204" pitchFamily="34" charset="0"/>
              </a:rPr>
              <a:t> We also know that some people in residential aged care homes don’t have a regular GP and, for those that do, it is often difficult for them to get to see their GP at the general practice.</a:t>
            </a:r>
            <a:r>
              <a:rPr lang="en-US" sz="1200" b="0" i="0">
                <a:solidFill>
                  <a:srgbClr val="444444"/>
                </a:solidFill>
                <a:effectLst/>
                <a:latin typeface="Arial" panose="020B0604020202020204" pitchFamily="34" charset="0"/>
                <a:cs typeface="Arial" panose="020B0604020202020204" pitchFamily="34" charset="0"/>
              </a:rPr>
              <a:t>​</a:t>
            </a:r>
          </a:p>
          <a:p>
            <a:pPr algn="l" rtl="0" fontAlgn="base">
              <a:spcAft>
                <a:spcPts val="600"/>
              </a:spcAft>
              <a:buFont typeface="+mj-lt"/>
              <a:buAutoNum type="arabicPeriod" startAt="6"/>
            </a:pPr>
            <a:r>
              <a:rPr lang="en-US" sz="1200" b="0" i="0" u="none" strike="noStrike">
                <a:solidFill>
                  <a:srgbClr val="000000"/>
                </a:solidFill>
                <a:effectLst/>
                <a:latin typeface="Arial" panose="020B0604020202020204" pitchFamily="34" charset="0"/>
                <a:cs typeface="Arial" panose="020B0604020202020204" pitchFamily="34" charset="0"/>
              </a:rPr>
              <a:t> The General Practice in Aged Care Incentive is designed to overcome some of these challenges.</a:t>
            </a:r>
            <a:endParaRPr lang="en-US" sz="1200" b="0" i="0">
              <a:solidFill>
                <a:srgbClr val="444444"/>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AAF9032-5597-3042-A2EA-4E24F1F56884}" type="slidenum">
              <a:rPr lang="en-US" smtClean="0"/>
              <a:t>5</a:t>
            </a:fld>
            <a:endParaRPr lang="en-US"/>
          </a:p>
        </p:txBody>
      </p:sp>
    </p:spTree>
    <p:extLst>
      <p:ext uri="{BB962C8B-B14F-4D97-AF65-F5344CB8AC3E}">
        <p14:creationId xmlns:p14="http://schemas.microsoft.com/office/powerpoint/2010/main" val="3324347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ct val="100000"/>
              </a:lnSpc>
              <a:spcBef>
                <a:spcPts val="0"/>
              </a:spcBef>
              <a:spcAft>
                <a:spcPts val="600"/>
              </a:spcAft>
              <a:buFont typeface="+mj-lt"/>
              <a:buAutoNum type="arabicPeriod"/>
            </a:pPr>
            <a:r>
              <a:rPr lang="en-US" sz="1200" b="0" i="0" u="none" strike="noStrike">
                <a:solidFill>
                  <a:srgbClr val="000000"/>
                </a:solidFill>
                <a:effectLst/>
                <a:latin typeface="Arial" panose="020B0604020202020204" pitchFamily="34" charset="0"/>
                <a:cs typeface="Arial" panose="020B0604020202020204" pitchFamily="34" charset="0"/>
              </a:rPr>
              <a:t> From 1</a:t>
            </a:r>
            <a:r>
              <a:rPr lang="en-US" sz="1200">
                <a:solidFill>
                  <a:srgbClr val="000000"/>
                </a:solidFill>
                <a:latin typeface="Arial" panose="020B0604020202020204" pitchFamily="34" charset="0"/>
                <a:cs typeface="Arial" panose="020B0604020202020204" pitchFamily="34" charset="0"/>
              </a:rPr>
              <a:t> July</a:t>
            </a:r>
            <a:r>
              <a:rPr lang="en-US" sz="1200" b="0" i="0" u="none" strike="noStrike">
                <a:solidFill>
                  <a:srgbClr val="000000"/>
                </a:solidFill>
                <a:effectLst/>
                <a:latin typeface="Arial" panose="020B0604020202020204" pitchFamily="34" charset="0"/>
                <a:cs typeface="Arial" panose="020B0604020202020204" pitchFamily="34" charset="0"/>
              </a:rPr>
              <a:t> 2024 eligible </a:t>
            </a:r>
            <a:r>
              <a:rPr lang="en-US" sz="1200">
                <a:solidFill>
                  <a:srgbClr val="000000"/>
                </a:solidFill>
                <a:latin typeface="Arial" panose="020B0604020202020204" pitchFamily="34" charset="0"/>
                <a:cs typeface="Arial" panose="020B0604020202020204" pitchFamily="34" charset="0"/>
              </a:rPr>
              <a:t>GPs</a:t>
            </a:r>
            <a:r>
              <a:rPr lang="en-US" sz="1200" b="0" i="0" u="none" strike="noStrike">
                <a:solidFill>
                  <a:srgbClr val="000000"/>
                </a:solidFill>
                <a:effectLst/>
                <a:latin typeface="Arial" panose="020B0604020202020204" pitchFamily="34" charset="0"/>
                <a:cs typeface="Arial" panose="020B0604020202020204" pitchFamily="34" charset="0"/>
              </a:rPr>
              <a:t> and </a:t>
            </a:r>
            <a:r>
              <a:rPr lang="en-US" sz="1200">
                <a:solidFill>
                  <a:srgbClr val="000000"/>
                </a:solidFill>
                <a:latin typeface="Arial" panose="020B0604020202020204" pitchFamily="34" charset="0"/>
                <a:cs typeface="Arial" panose="020B0604020202020204" pitchFamily="34" charset="0"/>
              </a:rPr>
              <a:t>practices receive</a:t>
            </a:r>
            <a:r>
              <a:rPr lang="en-US" sz="1200" b="0" i="0" u="none" strike="noStrike">
                <a:solidFill>
                  <a:srgbClr val="000000"/>
                </a:solidFill>
                <a:effectLst/>
                <a:latin typeface="Arial" panose="020B0604020202020204" pitchFamily="34" charset="0"/>
                <a:cs typeface="Arial" panose="020B0604020202020204" pitchFamily="34" charset="0"/>
              </a:rPr>
              <a:t> extra payments for conducting regular appointments, health checks and care planning with older people in </a:t>
            </a:r>
            <a:r>
              <a:rPr lang="en-US" sz="1200">
                <a:solidFill>
                  <a:srgbClr val="000000"/>
                </a:solidFill>
                <a:latin typeface="Arial" panose="020B0604020202020204" pitchFamily="34" charset="0"/>
                <a:cs typeface="Arial" panose="020B0604020202020204" pitchFamily="34" charset="0"/>
              </a:rPr>
              <a:t>residential </a:t>
            </a:r>
            <a:r>
              <a:rPr lang="en-US" sz="1200" b="0" i="0" u="none" strike="noStrike">
                <a:solidFill>
                  <a:srgbClr val="000000"/>
                </a:solidFill>
                <a:effectLst/>
                <a:latin typeface="Arial" panose="020B0604020202020204" pitchFamily="34" charset="0"/>
                <a:cs typeface="Arial" panose="020B0604020202020204" pitchFamily="34" charset="0"/>
              </a:rPr>
              <a:t>aged care homes – </a:t>
            </a:r>
            <a:r>
              <a:rPr lang="en-US" sz="1200" b="0" i="1" u="none" strike="noStrike">
                <a:solidFill>
                  <a:srgbClr val="000000"/>
                </a:solidFill>
                <a:effectLst/>
                <a:latin typeface="Arial" panose="020B0604020202020204" pitchFamily="34" charset="0"/>
                <a:cs typeface="Arial" panose="020B0604020202020204" pitchFamily="34" charset="0"/>
              </a:rPr>
              <a:t>at their </a:t>
            </a:r>
            <a:r>
              <a:rPr lang="en-US" sz="1200" i="1">
                <a:solidFill>
                  <a:srgbClr val="000000"/>
                </a:solidFill>
                <a:latin typeface="Arial" panose="020B0604020202020204" pitchFamily="34" charset="0"/>
                <a:cs typeface="Arial" panose="020B0604020202020204" pitchFamily="34" charset="0"/>
              </a:rPr>
              <a:t>residential aged</a:t>
            </a:r>
            <a:r>
              <a:rPr lang="en-US" sz="1200" b="0" i="1" u="none" strike="noStrike">
                <a:solidFill>
                  <a:srgbClr val="000000"/>
                </a:solidFill>
                <a:effectLst/>
                <a:latin typeface="Arial" panose="020B0604020202020204" pitchFamily="34" charset="0"/>
                <a:cs typeface="Arial" panose="020B0604020202020204" pitchFamily="34" charset="0"/>
              </a:rPr>
              <a:t> care home</a:t>
            </a:r>
            <a:r>
              <a:rPr lang="en-US" sz="1200" b="0" i="0" u="none" strike="noStrike">
                <a:solidFill>
                  <a:srgbClr val="000000"/>
                </a:solidFill>
                <a:effectLst/>
                <a:latin typeface="Arial" panose="020B0604020202020204" pitchFamily="34" charset="0"/>
                <a:cs typeface="Arial" panose="020B0604020202020204" pitchFamily="34" charset="0"/>
              </a:rPr>
              <a:t>.  This means you won’t have to visit the</a:t>
            </a:r>
            <a:r>
              <a:rPr lang="en-US" sz="1200">
                <a:solidFill>
                  <a:srgbClr val="000000"/>
                </a:solidFill>
                <a:latin typeface="Arial" panose="020B0604020202020204" pitchFamily="34" charset="0"/>
                <a:cs typeface="Arial" panose="020B0604020202020204" pitchFamily="34" charset="0"/>
              </a:rPr>
              <a:t> GP at</a:t>
            </a:r>
            <a:r>
              <a:rPr lang="en-US" sz="1200" b="0" i="0" u="none" strike="noStrike">
                <a:solidFill>
                  <a:srgbClr val="000000"/>
                </a:solidFill>
                <a:effectLst/>
                <a:latin typeface="Arial" panose="020B0604020202020204" pitchFamily="34" charset="0"/>
                <a:cs typeface="Arial" panose="020B0604020202020204" pitchFamily="34" charset="0"/>
              </a:rPr>
              <a:t> their clinic, they will come to you</a:t>
            </a:r>
            <a:r>
              <a:rPr lang="en-US" sz="1200" b="0" i="0">
                <a:solidFill>
                  <a:srgbClr val="444444"/>
                </a:solidFill>
                <a:effectLst/>
                <a:latin typeface="Arial" panose="020B0604020202020204" pitchFamily="34" charset="0"/>
                <a:cs typeface="Arial" panose="020B0604020202020204" pitchFamily="34" charset="0"/>
              </a:rPr>
              <a:t>​.</a:t>
            </a:r>
          </a:p>
          <a:p>
            <a:pPr fontAlgn="base">
              <a:lnSpc>
                <a:spcPct val="100000"/>
              </a:lnSpc>
              <a:spcBef>
                <a:spcPts val="0"/>
              </a:spcBef>
              <a:spcAft>
                <a:spcPts val="600"/>
              </a:spcAft>
              <a:buFont typeface="+mj-lt"/>
              <a:buAutoNum type="arabicPeriod" startAt="2"/>
            </a:pPr>
            <a:r>
              <a:rPr lang="en-US" sz="1200" b="0" i="0" u="none" strike="noStrike">
                <a:solidFill>
                  <a:srgbClr val="000000"/>
                </a:solidFill>
                <a:effectLst/>
                <a:latin typeface="Arial" panose="020B0604020202020204" pitchFamily="34" charset="0"/>
                <a:cs typeface="Arial" panose="020B0604020202020204" pitchFamily="34" charset="0"/>
              </a:rPr>
              <a:t> Without going into the detail of the payments, in summary, under the incentive </a:t>
            </a:r>
            <a:r>
              <a:rPr lang="en-US" sz="1200">
                <a:solidFill>
                  <a:srgbClr val="000000"/>
                </a:solidFill>
                <a:latin typeface="Arial" panose="020B0604020202020204" pitchFamily="34" charset="0"/>
                <a:cs typeface="Arial" panose="020B0604020202020204" pitchFamily="34" charset="0"/>
              </a:rPr>
              <a:t>GPs</a:t>
            </a:r>
            <a:r>
              <a:rPr lang="en-US" sz="1200" b="0" i="0" u="none" strike="noStrike">
                <a:solidFill>
                  <a:srgbClr val="000000"/>
                </a:solidFill>
                <a:effectLst/>
                <a:latin typeface="Arial" panose="020B0604020202020204" pitchFamily="34" charset="0"/>
                <a:cs typeface="Arial" panose="020B0604020202020204" pitchFamily="34" charset="0"/>
              </a:rPr>
              <a:t> will have to deliver </a:t>
            </a:r>
            <a:r>
              <a:rPr lang="en-US" sz="1200" b="0" i="1" u="none" strike="noStrike">
                <a:solidFill>
                  <a:srgbClr val="000000"/>
                </a:solidFill>
                <a:effectLst/>
                <a:latin typeface="Arial" panose="020B0604020202020204" pitchFamily="34" charset="0"/>
                <a:cs typeface="Arial" panose="020B0604020202020204" pitchFamily="34" charset="0"/>
              </a:rPr>
              <a:t>at least </a:t>
            </a:r>
            <a:r>
              <a:rPr lang="en-US" sz="1200" b="0" i="0" u="none" strike="noStrike">
                <a:solidFill>
                  <a:srgbClr val="000000"/>
                </a:solidFill>
                <a:effectLst/>
                <a:latin typeface="Arial" panose="020B0604020202020204" pitchFamily="34" charset="0"/>
                <a:cs typeface="Arial" panose="020B0604020202020204" pitchFamily="34" charset="0"/>
              </a:rPr>
              <a:t>10 eligible services over the</a:t>
            </a:r>
            <a:r>
              <a:rPr lang="en-US" sz="1200">
                <a:solidFill>
                  <a:srgbClr val="000000"/>
                </a:solidFill>
                <a:latin typeface="Arial" panose="020B0604020202020204" pitchFamily="34" charset="0"/>
                <a:cs typeface="Arial" panose="020B0604020202020204" pitchFamily="34" charset="0"/>
              </a:rPr>
              <a:t> 12-month period</a:t>
            </a:r>
            <a:r>
              <a:rPr lang="en-US" sz="1200" b="0" i="0" u="none" strike="noStrike">
                <a:solidFill>
                  <a:srgbClr val="000000"/>
                </a:solidFill>
                <a:effectLst/>
                <a:latin typeface="Arial" panose="020B0604020202020204" pitchFamily="34" charset="0"/>
                <a:cs typeface="Arial" panose="020B0604020202020204" pitchFamily="34" charset="0"/>
              </a:rPr>
              <a:t>.</a:t>
            </a:r>
            <a:r>
              <a:rPr lang="en-US" sz="1200" b="0" i="0">
                <a:solidFill>
                  <a:srgbClr val="444444"/>
                </a:solidFill>
                <a:effectLst/>
                <a:latin typeface="Arial" panose="020B0604020202020204" pitchFamily="34" charset="0"/>
                <a:cs typeface="Arial" panose="020B0604020202020204" pitchFamily="34" charset="0"/>
              </a:rPr>
              <a:t>​</a:t>
            </a:r>
          </a:p>
          <a:p>
            <a:pPr fontAlgn="base">
              <a:lnSpc>
                <a:spcPct val="100000"/>
              </a:lnSpc>
              <a:spcBef>
                <a:spcPts val="0"/>
              </a:spcBef>
              <a:spcAft>
                <a:spcPts val="600"/>
              </a:spcAft>
              <a:buFont typeface="+mj-lt"/>
              <a:buAutoNum type="arabicPeriod" startAt="3"/>
            </a:pPr>
            <a:r>
              <a:rPr lang="en-US" sz="1200" b="0" i="0" u="none" strike="noStrike">
                <a:solidFill>
                  <a:srgbClr val="000000"/>
                </a:solidFill>
                <a:effectLst/>
                <a:latin typeface="Arial" panose="020B0604020202020204" pitchFamily="34" charset="0"/>
                <a:cs typeface="Arial" panose="020B0604020202020204" pitchFamily="34" charset="0"/>
              </a:rPr>
              <a:t> The 10 services must include 8 consultations at regular intervals during the year delivered by the</a:t>
            </a:r>
            <a:r>
              <a:rPr lang="en-US" sz="1200">
                <a:solidFill>
                  <a:srgbClr val="000000"/>
                </a:solidFill>
                <a:latin typeface="Arial" panose="020B0604020202020204" pitchFamily="34" charset="0"/>
                <a:cs typeface="Arial" panose="020B0604020202020204" pitchFamily="34" charset="0"/>
              </a:rPr>
              <a:t> responsible provider</a:t>
            </a:r>
            <a:r>
              <a:rPr lang="en-US" sz="1200" b="0" i="0" u="none" strike="noStrike">
                <a:solidFill>
                  <a:srgbClr val="000000"/>
                </a:solidFill>
                <a:effectLst/>
                <a:latin typeface="Arial" panose="020B0604020202020204" pitchFamily="34" charset="0"/>
                <a:cs typeface="Arial" panose="020B0604020202020204" pitchFamily="34" charset="0"/>
              </a:rPr>
              <a:t> or a colleague from their clinic, such as a nurse practitioner; as well as 2 care planning services.</a:t>
            </a:r>
            <a:r>
              <a:rPr lang="en-US" sz="1200" b="0" i="0">
                <a:solidFill>
                  <a:srgbClr val="444444"/>
                </a:solidFill>
                <a:effectLst/>
                <a:latin typeface="Arial" panose="020B0604020202020204" pitchFamily="34" charset="0"/>
                <a:cs typeface="Arial" panose="020B0604020202020204" pitchFamily="34" charset="0"/>
              </a:rPr>
              <a:t>​</a:t>
            </a:r>
          </a:p>
          <a:p>
            <a:pPr algn="l" rtl="0" fontAlgn="base">
              <a:lnSpc>
                <a:spcPct val="100000"/>
              </a:lnSpc>
              <a:spcBef>
                <a:spcPts val="0"/>
              </a:spcBef>
              <a:spcAft>
                <a:spcPts val="600"/>
              </a:spcAft>
              <a:buFont typeface="+mj-lt"/>
              <a:buAutoNum type="arabicPeriod" startAt="4"/>
            </a:pPr>
            <a:r>
              <a:rPr lang="en-US" sz="1200" b="0" i="0" u="none" strike="noStrike">
                <a:solidFill>
                  <a:srgbClr val="000000"/>
                </a:solidFill>
                <a:effectLst/>
                <a:latin typeface="Arial" panose="020B0604020202020204" pitchFamily="34" charset="0"/>
                <a:cs typeface="Arial" panose="020B0604020202020204" pitchFamily="34" charset="0"/>
              </a:rPr>
              <a:t> Examples of care planning services include medical assessments, contributing to or reviewing a care plan, a case conference and a medication review.</a:t>
            </a:r>
            <a:r>
              <a:rPr lang="en-US" sz="1200" b="0" i="0">
                <a:solidFill>
                  <a:srgbClr val="444444"/>
                </a:solidFill>
                <a:effectLst/>
                <a:latin typeface="Arial" panose="020B0604020202020204" pitchFamily="34" charset="0"/>
                <a:cs typeface="Arial" panose="020B0604020202020204" pitchFamily="34" charset="0"/>
              </a:rPr>
              <a:t>​</a:t>
            </a:r>
          </a:p>
          <a:p>
            <a:pPr algn="l" rtl="0" fontAlgn="base">
              <a:lnSpc>
                <a:spcPct val="100000"/>
              </a:lnSpc>
              <a:spcBef>
                <a:spcPts val="0"/>
              </a:spcBef>
              <a:spcAft>
                <a:spcPts val="600"/>
              </a:spcAft>
              <a:buFont typeface="+mj-lt"/>
              <a:buAutoNum type="arabicPeriod" startAt="5"/>
            </a:pPr>
            <a:r>
              <a:rPr lang="en-US" sz="1200" b="0" i="0" u="none" strike="noStrike">
                <a:solidFill>
                  <a:srgbClr val="000000"/>
                </a:solidFill>
                <a:effectLst/>
                <a:latin typeface="Arial" panose="020B0604020202020204" pitchFamily="34" charset="0"/>
                <a:cs typeface="Arial" panose="020B0604020202020204" pitchFamily="34" charset="0"/>
              </a:rPr>
              <a:t> Most importantly, both eligible </a:t>
            </a:r>
            <a:r>
              <a:rPr lang="en-US" sz="1200">
                <a:solidFill>
                  <a:srgbClr val="000000"/>
                </a:solidFill>
                <a:latin typeface="Arial" panose="020B0604020202020204" pitchFamily="34" charset="0"/>
                <a:cs typeface="Arial" panose="020B0604020202020204" pitchFamily="34" charset="0"/>
              </a:rPr>
              <a:t>GPs</a:t>
            </a:r>
            <a:r>
              <a:rPr lang="en-US" sz="1200" b="0" i="0" u="none" strike="noStrike">
                <a:solidFill>
                  <a:srgbClr val="000000"/>
                </a:solidFill>
                <a:effectLst/>
                <a:latin typeface="Arial" panose="020B0604020202020204" pitchFamily="34" charset="0"/>
                <a:cs typeface="Arial" panose="020B0604020202020204" pitchFamily="34" charset="0"/>
              </a:rPr>
              <a:t> and clinics as well as patients must be registered with MyMedicare to benefit from the incentive</a:t>
            </a:r>
            <a:r>
              <a:rPr lang="en-US" sz="1200" b="0" i="0">
                <a:solidFill>
                  <a:srgbClr val="444444"/>
                </a:solidFill>
                <a:effectLst/>
                <a:latin typeface="Arial" panose="020B0604020202020204" pitchFamily="34" charset="0"/>
                <a:cs typeface="Arial" panose="020B0604020202020204" pitchFamily="34" charset="0"/>
              </a:rPr>
              <a:t>​.</a:t>
            </a:r>
          </a:p>
          <a:p>
            <a:pPr fontAlgn="base">
              <a:lnSpc>
                <a:spcPct val="100000"/>
              </a:lnSpc>
              <a:spcBef>
                <a:spcPts val="0"/>
              </a:spcBef>
              <a:spcAft>
                <a:spcPts val="600"/>
              </a:spcAft>
              <a:buFont typeface="+mj-lt"/>
              <a:buAutoNum type="arabicPeriod" startAt="6"/>
            </a:pPr>
            <a:r>
              <a:rPr lang="en-US" sz="1200" b="0" i="0" u="none" strike="noStrike">
                <a:solidFill>
                  <a:srgbClr val="000000"/>
                </a:solidFill>
                <a:effectLst/>
                <a:latin typeface="Arial" panose="020B0604020202020204" pitchFamily="34" charset="0"/>
                <a:cs typeface="Arial" panose="020B0604020202020204" pitchFamily="34" charset="0"/>
              </a:rPr>
              <a:t> MyMedicare is all about formally linking people to a</a:t>
            </a:r>
            <a:r>
              <a:rPr lang="en-US" sz="1200">
                <a:solidFill>
                  <a:srgbClr val="000000"/>
                </a:solidFill>
                <a:latin typeface="Arial" panose="020B0604020202020204" pitchFamily="34" charset="0"/>
                <a:cs typeface="Arial" panose="020B0604020202020204" pitchFamily="34" charset="0"/>
              </a:rPr>
              <a:t> GP</a:t>
            </a:r>
            <a:r>
              <a:rPr lang="en-US" sz="1200" b="0" i="0" u="none" strike="noStrike">
                <a:solidFill>
                  <a:srgbClr val="000000"/>
                </a:solidFill>
                <a:effectLst/>
                <a:latin typeface="Arial" panose="020B0604020202020204" pitchFamily="34" charset="0"/>
                <a:cs typeface="Arial" panose="020B0604020202020204" pitchFamily="34" charset="0"/>
              </a:rPr>
              <a:t> and practice of your choice.</a:t>
            </a:r>
            <a:endParaRPr lang="en-US" sz="1200" b="0" i="0">
              <a:solidFill>
                <a:srgbClr val="444444"/>
              </a:solidFill>
              <a:effectLst/>
              <a:latin typeface="Arial" panose="020B0604020202020204" pitchFamily="34" charset="0"/>
              <a:cs typeface="Arial" panose="020B0604020202020204" pitchFamily="34" charset="0"/>
            </a:endParaRPr>
          </a:p>
          <a:p>
            <a:pPr fontAlgn="base">
              <a:lnSpc>
                <a:spcPct val="100000"/>
              </a:lnSpc>
              <a:spcBef>
                <a:spcPts val="0"/>
              </a:spcBef>
              <a:spcAft>
                <a:spcPts val="600"/>
              </a:spcAft>
              <a:buFont typeface="+mj-lt"/>
              <a:buAutoNum type="arabicPeriod" startAt="7"/>
            </a:pPr>
            <a:r>
              <a:rPr lang="en-US" sz="1200" b="0" i="0" u="none" strike="noStrike">
                <a:solidFill>
                  <a:srgbClr val="000000"/>
                </a:solidFill>
                <a:effectLst/>
                <a:latin typeface="Arial" panose="020B0604020202020204" pitchFamily="34" charset="0"/>
                <a:cs typeface="Arial" panose="020B0604020202020204" pitchFamily="34" charset="0"/>
              </a:rPr>
              <a:t> If people already</a:t>
            </a:r>
            <a:r>
              <a:rPr lang="en-US" sz="1200">
                <a:solidFill>
                  <a:srgbClr val="000000"/>
                </a:solidFill>
                <a:latin typeface="Arial" panose="020B0604020202020204" pitchFamily="34" charset="0"/>
                <a:cs typeface="Arial" panose="020B0604020202020204" pitchFamily="34" charset="0"/>
              </a:rPr>
              <a:t> have</a:t>
            </a:r>
            <a:r>
              <a:rPr lang="en-US" sz="1200" b="0" i="0" u="none" strike="noStrike">
                <a:solidFill>
                  <a:srgbClr val="000000"/>
                </a:solidFill>
                <a:effectLst/>
                <a:latin typeface="Arial" panose="020B0604020202020204" pitchFamily="34" charset="0"/>
                <a:cs typeface="Arial" panose="020B0604020202020204" pitchFamily="34" charset="0"/>
              </a:rPr>
              <a:t> a</a:t>
            </a:r>
            <a:r>
              <a:rPr lang="en-US" sz="1200">
                <a:solidFill>
                  <a:srgbClr val="000000"/>
                </a:solidFill>
                <a:latin typeface="Arial" panose="020B0604020202020204" pitchFamily="34" charset="0"/>
                <a:cs typeface="Arial" panose="020B0604020202020204" pitchFamily="34" charset="0"/>
              </a:rPr>
              <a:t> GP</a:t>
            </a:r>
            <a:r>
              <a:rPr lang="en-US" sz="1200" b="0" i="0" u="none" strike="noStrike">
                <a:solidFill>
                  <a:srgbClr val="000000"/>
                </a:solidFill>
                <a:effectLst/>
                <a:latin typeface="Arial" panose="020B0604020202020204" pitchFamily="34" charset="0"/>
                <a:cs typeface="Arial" panose="020B0604020202020204" pitchFamily="34" charset="0"/>
              </a:rPr>
              <a:t> who has registered with MyMedicare, and if they also choose to register, then they can get the benefits of the General Practice in Aged Care Incentive relatively easily and quickly. </a:t>
            </a:r>
            <a:r>
              <a:rPr lang="en-US" sz="1200" b="0" i="0">
                <a:solidFill>
                  <a:srgbClr val="444444"/>
                </a:solidFill>
                <a:effectLst/>
                <a:latin typeface="Arial" panose="020B0604020202020204" pitchFamily="34" charset="0"/>
                <a:cs typeface="Arial" panose="020B0604020202020204" pitchFamily="34" charset="0"/>
              </a:rPr>
              <a:t>​</a:t>
            </a:r>
          </a:p>
          <a:p>
            <a:pPr fontAlgn="base">
              <a:lnSpc>
                <a:spcPct val="100000"/>
              </a:lnSpc>
              <a:spcBef>
                <a:spcPts val="0"/>
              </a:spcBef>
              <a:spcAft>
                <a:spcPts val="600"/>
              </a:spcAft>
              <a:buFont typeface="+mj-lt"/>
              <a:buAutoNum type="arabicPeriod" startAt="8"/>
            </a:pPr>
            <a:r>
              <a:rPr lang="en-US" sz="1200" b="0" i="0" u="none" strike="noStrike">
                <a:solidFill>
                  <a:srgbClr val="000000"/>
                </a:solidFill>
                <a:effectLst/>
                <a:latin typeface="Arial" panose="020B0604020202020204" pitchFamily="34" charset="0"/>
                <a:cs typeface="Arial" panose="020B0604020202020204" pitchFamily="34" charset="0"/>
              </a:rPr>
              <a:t> But not everyone has a regular </a:t>
            </a:r>
            <a:r>
              <a:rPr lang="en-US" sz="1200">
                <a:solidFill>
                  <a:srgbClr val="000000"/>
                </a:solidFill>
                <a:latin typeface="Arial" panose="020B0604020202020204" pitchFamily="34" charset="0"/>
                <a:cs typeface="Arial" panose="020B0604020202020204" pitchFamily="34" charset="0"/>
              </a:rPr>
              <a:t>GP </a:t>
            </a:r>
            <a:r>
              <a:rPr lang="en-US" sz="1200" b="0" i="0" u="none" strike="noStrike">
                <a:solidFill>
                  <a:srgbClr val="000000"/>
                </a:solidFill>
                <a:effectLst/>
                <a:latin typeface="Arial" panose="020B0604020202020204" pitchFamily="34" charset="0"/>
                <a:cs typeface="Arial" panose="020B0604020202020204" pitchFamily="34" charset="0"/>
              </a:rPr>
              <a:t>or has a</a:t>
            </a:r>
            <a:r>
              <a:rPr lang="en-US" sz="1200">
                <a:solidFill>
                  <a:srgbClr val="000000"/>
                </a:solidFill>
                <a:latin typeface="Arial" panose="020B0604020202020204" pitchFamily="34" charset="0"/>
                <a:cs typeface="Arial" panose="020B0604020202020204" pitchFamily="34" charset="0"/>
              </a:rPr>
              <a:t> provider</a:t>
            </a:r>
            <a:r>
              <a:rPr lang="en-US" sz="1200" b="0" i="0" u="none" strike="noStrike">
                <a:solidFill>
                  <a:srgbClr val="000000"/>
                </a:solidFill>
                <a:effectLst/>
                <a:latin typeface="Arial" panose="020B0604020202020204" pitchFamily="34" charset="0"/>
                <a:cs typeface="Arial" panose="020B0604020202020204" pitchFamily="34" charset="0"/>
              </a:rPr>
              <a:t> that, for a range of reasons, is not in a position to provide care onsite.</a:t>
            </a:r>
            <a:r>
              <a:rPr lang="en-US" sz="1200" b="0" i="0">
                <a:solidFill>
                  <a:srgbClr val="444444"/>
                </a:solidFill>
                <a:effectLst/>
                <a:latin typeface="Arial" panose="020B0604020202020204" pitchFamily="34" charset="0"/>
                <a:cs typeface="Arial" panose="020B0604020202020204" pitchFamily="34" charset="0"/>
              </a:rPr>
              <a:t>​</a:t>
            </a:r>
          </a:p>
          <a:p>
            <a:pPr algn="l" rtl="0" fontAlgn="base">
              <a:lnSpc>
                <a:spcPct val="100000"/>
              </a:lnSpc>
              <a:spcBef>
                <a:spcPts val="0"/>
              </a:spcBef>
              <a:spcAft>
                <a:spcPts val="600"/>
              </a:spcAft>
              <a:buFont typeface="+mj-lt"/>
              <a:buAutoNum type="arabicPeriod" startAt="9"/>
            </a:pPr>
            <a:r>
              <a:rPr lang="en-US" sz="1200" b="0" i="0" u="none" strike="noStrike">
                <a:solidFill>
                  <a:srgbClr val="000000"/>
                </a:solidFill>
                <a:effectLst/>
                <a:latin typeface="Arial" panose="020B0604020202020204" pitchFamily="34" charset="0"/>
                <a:cs typeface="Arial" panose="020B0604020202020204" pitchFamily="34" charset="0"/>
              </a:rPr>
              <a:t> There are fact sheets, online information and a patient information booklet that guides people through their options and choices here.</a:t>
            </a:r>
            <a:endParaRPr lang="en-US" sz="1200" b="0" i="0">
              <a:solidFill>
                <a:srgbClr val="444444"/>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600"/>
              </a:spcAft>
              <a:buClrTx/>
              <a:buSzTx/>
              <a:buFont typeface="+mj-lt"/>
              <a:buAutoNum type="arabicPeriod" startAt="10"/>
              <a:tabLst/>
              <a:defRPr/>
            </a:pPr>
            <a:r>
              <a:rPr lang="en-US" sz="1200" b="0" i="0" u="none" strike="noStrike">
                <a:solidFill>
                  <a:srgbClr val="000000"/>
                </a:solidFill>
                <a:effectLst/>
                <a:latin typeface="Arial" panose="020B0604020202020204" pitchFamily="34" charset="0"/>
                <a:cs typeface="Arial" panose="020B0604020202020204" pitchFamily="34" charset="0"/>
              </a:rPr>
              <a:t> Primary Health Networks are valuable partners for the incentive. Not all </a:t>
            </a:r>
            <a:r>
              <a:rPr lang="en-US" sz="1200">
                <a:solidFill>
                  <a:srgbClr val="000000"/>
                </a:solidFill>
                <a:latin typeface="Arial" panose="020B0604020202020204" pitchFamily="34" charset="0"/>
                <a:cs typeface="Arial" panose="020B0604020202020204" pitchFamily="34" charset="0"/>
              </a:rPr>
              <a:t>residential aged</a:t>
            </a:r>
            <a:r>
              <a:rPr lang="en-US" sz="1200" b="0" i="0" u="none" strike="noStrike">
                <a:solidFill>
                  <a:srgbClr val="000000"/>
                </a:solidFill>
                <a:effectLst/>
                <a:latin typeface="Arial" panose="020B0604020202020204" pitchFamily="34" charset="0"/>
                <a:cs typeface="Arial" panose="020B0604020202020204" pitchFamily="34" charset="0"/>
              </a:rPr>
              <a:t> care homes are in locations well served by the GP workforce. Shortages are a reality. In these instances, PHNs have been given funding by the government to find other ways to work with us to find solutions to your health care needs. They will also facilitate improved processes </a:t>
            </a:r>
            <a:r>
              <a:rPr lang="en-AU" sz="1200">
                <a:solidFill>
                  <a:srgbClr val="000000"/>
                </a:solidFill>
                <a:effectLst/>
                <a:latin typeface="Arial" panose="020B0604020202020204" pitchFamily="34" charset="0"/>
                <a:ea typeface="Aptos" panose="020B0004020202020204" pitchFamily="34" charset="0"/>
                <a:cs typeface="Arial" panose="020B0604020202020204" pitchFamily="34" charset="0"/>
              </a:rPr>
              <a:t>between </a:t>
            </a:r>
            <a:r>
              <a:rPr lang="en-AU" sz="1200">
                <a:solidFill>
                  <a:srgbClr val="000000"/>
                </a:solidFill>
                <a:latin typeface="Arial" panose="020B0604020202020204" pitchFamily="34" charset="0"/>
                <a:ea typeface="Aptos" panose="020B0004020202020204" pitchFamily="34" charset="0"/>
                <a:cs typeface="Arial" panose="020B0604020202020204" pitchFamily="34" charset="0"/>
              </a:rPr>
              <a:t>GPs</a:t>
            </a:r>
            <a:r>
              <a:rPr lang="en-AU" sz="1200">
                <a:solidFill>
                  <a:srgbClr val="000000"/>
                </a:solidFill>
                <a:effectLst/>
                <a:latin typeface="Arial" panose="020B0604020202020204" pitchFamily="34" charset="0"/>
                <a:ea typeface="Aptos" panose="020B0004020202020204" pitchFamily="34" charset="0"/>
                <a:cs typeface="Arial" panose="020B0604020202020204" pitchFamily="34" charset="0"/>
              </a:rPr>
              <a:t> and practices and </a:t>
            </a:r>
            <a:r>
              <a:rPr lang="en-AU" sz="1200">
                <a:solidFill>
                  <a:srgbClr val="000000"/>
                </a:solidFill>
                <a:latin typeface="Arial" panose="020B0604020202020204" pitchFamily="34" charset="0"/>
                <a:ea typeface="Aptos" panose="020B0004020202020204" pitchFamily="34" charset="0"/>
                <a:cs typeface="Arial" panose="020B0604020202020204" pitchFamily="34" charset="0"/>
              </a:rPr>
              <a:t>residential aged</a:t>
            </a:r>
            <a:r>
              <a:rPr lang="en-AU" sz="1200">
                <a:solidFill>
                  <a:srgbClr val="000000"/>
                </a:solidFill>
                <a:effectLst/>
                <a:latin typeface="Arial" panose="020B0604020202020204" pitchFamily="34" charset="0"/>
                <a:ea typeface="Aptos" panose="020B0004020202020204" pitchFamily="34" charset="0"/>
                <a:cs typeface="Arial" panose="020B0604020202020204" pitchFamily="34" charset="0"/>
              </a:rPr>
              <a:t> care homes to ensure the provision of practice, planned and continuous care.</a:t>
            </a:r>
            <a:endParaRPr lang="en-US" sz="1200" b="0" i="0">
              <a:solidFill>
                <a:srgbClr val="444444"/>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AAF9032-5597-3042-A2EA-4E24F1F56884}" type="slidenum">
              <a:rPr lang="en-US" smtClean="0"/>
              <a:t>6</a:t>
            </a:fld>
            <a:endParaRPr lang="en-US"/>
          </a:p>
        </p:txBody>
      </p:sp>
    </p:spTree>
    <p:extLst>
      <p:ext uri="{BB962C8B-B14F-4D97-AF65-F5344CB8AC3E}">
        <p14:creationId xmlns:p14="http://schemas.microsoft.com/office/powerpoint/2010/main" val="3769471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spcAft>
                <a:spcPts val="600"/>
              </a:spcAft>
            </a:pPr>
            <a:r>
              <a:rPr lang="en-AU" sz="1200" b="0" i="0" u="none" strike="noStrike">
                <a:solidFill>
                  <a:srgbClr val="000000"/>
                </a:solidFill>
                <a:effectLst/>
                <a:latin typeface="Arial" panose="020B0604020202020204" pitchFamily="34" charset="0"/>
                <a:cs typeface="Arial" panose="020B0604020202020204" pitchFamily="34" charset="0"/>
              </a:rPr>
              <a:t>There are 2 main eligibility criteria for residents for the General Practice in Aged Care Incentive: </a:t>
            </a:r>
            <a:r>
              <a:rPr lang="en-AU" sz="1200" b="0" i="0">
                <a:solidFill>
                  <a:srgbClr val="444444"/>
                </a:solidFill>
                <a:effectLst/>
                <a:latin typeface="Arial" panose="020B0604020202020204" pitchFamily="34" charset="0"/>
                <a:cs typeface="Arial" panose="020B0604020202020204" pitchFamily="34" charset="0"/>
              </a:rPr>
              <a:t>​</a:t>
            </a:r>
          </a:p>
          <a:p>
            <a:pPr marL="0" indent="-171450" algn="l" defTabSz="914400" rtl="0" eaLnBrk="1" fontAlgn="base" latinLnBrk="0" hangingPunct="1">
              <a:spcAft>
                <a:spcPts val="600"/>
              </a:spcAft>
              <a:buFont typeface="Arial" panose="020B0604020202020204" pitchFamily="34" charset="0"/>
              <a:buChar char="•"/>
            </a:pPr>
            <a:r>
              <a:rPr lang="en-AU" sz="1200" b="0" i="0" u="none" strike="noStrike" kern="1200">
                <a:solidFill>
                  <a:srgbClr val="000000"/>
                </a:solidFill>
                <a:effectLst/>
                <a:latin typeface="Arial" panose="020B0604020202020204" pitchFamily="34" charset="0"/>
                <a:ea typeface="+mn-ea"/>
                <a:cs typeface="Arial" panose="020B0604020202020204" pitchFamily="34" charset="0"/>
              </a:rPr>
              <a:t>they must be a permanent resident of a residential aged care home </a:t>
            </a:r>
            <a:r>
              <a:rPr lang="en-US" sz="1200" b="0" i="0" u="none" strike="noStrike" kern="1200">
                <a:solidFill>
                  <a:srgbClr val="000000"/>
                </a:solidFill>
                <a:effectLst/>
                <a:latin typeface="Arial" panose="020B0604020202020204" pitchFamily="34" charset="0"/>
                <a:ea typeface="+mn-ea"/>
                <a:cs typeface="Arial" panose="020B0604020202020204" pitchFamily="34" charset="0"/>
              </a:rPr>
              <a:t>​</a:t>
            </a:r>
          </a:p>
          <a:p>
            <a:pPr marL="0" indent="-171450" algn="l" defTabSz="914400" rtl="0" eaLnBrk="1" fontAlgn="base" latinLnBrk="0" hangingPunct="1">
              <a:spcAft>
                <a:spcPts val="600"/>
              </a:spcAft>
              <a:buFont typeface="Arial" panose="020B0604020202020204" pitchFamily="34" charset="0"/>
              <a:buChar char="•"/>
            </a:pPr>
            <a:r>
              <a:rPr lang="en-AU" sz="1200" b="0" i="0" u="none" strike="noStrike">
                <a:solidFill>
                  <a:srgbClr val="000000"/>
                </a:solidFill>
                <a:effectLst/>
                <a:latin typeface="Arial" panose="020B0604020202020204" pitchFamily="34" charset="0"/>
                <a:cs typeface="Arial" panose="020B0604020202020204" pitchFamily="34" charset="0"/>
              </a:rPr>
              <a:t>they must select a preferred GP and register in MyMedicare. The GP and their practice then must accept them into the General Practice in Aged Care Incentive and commit to providing the expected package of care</a:t>
            </a:r>
            <a:r>
              <a:rPr lang="en-US" sz="1200" b="0" i="0">
                <a:solidFill>
                  <a:srgbClr val="444444"/>
                </a:solidFill>
                <a:effectLst/>
                <a:latin typeface="Arial" panose="020B0604020202020204" pitchFamily="34" charset="0"/>
                <a:cs typeface="Arial" panose="020B0604020202020204" pitchFamily="34" charset="0"/>
              </a:rPr>
              <a:t>​.</a:t>
            </a:r>
          </a:p>
          <a:p>
            <a:pPr algn="l" rtl="0" fontAlgn="base">
              <a:spcAft>
                <a:spcPts val="600"/>
              </a:spcAft>
            </a:pPr>
            <a:r>
              <a:rPr lang="en-AU" sz="1200" b="0" i="0" u="none" strike="noStrike">
                <a:solidFill>
                  <a:srgbClr val="000000"/>
                </a:solidFill>
                <a:effectLst/>
                <a:latin typeface="Arial" panose="020B0604020202020204" pitchFamily="34" charset="0"/>
                <a:cs typeface="Arial" panose="020B0604020202020204" pitchFamily="34" charset="0"/>
              </a:rPr>
              <a:t>If these requirements have been met</a:t>
            </a:r>
            <a:r>
              <a:rPr lang="en-US" sz="1200" b="0" i="0">
                <a:solidFill>
                  <a:srgbClr val="444444"/>
                </a:solidFill>
                <a:effectLst/>
                <a:latin typeface="Arial" panose="020B0604020202020204" pitchFamily="34" charset="0"/>
                <a:cs typeface="Arial" panose="020B0604020202020204" pitchFamily="34" charset="0"/>
              </a:rPr>
              <a:t>​</a:t>
            </a:r>
          </a:p>
          <a:p>
            <a:pPr algn="l" rtl="0" fontAlgn="base">
              <a:spcAft>
                <a:spcPts val="600"/>
              </a:spcAft>
            </a:pPr>
            <a:r>
              <a:rPr lang="en-AU" sz="1200" b="0" i="0">
                <a:solidFill>
                  <a:srgbClr val="444444"/>
                </a:solidFill>
                <a:effectLst/>
                <a:latin typeface="Arial" panose="020B0604020202020204" pitchFamily="34" charset="0"/>
                <a:cs typeface="Arial" panose="020B0604020202020204" pitchFamily="34" charset="0"/>
              </a:rPr>
              <a:t>​</a:t>
            </a:r>
            <a:r>
              <a:rPr lang="en-AU" sz="1200" b="0" i="0" u="sng">
                <a:solidFill>
                  <a:srgbClr val="000000"/>
                </a:solidFill>
                <a:effectLst/>
                <a:latin typeface="Arial" panose="020B0604020202020204" pitchFamily="34" charset="0"/>
                <a:cs typeface="Arial" panose="020B0604020202020204" pitchFamily="34" charset="0"/>
              </a:rPr>
              <a:t>AND</a:t>
            </a:r>
            <a:r>
              <a:rPr lang="en-US" sz="1200" b="0" i="0" u="sng">
                <a:solidFill>
                  <a:srgbClr val="444444"/>
                </a:solidFill>
                <a:effectLst/>
                <a:latin typeface="Arial" panose="020B0604020202020204" pitchFamily="34" charset="0"/>
                <a:cs typeface="Arial" panose="020B0604020202020204" pitchFamily="34" charset="0"/>
              </a:rPr>
              <a:t>​</a:t>
            </a:r>
          </a:p>
          <a:p>
            <a:pPr algn="l" rtl="0" fontAlgn="base">
              <a:spcAft>
                <a:spcPts val="600"/>
              </a:spcAft>
            </a:pPr>
            <a:r>
              <a:rPr lang="en-AU" sz="1200" b="0" i="0">
                <a:solidFill>
                  <a:srgbClr val="444444"/>
                </a:solidFill>
                <a:effectLst/>
                <a:latin typeface="Arial" panose="020B0604020202020204" pitchFamily="34" charset="0"/>
                <a:cs typeface="Arial" panose="020B0604020202020204" pitchFamily="34" charset="0"/>
              </a:rPr>
              <a:t>​</a:t>
            </a:r>
            <a:r>
              <a:rPr lang="en-AU" sz="1200" b="0" i="0" u="none" strike="noStrike">
                <a:solidFill>
                  <a:srgbClr val="000000"/>
                </a:solidFill>
                <a:effectLst/>
                <a:latin typeface="Arial" panose="020B0604020202020204" pitchFamily="34" charset="0"/>
                <a:cs typeface="Arial" panose="020B0604020202020204" pitchFamily="34" charset="0"/>
              </a:rPr>
              <a:t>The GP and their practice are participating in the General Practice Aged Care Incentive …. (OVERPAGE)</a:t>
            </a:r>
            <a:endParaRPr lang="en-AU" sz="1200"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AAF9032-5597-3042-A2EA-4E24F1F56884}" type="slidenum">
              <a:rPr lang="en-US" smtClean="0"/>
              <a:t>7</a:t>
            </a:fld>
            <a:endParaRPr lang="en-US"/>
          </a:p>
        </p:txBody>
      </p:sp>
    </p:spTree>
    <p:extLst>
      <p:ext uri="{BB962C8B-B14F-4D97-AF65-F5344CB8AC3E}">
        <p14:creationId xmlns:p14="http://schemas.microsoft.com/office/powerpoint/2010/main" val="1083935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spcAft>
                <a:spcPts val="600"/>
              </a:spcAft>
            </a:pPr>
            <a:r>
              <a:rPr lang="en-AU" sz="1200" b="0" i="0">
                <a:solidFill>
                  <a:srgbClr val="444444"/>
                </a:solidFill>
                <a:effectLst/>
                <a:latin typeface="Arial" panose="020B0604020202020204" pitchFamily="34" charset="0"/>
                <a:cs typeface="Arial" panose="020B0604020202020204" pitchFamily="34" charset="0"/>
              </a:rPr>
              <a:t>​</a:t>
            </a:r>
            <a:r>
              <a:rPr lang="en-US" sz="1200" b="0" i="0" u="none" strike="noStrike">
                <a:solidFill>
                  <a:srgbClr val="000000"/>
                </a:solidFill>
                <a:effectLst/>
                <a:latin typeface="Arial" panose="020B0604020202020204" pitchFamily="34" charset="0"/>
                <a:cs typeface="Arial" panose="020B0604020202020204" pitchFamily="34" charset="0"/>
              </a:rPr>
              <a:t>This slide provides an overview of the eligibility criteria and the service requirements​.</a:t>
            </a:r>
            <a:r>
              <a:rPr lang="en-US" sz="1200" b="0" i="0">
                <a:solidFill>
                  <a:srgbClr val="444444"/>
                </a:solidFill>
                <a:effectLst/>
                <a:latin typeface="Arial" panose="020B0604020202020204" pitchFamily="34" charset="0"/>
                <a:cs typeface="Arial" panose="020B0604020202020204" pitchFamily="34" charset="0"/>
              </a:rPr>
              <a:t>​</a:t>
            </a:r>
          </a:p>
          <a:p>
            <a:pPr algn="l" rtl="0" fontAlgn="base">
              <a:spcAft>
                <a:spcPts val="600"/>
              </a:spcAft>
            </a:pPr>
            <a:r>
              <a:rPr lang="en-US" sz="1200" b="0" i="0">
                <a:solidFill>
                  <a:srgbClr val="444444"/>
                </a:solidFill>
                <a:effectLst/>
                <a:latin typeface="Arial" panose="020B0604020202020204" pitchFamily="34" charset="0"/>
                <a:cs typeface="Arial" panose="020B0604020202020204" pitchFamily="34" charset="0"/>
              </a:rPr>
              <a:t>​</a:t>
            </a:r>
            <a:r>
              <a:rPr lang="en-AU" sz="1200" b="0" i="0" u="none" strike="noStrike">
                <a:solidFill>
                  <a:srgbClr val="000000"/>
                </a:solidFill>
                <a:effectLst/>
                <a:latin typeface="Arial" panose="020B0604020202020204" pitchFamily="34" charset="0"/>
                <a:cs typeface="Arial" panose="020B0604020202020204" pitchFamily="34" charset="0"/>
              </a:rPr>
              <a:t>The GP and practice care team will be required to deliver 8 regular visits and 2 care planning services within a 12-month period.</a:t>
            </a:r>
            <a:r>
              <a:rPr lang="en-US" sz="1200" b="0" i="0">
                <a:solidFill>
                  <a:srgbClr val="444444"/>
                </a:solidFill>
                <a:effectLst/>
                <a:latin typeface="Arial" panose="020B0604020202020204" pitchFamily="34" charset="0"/>
                <a:cs typeface="Arial" panose="020B0604020202020204" pitchFamily="34" charset="0"/>
              </a:rPr>
              <a:t>​</a:t>
            </a:r>
          </a:p>
          <a:p>
            <a:pPr algn="l" rtl="0" fontAlgn="base">
              <a:spcAft>
                <a:spcPts val="600"/>
              </a:spcAft>
            </a:pPr>
            <a:r>
              <a:rPr lang="en-AU" sz="1200" b="0" i="0">
                <a:solidFill>
                  <a:srgbClr val="444444"/>
                </a:solidFill>
                <a:effectLst/>
                <a:latin typeface="Arial" panose="020B0604020202020204" pitchFamily="34" charset="0"/>
                <a:cs typeface="Arial" panose="020B0604020202020204" pitchFamily="34" charset="0"/>
              </a:rPr>
              <a:t>​</a:t>
            </a:r>
            <a:r>
              <a:rPr lang="en-AU" sz="1200" b="0" i="0" u="none" strike="noStrike">
                <a:solidFill>
                  <a:srgbClr val="000000"/>
                </a:solidFill>
                <a:effectLst/>
                <a:latin typeface="Arial" panose="020B0604020202020204" pitchFamily="34" charset="0"/>
                <a:cs typeface="Arial" panose="020B0604020202020204" pitchFamily="34" charset="0"/>
              </a:rPr>
              <a:t>The GP and practice may charge a fee for such services. </a:t>
            </a:r>
            <a:r>
              <a:rPr lang="en-US" sz="1200" b="0" i="0">
                <a:solidFill>
                  <a:srgbClr val="444444"/>
                </a:solidFill>
                <a:effectLst/>
                <a:latin typeface="Arial" panose="020B0604020202020204" pitchFamily="34" charset="0"/>
                <a:cs typeface="Arial" panose="020B0604020202020204" pitchFamily="34" charset="0"/>
              </a:rPr>
              <a:t>​</a:t>
            </a:r>
          </a:p>
          <a:p>
            <a:pPr algn="l" rtl="0" fontAlgn="base">
              <a:spcAft>
                <a:spcPts val="600"/>
              </a:spcAft>
            </a:pPr>
            <a:r>
              <a:rPr lang="en-AU" sz="1200" b="0" i="0">
                <a:solidFill>
                  <a:srgbClr val="444444"/>
                </a:solidFill>
                <a:effectLst/>
                <a:latin typeface="Arial" panose="020B0604020202020204" pitchFamily="34" charset="0"/>
                <a:cs typeface="Arial" panose="020B0604020202020204" pitchFamily="34" charset="0"/>
              </a:rPr>
              <a:t>​</a:t>
            </a:r>
            <a:r>
              <a:rPr lang="en-AU" sz="1200" b="0" i="0" u="none" strike="noStrike">
                <a:solidFill>
                  <a:srgbClr val="000000"/>
                </a:solidFill>
                <a:effectLst/>
                <a:latin typeface="Arial" panose="020B0604020202020204" pitchFamily="34" charset="0"/>
                <a:cs typeface="Arial" panose="020B0604020202020204" pitchFamily="34" charset="0"/>
              </a:rPr>
              <a:t>It is important that people, family and carers talk to their responsible provider and practice about their charging policies.</a:t>
            </a:r>
            <a:endParaRPr lang="en-US" sz="1200" b="0" i="0">
              <a:solidFill>
                <a:srgbClr val="444444"/>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AAF9032-5597-3042-A2EA-4E24F1F56884}" type="slidenum">
              <a:rPr lang="en-US" smtClean="0"/>
              <a:t>8</a:t>
            </a:fld>
            <a:endParaRPr lang="en-US"/>
          </a:p>
        </p:txBody>
      </p:sp>
    </p:spTree>
    <p:extLst>
      <p:ext uri="{BB962C8B-B14F-4D97-AF65-F5344CB8AC3E}">
        <p14:creationId xmlns:p14="http://schemas.microsoft.com/office/powerpoint/2010/main" val="2811739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a:latin typeface="Arial" panose="020B0604020202020204" pitchFamily="34" charset="0"/>
                <a:cs typeface="Arial" panose="020B0604020202020204" pitchFamily="34" charset="0"/>
              </a:rPr>
              <a:t>The following slide details an example of a patient story. </a:t>
            </a:r>
          </a:p>
        </p:txBody>
      </p:sp>
      <p:sp>
        <p:nvSpPr>
          <p:cNvPr id="4" name="Slide Number Placeholder 3"/>
          <p:cNvSpPr>
            <a:spLocks noGrp="1"/>
          </p:cNvSpPr>
          <p:nvPr>
            <p:ph type="sldNum" sz="quarter" idx="5"/>
          </p:nvPr>
        </p:nvSpPr>
        <p:spPr/>
        <p:txBody>
          <a:bodyPr/>
          <a:lstStyle/>
          <a:p>
            <a:fld id="{FAAF9032-5597-3042-A2EA-4E24F1F56884}" type="slidenum">
              <a:rPr lang="en-US" smtClean="0"/>
              <a:t>9</a:t>
            </a:fld>
            <a:endParaRPr lang="en-US"/>
          </a:p>
        </p:txBody>
      </p:sp>
    </p:spTree>
    <p:extLst>
      <p:ext uri="{BB962C8B-B14F-4D97-AF65-F5344CB8AC3E}">
        <p14:creationId xmlns:p14="http://schemas.microsoft.com/office/powerpoint/2010/main" val="2303336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B6F5A2E-B019-214E-9B99-03C4D6FC9CD0}" type="datetimeFigureOut">
              <a:rPr lang="en-US" smtClean="0"/>
              <a:t>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1651293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6F5A2E-B019-214E-9B99-03C4D6FC9CD0}" type="datetimeFigureOut">
              <a:rPr lang="en-US" smtClean="0"/>
              <a:t>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794316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6F5A2E-B019-214E-9B99-03C4D6FC9CD0}" type="datetimeFigureOut">
              <a:rPr lang="en-US" smtClean="0"/>
              <a:t>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3301515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sp>
        <p:nvSpPr>
          <p:cNvPr id="17" name="Rechteck">
            <a:extLst>
              <a:ext uri="{FF2B5EF4-FFF2-40B4-BE49-F238E27FC236}">
                <a16:creationId xmlns:a16="http://schemas.microsoft.com/office/drawing/2014/main" id="{6CF49973-0A79-E640-907B-D1D840A4B098}"/>
              </a:ext>
            </a:extLst>
          </p:cNvPr>
          <p:cNvSpPr/>
          <p:nvPr userDrawn="1"/>
        </p:nvSpPr>
        <p:spPr>
          <a:xfrm>
            <a:off x="-3837" y="5825430"/>
            <a:ext cx="12200468" cy="1030090"/>
          </a:xfrm>
          <a:prstGeom prst="rect">
            <a:avLst/>
          </a:prstGeom>
          <a:solidFill>
            <a:schemeClr val="bg1"/>
          </a:solidFill>
          <a:ln w="12700">
            <a:miter lim="400000"/>
          </a:ln>
        </p:spPr>
        <p:txBody>
          <a:bodyPr lIns="25400" tIns="25400" rIns="25400" bIns="25400" anchor="ctr"/>
          <a:lstStyle/>
          <a:p>
            <a:pPr>
              <a:lnSpc>
                <a:spcPct val="120000"/>
              </a:lnSpc>
              <a:defRPr sz="2600" i="0" spc="0">
                <a:solidFill>
                  <a:srgbClr val="6E686F"/>
                </a:solidFill>
                <a:latin typeface="Open Sans"/>
                <a:ea typeface="Open Sans"/>
                <a:cs typeface="Open Sans"/>
                <a:sym typeface="Open Sans"/>
              </a:defRPr>
            </a:pPr>
            <a:endParaRPr sz="1300">
              <a:latin typeface="Helvetica" charset="0"/>
              <a:ea typeface="Helvetica" charset="0"/>
              <a:cs typeface="Helvetica" charset="0"/>
            </a:endParaRPr>
          </a:p>
        </p:txBody>
      </p:sp>
      <p:sp>
        <p:nvSpPr>
          <p:cNvPr id="5" name="TextBox 4">
            <a:extLst>
              <a:ext uri="{FF2B5EF4-FFF2-40B4-BE49-F238E27FC236}">
                <a16:creationId xmlns:a16="http://schemas.microsoft.com/office/drawing/2014/main" id="{48E73DE4-CDEA-1648-B42B-95ABBC469BE5}"/>
              </a:ext>
            </a:extLst>
          </p:cNvPr>
          <p:cNvSpPr txBox="1"/>
          <p:nvPr userDrawn="1"/>
        </p:nvSpPr>
        <p:spPr>
          <a:xfrm>
            <a:off x="3745523" y="2737338"/>
            <a:ext cx="0" cy="0"/>
          </a:xfrm>
          <a:prstGeom prst="rect">
            <a:avLst/>
          </a:prstGeom>
        </p:spPr>
        <p:txBody>
          <a:bodyPr wrap="none" lIns="22860" tIns="22860" rIns="22860" bIns="22860" rtlCol="0" anchor="ctr">
            <a:noAutofit/>
          </a:bodyPr>
          <a:lstStyle/>
          <a:p>
            <a:pPr algn="l"/>
            <a:endParaRPr lang="en-US" sz="1300" err="1">
              <a:solidFill>
                <a:schemeClr val="tx1"/>
              </a:solidFill>
              <a:latin typeface="+mn-lt"/>
              <a:ea typeface="Helvetica Neue" charset="0"/>
              <a:cs typeface="Helvetica Neue" charset="0"/>
            </a:endParaRPr>
          </a:p>
        </p:txBody>
      </p:sp>
      <p:sp>
        <p:nvSpPr>
          <p:cNvPr id="6" name="Rectangle 5">
            <a:extLst>
              <a:ext uri="{FF2B5EF4-FFF2-40B4-BE49-F238E27FC236}">
                <a16:creationId xmlns:a16="http://schemas.microsoft.com/office/drawing/2014/main" id="{6400EE1C-8A32-D04C-BEE8-26F3CF47137D}"/>
              </a:ext>
            </a:extLst>
          </p:cNvPr>
          <p:cNvSpPr/>
          <p:nvPr userDrawn="1"/>
        </p:nvSpPr>
        <p:spPr>
          <a:xfrm>
            <a:off x="0" y="0"/>
            <a:ext cx="12192000" cy="210589"/>
          </a:xfrm>
          <a:prstGeom prst="rect">
            <a:avLst/>
          </a:prstGeom>
          <a:gradFill flip="none" rotWithShape="1">
            <a:gsLst>
              <a:gs pos="0">
                <a:schemeClr val="accent5"/>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DFFBA94-AD2C-6447-88DA-BBCF9CE86842}"/>
              </a:ext>
            </a:extLst>
          </p:cNvPr>
          <p:cNvSpPr/>
          <p:nvPr userDrawn="1"/>
        </p:nvSpPr>
        <p:spPr>
          <a:xfrm>
            <a:off x="0" y="0"/>
            <a:ext cx="12192000" cy="210589"/>
          </a:xfrm>
          <a:prstGeom prst="rect">
            <a:avLst/>
          </a:prstGeom>
          <a:solidFill>
            <a:srgbClr val="004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C04D2A7-45B3-7A45-BB8C-B369651642F9}"/>
              </a:ext>
            </a:extLst>
          </p:cNvPr>
          <p:cNvSpPr/>
          <p:nvPr userDrawn="1"/>
        </p:nvSpPr>
        <p:spPr>
          <a:xfrm>
            <a:off x="837394" y="0"/>
            <a:ext cx="419154"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6845C04-30F2-5047-9E3D-630A3FD055F3}"/>
              </a:ext>
            </a:extLst>
          </p:cNvPr>
          <p:cNvSpPr/>
          <p:nvPr userDrawn="1"/>
        </p:nvSpPr>
        <p:spPr>
          <a:xfrm>
            <a:off x="1752993" y="0"/>
            <a:ext cx="581415" cy="210589"/>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8106D55-D87D-4049-B3A9-884E0FE584DD}"/>
              </a:ext>
            </a:extLst>
          </p:cNvPr>
          <p:cNvSpPr/>
          <p:nvPr userDrawn="1"/>
        </p:nvSpPr>
        <p:spPr>
          <a:xfrm>
            <a:off x="2334409"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F1A131F-5D54-B146-B6F8-990469614E9C}"/>
              </a:ext>
            </a:extLst>
          </p:cNvPr>
          <p:cNvSpPr/>
          <p:nvPr userDrawn="1"/>
        </p:nvSpPr>
        <p:spPr>
          <a:xfrm>
            <a:off x="2591194" y="0"/>
            <a:ext cx="256786"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1C0ADF7-1C99-6B4E-9350-29C33B2D3C76}"/>
              </a:ext>
            </a:extLst>
          </p:cNvPr>
          <p:cNvSpPr/>
          <p:nvPr userDrawn="1"/>
        </p:nvSpPr>
        <p:spPr>
          <a:xfrm>
            <a:off x="3560083"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F92F7C0-9BDE-4248-A798-B2924CC2D353}"/>
              </a:ext>
            </a:extLst>
          </p:cNvPr>
          <p:cNvSpPr/>
          <p:nvPr userDrawn="1"/>
        </p:nvSpPr>
        <p:spPr>
          <a:xfrm>
            <a:off x="3816869" y="-1"/>
            <a:ext cx="1107642"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D4E8D42-E4D8-044D-82F6-69D7512BAEDC}"/>
              </a:ext>
            </a:extLst>
          </p:cNvPr>
          <p:cNvSpPr/>
          <p:nvPr userDrawn="1"/>
        </p:nvSpPr>
        <p:spPr>
          <a:xfrm>
            <a:off x="4924511" y="-1"/>
            <a:ext cx="282101" cy="210590"/>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hape&#10;&#10;Description automatically generated with medium confidence">
            <a:extLst>
              <a:ext uri="{FF2B5EF4-FFF2-40B4-BE49-F238E27FC236}">
                <a16:creationId xmlns:a16="http://schemas.microsoft.com/office/drawing/2014/main" id="{43FB36D4-294B-455D-90CB-363BD5C60A9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793" y="6168339"/>
            <a:ext cx="2188533" cy="402225"/>
          </a:xfrm>
          <a:prstGeom prst="rect">
            <a:avLst/>
          </a:prstGeom>
        </p:spPr>
      </p:pic>
    </p:spTree>
    <p:extLst>
      <p:ext uri="{BB962C8B-B14F-4D97-AF65-F5344CB8AC3E}">
        <p14:creationId xmlns:p14="http://schemas.microsoft.com/office/powerpoint/2010/main" val="3097174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ictureRight">
    <p:spTree>
      <p:nvGrpSpPr>
        <p:cNvPr id="1" name=""/>
        <p:cNvGrpSpPr/>
        <p:nvPr/>
      </p:nvGrpSpPr>
      <p:grpSpPr>
        <a:xfrm>
          <a:off x="0" y="0"/>
          <a:ext cx="0" cy="0"/>
          <a:chOff x="0" y="0"/>
          <a:chExt cx="0" cy="0"/>
        </a:xfrm>
      </p:grpSpPr>
      <p:sp>
        <p:nvSpPr>
          <p:cNvPr id="12" name="Bild">
            <a:extLst>
              <a:ext uri="{FF2B5EF4-FFF2-40B4-BE49-F238E27FC236}">
                <a16:creationId xmlns:a16="http://schemas.microsoft.com/office/drawing/2014/main" id="{DC821E7D-8E5B-0443-A5F3-00785BB23C7B}"/>
              </a:ext>
            </a:extLst>
          </p:cNvPr>
          <p:cNvSpPr>
            <a:spLocks noGrp="1"/>
          </p:cNvSpPr>
          <p:nvPr>
            <p:ph type="pic" idx="13"/>
          </p:nvPr>
        </p:nvSpPr>
        <p:spPr>
          <a:xfrm>
            <a:off x="6096000" y="0"/>
            <a:ext cx="6096000" cy="6858001"/>
          </a:xfrm>
          <a:prstGeom prst="rect">
            <a:avLst/>
          </a:prstGeom>
          <a:pattFill prst="ltDnDiag">
            <a:fgClr>
              <a:schemeClr val="bg2"/>
            </a:fgClr>
            <a:bgClr>
              <a:schemeClr val="bg1"/>
            </a:bgClr>
          </a:pattFill>
        </p:spPr>
        <p:txBody>
          <a:bodyPr lIns="91439" tIns="45719" rIns="91439" bIns="45719" anchor="t">
            <a:noAutofit/>
          </a:bodyPr>
          <a:lstStyle/>
          <a:p>
            <a:r>
              <a:rPr lang="en-US"/>
              <a:t>Click icon to add picture</a:t>
            </a:r>
            <a:endParaRPr/>
          </a:p>
        </p:txBody>
      </p:sp>
      <p:pic>
        <p:nvPicPr>
          <p:cNvPr id="5" name="Picture 4" descr="Shape&#10;&#10;Description automatically generated with medium confidence">
            <a:extLst>
              <a:ext uri="{FF2B5EF4-FFF2-40B4-BE49-F238E27FC236}">
                <a16:creationId xmlns:a16="http://schemas.microsoft.com/office/drawing/2014/main" id="{F7940347-5516-4FAF-B968-A82DC249DA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793" y="6168339"/>
            <a:ext cx="2188533" cy="402225"/>
          </a:xfrm>
          <a:prstGeom prst="rect">
            <a:avLst/>
          </a:prstGeom>
        </p:spPr>
      </p:pic>
    </p:spTree>
    <p:extLst>
      <p:ext uri="{BB962C8B-B14F-4D97-AF65-F5344CB8AC3E}">
        <p14:creationId xmlns:p14="http://schemas.microsoft.com/office/powerpoint/2010/main" val="2031212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ueGradientBa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2ECC3D-4340-4E40-AC6A-F9401763D662}"/>
              </a:ext>
            </a:extLst>
          </p:cNvPr>
          <p:cNvSpPr/>
          <p:nvPr userDrawn="1"/>
        </p:nvSpPr>
        <p:spPr>
          <a:xfrm>
            <a:off x="0" y="0"/>
            <a:ext cx="12192000" cy="210589"/>
          </a:xfrm>
          <a:prstGeom prst="rect">
            <a:avLst/>
          </a:prstGeom>
          <a:solidFill>
            <a:srgbClr val="0072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188F766-4C1F-3941-B36C-3F586118A49A}"/>
              </a:ext>
            </a:extLst>
          </p:cNvPr>
          <p:cNvSpPr/>
          <p:nvPr userDrawn="1"/>
        </p:nvSpPr>
        <p:spPr>
          <a:xfrm>
            <a:off x="0" y="0"/>
            <a:ext cx="12192000" cy="210589"/>
          </a:xfrm>
          <a:prstGeom prst="rect">
            <a:avLst/>
          </a:prstGeom>
          <a:solidFill>
            <a:srgbClr val="004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E21E5BF-9B7B-0A4C-9EC0-4D7B3AAF4F0D}"/>
              </a:ext>
            </a:extLst>
          </p:cNvPr>
          <p:cNvSpPr/>
          <p:nvPr userDrawn="1"/>
        </p:nvSpPr>
        <p:spPr>
          <a:xfrm>
            <a:off x="837394" y="0"/>
            <a:ext cx="419154"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D42ECB8-8A33-F04E-88D1-FAC646208AC9}"/>
              </a:ext>
            </a:extLst>
          </p:cNvPr>
          <p:cNvSpPr/>
          <p:nvPr userDrawn="1"/>
        </p:nvSpPr>
        <p:spPr>
          <a:xfrm>
            <a:off x="1752993" y="0"/>
            <a:ext cx="581415" cy="210589"/>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A76EA20-6A3B-9345-A4A1-2F71ED598508}"/>
              </a:ext>
            </a:extLst>
          </p:cNvPr>
          <p:cNvSpPr/>
          <p:nvPr userDrawn="1"/>
        </p:nvSpPr>
        <p:spPr>
          <a:xfrm>
            <a:off x="2334409"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7E7824F-89BF-F440-A5D1-3640E9D51C4C}"/>
              </a:ext>
            </a:extLst>
          </p:cNvPr>
          <p:cNvSpPr/>
          <p:nvPr userDrawn="1"/>
        </p:nvSpPr>
        <p:spPr>
          <a:xfrm>
            <a:off x="2591194" y="0"/>
            <a:ext cx="256786"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997972-1439-C942-A9CD-125960657BC2}"/>
              </a:ext>
            </a:extLst>
          </p:cNvPr>
          <p:cNvSpPr/>
          <p:nvPr userDrawn="1"/>
        </p:nvSpPr>
        <p:spPr>
          <a:xfrm>
            <a:off x="3560083"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943050A-2473-F74A-90B1-13C96DB80099}"/>
              </a:ext>
            </a:extLst>
          </p:cNvPr>
          <p:cNvSpPr/>
          <p:nvPr userDrawn="1"/>
        </p:nvSpPr>
        <p:spPr>
          <a:xfrm>
            <a:off x="3816869" y="-1"/>
            <a:ext cx="1107642"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141ABFE-D653-3540-B09E-B4410096FF90}"/>
              </a:ext>
            </a:extLst>
          </p:cNvPr>
          <p:cNvSpPr/>
          <p:nvPr userDrawn="1"/>
        </p:nvSpPr>
        <p:spPr>
          <a:xfrm>
            <a:off x="4924511" y="-1"/>
            <a:ext cx="282101" cy="210590"/>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Shape&#10;&#10;Description automatically generated with medium confidence">
            <a:extLst>
              <a:ext uri="{FF2B5EF4-FFF2-40B4-BE49-F238E27FC236}">
                <a16:creationId xmlns:a16="http://schemas.microsoft.com/office/drawing/2014/main" id="{41AE3820-E8FB-4C18-989E-080BD0ED51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793" y="6168339"/>
            <a:ext cx="2188533" cy="402225"/>
          </a:xfrm>
          <a:prstGeom prst="rect">
            <a:avLst/>
          </a:prstGeom>
        </p:spPr>
      </p:pic>
    </p:spTree>
    <p:extLst>
      <p:ext uri="{BB962C8B-B14F-4D97-AF65-F5344CB8AC3E}">
        <p14:creationId xmlns:p14="http://schemas.microsoft.com/office/powerpoint/2010/main" val="27179493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OrangeGradientBa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9674BF-73F2-DF4E-AA65-AC9C1088C5C6}"/>
              </a:ext>
            </a:extLst>
          </p:cNvPr>
          <p:cNvSpPr/>
          <p:nvPr userDrawn="1"/>
        </p:nvSpPr>
        <p:spPr>
          <a:xfrm>
            <a:off x="0" y="0"/>
            <a:ext cx="12192000" cy="210589"/>
          </a:xfrm>
          <a:prstGeom prst="rect">
            <a:avLst/>
          </a:prstGeom>
          <a:gradFill flip="none" rotWithShape="1">
            <a:gsLst>
              <a:gs pos="0">
                <a:schemeClr val="accent5"/>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B9C8918-2C9E-2646-B722-8558548DC62E}"/>
              </a:ext>
            </a:extLst>
          </p:cNvPr>
          <p:cNvSpPr/>
          <p:nvPr userDrawn="1"/>
        </p:nvSpPr>
        <p:spPr>
          <a:xfrm>
            <a:off x="0" y="0"/>
            <a:ext cx="12192000" cy="210589"/>
          </a:xfrm>
          <a:prstGeom prst="rect">
            <a:avLst/>
          </a:prstGeom>
          <a:solidFill>
            <a:srgbClr val="004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8E19101-4567-5B4E-83B0-15AC8A162AAB}"/>
              </a:ext>
            </a:extLst>
          </p:cNvPr>
          <p:cNvSpPr/>
          <p:nvPr userDrawn="1"/>
        </p:nvSpPr>
        <p:spPr>
          <a:xfrm>
            <a:off x="837394" y="0"/>
            <a:ext cx="419154"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74B773E-8DCD-AD4C-9CD5-1601F3902E35}"/>
              </a:ext>
            </a:extLst>
          </p:cNvPr>
          <p:cNvSpPr/>
          <p:nvPr userDrawn="1"/>
        </p:nvSpPr>
        <p:spPr>
          <a:xfrm>
            <a:off x="1752993" y="0"/>
            <a:ext cx="581415" cy="210589"/>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C6F806F-E1BF-C34F-A504-7BB831B0DC9F}"/>
              </a:ext>
            </a:extLst>
          </p:cNvPr>
          <p:cNvSpPr/>
          <p:nvPr userDrawn="1"/>
        </p:nvSpPr>
        <p:spPr>
          <a:xfrm>
            <a:off x="2334409"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43F6638-19E1-924D-9C2C-93DCBC632B92}"/>
              </a:ext>
            </a:extLst>
          </p:cNvPr>
          <p:cNvSpPr/>
          <p:nvPr userDrawn="1"/>
        </p:nvSpPr>
        <p:spPr>
          <a:xfrm>
            <a:off x="2591194" y="0"/>
            <a:ext cx="256786"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8F5A554-F078-754F-B143-7BB72BFED050}"/>
              </a:ext>
            </a:extLst>
          </p:cNvPr>
          <p:cNvSpPr/>
          <p:nvPr userDrawn="1"/>
        </p:nvSpPr>
        <p:spPr>
          <a:xfrm>
            <a:off x="3560083"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04D0FB3-72C3-BB4E-89B9-94B5BEAE2C26}"/>
              </a:ext>
            </a:extLst>
          </p:cNvPr>
          <p:cNvSpPr/>
          <p:nvPr userDrawn="1"/>
        </p:nvSpPr>
        <p:spPr>
          <a:xfrm>
            <a:off x="3816869" y="-1"/>
            <a:ext cx="1107642"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C819A78-97FB-3149-AC9B-8F846F3B786B}"/>
              </a:ext>
            </a:extLst>
          </p:cNvPr>
          <p:cNvSpPr/>
          <p:nvPr userDrawn="1"/>
        </p:nvSpPr>
        <p:spPr>
          <a:xfrm>
            <a:off x="4924511" y="-1"/>
            <a:ext cx="282101" cy="210590"/>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1677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SilverBa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9674BF-73F2-DF4E-AA65-AC9C1088C5C6}"/>
              </a:ext>
            </a:extLst>
          </p:cNvPr>
          <p:cNvSpPr/>
          <p:nvPr userDrawn="1"/>
        </p:nvSpPr>
        <p:spPr>
          <a:xfrm>
            <a:off x="0" y="0"/>
            <a:ext cx="12192000" cy="210589"/>
          </a:xfrm>
          <a:prstGeom prst="rect">
            <a:avLst/>
          </a:prstGeom>
          <a:solidFill>
            <a:srgbClr val="004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el 1">
            <a:extLst>
              <a:ext uri="{FF2B5EF4-FFF2-40B4-BE49-F238E27FC236}">
                <a16:creationId xmlns:a16="http://schemas.microsoft.com/office/drawing/2014/main" id="{8874BFF3-5581-F84F-9614-A6B16F4CA112}"/>
              </a:ext>
            </a:extLst>
          </p:cNvPr>
          <p:cNvSpPr>
            <a:spLocks noGrp="1"/>
          </p:cNvSpPr>
          <p:nvPr>
            <p:ph type="title" hasCustomPrompt="1"/>
          </p:nvPr>
        </p:nvSpPr>
        <p:spPr>
          <a:xfrm>
            <a:off x="917914" y="898313"/>
            <a:ext cx="10938695" cy="1182722"/>
          </a:xfrm>
          <a:prstGeom prst="rect">
            <a:avLst/>
          </a:prstGeom>
        </p:spPr>
        <p:txBody>
          <a:bodyPr/>
          <a:lstStyle>
            <a:lvl1pPr>
              <a:defRPr b="0">
                <a:gradFill>
                  <a:gsLst>
                    <a:gs pos="0">
                      <a:schemeClr val="tx1">
                        <a:lumMod val="85000"/>
                        <a:lumOff val="15000"/>
                      </a:schemeClr>
                    </a:gs>
                    <a:gs pos="100000">
                      <a:schemeClr val="bg2">
                        <a:lumMod val="10000"/>
                      </a:schemeClr>
                    </a:gs>
                  </a:gsLst>
                  <a:lin ang="0" scaled="1"/>
                </a:gradFill>
              </a:defRPr>
            </a:lvl1pPr>
          </a:lstStyle>
          <a:p>
            <a:r>
              <a:rPr lang="en-AU" noProof="0"/>
              <a:t>Title</a:t>
            </a:r>
          </a:p>
        </p:txBody>
      </p:sp>
      <p:sp>
        <p:nvSpPr>
          <p:cNvPr id="2" name="TextBox 1">
            <a:extLst>
              <a:ext uri="{FF2B5EF4-FFF2-40B4-BE49-F238E27FC236}">
                <a16:creationId xmlns:a16="http://schemas.microsoft.com/office/drawing/2014/main" id="{E4FAFF8C-5AC5-084D-B6F0-41FAC3C40D8E}"/>
              </a:ext>
            </a:extLst>
          </p:cNvPr>
          <p:cNvSpPr txBox="1"/>
          <p:nvPr userDrawn="1"/>
        </p:nvSpPr>
        <p:spPr>
          <a:xfrm>
            <a:off x="2667000" y="1482969"/>
            <a:ext cx="0" cy="0"/>
          </a:xfrm>
          <a:prstGeom prst="rect">
            <a:avLst/>
          </a:prstGeom>
        </p:spPr>
        <p:txBody>
          <a:bodyPr wrap="none" lIns="22860" tIns="22860" rIns="22860" bIns="22860" rtlCol="0" anchor="ctr">
            <a:noAutofit/>
          </a:bodyPr>
          <a:lstStyle/>
          <a:p>
            <a:pPr algn="l"/>
            <a:endParaRPr lang="en-US" sz="1300" err="1">
              <a:solidFill>
                <a:schemeClr val="tx1"/>
              </a:solidFill>
              <a:latin typeface="+mn-lt"/>
              <a:ea typeface="Helvetica Neue" charset="0"/>
              <a:cs typeface="Helvetica Neue" charset="0"/>
            </a:endParaRPr>
          </a:p>
        </p:txBody>
      </p:sp>
      <p:sp>
        <p:nvSpPr>
          <p:cNvPr id="3" name="Rectangle 2">
            <a:extLst>
              <a:ext uri="{FF2B5EF4-FFF2-40B4-BE49-F238E27FC236}">
                <a16:creationId xmlns:a16="http://schemas.microsoft.com/office/drawing/2014/main" id="{DF898958-0232-7A4D-AD9B-CE5CB4E5E201}"/>
              </a:ext>
            </a:extLst>
          </p:cNvPr>
          <p:cNvSpPr/>
          <p:nvPr userDrawn="1"/>
        </p:nvSpPr>
        <p:spPr>
          <a:xfrm>
            <a:off x="837394" y="0"/>
            <a:ext cx="419154"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6FC9DD9-2F94-FF41-8FA5-A06010437240}"/>
              </a:ext>
            </a:extLst>
          </p:cNvPr>
          <p:cNvSpPr/>
          <p:nvPr userDrawn="1"/>
        </p:nvSpPr>
        <p:spPr>
          <a:xfrm>
            <a:off x="1752993" y="0"/>
            <a:ext cx="581415" cy="210589"/>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83475F-212D-D24A-990D-F597330F0FAB}"/>
              </a:ext>
            </a:extLst>
          </p:cNvPr>
          <p:cNvSpPr/>
          <p:nvPr userDrawn="1"/>
        </p:nvSpPr>
        <p:spPr>
          <a:xfrm>
            <a:off x="2334409"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832F9D5-08EE-ED48-BD8C-524F2B677CAB}"/>
              </a:ext>
            </a:extLst>
          </p:cNvPr>
          <p:cNvSpPr/>
          <p:nvPr userDrawn="1"/>
        </p:nvSpPr>
        <p:spPr>
          <a:xfrm>
            <a:off x="2591194" y="0"/>
            <a:ext cx="256786"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5D81987-E77D-284F-A5D3-64875C8F4D66}"/>
              </a:ext>
            </a:extLst>
          </p:cNvPr>
          <p:cNvSpPr/>
          <p:nvPr userDrawn="1"/>
        </p:nvSpPr>
        <p:spPr>
          <a:xfrm>
            <a:off x="3560083"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2A2469F-5CA2-AB4F-B11E-6405C7F3DBBE}"/>
              </a:ext>
            </a:extLst>
          </p:cNvPr>
          <p:cNvSpPr/>
          <p:nvPr userDrawn="1"/>
        </p:nvSpPr>
        <p:spPr>
          <a:xfrm>
            <a:off x="3816869" y="-1"/>
            <a:ext cx="1107642"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3B76579-8212-9742-BCFD-915465FB86D6}"/>
              </a:ext>
            </a:extLst>
          </p:cNvPr>
          <p:cNvSpPr/>
          <p:nvPr userDrawn="1"/>
        </p:nvSpPr>
        <p:spPr>
          <a:xfrm>
            <a:off x="4924511" y="-1"/>
            <a:ext cx="282101" cy="210590"/>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Shape&#10;&#10;Description automatically generated with medium confidence">
            <a:extLst>
              <a:ext uri="{FF2B5EF4-FFF2-40B4-BE49-F238E27FC236}">
                <a16:creationId xmlns:a16="http://schemas.microsoft.com/office/drawing/2014/main" id="{6E57FB54-8210-43A9-8331-B5673E5687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793" y="6168339"/>
            <a:ext cx="2188533" cy="402225"/>
          </a:xfrm>
          <a:prstGeom prst="rect">
            <a:avLst/>
          </a:prstGeom>
        </p:spPr>
      </p:pic>
    </p:spTree>
    <p:extLst>
      <p:ext uri="{BB962C8B-B14F-4D97-AF65-F5344CB8AC3E}">
        <p14:creationId xmlns:p14="http://schemas.microsoft.com/office/powerpoint/2010/main" val="365303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ecitonTitlePage Picture">
    <p:spTree>
      <p:nvGrpSpPr>
        <p:cNvPr id="1" name=""/>
        <p:cNvGrpSpPr/>
        <p:nvPr/>
      </p:nvGrpSpPr>
      <p:grpSpPr>
        <a:xfrm>
          <a:off x="0" y="0"/>
          <a:ext cx="0" cy="0"/>
          <a:chOff x="0" y="0"/>
          <a:chExt cx="0" cy="0"/>
        </a:xfrm>
      </p:grpSpPr>
      <p:sp>
        <p:nvSpPr>
          <p:cNvPr id="6" name="Bild">
            <a:extLst>
              <a:ext uri="{FF2B5EF4-FFF2-40B4-BE49-F238E27FC236}">
                <a16:creationId xmlns:a16="http://schemas.microsoft.com/office/drawing/2014/main" id="{AC009FC7-A04B-1B49-B7CE-ABC58262D45C}"/>
              </a:ext>
            </a:extLst>
          </p:cNvPr>
          <p:cNvSpPr>
            <a:spLocks noGrp="1"/>
          </p:cNvSpPr>
          <p:nvPr>
            <p:ph type="pic" idx="13"/>
          </p:nvPr>
        </p:nvSpPr>
        <p:spPr>
          <a:xfrm>
            <a:off x="6096000" y="0"/>
            <a:ext cx="6096000" cy="6858001"/>
          </a:xfrm>
          <a:prstGeom prst="rect">
            <a:avLst/>
          </a:prstGeom>
          <a:pattFill prst="ltDnDiag">
            <a:fgClr>
              <a:schemeClr val="bg2"/>
            </a:fgClr>
            <a:bgClr>
              <a:schemeClr val="bg1"/>
            </a:bgClr>
          </a:pattFill>
        </p:spPr>
        <p:txBody>
          <a:bodyPr lIns="91439" tIns="45719" rIns="91439" bIns="45719" anchor="t">
            <a:noAutofit/>
          </a:bodyPr>
          <a:lstStyle/>
          <a:p>
            <a:r>
              <a:rPr lang="en-US"/>
              <a:t>Click icon to add picture</a:t>
            </a:r>
            <a:endParaRPr/>
          </a:p>
        </p:txBody>
      </p:sp>
      <p:sp>
        <p:nvSpPr>
          <p:cNvPr id="7" name="ABOUT…">
            <a:extLst>
              <a:ext uri="{FF2B5EF4-FFF2-40B4-BE49-F238E27FC236}">
                <a16:creationId xmlns:a16="http://schemas.microsoft.com/office/drawing/2014/main" id="{27158CA1-850C-C642-A6C7-44B0ED57135B}"/>
              </a:ext>
            </a:extLst>
          </p:cNvPr>
          <p:cNvSpPr txBox="1"/>
          <p:nvPr userDrawn="1"/>
        </p:nvSpPr>
        <p:spPr>
          <a:xfrm>
            <a:off x="956410" y="788247"/>
            <a:ext cx="4160251" cy="1182721"/>
          </a:xfrm>
          <a:prstGeom prst="rect">
            <a:avLst/>
          </a:prstGeom>
          <a:ln w="12700">
            <a:miter lim="400000"/>
          </a:ln>
          <a:extLst>
            <a:ext uri="{C572A759-6A51-4108-AA02-DFA0A04FC94B}">
              <ma14:wrappingTextBoxFlag xmlns="" xmlns:ma14="http://schemas.microsoft.com/office/mac/drawingml/2011/main" val="1"/>
            </a:ext>
          </a:extLst>
        </p:spPr>
        <p:txBody>
          <a:bodyPr lIns="22860" rIns="22860">
            <a:normAutofit/>
          </a:bodyPr>
          <a:lstStyle>
            <a:defPPr>
              <a:defRPr lang="en-US"/>
            </a:defPPr>
            <a:lvl1pPr>
              <a:lnSpc>
                <a:spcPts val="3400"/>
              </a:lnSpc>
              <a:defRPr sz="3600" b="1" i="0" cap="all" spc="-215">
                <a:solidFill>
                  <a:schemeClr val="accent1"/>
                </a:solidFill>
                <a:latin typeface="+mj-lt"/>
                <a:ea typeface="Helvetica Neue" charset="0"/>
                <a:cs typeface="Helvetica Neue" charset="0"/>
              </a:defRPr>
            </a:lvl1pPr>
            <a:lvl2pPr marL="1371531"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2pPr>
            <a:lvl3pPr marL="2285886"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3pPr>
            <a:lvl4pPr marL="3200240"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4pPr>
            <a:lvl5pPr marL="4114594"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5pPr>
            <a:lvl6pPr marL="5028949" indent="-457177" defTabSz="1828709">
              <a:lnSpc>
                <a:spcPct val="90000"/>
              </a:lnSpc>
              <a:spcBef>
                <a:spcPts val="1000"/>
              </a:spcBef>
              <a:buFont typeface="Arial" panose="020B0604020202020204" pitchFamily="34" charset="0"/>
              <a:buChar char="•"/>
              <a:defRPr sz="3600"/>
            </a:lvl6pPr>
            <a:lvl7pPr marL="5943303" indent="-457177" defTabSz="1828709">
              <a:lnSpc>
                <a:spcPct val="90000"/>
              </a:lnSpc>
              <a:spcBef>
                <a:spcPts val="1000"/>
              </a:spcBef>
              <a:buFont typeface="Arial" panose="020B0604020202020204" pitchFamily="34" charset="0"/>
              <a:buChar char="•"/>
              <a:defRPr sz="3600"/>
            </a:lvl7pPr>
            <a:lvl8pPr marL="6857657" indent="-457177" defTabSz="1828709">
              <a:lnSpc>
                <a:spcPct val="90000"/>
              </a:lnSpc>
              <a:spcBef>
                <a:spcPts val="1000"/>
              </a:spcBef>
              <a:buFont typeface="Arial" panose="020B0604020202020204" pitchFamily="34" charset="0"/>
              <a:buChar char="•"/>
              <a:defRPr sz="3600"/>
            </a:lvl8pPr>
            <a:lvl9pPr marL="7772011" indent="-457177" defTabSz="1828709">
              <a:lnSpc>
                <a:spcPct val="90000"/>
              </a:lnSpc>
              <a:spcBef>
                <a:spcPts val="1000"/>
              </a:spcBef>
              <a:buFont typeface="Arial" panose="020B0604020202020204" pitchFamily="34" charset="0"/>
              <a:buChar char="•"/>
              <a:defRPr sz="3600"/>
            </a:lvl9pPr>
          </a:lstStyle>
          <a:p>
            <a:r>
              <a:rPr lang="en-AU" b="0" cap="none">
                <a:gradFill>
                  <a:gsLst>
                    <a:gs pos="0">
                      <a:schemeClr val="bg2">
                        <a:lumMod val="10000"/>
                      </a:schemeClr>
                    </a:gs>
                    <a:gs pos="100000">
                      <a:schemeClr val="bg2">
                        <a:lumMod val="25000"/>
                      </a:schemeClr>
                    </a:gs>
                  </a:gsLst>
                  <a:lin ang="2700000" scaled="1"/>
                </a:gradFill>
              </a:rPr>
              <a:t>Heading</a:t>
            </a:r>
          </a:p>
        </p:txBody>
      </p:sp>
      <p:sp>
        <p:nvSpPr>
          <p:cNvPr id="8" name="Inhaltsplatzhalter 3">
            <a:extLst>
              <a:ext uri="{FF2B5EF4-FFF2-40B4-BE49-F238E27FC236}">
                <a16:creationId xmlns:a16="http://schemas.microsoft.com/office/drawing/2014/main" id="{831612A6-A59F-5041-A0C9-4B2691E249A4}"/>
              </a:ext>
            </a:extLst>
          </p:cNvPr>
          <p:cNvSpPr txBox="1">
            <a:spLocks/>
          </p:cNvSpPr>
          <p:nvPr userDrawn="1"/>
        </p:nvSpPr>
        <p:spPr>
          <a:xfrm>
            <a:off x="1395116" y="2081035"/>
            <a:ext cx="4455115" cy="9528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60"/>
              </a:lnSpc>
              <a:buNone/>
            </a:pPr>
            <a:r>
              <a:rPr lang="en-AU" sz="2000">
                <a:solidFill>
                  <a:srgbClr val="008A96"/>
                </a:solidFill>
              </a:rPr>
              <a:t>Pull quote</a:t>
            </a:r>
          </a:p>
          <a:p>
            <a:pPr marL="0" indent="0">
              <a:lnSpc>
                <a:spcPts val="2360"/>
              </a:lnSpc>
              <a:buNone/>
            </a:pPr>
            <a:endParaRPr lang="en-AU" sz="2000">
              <a:solidFill>
                <a:schemeClr val="accent3"/>
              </a:solidFill>
            </a:endParaRPr>
          </a:p>
        </p:txBody>
      </p:sp>
      <p:sp>
        <p:nvSpPr>
          <p:cNvPr id="9" name="Tequis magnam everunt re volupti ntiusament at et omnimo totatin venimus anturis explaut alique quatem qui utemquia dolo erum soluptas alite tet id qui utempor esequis evelesc iaecabor re conseque qui officab orruntota cus ium rempedi gendandus veniscidus erum as ut utempor esequis evelesc iaecabor re conseque qui officab orruntota cus ium idebit, toremporias ea conet volo blantia plaborepel is natqui officil magnihi.">
            <a:extLst>
              <a:ext uri="{FF2B5EF4-FFF2-40B4-BE49-F238E27FC236}">
                <a16:creationId xmlns:a16="http://schemas.microsoft.com/office/drawing/2014/main" id="{D4914732-AABE-364B-9EE5-443B40E1A325}"/>
              </a:ext>
            </a:extLst>
          </p:cNvPr>
          <p:cNvSpPr txBox="1"/>
          <p:nvPr userDrawn="1"/>
        </p:nvSpPr>
        <p:spPr>
          <a:xfrm>
            <a:off x="1471017" y="3033875"/>
            <a:ext cx="4034750" cy="2652282"/>
          </a:xfrm>
          <a:prstGeom prst="rect">
            <a:avLst/>
          </a:prstGeom>
          <a:noFill/>
          <a:ln w="12700">
            <a:miter lim="400000"/>
          </a:ln>
          <a:extLst>
            <a:ext uri="{C572A759-6A51-4108-AA02-DFA0A04FC94B}">
              <ma14:wrappingTextBoxFlag xmlns="" xmlns:ma14="http://schemas.microsoft.com/office/mac/drawingml/2011/main" val="1"/>
            </a:ext>
          </a:extLst>
        </p:spPr>
        <p:txBody>
          <a:bodyPr lIns="22860" rIns="22860"/>
          <a:lstStyle>
            <a:lvl1pPr>
              <a:lnSpc>
                <a:spcPct val="120000"/>
              </a:lnSpc>
              <a:defRPr sz="2600" i="0" spc="0">
                <a:solidFill>
                  <a:srgbClr val="6E686F"/>
                </a:solidFill>
                <a:latin typeface="Open Sans"/>
                <a:ea typeface="Open Sans"/>
                <a:cs typeface="Open Sans"/>
                <a:sym typeface="Open Sans"/>
              </a:defRPr>
            </a:lvl1pPr>
          </a:lstStyle>
          <a:p>
            <a:r>
              <a:rPr lang="en-AU" sz="1300">
                <a:solidFill>
                  <a:schemeClr val="bg2">
                    <a:lumMod val="25000"/>
                  </a:schemeClr>
                </a:solidFill>
                <a:latin typeface="+mn-lt"/>
                <a:ea typeface="Helvetica Neue" charset="0"/>
                <a:cs typeface="Helvetica Neue" charset="0"/>
              </a:rPr>
              <a:t>Text</a:t>
            </a:r>
          </a:p>
        </p:txBody>
      </p:sp>
      <p:pic>
        <p:nvPicPr>
          <p:cNvPr id="10" name="Picture 9" descr="Shape&#10;&#10;Description automatically generated with medium confidence">
            <a:extLst>
              <a:ext uri="{FF2B5EF4-FFF2-40B4-BE49-F238E27FC236}">
                <a16:creationId xmlns:a16="http://schemas.microsoft.com/office/drawing/2014/main" id="{A9384539-9C72-4D64-ABCE-47F435AF74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793" y="6168339"/>
            <a:ext cx="2188533" cy="402225"/>
          </a:xfrm>
          <a:prstGeom prst="rect">
            <a:avLst/>
          </a:prstGeom>
        </p:spPr>
      </p:pic>
    </p:spTree>
    <p:extLst>
      <p:ext uri="{BB962C8B-B14F-4D97-AF65-F5344CB8AC3E}">
        <p14:creationId xmlns:p14="http://schemas.microsoft.com/office/powerpoint/2010/main" val="76781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6F5A2E-B019-214E-9B99-03C4D6FC9CD0}" type="datetimeFigureOut">
              <a:rPr lang="en-US" smtClean="0"/>
              <a:t>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292094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6F5A2E-B019-214E-9B99-03C4D6FC9CD0}" type="datetimeFigureOut">
              <a:rPr lang="en-US" smtClean="0"/>
              <a:t>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18702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6F5A2E-B019-214E-9B99-03C4D6FC9CD0}" type="datetimeFigureOut">
              <a:rPr lang="en-US" smtClean="0"/>
              <a:t>8/8/2024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1899032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B6F5A2E-B019-214E-9B99-03C4D6FC9CD0}" type="datetimeFigureOut">
              <a:rPr lang="en-US" smtClean="0"/>
              <a:t>8/8/2024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3767429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6F5A2E-B019-214E-9B99-03C4D6FC9CD0}" type="datetimeFigureOut">
              <a:rPr lang="en-US" smtClean="0"/>
              <a:t>8/8/2024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2027300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6F5A2E-B019-214E-9B99-03C4D6FC9CD0}" type="datetimeFigureOut">
              <a:rPr lang="en-US" smtClean="0"/>
              <a:t>8/8/2024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2160234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B6F5A2E-B019-214E-9B99-03C4D6FC9CD0}" type="datetimeFigureOut">
              <a:rPr lang="en-US" smtClean="0"/>
              <a:t>8/8/2024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E7AC7D-DE47-D04B-810A-E333F322F2EB}" type="slidenum">
              <a:rPr lang="en-US" smtClean="0"/>
              <a:t>‹#›</a:t>
            </a:fld>
            <a:endParaRPr lang="en-US"/>
          </a:p>
        </p:txBody>
      </p:sp>
    </p:spTree>
    <p:extLst>
      <p:ext uri="{BB962C8B-B14F-4D97-AF65-F5344CB8AC3E}">
        <p14:creationId xmlns:p14="http://schemas.microsoft.com/office/powerpoint/2010/main" val="240185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B6F5A2E-B019-214E-9B99-03C4D6FC9CD0}" type="datetimeFigureOut">
              <a:rPr lang="en-AU" noProof="0" smtClean="0"/>
              <a:t>8/08/2024</a:t>
            </a:fld>
            <a:endParaRPr lang="en-AU" noProof="0"/>
          </a:p>
        </p:txBody>
      </p:sp>
      <p:sp>
        <p:nvSpPr>
          <p:cNvPr id="6" name="Footer Placeholder 5"/>
          <p:cNvSpPr>
            <a:spLocks noGrp="1"/>
          </p:cNvSpPr>
          <p:nvPr>
            <p:ph type="ftr" sz="quarter" idx="11"/>
          </p:nvPr>
        </p:nvSpPr>
        <p:spPr/>
        <p:txBody>
          <a:bodyPr/>
          <a:lstStyle/>
          <a:p>
            <a:endParaRPr lang="en-AU" noProof="0"/>
          </a:p>
        </p:txBody>
      </p:sp>
      <p:sp>
        <p:nvSpPr>
          <p:cNvPr id="7" name="Slide Number Placeholder 6"/>
          <p:cNvSpPr>
            <a:spLocks noGrp="1"/>
          </p:cNvSpPr>
          <p:nvPr>
            <p:ph type="sldNum" sz="quarter" idx="12"/>
          </p:nvPr>
        </p:nvSpPr>
        <p:spPr/>
        <p:txBody>
          <a:bodyPr/>
          <a:lstStyle/>
          <a:p>
            <a:fld id="{D8E7AC7D-DE47-D04B-810A-E333F322F2EB}" type="slidenum">
              <a:rPr lang="en-AU" noProof="0" smtClean="0"/>
              <a:t>‹#›</a:t>
            </a:fld>
            <a:endParaRPr lang="en-AU" noProof="0"/>
          </a:p>
        </p:txBody>
      </p:sp>
    </p:spTree>
    <p:extLst>
      <p:ext uri="{BB962C8B-B14F-4D97-AF65-F5344CB8AC3E}">
        <p14:creationId xmlns:p14="http://schemas.microsoft.com/office/powerpoint/2010/main" val="2928761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6F5A2E-B019-214E-9B99-03C4D6FC9CD0}" type="datetimeFigureOut">
              <a:rPr lang="en-AU" noProof="0" smtClean="0"/>
              <a:t>8/08/2024</a:t>
            </a:fld>
            <a:endParaRPr lang="en-AU" noProof="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noProof="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E7AC7D-DE47-D04B-810A-E333F322F2EB}" type="slidenum">
              <a:rPr lang="en-AU" noProof="0" smtClean="0"/>
              <a:t>‹#›</a:t>
            </a:fld>
            <a:endParaRPr lang="en-AU" noProof="0"/>
          </a:p>
        </p:txBody>
      </p:sp>
    </p:spTree>
    <p:extLst>
      <p:ext uri="{BB962C8B-B14F-4D97-AF65-F5344CB8AC3E}">
        <p14:creationId xmlns:p14="http://schemas.microsoft.com/office/powerpoint/2010/main" val="1595392801"/>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 id="2147484006" r:id="rId13"/>
    <p:sldLayoutId id="2147484009" r:id="rId14"/>
    <p:sldLayoutId id="2147484010" r:id="rId15"/>
    <p:sldLayoutId id="2147483677" r:id="rId16"/>
    <p:sldLayoutId id="2147483666"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sv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119552-B087-0DCD-7ED4-EE82210BD909}"/>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683" r="14171" b="22550"/>
          <a:stretch/>
        </p:blipFill>
        <p:spPr>
          <a:xfrm>
            <a:off x="4080503" y="188522"/>
            <a:ext cx="8111497" cy="5592792"/>
          </a:xfrm>
          <a:prstGeom prst="rect">
            <a:avLst/>
          </a:prstGeom>
        </p:spPr>
      </p:pic>
      <p:sp>
        <p:nvSpPr>
          <p:cNvPr id="10" name="www.helvetic-studio.com">
            <a:extLst>
              <a:ext uri="{C183D7F6-B498-43B3-948B-1728B52AA6E4}">
                <adec:decorative xmlns:adec="http://schemas.microsoft.com/office/drawing/2017/decorative" val="1"/>
              </a:ext>
            </a:extLst>
          </p:cNvPr>
          <p:cNvSpPr txBox="1"/>
          <p:nvPr/>
        </p:nvSpPr>
        <p:spPr>
          <a:xfrm>
            <a:off x="8783053" y="6239087"/>
            <a:ext cx="2707837" cy="319368"/>
          </a:xfrm>
          <a:prstGeom prst="rect">
            <a:avLst/>
          </a:prstGeom>
          <a:ln w="12700">
            <a:miter lim="400000"/>
          </a:ln>
          <a:extLst>
            <a:ext uri="{C572A759-6A51-4108-AA02-DFA0A04FC94B}">
              <ma14:wrappingTextBoxFlag xmlns="" xmlns:ma14="http://schemas.microsoft.com/office/mac/drawingml/2011/main" val="1"/>
            </a:ext>
          </a:extLst>
        </p:spPr>
        <p:txBody>
          <a:bodyPr lIns="22860" rIns="22860">
            <a:normAutofit/>
          </a:bodyPr>
          <a:lstStyle>
            <a:lvl1pPr>
              <a:lnSpc>
                <a:spcPct val="110000"/>
              </a:lnSpc>
              <a:defRPr sz="2000" i="0" spc="0">
                <a:solidFill>
                  <a:srgbClr val="6E686F"/>
                </a:solidFill>
                <a:latin typeface="Open Sans"/>
                <a:ea typeface="Open Sans"/>
                <a:cs typeface="Open Sans"/>
                <a:sym typeface="Open Sans"/>
              </a:defRPr>
            </a:lvl1pPr>
          </a:lstStyle>
          <a:p>
            <a:pPr algn="r"/>
            <a:r>
              <a:rPr lang="en-AU" sz="1400" b="1">
                <a:solidFill>
                  <a:schemeClr val="tx1"/>
                </a:solidFill>
                <a:latin typeface="+mn-lt"/>
                <a:ea typeface="Helvetica" charset="0"/>
                <a:cs typeface="Helvetica" charset="0"/>
              </a:rPr>
              <a:t>www.health.gov.au</a:t>
            </a:r>
          </a:p>
        </p:txBody>
      </p:sp>
      <p:sp>
        <p:nvSpPr>
          <p:cNvPr id="9" name="TextBox 8">
            <a:extLst>
              <a:ext uri="{FF2B5EF4-FFF2-40B4-BE49-F238E27FC236}">
                <a16:creationId xmlns:a16="http://schemas.microsoft.com/office/drawing/2014/main" id="{DF11F376-FFDF-5E40-93A6-4936B00B4E5E}"/>
              </a:ext>
              <a:ext uri="{C183D7F6-B498-43B3-948B-1728B52AA6E4}">
                <adec:decorative xmlns:adec="http://schemas.microsoft.com/office/drawing/2017/decorative" val="1"/>
              </a:ext>
            </a:extLst>
          </p:cNvPr>
          <p:cNvSpPr txBox="1"/>
          <p:nvPr/>
        </p:nvSpPr>
        <p:spPr>
          <a:xfrm>
            <a:off x="2911642" y="1570121"/>
            <a:ext cx="0" cy="0"/>
          </a:xfrm>
          <a:prstGeom prst="rect">
            <a:avLst/>
          </a:prstGeom>
        </p:spPr>
        <p:txBody>
          <a:bodyPr wrap="none" lIns="22860" tIns="22860" rIns="22860" bIns="22860" rtlCol="0" anchor="ctr">
            <a:noAutofit/>
          </a:bodyPr>
          <a:lstStyle/>
          <a:p>
            <a:pPr algn="l"/>
            <a:endParaRPr lang="en-US" sz="1300" err="1">
              <a:solidFill>
                <a:schemeClr val="tx1"/>
              </a:solidFill>
              <a:latin typeface="+mn-lt"/>
              <a:ea typeface="Helvetica Neue" charset="0"/>
              <a:cs typeface="Helvetica Neue" charset="0"/>
            </a:endParaRPr>
          </a:p>
        </p:txBody>
      </p:sp>
      <p:sp>
        <p:nvSpPr>
          <p:cNvPr id="15" name="TextBox 14">
            <a:extLst>
              <a:ext uri="{FF2B5EF4-FFF2-40B4-BE49-F238E27FC236}">
                <a16:creationId xmlns:a16="http://schemas.microsoft.com/office/drawing/2014/main" id="{A26DAC68-7327-6E41-BEC5-66BCF34A6DE6}"/>
              </a:ext>
              <a:ext uri="{C183D7F6-B498-43B3-948B-1728B52AA6E4}">
                <adec:decorative xmlns:adec="http://schemas.microsoft.com/office/drawing/2017/decorative" val="1"/>
              </a:ext>
            </a:extLst>
          </p:cNvPr>
          <p:cNvSpPr txBox="1"/>
          <p:nvPr/>
        </p:nvSpPr>
        <p:spPr>
          <a:xfrm>
            <a:off x="1726532" y="3597442"/>
            <a:ext cx="0" cy="0"/>
          </a:xfrm>
          <a:prstGeom prst="rect">
            <a:avLst/>
          </a:prstGeom>
        </p:spPr>
        <p:txBody>
          <a:bodyPr wrap="none" lIns="22860" tIns="22860" rIns="22860" bIns="22860" rtlCol="0" anchor="ctr">
            <a:noAutofit/>
          </a:bodyPr>
          <a:lstStyle/>
          <a:p>
            <a:pPr algn="l"/>
            <a:endParaRPr lang="en-US" sz="1300" err="1">
              <a:solidFill>
                <a:schemeClr val="tx1"/>
              </a:solidFill>
              <a:latin typeface="+mn-lt"/>
              <a:ea typeface="Helvetica Neue" charset="0"/>
              <a:cs typeface="Helvetica Neue" charset="0"/>
            </a:endParaRPr>
          </a:p>
        </p:txBody>
      </p:sp>
      <p:sp>
        <p:nvSpPr>
          <p:cNvPr id="16" name="TextBox 15">
            <a:extLst>
              <a:ext uri="{FF2B5EF4-FFF2-40B4-BE49-F238E27FC236}">
                <a16:creationId xmlns:a16="http://schemas.microsoft.com/office/drawing/2014/main" id="{FA9DA5DC-3100-FB4C-8A63-00C4CC9E836E}"/>
              </a:ext>
              <a:ext uri="{C183D7F6-B498-43B3-948B-1728B52AA6E4}">
                <adec:decorative xmlns:adec="http://schemas.microsoft.com/office/drawing/2017/decorative" val="1"/>
              </a:ext>
            </a:extLst>
          </p:cNvPr>
          <p:cNvSpPr txBox="1"/>
          <p:nvPr/>
        </p:nvSpPr>
        <p:spPr>
          <a:xfrm>
            <a:off x="11099132" y="4295274"/>
            <a:ext cx="0" cy="0"/>
          </a:xfrm>
          <a:prstGeom prst="rect">
            <a:avLst/>
          </a:prstGeom>
        </p:spPr>
        <p:txBody>
          <a:bodyPr wrap="none" lIns="22860" tIns="22860" rIns="22860" bIns="22860" rtlCol="0" anchor="ctr">
            <a:noAutofit/>
          </a:bodyPr>
          <a:lstStyle/>
          <a:p>
            <a:pPr algn="l"/>
            <a:endParaRPr lang="en-US" sz="1300" err="1">
              <a:solidFill>
                <a:schemeClr val="tx1"/>
              </a:solidFill>
              <a:latin typeface="+mn-lt"/>
              <a:ea typeface="Helvetica Neue" charset="0"/>
              <a:cs typeface="Helvetica Neue" charset="0"/>
            </a:endParaRPr>
          </a:p>
        </p:txBody>
      </p:sp>
      <p:sp>
        <p:nvSpPr>
          <p:cNvPr id="4" name="Rectangle 3">
            <a:extLst>
              <a:ext uri="{FF2B5EF4-FFF2-40B4-BE49-F238E27FC236}">
                <a16:creationId xmlns:a16="http://schemas.microsoft.com/office/drawing/2014/main" id="{5D616AD4-F679-4B4E-93CE-9A0F9798C020}"/>
              </a:ext>
              <a:ext uri="{C183D7F6-B498-43B3-948B-1728B52AA6E4}">
                <adec:decorative xmlns:adec="http://schemas.microsoft.com/office/drawing/2017/decorative" val="1"/>
              </a:ext>
            </a:extLst>
          </p:cNvPr>
          <p:cNvSpPr/>
          <p:nvPr/>
        </p:nvSpPr>
        <p:spPr>
          <a:xfrm>
            <a:off x="0" y="1874101"/>
            <a:ext cx="6586538" cy="3914418"/>
          </a:xfrm>
          <a:prstGeom prst="rect">
            <a:avLst/>
          </a:prstGeom>
          <a:solidFill>
            <a:srgbClr val="F1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92E51E1-FD8B-9A4F-9849-68D3ADC71213}"/>
              </a:ext>
              <a:ext uri="{C183D7F6-B498-43B3-948B-1728B52AA6E4}">
                <adec:decorative xmlns:adec="http://schemas.microsoft.com/office/drawing/2017/decorative" val="1"/>
              </a:ext>
            </a:extLst>
          </p:cNvPr>
          <p:cNvSpPr/>
          <p:nvPr/>
        </p:nvSpPr>
        <p:spPr>
          <a:xfrm>
            <a:off x="0" y="195727"/>
            <a:ext cx="12904382" cy="5592792"/>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BE319F90-3CB3-464B-AFB8-260E22599247}"/>
              </a:ext>
              <a:ext uri="{C183D7F6-B498-43B3-948B-1728B52AA6E4}">
                <adec:decorative xmlns:adec="http://schemas.microsoft.com/office/drawing/2017/decorative" val="1"/>
              </a:ext>
            </a:extLst>
          </p:cNvPr>
          <p:cNvGrpSpPr/>
          <p:nvPr/>
        </p:nvGrpSpPr>
        <p:grpSpPr>
          <a:xfrm>
            <a:off x="986589" y="1099837"/>
            <a:ext cx="6875108" cy="3975008"/>
            <a:chOff x="986589" y="1099837"/>
            <a:chExt cx="6875108" cy="3975008"/>
          </a:xfrm>
        </p:grpSpPr>
        <p:sp>
          <p:nvSpPr>
            <p:cNvPr id="21" name="KEYNOTE PRESENTATION">
              <a:extLst>
                <a:ext uri="{FF2B5EF4-FFF2-40B4-BE49-F238E27FC236}">
                  <a16:creationId xmlns:a16="http://schemas.microsoft.com/office/drawing/2014/main" id="{07E33BA1-460E-C544-A709-0D3DB6D80A13}"/>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r>
                <a:rPr lang="en-AU" sz="2000" spc="0">
                  <a:solidFill>
                    <a:srgbClr val="008A96"/>
                  </a:solidFill>
                  <a:latin typeface="+mn-lt"/>
                  <a:ea typeface="Helvetica" charset="0"/>
                  <a:cs typeface="Helvetica" charset="0"/>
                </a:rPr>
                <a:t>Pull quote</a:t>
              </a:r>
            </a:p>
          </p:txBody>
        </p:sp>
        <p:sp>
          <p:nvSpPr>
            <p:cNvPr id="19" name="Rechteck">
              <a:extLst>
                <a:ext uri="{FF2B5EF4-FFF2-40B4-BE49-F238E27FC236}">
                  <a16:creationId xmlns:a16="http://schemas.microsoft.com/office/drawing/2014/main" id="{733FED14-765A-234D-AB20-069D2C957652}"/>
                </a:ext>
              </a:extLst>
            </p:cNvPr>
            <p:cNvSpPr/>
            <p:nvPr userDrawn="1"/>
          </p:nvSpPr>
          <p:spPr>
            <a:xfrm>
              <a:off x="986589" y="1099837"/>
              <a:ext cx="6875108" cy="3975008"/>
            </a:xfrm>
            <a:prstGeom prst="rect">
              <a:avLst/>
            </a:prstGeom>
            <a:solidFill>
              <a:schemeClr val="bg1"/>
            </a:solidFill>
            <a:ln w="12700">
              <a:miter lim="400000"/>
            </a:ln>
          </p:spPr>
          <p:txBody>
            <a:bodyPr lIns="25400" tIns="25400" rIns="25400" bIns="25400" anchor="ctr"/>
            <a:lstStyle/>
            <a:p>
              <a:pPr>
                <a:lnSpc>
                  <a:spcPct val="120000"/>
                </a:lnSpc>
                <a:defRPr sz="2600" i="0" spc="0">
                  <a:solidFill>
                    <a:srgbClr val="6E686F"/>
                  </a:solidFill>
                  <a:latin typeface="Open Sans"/>
                  <a:ea typeface="Open Sans"/>
                  <a:cs typeface="Open Sans"/>
                  <a:sym typeface="Open Sans"/>
                </a:defRPr>
              </a:pPr>
              <a:endParaRPr sz="1300">
                <a:latin typeface="Helvetica" charset="0"/>
                <a:ea typeface="Helvetica" charset="0"/>
                <a:cs typeface="Helvetica" charset="0"/>
              </a:endParaRPr>
            </a:p>
          </p:txBody>
        </p:sp>
      </p:grpSp>
      <p:sp>
        <p:nvSpPr>
          <p:cNvPr id="2" name="TextBox 1">
            <a:extLst>
              <a:ext uri="{FF2B5EF4-FFF2-40B4-BE49-F238E27FC236}">
                <a16:creationId xmlns:a16="http://schemas.microsoft.com/office/drawing/2014/main" id="{F66C6F3D-03AF-3D4A-8062-E9B7693102CC}"/>
              </a:ext>
              <a:ext uri="{C183D7F6-B498-43B3-948B-1728B52AA6E4}">
                <adec:decorative xmlns:adec="http://schemas.microsoft.com/office/drawing/2017/decorative" val="1"/>
              </a:ext>
            </a:extLst>
          </p:cNvPr>
          <p:cNvSpPr txBox="1"/>
          <p:nvPr/>
        </p:nvSpPr>
        <p:spPr>
          <a:xfrm>
            <a:off x="712381" y="467833"/>
            <a:ext cx="0" cy="0"/>
          </a:xfrm>
          <a:prstGeom prst="rect">
            <a:avLst/>
          </a:prstGeom>
        </p:spPr>
        <p:txBody>
          <a:bodyPr wrap="none" lIns="22860" tIns="22860" rIns="22860" bIns="22860" rtlCol="0" anchor="ctr">
            <a:noAutofit/>
          </a:bodyPr>
          <a:lstStyle/>
          <a:p>
            <a:pPr algn="l"/>
            <a:endParaRPr lang="en-US" sz="1300" err="1">
              <a:solidFill>
                <a:schemeClr val="tx1"/>
              </a:solidFill>
              <a:latin typeface="+mn-lt"/>
              <a:ea typeface="Helvetica Neue" charset="0"/>
              <a:cs typeface="Helvetica Neue" charset="0"/>
            </a:endParaRPr>
          </a:p>
        </p:txBody>
      </p:sp>
      <p:sp>
        <p:nvSpPr>
          <p:cNvPr id="3" name="Title 2">
            <a:extLst>
              <a:ext uri="{FF2B5EF4-FFF2-40B4-BE49-F238E27FC236}">
                <a16:creationId xmlns:a16="http://schemas.microsoft.com/office/drawing/2014/main" id="{3AA12730-1C98-6D47-97CA-18BF0AD94FF7}"/>
              </a:ext>
            </a:extLst>
          </p:cNvPr>
          <p:cNvSpPr txBox="1">
            <a:spLocks noGrp="1"/>
          </p:cNvSpPr>
          <p:nvPr>
            <p:ph type="title" idx="4294967295"/>
          </p:nvPr>
        </p:nvSpPr>
        <p:spPr>
          <a:xfrm>
            <a:off x="1353056" y="1928276"/>
            <a:ext cx="6096285" cy="1446550"/>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tx1"/>
                </a:solidFill>
                <a:effectLst/>
                <a:uLnTx/>
                <a:uFillTx/>
                <a:latin typeface="+mn-lt"/>
                <a:ea typeface="+mn-ea"/>
                <a:cs typeface="+mn-cs"/>
              </a:rPr>
              <a:t>The General Practice in Aged Care Incentive</a:t>
            </a:r>
            <a:endParaRPr kumimoji="0" lang="en-US" sz="44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TextBox 4">
            <a:extLst>
              <a:ext uri="{FF2B5EF4-FFF2-40B4-BE49-F238E27FC236}">
                <a16:creationId xmlns:a16="http://schemas.microsoft.com/office/drawing/2014/main" id="{BE4D18C7-3E94-7E41-9FC6-18384970A5AA}"/>
              </a:ext>
            </a:extLst>
          </p:cNvPr>
          <p:cNvSpPr txBox="1"/>
          <p:nvPr/>
        </p:nvSpPr>
        <p:spPr>
          <a:xfrm>
            <a:off x="1270556" y="3368002"/>
            <a:ext cx="4548269" cy="707886"/>
          </a:xfrm>
          <a:prstGeom prst="rect">
            <a:avLst/>
          </a:prstGeom>
          <a:noFill/>
        </p:spPr>
        <p:txBody>
          <a:bodyPr wrap="square" rtlCol="0">
            <a:spAutoFit/>
          </a:bodyPr>
          <a:lstStyle/>
          <a:p>
            <a:r>
              <a:rPr lang="en-US" sz="2000">
                <a:solidFill>
                  <a:srgbClr val="008A96"/>
                </a:solidFill>
              </a:rPr>
              <a:t>Better health care for residential aged care home residents</a:t>
            </a:r>
          </a:p>
        </p:txBody>
      </p:sp>
      <p:sp>
        <p:nvSpPr>
          <p:cNvPr id="7" name="TextBox 6">
            <a:extLst>
              <a:ext uri="{FF2B5EF4-FFF2-40B4-BE49-F238E27FC236}">
                <a16:creationId xmlns:a16="http://schemas.microsoft.com/office/drawing/2014/main" id="{42C894C7-6659-5321-49D3-0D65682DEF7A}"/>
              </a:ext>
            </a:extLst>
          </p:cNvPr>
          <p:cNvSpPr txBox="1"/>
          <p:nvPr/>
        </p:nvSpPr>
        <p:spPr>
          <a:xfrm>
            <a:off x="1270556" y="4141385"/>
            <a:ext cx="5865340" cy="307777"/>
          </a:xfrm>
          <a:prstGeom prst="rect">
            <a:avLst/>
          </a:prstGeom>
          <a:noFill/>
        </p:spPr>
        <p:txBody>
          <a:bodyPr wrap="square" rtlCol="0">
            <a:spAutoFit/>
          </a:bodyPr>
          <a:lstStyle/>
          <a:p>
            <a:r>
              <a:rPr lang="en-US" sz="1400"/>
              <a:t>An introduction for members and partners</a:t>
            </a:r>
          </a:p>
        </p:txBody>
      </p:sp>
    </p:spTree>
    <p:extLst>
      <p:ext uri="{BB962C8B-B14F-4D97-AF65-F5344CB8AC3E}">
        <p14:creationId xmlns:p14="http://schemas.microsoft.com/office/powerpoint/2010/main" val="348578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FBA4859-6C0F-921B-DF4C-6E0CBA4C28F5}"/>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8146" y="529633"/>
            <a:ext cx="7709379" cy="540657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E7FFB1F-9555-58A5-ECF7-1672F32904D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AU"/>
              <a:t>Mavis’ primary care journey over a year</a:t>
            </a:r>
          </a:p>
        </p:txBody>
      </p:sp>
    </p:spTree>
    <p:extLst>
      <p:ext uri="{BB962C8B-B14F-4D97-AF65-F5344CB8AC3E}">
        <p14:creationId xmlns:p14="http://schemas.microsoft.com/office/powerpoint/2010/main" val="120308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F2AFB4E-4B3A-4325-4DC7-2668F00B2D43}"/>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869"/>
          <a:stretch/>
        </p:blipFill>
        <p:spPr bwMode="auto">
          <a:xfrm>
            <a:off x="5752493" y="198617"/>
            <a:ext cx="6439508" cy="55710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EC6FC69-D7EE-391B-AFF7-614A5820618B}"/>
              </a:ext>
              <a:ext uri="{C183D7F6-B498-43B3-948B-1728B52AA6E4}">
                <adec:decorative xmlns:adec="http://schemas.microsoft.com/office/drawing/2017/decorative" val="1"/>
              </a:ext>
            </a:extLst>
          </p:cNvPr>
          <p:cNvSpPr/>
          <p:nvPr/>
        </p:nvSpPr>
        <p:spPr>
          <a:xfrm>
            <a:off x="0" y="214314"/>
            <a:ext cx="11238614"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EDD13517-EDFE-3603-1612-2A910EAD6B70}"/>
              </a:ext>
              <a:ext uri="{C183D7F6-B498-43B3-948B-1728B52AA6E4}">
                <adec:decorative xmlns:adec="http://schemas.microsoft.com/office/drawing/2017/decorative" val="1"/>
              </a:ext>
            </a:extLst>
          </p:cNvPr>
          <p:cNvGrpSpPr/>
          <p:nvPr/>
        </p:nvGrpSpPr>
        <p:grpSpPr>
          <a:xfrm>
            <a:off x="338002" y="580907"/>
            <a:ext cx="7508826" cy="4918192"/>
            <a:chOff x="986589" y="1099837"/>
            <a:chExt cx="6875108" cy="3975008"/>
          </a:xfrm>
        </p:grpSpPr>
        <p:sp>
          <p:nvSpPr>
            <p:cNvPr id="5" name="KEYNOTE PRESENTATION">
              <a:extLst>
                <a:ext uri="{FF2B5EF4-FFF2-40B4-BE49-F238E27FC236}">
                  <a16:creationId xmlns:a16="http://schemas.microsoft.com/office/drawing/2014/main" id="{714CEBAF-9AFC-D6F7-3C99-D865F7161D07}"/>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8A96"/>
                  </a:solidFill>
                  <a:effectLst/>
                  <a:uLnTx/>
                  <a:uFillTx/>
                  <a:latin typeface="Arial"/>
                  <a:ea typeface="Helvetica" charset="0"/>
                  <a:cs typeface="Helvetica" charset="0"/>
                  <a:sym typeface="Open Sans"/>
                </a:rPr>
                <a:t>Pull quote</a:t>
              </a:r>
            </a:p>
          </p:txBody>
        </p:sp>
        <p:sp>
          <p:nvSpPr>
            <p:cNvPr id="6" name="Rechteck">
              <a:extLst>
                <a:ext uri="{FF2B5EF4-FFF2-40B4-BE49-F238E27FC236}">
                  <a16:creationId xmlns:a16="http://schemas.microsoft.com/office/drawing/2014/main" id="{8B7CE883-B77C-EF63-68B0-0D3463E9CB27}"/>
                </a:ext>
              </a:extLst>
            </p:cNvPr>
            <p:cNvSpPr/>
            <p:nvPr userDrawn="1"/>
          </p:nvSpPr>
          <p:spPr>
            <a:xfrm>
              <a:off x="986589" y="1099837"/>
              <a:ext cx="6875108" cy="3975008"/>
            </a:xfrm>
            <a:prstGeom prst="rect">
              <a:avLst/>
            </a:prstGeom>
            <a:solidFill>
              <a:schemeClr val="bg1"/>
            </a:solidFill>
            <a:ln w="12700">
              <a:miter lim="400000"/>
            </a:ln>
          </p:spPr>
          <p:txBody>
            <a:bodyPr lIns="25400" tIns="25400" rIns="25400" bIns="25400" anchor="ctr"/>
            <a:lstStyle/>
            <a:p>
              <a:pPr marL="0" marR="0" lvl="0" indent="0" algn="l" defTabSz="914400" rtl="0" eaLnBrk="1" fontAlgn="auto" latinLnBrk="0" hangingPunct="1">
                <a:lnSpc>
                  <a:spcPct val="120000"/>
                </a:lnSpc>
                <a:spcBef>
                  <a:spcPts val="0"/>
                </a:spcBef>
                <a:spcAft>
                  <a:spcPts val="0"/>
                </a:spcAft>
                <a:buClrTx/>
                <a:buSzTx/>
                <a:buFontTx/>
                <a:buNone/>
                <a:tabLst/>
                <a:defRPr sz="2600" i="0" spc="0">
                  <a:solidFill>
                    <a:srgbClr val="6E686F"/>
                  </a:solidFill>
                  <a:latin typeface="Open Sans"/>
                  <a:ea typeface="Open Sans"/>
                  <a:cs typeface="Open Sans"/>
                  <a:sym typeface="Open Sans"/>
                </a:defRPr>
              </a:pPr>
              <a:endParaRPr kumimoji="0" sz="1300" b="0" i="0" u="none" strike="noStrike" kern="1200" cap="none" spc="0" normalizeH="0" baseline="0" noProof="0">
                <a:ln>
                  <a:noFill/>
                </a:ln>
                <a:solidFill>
                  <a:srgbClr val="6E686F"/>
                </a:solidFill>
                <a:effectLst/>
                <a:uLnTx/>
                <a:uFillTx/>
                <a:latin typeface="Helvetica" charset="0"/>
                <a:ea typeface="Helvetica" charset="0"/>
                <a:cs typeface="Helvetica" charset="0"/>
                <a:sym typeface="Open Sans"/>
              </a:endParaRPr>
            </a:p>
          </p:txBody>
        </p:sp>
      </p:grpSp>
      <p:sp>
        <p:nvSpPr>
          <p:cNvPr id="7" name="Title 6">
            <a:extLst>
              <a:ext uri="{FF2B5EF4-FFF2-40B4-BE49-F238E27FC236}">
                <a16:creationId xmlns:a16="http://schemas.microsoft.com/office/drawing/2014/main" id="{2820565E-8942-CD03-C7DE-61D5CB35DF24}"/>
              </a:ext>
            </a:extLst>
          </p:cNvPr>
          <p:cNvSpPr txBox="1">
            <a:spLocks noGrp="1"/>
          </p:cNvSpPr>
          <p:nvPr>
            <p:ph type="title" idx="4294967295"/>
          </p:nvPr>
        </p:nvSpPr>
        <p:spPr>
          <a:xfrm>
            <a:off x="580595" y="688717"/>
            <a:ext cx="5894630" cy="830997"/>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5BAB"/>
                </a:solidFill>
                <a:effectLst/>
                <a:uLnTx/>
                <a:uFillTx/>
                <a:latin typeface="Arial"/>
                <a:ea typeface="+mn-ea"/>
                <a:cs typeface="+mn-cs"/>
              </a:rPr>
              <a:t>What are the potential benefits to residential aged care home residents?</a:t>
            </a:r>
          </a:p>
        </p:txBody>
      </p:sp>
      <p:sp>
        <p:nvSpPr>
          <p:cNvPr id="2" name="Content Placeholder 2">
            <a:extLst>
              <a:ext uri="{FF2B5EF4-FFF2-40B4-BE49-F238E27FC236}">
                <a16:creationId xmlns:a16="http://schemas.microsoft.com/office/drawing/2014/main" id="{71A1E966-9867-1639-0098-810384A7F5B5}"/>
              </a:ext>
            </a:extLst>
          </p:cNvPr>
          <p:cNvSpPr>
            <a:spLocks noGrp="1"/>
          </p:cNvSpPr>
          <p:nvPr/>
        </p:nvSpPr>
        <p:spPr>
          <a:xfrm>
            <a:off x="580595" y="1535411"/>
            <a:ext cx="6936473" cy="388517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8775" indent="-358775" fontAlgn="base">
              <a:lnSpc>
                <a:spcPct val="150000"/>
              </a:lnSpc>
            </a:pPr>
            <a:r>
              <a:rPr lang="en-US" sz="1550">
                <a:solidFill>
                  <a:srgbClr val="0D0D0D"/>
                </a:solidFill>
                <a:latin typeface="Arial"/>
                <a:cs typeface="Arial"/>
              </a:rPr>
              <a:t>More proactive and regular access</a:t>
            </a:r>
            <a:r>
              <a:rPr lang="en-US" sz="1550" b="0" i="0">
                <a:solidFill>
                  <a:srgbClr val="0D0D0D"/>
                </a:solidFill>
                <a:effectLst/>
                <a:latin typeface="Arial"/>
                <a:cs typeface="Arial"/>
              </a:rPr>
              <a:t> to primary care services delivered in aged care home</a:t>
            </a:r>
            <a:r>
              <a:rPr lang="en-US" sz="1550" b="0" i="0">
                <a:solidFill>
                  <a:srgbClr val="000000"/>
                </a:solidFill>
                <a:effectLst/>
                <a:latin typeface="Arial"/>
                <a:cs typeface="Arial"/>
              </a:rPr>
              <a:t>s</a:t>
            </a:r>
          </a:p>
          <a:p>
            <a:pPr marL="358775" indent="-358775" fontAlgn="base">
              <a:lnSpc>
                <a:spcPct val="150000"/>
              </a:lnSpc>
            </a:pPr>
            <a:r>
              <a:rPr lang="en-US" sz="1550">
                <a:latin typeface="Arial"/>
                <a:cs typeface="Arial"/>
              </a:rPr>
              <a:t>More regular care </a:t>
            </a:r>
            <a:r>
              <a:rPr lang="en-US" sz="1550" b="0" i="0">
                <a:effectLst/>
                <a:latin typeface="Arial"/>
                <a:cs typeface="Arial"/>
              </a:rPr>
              <a:t>pla</a:t>
            </a:r>
            <a:r>
              <a:rPr lang="en-US" sz="1550" b="0" i="0">
                <a:solidFill>
                  <a:srgbClr val="0D0D0D"/>
                </a:solidFill>
                <a:effectLst/>
                <a:latin typeface="Arial"/>
                <a:cs typeface="Arial"/>
              </a:rPr>
              <a:t>nning services, including health assessments and development of care plans</a:t>
            </a:r>
            <a:endParaRPr lang="en-US" sz="1550">
              <a:solidFill>
                <a:srgbClr val="000000"/>
              </a:solidFill>
              <a:latin typeface="Arial"/>
              <a:cs typeface="Arial"/>
            </a:endParaRPr>
          </a:p>
          <a:p>
            <a:pPr marL="358775" indent="-358775" fontAlgn="base">
              <a:lnSpc>
                <a:spcPct val="150000"/>
              </a:lnSpc>
            </a:pPr>
            <a:r>
              <a:rPr lang="en-US" sz="1550">
                <a:solidFill>
                  <a:srgbClr val="0D0D0D"/>
                </a:solidFill>
                <a:latin typeface="Arial"/>
                <a:cs typeface="Arial"/>
              </a:rPr>
              <a:t>G</a:t>
            </a:r>
            <a:r>
              <a:rPr lang="en-US" sz="1550" b="0" i="0">
                <a:solidFill>
                  <a:srgbClr val="0D0D0D"/>
                </a:solidFill>
                <a:effectLst/>
                <a:latin typeface="Arial"/>
                <a:cs typeface="Arial"/>
              </a:rPr>
              <a:t>reater regularity of primary care services delivered to people in aged care</a:t>
            </a:r>
            <a:endParaRPr lang="en-US" sz="1550">
              <a:solidFill>
                <a:srgbClr val="000000"/>
              </a:solidFill>
              <a:latin typeface="Arial"/>
              <a:cs typeface="Arial"/>
            </a:endParaRPr>
          </a:p>
          <a:p>
            <a:pPr marL="358775" indent="-358775" fontAlgn="base">
              <a:lnSpc>
                <a:spcPct val="150000"/>
              </a:lnSpc>
            </a:pPr>
            <a:r>
              <a:rPr lang="en-US" sz="1550">
                <a:solidFill>
                  <a:srgbClr val="0D0D0D"/>
                </a:solidFill>
                <a:latin typeface="Arial"/>
                <a:cs typeface="Arial"/>
              </a:rPr>
              <a:t>F</a:t>
            </a:r>
            <a:r>
              <a:rPr lang="en-US" sz="1550" b="0" i="0">
                <a:solidFill>
                  <a:srgbClr val="0D0D0D"/>
                </a:solidFill>
                <a:effectLst/>
                <a:latin typeface="Arial"/>
                <a:cs typeface="Arial"/>
              </a:rPr>
              <a:t>ormal establishment of relationships between patient, GP, practice and other healthcare professionals</a:t>
            </a:r>
            <a:endParaRPr lang="en-US" sz="1550">
              <a:solidFill>
                <a:srgbClr val="000000"/>
              </a:solidFill>
              <a:latin typeface="Arial"/>
              <a:cs typeface="Arial"/>
            </a:endParaRPr>
          </a:p>
          <a:p>
            <a:pPr marL="358775" indent="-358775" fontAlgn="base">
              <a:lnSpc>
                <a:spcPct val="150000"/>
              </a:lnSpc>
            </a:pPr>
            <a:r>
              <a:rPr lang="en-US" sz="1550">
                <a:solidFill>
                  <a:srgbClr val="0D0D0D"/>
                </a:solidFill>
                <a:latin typeface="Arial"/>
                <a:cs typeface="Arial"/>
              </a:rPr>
              <a:t>I</a:t>
            </a:r>
            <a:r>
              <a:rPr lang="en-US" sz="1550" b="0" i="0">
                <a:solidFill>
                  <a:srgbClr val="0D0D0D"/>
                </a:solidFill>
                <a:effectLst/>
                <a:latin typeface="Arial"/>
                <a:cs typeface="Arial"/>
              </a:rPr>
              <a:t>ncreased continuity of care</a:t>
            </a:r>
            <a:endParaRPr lang="en-US" sz="1550" b="0" i="0">
              <a:solidFill>
                <a:srgbClr val="000000"/>
              </a:solidFill>
              <a:effectLst/>
              <a:latin typeface="Arial"/>
              <a:cs typeface="Arial"/>
            </a:endParaRPr>
          </a:p>
        </p:txBody>
      </p:sp>
    </p:spTree>
    <p:extLst>
      <p:ext uri="{BB962C8B-B14F-4D97-AF65-F5344CB8AC3E}">
        <p14:creationId xmlns:p14="http://schemas.microsoft.com/office/powerpoint/2010/main" val="1502324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E97BB467-758C-C3A3-1C63-0430641AA323}"/>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101" r="21222"/>
          <a:stretch/>
        </p:blipFill>
        <p:spPr bwMode="auto">
          <a:xfrm>
            <a:off x="5841447" y="0"/>
            <a:ext cx="6350553" cy="6858000"/>
          </a:xfrm>
          <a:prstGeom prst="rect">
            <a:avLst/>
          </a:prstGeom>
          <a:noFill/>
          <a:extLst>
            <a:ext uri="{909E8E84-426E-40DD-AFC4-6F175D3DCCD1}">
              <a14:hiddenFill xmlns:a14="http://schemas.microsoft.com/office/drawing/2010/main">
                <a:solidFill>
                  <a:srgbClr val="FFFFFF"/>
                </a:solidFill>
              </a14:hiddenFill>
            </a:ext>
          </a:extLst>
        </p:spPr>
      </p:pic>
      <p:sp>
        <p:nvSpPr>
          <p:cNvPr id="48" name="Send some greetings…">
            <a:extLst>
              <a:ext uri="{FF2B5EF4-FFF2-40B4-BE49-F238E27FC236}">
                <a16:creationId xmlns:a16="http://schemas.microsoft.com/office/drawing/2014/main" id="{0DB207B3-5A44-8844-901C-ED673FD0A2E9}"/>
              </a:ext>
            </a:extLst>
          </p:cNvPr>
          <p:cNvSpPr txBox="1">
            <a:spLocks noGrp="1"/>
          </p:cNvSpPr>
          <p:nvPr>
            <p:ph type="title" idx="4294967295"/>
          </p:nvPr>
        </p:nvSpPr>
        <p:spPr>
          <a:xfrm>
            <a:off x="399119" y="308194"/>
            <a:ext cx="5227958" cy="1653496"/>
          </a:xfrm>
          <a:prstGeom prst="rect">
            <a:avLst/>
          </a:prstGeom>
          <a:noFill/>
          <a:ln w="12700">
            <a:noFill/>
            <a:prstDash/>
            <a:miter lim="400000"/>
          </a:ln>
          <a:effectLst/>
          <a:extLst>
            <a:ext uri="{C572A759-6A51-4108-AA02-DFA0A04FC94B}">
              <ma14:wrappingTextBoxFlag xmlns="" xmlns:ma14="http://schemas.microsoft.com/office/mac/drawingml/2011/main" val="1"/>
            </a:ext>
          </a:extLst>
        </p:spPr>
        <p:txBody>
          <a:bodyPr rot="0" spcFirstLastPara="0" vertOverflow="overflow" horzOverflow="overflow" vert="horz" wrap="square" lIns="22860" tIns="45720" rIns="2286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5BAB"/>
                </a:solidFill>
                <a:effectLst/>
                <a:uLnTx/>
                <a:uFillTx/>
                <a:latin typeface="Arial"/>
                <a:ea typeface="+mn-ea"/>
                <a:cs typeface="+mn-cs"/>
              </a:rPr>
              <a:t>What do residential aged care residents need to do to participate?</a:t>
            </a:r>
            <a:endParaRPr kumimoji="0" lang="en-AU" sz="3600" b="0" i="0" u="none" strike="noStrike" kern="1200" cap="none" spc="0" normalizeH="0" baseline="0" noProof="0">
              <a:ln>
                <a:noFill/>
              </a:ln>
              <a:solidFill>
                <a:srgbClr val="005BAB"/>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9B1851A9-9897-9508-6BDF-A3CFEB98D251}"/>
              </a:ext>
              <a:ext uri="{C183D7F6-B498-43B3-948B-1728B52AA6E4}">
                <adec:decorative xmlns:adec="http://schemas.microsoft.com/office/drawing/2017/decorative" val="1"/>
              </a:ext>
            </a:extLst>
          </p:cNvPr>
          <p:cNvGrpSpPr/>
          <p:nvPr/>
        </p:nvGrpSpPr>
        <p:grpSpPr>
          <a:xfrm>
            <a:off x="770929" y="2301414"/>
            <a:ext cx="4695661" cy="3624104"/>
            <a:chOff x="6749672" y="1523953"/>
            <a:chExt cx="4695661" cy="3624104"/>
          </a:xfrm>
        </p:grpSpPr>
        <p:grpSp>
          <p:nvGrpSpPr>
            <p:cNvPr id="43" name="Group 42">
              <a:extLst>
                <a:ext uri="{FF2B5EF4-FFF2-40B4-BE49-F238E27FC236}">
                  <a16:creationId xmlns:a16="http://schemas.microsoft.com/office/drawing/2014/main" id="{3AE36047-E7DD-C946-9170-1178877AA9FD}"/>
                </a:ext>
              </a:extLst>
            </p:cNvPr>
            <p:cNvGrpSpPr/>
            <p:nvPr/>
          </p:nvGrpSpPr>
          <p:grpSpPr>
            <a:xfrm>
              <a:off x="6749672" y="2837806"/>
              <a:ext cx="4695661" cy="988300"/>
              <a:chOff x="827667" y="2295401"/>
              <a:chExt cx="4695661" cy="988300"/>
            </a:xfrm>
          </p:grpSpPr>
          <p:sp>
            <p:nvSpPr>
              <p:cNvPr id="15" name="Rechteck"/>
              <p:cNvSpPr/>
              <p:nvPr/>
            </p:nvSpPr>
            <p:spPr>
              <a:xfrm>
                <a:off x="827667" y="2297426"/>
                <a:ext cx="4695661" cy="984251"/>
              </a:xfrm>
              <a:prstGeom prst="rect">
                <a:avLst/>
              </a:prstGeom>
              <a:solidFill>
                <a:schemeClr val="bg1"/>
              </a:solidFill>
              <a:ln w="12700">
                <a:miter lim="400000"/>
              </a:ln>
            </p:spPr>
            <p:txBody>
              <a:bodyPr lIns="25400" tIns="25400" rIns="25400" bIns="25400" anchor="ctr"/>
              <a:lstStyle/>
              <a:p>
                <a:pPr lvl="0">
                  <a:lnSpc>
                    <a:spcPct val="120000"/>
                  </a:lnSpc>
                </a:pPr>
                <a:endParaRPr lang="en-AU" sz="1300">
                  <a:solidFill>
                    <a:srgbClr val="DCDEE0"/>
                  </a:solidFill>
                  <a:latin typeface="Open Sans"/>
                  <a:ea typeface="Open Sans"/>
                  <a:cs typeface="Open Sans"/>
                </a:endParaRPr>
              </a:p>
            </p:txBody>
          </p:sp>
          <p:sp>
            <p:nvSpPr>
              <p:cNvPr id="19" name="Rechteck"/>
              <p:cNvSpPr/>
              <p:nvPr/>
            </p:nvSpPr>
            <p:spPr>
              <a:xfrm>
                <a:off x="827667" y="2295401"/>
                <a:ext cx="986568" cy="988300"/>
              </a:xfrm>
              <a:prstGeom prst="rect">
                <a:avLst/>
              </a:prstGeom>
              <a:gradFill flip="none" rotWithShape="1">
                <a:gsLst>
                  <a:gs pos="0">
                    <a:srgbClr val="005CAB"/>
                  </a:gs>
                  <a:gs pos="100000">
                    <a:srgbClr val="153A6E"/>
                  </a:gs>
                </a:gsLst>
                <a:lin ang="8100000" scaled="1"/>
                <a:tileRect/>
              </a:gradFill>
              <a:ln w="12700">
                <a:miter lim="400000"/>
              </a:ln>
            </p:spPr>
            <p:txBody>
              <a:bodyPr lIns="25400" tIns="25400" rIns="25400" bIns="25400" anchor="ctr"/>
              <a:lstStyle/>
              <a:p>
                <a:pPr lvl="0">
                  <a:lnSpc>
                    <a:spcPct val="120000"/>
                  </a:lnSpc>
                </a:pPr>
                <a:endParaRPr lang="en-AU" sz="1300">
                  <a:solidFill>
                    <a:srgbClr val="6E686F"/>
                  </a:solidFill>
                  <a:latin typeface="Open Sans"/>
                  <a:ea typeface="Open Sans"/>
                  <a:cs typeface="Open Sans"/>
                </a:endParaRPr>
              </a:p>
            </p:txBody>
          </p:sp>
          <p:sp>
            <p:nvSpPr>
              <p:cNvPr id="7" name="Tequis magnam everunt re volupti ntiusament at et omnimo totatin venimus anturis explaut alique quatem qui utemquia dolo erum soluptas alite."/>
              <p:cNvSpPr txBox="1">
                <a:spLocks/>
              </p:cNvSpPr>
              <p:nvPr/>
            </p:nvSpPr>
            <p:spPr>
              <a:xfrm>
                <a:off x="2044251" y="2500702"/>
                <a:ext cx="3246074" cy="577699"/>
              </a:xfrm>
              <a:prstGeom prst="rect">
                <a:avLst/>
              </a:prstGeom>
            </p:spPr>
            <p:txBody>
              <a:bodyPr lIns="22860" tIns="22860" rIns="22860" bIns="22860" anchor="ctr">
                <a:noAutofit/>
              </a:bodyPr>
              <a:lstStyle>
                <a:lvl1pPr marL="0" indent="0" algn="l" defTabSz="1828709" rtl="0" eaLnBrk="1" latinLnBrk="0" hangingPunct="1">
                  <a:lnSpc>
                    <a:spcPct val="110000"/>
                  </a:lnSpc>
                  <a:spcBef>
                    <a:spcPts val="0"/>
                  </a:spcBef>
                  <a:buSzTx/>
                  <a:buFont typeface="Arial" panose="020B0604020202020204" pitchFamily="34" charset="0"/>
                  <a:buNone/>
                  <a:defRPr sz="2000" b="0" kern="1200" cap="none" spc="0">
                    <a:solidFill>
                      <a:srgbClr val="6E686F"/>
                    </a:solidFill>
                    <a:latin typeface="Open Sans"/>
                    <a:ea typeface="Open Sans"/>
                    <a:cs typeface="Open Sans"/>
                    <a:sym typeface="Open Sans"/>
                  </a:defRPr>
                </a:lvl1pPr>
                <a:lvl2pPr marL="137153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2pPr>
                <a:lvl3pPr marL="2285886"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l" rtl="0" fontAlgn="base"/>
                <a:r>
                  <a:rPr lang="en-GB" sz="1800" b="0" i="0" u="none" strike="noStrike">
                    <a:solidFill>
                      <a:srgbClr val="000000"/>
                    </a:solidFill>
                    <a:effectLst/>
                    <a:latin typeface="Calibri" panose="020F0502020204030204" pitchFamily="34" charset="0"/>
                  </a:rPr>
                  <a:t>Discuss their choices and eligibility for the incentive with them</a:t>
                </a:r>
                <a:endParaRPr lang="en-AU" sz="900" b="0" i="0">
                  <a:solidFill>
                    <a:srgbClr val="444444"/>
                  </a:solidFill>
                  <a:effectLst/>
                  <a:latin typeface="Arial" panose="020B0604020202020204" pitchFamily="34" charset="0"/>
                </a:endParaRPr>
              </a:p>
            </p:txBody>
          </p:sp>
          <p:sp>
            <p:nvSpPr>
              <p:cNvPr id="9" name="2"/>
              <p:cNvSpPr txBox="1">
                <a:spLocks/>
              </p:cNvSpPr>
              <p:nvPr/>
            </p:nvSpPr>
            <p:spPr>
              <a:xfrm>
                <a:off x="894832" y="2453344"/>
                <a:ext cx="854552" cy="746870"/>
              </a:xfrm>
              <a:prstGeom prst="rect">
                <a:avLst/>
              </a:prstGeom>
            </p:spPr>
            <p:txBody>
              <a:bodyPr lIns="27432" tIns="0" rIns="24383" bIns="182880" anchor="b" anchorCtr="0">
                <a:noAutofit/>
              </a:bodyPr>
              <a:lstStyle>
                <a:defPPr>
                  <a:defRPr lang="en-US"/>
                </a:defPPr>
                <a:lvl1pPr indent="0" algn="ctr" defTabSz="1828709">
                  <a:lnSpc>
                    <a:spcPts val="6800"/>
                  </a:lnSpc>
                  <a:spcBef>
                    <a:spcPts val="0"/>
                  </a:spcBef>
                  <a:buSzTx/>
                  <a:buFont typeface="Arial" panose="020B0604020202020204" pitchFamily="34" charset="0"/>
                  <a:buNone/>
                  <a:defRPr sz="3600" b="1" spc="-215">
                    <a:solidFill>
                      <a:srgbClr val="FFFFFF"/>
                    </a:solidFill>
                    <a:latin typeface="+mj-lt"/>
                    <a:ea typeface="Helvetica Neue" charset="0"/>
                    <a:cs typeface="Helvetica Neue" charset="0"/>
                  </a:defRPr>
                </a:lvl1pPr>
                <a:lvl2pPr marL="1371531"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2pPr>
                <a:lvl3pPr marL="2285886"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3pPr>
                <a:lvl4pPr marL="3200240"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4pPr>
                <a:lvl5pPr marL="4114594"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5pPr>
                <a:lvl6pPr marL="5028949" indent="-457177" defTabSz="1828709">
                  <a:lnSpc>
                    <a:spcPct val="90000"/>
                  </a:lnSpc>
                  <a:spcBef>
                    <a:spcPts val="1000"/>
                  </a:spcBef>
                  <a:buFont typeface="Arial" panose="020B0604020202020204" pitchFamily="34" charset="0"/>
                  <a:buChar char="•"/>
                  <a:defRPr sz="3600"/>
                </a:lvl6pPr>
                <a:lvl7pPr marL="5943303" indent="-457177" defTabSz="1828709">
                  <a:lnSpc>
                    <a:spcPct val="90000"/>
                  </a:lnSpc>
                  <a:spcBef>
                    <a:spcPts val="1000"/>
                  </a:spcBef>
                  <a:buFont typeface="Arial" panose="020B0604020202020204" pitchFamily="34" charset="0"/>
                  <a:buChar char="•"/>
                  <a:defRPr sz="3600"/>
                </a:lvl7pPr>
                <a:lvl8pPr marL="6857657" indent="-457177" defTabSz="1828709">
                  <a:lnSpc>
                    <a:spcPct val="90000"/>
                  </a:lnSpc>
                  <a:spcBef>
                    <a:spcPts val="1000"/>
                  </a:spcBef>
                  <a:buFont typeface="Arial" panose="020B0604020202020204" pitchFamily="34" charset="0"/>
                  <a:buChar char="•"/>
                  <a:defRPr sz="3600"/>
                </a:lvl8pPr>
                <a:lvl9pPr marL="7772011" indent="-457177" defTabSz="1828709">
                  <a:lnSpc>
                    <a:spcPct val="90000"/>
                  </a:lnSpc>
                  <a:spcBef>
                    <a:spcPts val="1000"/>
                  </a:spcBef>
                  <a:buFont typeface="Arial" panose="020B0604020202020204" pitchFamily="34" charset="0"/>
                  <a:buChar char="•"/>
                  <a:defRPr sz="3600"/>
                </a:lvl9pPr>
              </a:lstStyle>
              <a:p>
                <a:endParaRPr lang="en-AU">
                  <a:solidFill>
                    <a:schemeClr val="bg1"/>
                  </a:solidFill>
                </a:endParaRPr>
              </a:p>
            </p:txBody>
          </p:sp>
        </p:grpSp>
        <p:grpSp>
          <p:nvGrpSpPr>
            <p:cNvPr id="42" name="Group 41">
              <a:extLst>
                <a:ext uri="{FF2B5EF4-FFF2-40B4-BE49-F238E27FC236}">
                  <a16:creationId xmlns:a16="http://schemas.microsoft.com/office/drawing/2014/main" id="{03C53CC3-5E42-3946-B3C2-AC7C0B0F4859}"/>
                </a:ext>
              </a:extLst>
            </p:cNvPr>
            <p:cNvGrpSpPr/>
            <p:nvPr/>
          </p:nvGrpSpPr>
          <p:grpSpPr>
            <a:xfrm>
              <a:off x="6749672" y="1523953"/>
              <a:ext cx="4695661" cy="988300"/>
              <a:chOff x="827667" y="981548"/>
              <a:chExt cx="4695661" cy="988300"/>
            </a:xfrm>
          </p:grpSpPr>
          <p:sp>
            <p:nvSpPr>
              <p:cNvPr id="14" name="Rechteck"/>
              <p:cNvSpPr/>
              <p:nvPr/>
            </p:nvSpPr>
            <p:spPr>
              <a:xfrm>
                <a:off x="827667" y="982976"/>
                <a:ext cx="4695661" cy="984251"/>
              </a:xfrm>
              <a:prstGeom prst="rect">
                <a:avLst/>
              </a:prstGeom>
              <a:solidFill>
                <a:schemeClr val="bg1"/>
              </a:solidFill>
              <a:ln w="12700">
                <a:miter lim="400000"/>
              </a:ln>
            </p:spPr>
            <p:txBody>
              <a:bodyPr lIns="25400" tIns="25400" rIns="25400" bIns="25400" anchor="ctr"/>
              <a:lstStyle/>
              <a:p>
                <a:pPr lvl="0">
                  <a:lnSpc>
                    <a:spcPct val="120000"/>
                  </a:lnSpc>
                </a:pPr>
                <a:endParaRPr lang="en-AU" sz="1300">
                  <a:solidFill>
                    <a:srgbClr val="DCDEE0"/>
                  </a:solidFill>
                  <a:latin typeface="Open Sans"/>
                  <a:ea typeface="Open Sans"/>
                  <a:cs typeface="Open Sans"/>
                </a:endParaRPr>
              </a:p>
            </p:txBody>
          </p:sp>
          <p:sp>
            <p:nvSpPr>
              <p:cNvPr id="18" name="Rechteck"/>
              <p:cNvSpPr/>
              <p:nvPr/>
            </p:nvSpPr>
            <p:spPr>
              <a:xfrm>
                <a:off x="827667" y="981548"/>
                <a:ext cx="986568" cy="988300"/>
              </a:xfrm>
              <a:prstGeom prst="rect">
                <a:avLst/>
              </a:prstGeom>
              <a:gradFill flip="none" rotWithShape="1">
                <a:gsLst>
                  <a:gs pos="1000">
                    <a:srgbClr val="153A6E"/>
                  </a:gs>
                  <a:gs pos="100000">
                    <a:srgbClr val="005CAB"/>
                  </a:gs>
                </a:gsLst>
                <a:lin ang="8100000" scaled="1"/>
                <a:tileRect/>
              </a:gradFill>
              <a:ln w="12700">
                <a:miter lim="400000"/>
              </a:ln>
            </p:spPr>
            <p:txBody>
              <a:bodyPr lIns="25400" tIns="25400" rIns="25400" bIns="25400" anchor="ctr"/>
              <a:lstStyle/>
              <a:p>
                <a:pPr lvl="0">
                  <a:lnSpc>
                    <a:spcPct val="120000"/>
                  </a:lnSpc>
                </a:pPr>
                <a:endParaRPr lang="en-AU" sz="1300">
                  <a:solidFill>
                    <a:srgbClr val="6E686F"/>
                  </a:solidFill>
                  <a:latin typeface="Open Sans"/>
                  <a:ea typeface="Open Sans"/>
                  <a:cs typeface="Open Sans"/>
                </a:endParaRPr>
              </a:p>
            </p:txBody>
          </p:sp>
          <p:sp>
            <p:nvSpPr>
              <p:cNvPr id="8" name="Tequis magnam everunt re volupti ntiusament at et omnimo totatin venimus anturis explaut alique quatem qui utemquia dolo erum soluptas alite."/>
              <p:cNvSpPr txBox="1">
                <a:spLocks/>
              </p:cNvSpPr>
              <p:nvPr/>
            </p:nvSpPr>
            <p:spPr>
              <a:xfrm>
                <a:off x="2044251" y="1186253"/>
                <a:ext cx="3246074" cy="577699"/>
              </a:xfrm>
              <a:prstGeom prst="rect">
                <a:avLst/>
              </a:prstGeom>
            </p:spPr>
            <p:txBody>
              <a:bodyPr lIns="22860" tIns="22860" rIns="22860" bIns="22860" anchor="ctr">
                <a:noAutofit/>
              </a:bodyPr>
              <a:lstStyle>
                <a:lvl1pPr marL="0" indent="0" algn="l" defTabSz="1828709" rtl="0" eaLnBrk="1" latinLnBrk="0" hangingPunct="1">
                  <a:lnSpc>
                    <a:spcPct val="110000"/>
                  </a:lnSpc>
                  <a:spcBef>
                    <a:spcPts val="0"/>
                  </a:spcBef>
                  <a:buSzTx/>
                  <a:buFont typeface="Arial" panose="020B0604020202020204" pitchFamily="34" charset="0"/>
                  <a:buNone/>
                  <a:defRPr sz="2000" b="0" kern="1200" cap="none" spc="0">
                    <a:solidFill>
                      <a:srgbClr val="6E686F"/>
                    </a:solidFill>
                    <a:latin typeface="Open Sans"/>
                    <a:ea typeface="Open Sans"/>
                    <a:cs typeface="Open Sans"/>
                    <a:sym typeface="Open Sans"/>
                  </a:defRPr>
                </a:lvl1pPr>
                <a:lvl2pPr marL="137153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2pPr>
                <a:lvl3pPr marL="2285886"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l" rtl="0" fontAlgn="base"/>
                <a:r>
                  <a:rPr lang="en-GB" sz="1800" b="0" i="0" u="none" strike="noStrike">
                    <a:solidFill>
                      <a:srgbClr val="000000"/>
                    </a:solidFill>
                    <a:effectLst/>
                    <a:latin typeface="Calibri" panose="020F0502020204030204" pitchFamily="34" charset="0"/>
                  </a:rPr>
                  <a:t>Choose a preferred GP and the clinic they work in</a:t>
                </a:r>
                <a:endParaRPr lang="en-AU" sz="900" b="0" i="0">
                  <a:solidFill>
                    <a:srgbClr val="444444"/>
                  </a:solidFill>
                  <a:effectLst/>
                  <a:latin typeface="Arial" panose="020B0604020202020204" pitchFamily="34" charset="0"/>
                </a:endParaRPr>
              </a:p>
            </p:txBody>
          </p:sp>
          <p:sp>
            <p:nvSpPr>
              <p:cNvPr id="10" name="1"/>
              <p:cNvSpPr txBox="1">
                <a:spLocks/>
              </p:cNvSpPr>
              <p:nvPr/>
            </p:nvSpPr>
            <p:spPr>
              <a:xfrm>
                <a:off x="894832" y="1133418"/>
                <a:ext cx="854552" cy="746870"/>
              </a:xfrm>
              <a:prstGeom prst="rect">
                <a:avLst/>
              </a:prstGeom>
            </p:spPr>
            <p:txBody>
              <a:bodyPr lIns="27432" tIns="0" rIns="24383" bIns="182880" anchor="b" anchorCtr="0">
                <a:noAutofit/>
              </a:bodyPr>
              <a:lstStyle>
                <a:defPPr>
                  <a:defRPr lang="en-US"/>
                </a:defPPr>
                <a:lvl1pPr indent="0" algn="ctr" defTabSz="1828709">
                  <a:lnSpc>
                    <a:spcPts val="6800"/>
                  </a:lnSpc>
                  <a:spcBef>
                    <a:spcPts val="0"/>
                  </a:spcBef>
                  <a:buSzTx/>
                  <a:buFont typeface="Arial" panose="020B0604020202020204" pitchFamily="34" charset="0"/>
                  <a:buNone/>
                  <a:defRPr sz="3600" b="1" spc="-215">
                    <a:solidFill>
                      <a:srgbClr val="FFFFFF"/>
                    </a:solidFill>
                    <a:latin typeface="+mj-lt"/>
                    <a:ea typeface="Helvetica Neue" charset="0"/>
                    <a:cs typeface="Helvetica Neue" charset="0"/>
                  </a:defRPr>
                </a:lvl1pPr>
                <a:lvl2pPr marL="1371531"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2pPr>
                <a:lvl3pPr marL="2285886"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3pPr>
                <a:lvl4pPr marL="3200240"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4pPr>
                <a:lvl5pPr marL="4114594"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5pPr>
                <a:lvl6pPr marL="5028949" indent="-457177" defTabSz="1828709">
                  <a:lnSpc>
                    <a:spcPct val="90000"/>
                  </a:lnSpc>
                  <a:spcBef>
                    <a:spcPts val="1000"/>
                  </a:spcBef>
                  <a:buFont typeface="Arial" panose="020B0604020202020204" pitchFamily="34" charset="0"/>
                  <a:buChar char="•"/>
                  <a:defRPr sz="3600"/>
                </a:lvl6pPr>
                <a:lvl7pPr marL="5943303" indent="-457177" defTabSz="1828709">
                  <a:lnSpc>
                    <a:spcPct val="90000"/>
                  </a:lnSpc>
                  <a:spcBef>
                    <a:spcPts val="1000"/>
                  </a:spcBef>
                  <a:buFont typeface="Arial" panose="020B0604020202020204" pitchFamily="34" charset="0"/>
                  <a:buChar char="•"/>
                  <a:defRPr sz="3600"/>
                </a:lvl7pPr>
                <a:lvl8pPr marL="6857657" indent="-457177" defTabSz="1828709">
                  <a:lnSpc>
                    <a:spcPct val="90000"/>
                  </a:lnSpc>
                  <a:spcBef>
                    <a:spcPts val="1000"/>
                  </a:spcBef>
                  <a:buFont typeface="Arial" panose="020B0604020202020204" pitchFamily="34" charset="0"/>
                  <a:buChar char="•"/>
                  <a:defRPr sz="3600"/>
                </a:lvl8pPr>
                <a:lvl9pPr marL="7772011" indent="-457177" defTabSz="1828709">
                  <a:lnSpc>
                    <a:spcPct val="90000"/>
                  </a:lnSpc>
                  <a:spcBef>
                    <a:spcPts val="1000"/>
                  </a:spcBef>
                  <a:buFont typeface="Arial" panose="020B0604020202020204" pitchFamily="34" charset="0"/>
                  <a:buChar char="•"/>
                  <a:defRPr sz="3600"/>
                </a:lvl9pPr>
              </a:lstStyle>
              <a:p>
                <a:endParaRPr lang="en-AU">
                  <a:solidFill>
                    <a:schemeClr val="bg1"/>
                  </a:solidFill>
                </a:endParaRPr>
              </a:p>
            </p:txBody>
          </p:sp>
        </p:grpSp>
        <p:grpSp>
          <p:nvGrpSpPr>
            <p:cNvPr id="44" name="Group 43">
              <a:extLst>
                <a:ext uri="{FF2B5EF4-FFF2-40B4-BE49-F238E27FC236}">
                  <a16:creationId xmlns:a16="http://schemas.microsoft.com/office/drawing/2014/main" id="{C9B173A0-F717-4C48-BEE1-32D9D1F5E901}"/>
                </a:ext>
              </a:extLst>
            </p:cNvPr>
            <p:cNvGrpSpPr/>
            <p:nvPr/>
          </p:nvGrpSpPr>
          <p:grpSpPr>
            <a:xfrm>
              <a:off x="6749672" y="4159757"/>
              <a:ext cx="4695661" cy="988300"/>
              <a:chOff x="827667" y="3617352"/>
              <a:chExt cx="4695661" cy="988300"/>
            </a:xfrm>
          </p:grpSpPr>
          <p:sp>
            <p:nvSpPr>
              <p:cNvPr id="16" name="Rechteck"/>
              <p:cNvSpPr/>
              <p:nvPr/>
            </p:nvSpPr>
            <p:spPr>
              <a:xfrm>
                <a:off x="827667" y="3621401"/>
                <a:ext cx="4695661" cy="984251"/>
              </a:xfrm>
              <a:prstGeom prst="rect">
                <a:avLst/>
              </a:prstGeom>
              <a:solidFill>
                <a:schemeClr val="bg1"/>
              </a:solidFill>
              <a:ln w="12700">
                <a:miter lim="400000"/>
              </a:ln>
            </p:spPr>
            <p:txBody>
              <a:bodyPr lIns="25400" tIns="25400" rIns="25400" bIns="25400" anchor="ctr"/>
              <a:lstStyle/>
              <a:p>
                <a:pPr lvl="0">
                  <a:lnSpc>
                    <a:spcPct val="120000"/>
                  </a:lnSpc>
                </a:pPr>
                <a:endParaRPr lang="en-AU" sz="1300">
                  <a:solidFill>
                    <a:srgbClr val="DCDEE0"/>
                  </a:solidFill>
                  <a:latin typeface="Open Sans"/>
                  <a:ea typeface="Open Sans"/>
                  <a:cs typeface="Open Sans"/>
                </a:endParaRPr>
              </a:p>
            </p:txBody>
          </p:sp>
          <p:sp>
            <p:nvSpPr>
              <p:cNvPr id="20" name="Rechteck"/>
              <p:cNvSpPr/>
              <p:nvPr/>
            </p:nvSpPr>
            <p:spPr>
              <a:xfrm>
                <a:off x="827667" y="3617352"/>
                <a:ext cx="986568" cy="988300"/>
              </a:xfrm>
              <a:prstGeom prst="rect">
                <a:avLst/>
              </a:prstGeom>
              <a:gradFill flip="none" rotWithShape="1">
                <a:gsLst>
                  <a:gs pos="0">
                    <a:srgbClr val="153A6E"/>
                  </a:gs>
                  <a:gs pos="100000">
                    <a:srgbClr val="005CAB"/>
                  </a:gs>
                </a:gsLst>
                <a:lin ang="8100000" scaled="1"/>
                <a:tileRect/>
              </a:gradFill>
              <a:ln w="12700">
                <a:miter lim="400000"/>
              </a:ln>
            </p:spPr>
            <p:txBody>
              <a:bodyPr lIns="25400" tIns="25400" rIns="25400" bIns="25400" anchor="ctr"/>
              <a:lstStyle/>
              <a:p>
                <a:pPr lvl="0">
                  <a:lnSpc>
                    <a:spcPct val="120000"/>
                  </a:lnSpc>
                </a:pPr>
                <a:endParaRPr lang="en-AU" sz="1300">
                  <a:solidFill>
                    <a:srgbClr val="6E686F"/>
                  </a:solidFill>
                  <a:latin typeface="Open Sans"/>
                  <a:ea typeface="Open Sans"/>
                  <a:cs typeface="Open Sans"/>
                </a:endParaRPr>
              </a:p>
            </p:txBody>
          </p:sp>
          <p:sp>
            <p:nvSpPr>
              <p:cNvPr id="6" name="Tequis magnam everunt re volupti ntiusament at et omnimo totatin venimus anturis explaut alique quatem qui utemquia dolo erum soluptas alite."/>
              <p:cNvSpPr txBox="1">
                <a:spLocks/>
              </p:cNvSpPr>
              <p:nvPr/>
            </p:nvSpPr>
            <p:spPr>
              <a:xfrm>
                <a:off x="2044251" y="3826106"/>
                <a:ext cx="3246074" cy="577699"/>
              </a:xfrm>
              <a:prstGeom prst="rect">
                <a:avLst/>
              </a:prstGeom>
            </p:spPr>
            <p:txBody>
              <a:bodyPr lIns="22860" tIns="22860" rIns="22860" bIns="22860" anchor="ctr">
                <a:noAutofit/>
              </a:bodyPr>
              <a:lstStyle>
                <a:lvl1pPr marL="0" indent="0" algn="l" defTabSz="1828709" rtl="0" eaLnBrk="1" latinLnBrk="0" hangingPunct="1">
                  <a:lnSpc>
                    <a:spcPct val="110000"/>
                  </a:lnSpc>
                  <a:spcBef>
                    <a:spcPts val="0"/>
                  </a:spcBef>
                  <a:buSzTx/>
                  <a:buFont typeface="Arial" panose="020B0604020202020204" pitchFamily="34" charset="0"/>
                  <a:buNone/>
                  <a:defRPr sz="2000" b="0" kern="1200" cap="none" spc="0">
                    <a:solidFill>
                      <a:srgbClr val="6E686F"/>
                    </a:solidFill>
                    <a:latin typeface="Open Sans"/>
                    <a:ea typeface="Open Sans"/>
                    <a:cs typeface="Open Sans"/>
                    <a:sym typeface="Open Sans"/>
                  </a:defRPr>
                </a:lvl1pPr>
                <a:lvl2pPr marL="137153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2pPr>
                <a:lvl3pPr marL="2285886"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Helvetica Neue" charset="0"/>
                    <a:ea typeface="Helvetica Neue" charset="0"/>
                    <a:cs typeface="Helvetica Neue"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GB" sz="1800" b="0" i="0" u="none" strike="noStrike">
                    <a:solidFill>
                      <a:srgbClr val="000000"/>
                    </a:solidFill>
                    <a:effectLst/>
                    <a:latin typeface="Calibri" panose="020F0502020204030204" pitchFamily="34" charset="0"/>
                  </a:rPr>
                  <a:t>Complete the </a:t>
                </a:r>
                <a:r>
                  <a:rPr lang="en-GB" sz="1800" b="0" i="0" u="none" strike="noStrike" err="1">
                    <a:solidFill>
                      <a:srgbClr val="000000"/>
                    </a:solidFill>
                    <a:effectLst/>
                    <a:latin typeface="Calibri" panose="020F0502020204030204" pitchFamily="34" charset="0"/>
                  </a:rPr>
                  <a:t>MyMedicare</a:t>
                </a:r>
                <a:r>
                  <a:rPr lang="en-GB" sz="1800" b="0" i="0" u="none" strike="noStrike">
                    <a:solidFill>
                      <a:srgbClr val="000000"/>
                    </a:solidFill>
                    <a:effectLst/>
                    <a:latin typeface="Calibri" panose="020F0502020204030204" pitchFamily="34" charset="0"/>
                  </a:rPr>
                  <a:t> registration form if they haven't already done so</a:t>
                </a:r>
                <a:endParaRPr lang="en-AU" sz="1000">
                  <a:latin typeface="Helvetica Neue" charset="0"/>
                  <a:ea typeface="Helvetica Neue" charset="0"/>
                  <a:cs typeface="Helvetica Neue" charset="0"/>
                </a:endParaRPr>
              </a:p>
            </p:txBody>
          </p:sp>
          <p:sp>
            <p:nvSpPr>
              <p:cNvPr id="11" name="3"/>
              <p:cNvSpPr txBox="1">
                <a:spLocks/>
              </p:cNvSpPr>
              <p:nvPr/>
            </p:nvSpPr>
            <p:spPr>
              <a:xfrm>
                <a:off x="894832" y="3773270"/>
                <a:ext cx="854552" cy="746870"/>
              </a:xfrm>
              <a:prstGeom prst="rect">
                <a:avLst/>
              </a:prstGeom>
            </p:spPr>
            <p:txBody>
              <a:bodyPr lIns="27432" tIns="0" rIns="24383" bIns="182880" anchor="b" anchorCtr="0">
                <a:noAutofit/>
              </a:bodyPr>
              <a:lstStyle>
                <a:defPPr>
                  <a:defRPr lang="en-US"/>
                </a:defPPr>
                <a:lvl1pPr indent="0" algn="ctr" defTabSz="1828709">
                  <a:lnSpc>
                    <a:spcPts val="6800"/>
                  </a:lnSpc>
                  <a:spcBef>
                    <a:spcPts val="0"/>
                  </a:spcBef>
                  <a:buSzTx/>
                  <a:buFont typeface="Arial" panose="020B0604020202020204" pitchFamily="34" charset="0"/>
                  <a:buNone/>
                  <a:defRPr sz="3600" b="1" spc="-215">
                    <a:solidFill>
                      <a:srgbClr val="FFFFFF"/>
                    </a:solidFill>
                    <a:latin typeface="+mj-lt"/>
                    <a:ea typeface="Helvetica Neue" charset="0"/>
                    <a:cs typeface="Helvetica Neue" charset="0"/>
                  </a:defRPr>
                </a:lvl1pPr>
                <a:lvl2pPr marL="1371531"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2pPr>
                <a:lvl3pPr marL="2285886"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3pPr>
                <a:lvl4pPr marL="3200240"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4pPr>
                <a:lvl5pPr marL="4114594" indent="-457177" defTabSz="1828709">
                  <a:lnSpc>
                    <a:spcPct val="90000"/>
                  </a:lnSpc>
                  <a:spcBef>
                    <a:spcPts val="1000"/>
                  </a:spcBef>
                  <a:buFont typeface="Arial" panose="020B0604020202020204" pitchFamily="34" charset="0"/>
                  <a:buChar char="•"/>
                  <a:defRPr sz="3600">
                    <a:latin typeface="Helvetica Neue" charset="0"/>
                    <a:ea typeface="Helvetica Neue" charset="0"/>
                    <a:cs typeface="Helvetica Neue" charset="0"/>
                  </a:defRPr>
                </a:lvl5pPr>
                <a:lvl6pPr marL="5028949" indent="-457177" defTabSz="1828709">
                  <a:lnSpc>
                    <a:spcPct val="90000"/>
                  </a:lnSpc>
                  <a:spcBef>
                    <a:spcPts val="1000"/>
                  </a:spcBef>
                  <a:buFont typeface="Arial" panose="020B0604020202020204" pitchFamily="34" charset="0"/>
                  <a:buChar char="•"/>
                  <a:defRPr sz="3600"/>
                </a:lvl6pPr>
                <a:lvl7pPr marL="5943303" indent="-457177" defTabSz="1828709">
                  <a:lnSpc>
                    <a:spcPct val="90000"/>
                  </a:lnSpc>
                  <a:spcBef>
                    <a:spcPts val="1000"/>
                  </a:spcBef>
                  <a:buFont typeface="Arial" panose="020B0604020202020204" pitchFamily="34" charset="0"/>
                  <a:buChar char="•"/>
                  <a:defRPr sz="3600"/>
                </a:lvl7pPr>
                <a:lvl8pPr marL="6857657" indent="-457177" defTabSz="1828709">
                  <a:lnSpc>
                    <a:spcPct val="90000"/>
                  </a:lnSpc>
                  <a:spcBef>
                    <a:spcPts val="1000"/>
                  </a:spcBef>
                  <a:buFont typeface="Arial" panose="020B0604020202020204" pitchFamily="34" charset="0"/>
                  <a:buChar char="•"/>
                  <a:defRPr sz="3600"/>
                </a:lvl8pPr>
                <a:lvl9pPr marL="7772011" indent="-457177" defTabSz="1828709">
                  <a:lnSpc>
                    <a:spcPct val="90000"/>
                  </a:lnSpc>
                  <a:spcBef>
                    <a:spcPts val="1000"/>
                  </a:spcBef>
                  <a:buFont typeface="Arial" panose="020B0604020202020204" pitchFamily="34" charset="0"/>
                  <a:buChar char="•"/>
                  <a:defRPr sz="3600"/>
                </a:lvl9pPr>
              </a:lstStyle>
              <a:p>
                <a:endParaRPr lang="en-AU">
                  <a:solidFill>
                    <a:schemeClr val="bg1"/>
                  </a:solidFill>
                </a:endParaRPr>
              </a:p>
            </p:txBody>
          </p:sp>
        </p:grpSp>
        <p:pic>
          <p:nvPicPr>
            <p:cNvPr id="4" name="Graphic 3" descr="Doctor female outline">
              <a:extLst>
                <a:ext uri="{FF2B5EF4-FFF2-40B4-BE49-F238E27FC236}">
                  <a16:creationId xmlns:a16="http://schemas.microsoft.com/office/drawing/2014/main" id="{14DD9C6E-B129-8C94-8A46-0B3F459BC3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91696" y="1560306"/>
              <a:ext cx="914400" cy="914400"/>
            </a:xfrm>
            <a:prstGeom prst="rect">
              <a:avLst/>
            </a:prstGeom>
          </p:spPr>
        </p:pic>
        <p:pic>
          <p:nvPicPr>
            <p:cNvPr id="5" name="Graphic 4" descr="Chat outline">
              <a:extLst>
                <a:ext uri="{FF2B5EF4-FFF2-40B4-BE49-F238E27FC236}">
                  <a16:creationId xmlns:a16="http://schemas.microsoft.com/office/drawing/2014/main" id="{3CE01775-6700-C90F-9645-F232040E3FC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85756" y="2909682"/>
              <a:ext cx="914400" cy="914400"/>
            </a:xfrm>
            <a:prstGeom prst="rect">
              <a:avLst/>
            </a:prstGeom>
          </p:spPr>
        </p:pic>
        <p:pic>
          <p:nvPicPr>
            <p:cNvPr id="12" name="Graphic 11" descr="Contract outline">
              <a:extLst>
                <a:ext uri="{FF2B5EF4-FFF2-40B4-BE49-F238E27FC236}">
                  <a16:creationId xmlns:a16="http://schemas.microsoft.com/office/drawing/2014/main" id="{6B84FA11-40F8-E7B3-5E04-AF5EFBAEE5A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98923" y="4196707"/>
              <a:ext cx="914400" cy="914400"/>
            </a:xfrm>
            <a:prstGeom prst="rect">
              <a:avLst/>
            </a:prstGeom>
          </p:spPr>
        </p:pic>
      </p:grpSp>
    </p:spTree>
    <p:extLst>
      <p:ext uri="{BB962C8B-B14F-4D97-AF65-F5344CB8AC3E}">
        <p14:creationId xmlns:p14="http://schemas.microsoft.com/office/powerpoint/2010/main" val="17985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ED11264C-F0FD-2B26-CEC3-1F0FED78F35D}"/>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7264" y="214313"/>
            <a:ext cx="7002596" cy="557420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EC6FC69-D7EE-391B-AFF7-614A5820618B}"/>
              </a:ext>
              <a:ext uri="{C183D7F6-B498-43B3-948B-1728B52AA6E4}">
                <adec:decorative xmlns:adec="http://schemas.microsoft.com/office/drawing/2017/decorative" val="1"/>
              </a:ext>
            </a:extLst>
          </p:cNvPr>
          <p:cNvSpPr/>
          <p:nvPr/>
        </p:nvSpPr>
        <p:spPr>
          <a:xfrm>
            <a:off x="0" y="214314"/>
            <a:ext cx="11238614"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EDD13517-EDFE-3603-1612-2A910EAD6B70}"/>
              </a:ext>
              <a:ext uri="{C183D7F6-B498-43B3-948B-1728B52AA6E4}">
                <adec:decorative xmlns:adec="http://schemas.microsoft.com/office/drawing/2017/decorative" val="1"/>
              </a:ext>
            </a:extLst>
          </p:cNvPr>
          <p:cNvGrpSpPr/>
          <p:nvPr/>
        </p:nvGrpSpPr>
        <p:grpSpPr>
          <a:xfrm>
            <a:off x="478241" y="802985"/>
            <a:ext cx="6917345" cy="4321677"/>
            <a:chOff x="1246126" y="688118"/>
            <a:chExt cx="6875108" cy="3975008"/>
          </a:xfrm>
        </p:grpSpPr>
        <p:sp>
          <p:nvSpPr>
            <p:cNvPr id="5" name="KEYNOTE PRESENTATION">
              <a:extLst>
                <a:ext uri="{FF2B5EF4-FFF2-40B4-BE49-F238E27FC236}">
                  <a16:creationId xmlns:a16="http://schemas.microsoft.com/office/drawing/2014/main" id="{714CEBAF-9AFC-D6F7-3C99-D865F7161D07}"/>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8A96"/>
                  </a:solidFill>
                  <a:effectLst/>
                  <a:uLnTx/>
                  <a:uFillTx/>
                  <a:latin typeface="Arial"/>
                  <a:ea typeface="Helvetica" charset="0"/>
                  <a:cs typeface="Helvetica" charset="0"/>
                  <a:sym typeface="Open Sans"/>
                </a:rPr>
                <a:t>Pull quote</a:t>
              </a:r>
            </a:p>
          </p:txBody>
        </p:sp>
        <p:sp>
          <p:nvSpPr>
            <p:cNvPr id="6" name="Rechteck">
              <a:extLst>
                <a:ext uri="{FF2B5EF4-FFF2-40B4-BE49-F238E27FC236}">
                  <a16:creationId xmlns:a16="http://schemas.microsoft.com/office/drawing/2014/main" id="{8B7CE883-B77C-EF63-68B0-0D3463E9CB27}"/>
                </a:ext>
              </a:extLst>
            </p:cNvPr>
            <p:cNvSpPr/>
            <p:nvPr userDrawn="1"/>
          </p:nvSpPr>
          <p:spPr>
            <a:xfrm>
              <a:off x="1246126" y="688118"/>
              <a:ext cx="6875108" cy="3975008"/>
            </a:xfrm>
            <a:prstGeom prst="rect">
              <a:avLst/>
            </a:prstGeom>
            <a:solidFill>
              <a:schemeClr val="bg1"/>
            </a:solidFill>
            <a:ln w="12700">
              <a:miter lim="400000"/>
            </a:ln>
          </p:spPr>
          <p:txBody>
            <a:bodyPr lIns="25400" tIns="25400" rIns="25400" bIns="25400" anchor="ctr"/>
            <a:lstStyle/>
            <a:p>
              <a:pPr marL="0" marR="0" lvl="0" indent="0" algn="l" defTabSz="914400" rtl="0" eaLnBrk="1" fontAlgn="auto" latinLnBrk="0" hangingPunct="1">
                <a:lnSpc>
                  <a:spcPct val="120000"/>
                </a:lnSpc>
                <a:spcBef>
                  <a:spcPts val="0"/>
                </a:spcBef>
                <a:spcAft>
                  <a:spcPts val="0"/>
                </a:spcAft>
                <a:buClrTx/>
                <a:buSzTx/>
                <a:buFontTx/>
                <a:buNone/>
                <a:tabLst/>
                <a:defRPr sz="2600" i="0" spc="0">
                  <a:solidFill>
                    <a:srgbClr val="6E686F"/>
                  </a:solidFill>
                  <a:latin typeface="Open Sans"/>
                  <a:ea typeface="Open Sans"/>
                  <a:cs typeface="Open Sans"/>
                  <a:sym typeface="Open Sans"/>
                </a:defRPr>
              </a:pPr>
              <a:endParaRPr kumimoji="0" sz="1300" b="0" i="0" u="none" strike="noStrike" kern="1200" cap="none" spc="0" normalizeH="0" baseline="0" noProof="0">
                <a:ln>
                  <a:noFill/>
                </a:ln>
                <a:solidFill>
                  <a:srgbClr val="6E686F"/>
                </a:solidFill>
                <a:effectLst/>
                <a:uLnTx/>
                <a:uFillTx/>
                <a:latin typeface="Helvetica" charset="0"/>
                <a:ea typeface="Helvetica" charset="0"/>
                <a:cs typeface="Helvetica" charset="0"/>
                <a:sym typeface="Open Sans"/>
              </a:endParaRPr>
            </a:p>
          </p:txBody>
        </p:sp>
      </p:grpSp>
      <p:sp>
        <p:nvSpPr>
          <p:cNvPr id="7" name="Title 6">
            <a:extLst>
              <a:ext uri="{FF2B5EF4-FFF2-40B4-BE49-F238E27FC236}">
                <a16:creationId xmlns:a16="http://schemas.microsoft.com/office/drawing/2014/main" id="{2820565E-8942-CD03-C7DE-61D5CB35DF24}"/>
              </a:ext>
            </a:extLst>
          </p:cNvPr>
          <p:cNvSpPr txBox="1">
            <a:spLocks noGrp="1"/>
          </p:cNvSpPr>
          <p:nvPr>
            <p:ph type="title" idx="4294967295"/>
          </p:nvPr>
        </p:nvSpPr>
        <p:spPr>
          <a:xfrm>
            <a:off x="835355" y="1069481"/>
            <a:ext cx="6426261" cy="461665"/>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5BAB"/>
                </a:solidFill>
                <a:effectLst/>
                <a:uLnTx/>
                <a:uFillTx/>
                <a:latin typeface="Arial"/>
                <a:ea typeface="+mn-ea"/>
                <a:cs typeface="+mn-cs"/>
              </a:rPr>
              <a:t>What are the alternatives?</a:t>
            </a:r>
          </a:p>
        </p:txBody>
      </p:sp>
      <p:sp>
        <p:nvSpPr>
          <p:cNvPr id="2" name="Content Placeholder 2">
            <a:extLst>
              <a:ext uri="{FF2B5EF4-FFF2-40B4-BE49-F238E27FC236}">
                <a16:creationId xmlns:a16="http://schemas.microsoft.com/office/drawing/2014/main" id="{71A1E966-9867-1639-0098-810384A7F5B5}"/>
              </a:ext>
            </a:extLst>
          </p:cNvPr>
          <p:cNvSpPr>
            <a:spLocks noGrp="1"/>
          </p:cNvSpPr>
          <p:nvPr/>
        </p:nvSpPr>
        <p:spPr>
          <a:xfrm>
            <a:off x="742717" y="1522795"/>
            <a:ext cx="6260984" cy="36018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AU" sz="1600">
                <a:latin typeface="Arial"/>
                <a:cs typeface="Arial"/>
              </a:rPr>
              <a:t>If a GP does not participate in the General Practice in Aged Care Incentive:</a:t>
            </a:r>
          </a:p>
          <a:p>
            <a:pPr>
              <a:lnSpc>
                <a:spcPct val="120000"/>
              </a:lnSpc>
            </a:pPr>
            <a:r>
              <a:rPr lang="en-AU" sz="1600">
                <a:latin typeface="Arial"/>
                <a:cs typeface="Arial"/>
              </a:rPr>
              <a:t>they will still be able to deliver services to residential aged care residents as normal </a:t>
            </a:r>
          </a:p>
          <a:p>
            <a:pPr>
              <a:lnSpc>
                <a:spcPct val="120000"/>
              </a:lnSpc>
            </a:pPr>
            <a:r>
              <a:rPr lang="en-AU" sz="1600">
                <a:latin typeface="Arial"/>
                <a:cs typeface="Arial"/>
              </a:rPr>
              <a:t>residential aged care home residents will continue to have access to Medicare or DVA arrangements</a:t>
            </a:r>
          </a:p>
          <a:p>
            <a:pPr>
              <a:lnSpc>
                <a:spcPct val="120000"/>
              </a:lnSpc>
            </a:pPr>
            <a:r>
              <a:rPr lang="en-AU" sz="1600">
                <a:latin typeface="Arial"/>
                <a:cs typeface="Arial"/>
              </a:rPr>
              <a:t>there may still be out-of-pocket expenses.</a:t>
            </a:r>
          </a:p>
          <a:p>
            <a:pPr marL="0" indent="0">
              <a:lnSpc>
                <a:spcPct val="120000"/>
              </a:lnSpc>
              <a:buNone/>
            </a:pPr>
            <a:r>
              <a:rPr lang="en-US" sz="1600">
                <a:latin typeface="Arial"/>
                <a:cs typeface="Arial"/>
              </a:rPr>
              <a:t>Alternatively, residents may choose to find another GP who is participating in the </a:t>
            </a:r>
            <a:r>
              <a:rPr lang="en-AU" sz="1600">
                <a:latin typeface="Arial"/>
                <a:cs typeface="Arial"/>
              </a:rPr>
              <a:t>General Practice in Aged Care Incentive.</a:t>
            </a:r>
            <a:endParaRPr lang="en-US" sz="1800"/>
          </a:p>
        </p:txBody>
      </p:sp>
    </p:spTree>
    <p:extLst>
      <p:ext uri="{BB962C8B-B14F-4D97-AF65-F5344CB8AC3E}">
        <p14:creationId xmlns:p14="http://schemas.microsoft.com/office/powerpoint/2010/main" val="396140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17F60B79-5432-972F-6AD2-CB56CFAC7B7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0933" y="192297"/>
            <a:ext cx="8341067" cy="556586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80819DA-0210-FFB3-7B02-EFB566699C6D}"/>
              </a:ext>
              <a:ext uri="{C183D7F6-B498-43B3-948B-1728B52AA6E4}">
                <adec:decorative xmlns:adec="http://schemas.microsoft.com/office/drawing/2017/decorative" val="1"/>
              </a:ext>
            </a:extLst>
          </p:cNvPr>
          <p:cNvSpPr/>
          <p:nvPr/>
        </p:nvSpPr>
        <p:spPr>
          <a:xfrm>
            <a:off x="0" y="214314"/>
            <a:ext cx="9352722"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C6433E7D-B1F2-EB3B-A39A-5AD09DE63F74}"/>
              </a:ext>
              <a:ext uri="{C183D7F6-B498-43B3-948B-1728B52AA6E4}">
                <adec:decorative xmlns:adec="http://schemas.microsoft.com/office/drawing/2017/decorative" val="1"/>
              </a:ext>
            </a:extLst>
          </p:cNvPr>
          <p:cNvGrpSpPr/>
          <p:nvPr/>
        </p:nvGrpSpPr>
        <p:grpSpPr>
          <a:xfrm>
            <a:off x="725331" y="1054163"/>
            <a:ext cx="8366134" cy="4341803"/>
            <a:chOff x="986589" y="1099837"/>
            <a:chExt cx="6875108" cy="3975008"/>
          </a:xfrm>
        </p:grpSpPr>
        <p:sp>
          <p:nvSpPr>
            <p:cNvPr id="5" name="KEYNOTE PRESENTATION">
              <a:extLst>
                <a:ext uri="{FF2B5EF4-FFF2-40B4-BE49-F238E27FC236}">
                  <a16:creationId xmlns:a16="http://schemas.microsoft.com/office/drawing/2014/main" id="{890C4F2E-CEBA-4D32-4371-AF08C1861A99}"/>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8A96"/>
                  </a:solidFill>
                  <a:effectLst/>
                  <a:uLnTx/>
                  <a:uFillTx/>
                  <a:latin typeface="Arial"/>
                  <a:ea typeface="Helvetica" charset="0"/>
                  <a:cs typeface="Helvetica" charset="0"/>
                  <a:sym typeface="Open Sans"/>
                </a:rPr>
                <a:t>Pull quote</a:t>
              </a:r>
            </a:p>
          </p:txBody>
        </p:sp>
        <p:sp>
          <p:nvSpPr>
            <p:cNvPr id="6" name="Rechteck">
              <a:extLst>
                <a:ext uri="{FF2B5EF4-FFF2-40B4-BE49-F238E27FC236}">
                  <a16:creationId xmlns:a16="http://schemas.microsoft.com/office/drawing/2014/main" id="{990DE114-8229-0909-0695-F36E136AE69E}"/>
                </a:ext>
              </a:extLst>
            </p:cNvPr>
            <p:cNvSpPr/>
            <p:nvPr userDrawn="1"/>
          </p:nvSpPr>
          <p:spPr>
            <a:xfrm>
              <a:off x="986589" y="1099837"/>
              <a:ext cx="6875108" cy="3975008"/>
            </a:xfrm>
            <a:prstGeom prst="rect">
              <a:avLst/>
            </a:prstGeom>
            <a:solidFill>
              <a:schemeClr val="bg1"/>
            </a:solidFill>
            <a:ln w="12700">
              <a:miter lim="400000"/>
            </a:ln>
          </p:spPr>
          <p:txBody>
            <a:bodyPr lIns="25400" tIns="25400" rIns="25400" bIns="25400" anchor="ctr"/>
            <a:lstStyle/>
            <a:p>
              <a:pPr marL="0" marR="0" lvl="0" indent="0" algn="l" defTabSz="914400" rtl="0" eaLnBrk="1" fontAlgn="auto" latinLnBrk="0" hangingPunct="1">
                <a:lnSpc>
                  <a:spcPct val="120000"/>
                </a:lnSpc>
                <a:spcBef>
                  <a:spcPts val="0"/>
                </a:spcBef>
                <a:spcAft>
                  <a:spcPts val="0"/>
                </a:spcAft>
                <a:buClrTx/>
                <a:buSzTx/>
                <a:buFontTx/>
                <a:buNone/>
                <a:tabLst/>
                <a:defRPr sz="2600" i="0" spc="0">
                  <a:solidFill>
                    <a:srgbClr val="6E686F"/>
                  </a:solidFill>
                  <a:latin typeface="Open Sans"/>
                  <a:ea typeface="Open Sans"/>
                  <a:cs typeface="Open Sans"/>
                  <a:sym typeface="Open Sans"/>
                </a:defRPr>
              </a:pPr>
              <a:endParaRPr kumimoji="0" sz="1300" b="0" i="0" u="none" strike="noStrike" kern="1200" cap="none" spc="0" normalizeH="0" baseline="0" noProof="0">
                <a:ln>
                  <a:noFill/>
                </a:ln>
                <a:solidFill>
                  <a:srgbClr val="6E686F"/>
                </a:solidFill>
                <a:effectLst/>
                <a:uLnTx/>
                <a:uFillTx/>
                <a:latin typeface="Helvetica" charset="0"/>
                <a:ea typeface="Helvetica" charset="0"/>
                <a:cs typeface="Helvetica" charset="0"/>
                <a:sym typeface="Open Sans"/>
              </a:endParaRPr>
            </a:p>
          </p:txBody>
        </p:sp>
      </p:grpSp>
      <p:sp>
        <p:nvSpPr>
          <p:cNvPr id="7" name="Title 6">
            <a:extLst>
              <a:ext uri="{FF2B5EF4-FFF2-40B4-BE49-F238E27FC236}">
                <a16:creationId xmlns:a16="http://schemas.microsoft.com/office/drawing/2014/main" id="{E4FB99E7-5C04-A48E-272A-B248C5CB2D18}"/>
              </a:ext>
            </a:extLst>
          </p:cNvPr>
          <p:cNvSpPr txBox="1">
            <a:spLocks noGrp="1"/>
          </p:cNvSpPr>
          <p:nvPr>
            <p:ph type="title" idx="4294967295"/>
          </p:nvPr>
        </p:nvSpPr>
        <p:spPr>
          <a:xfrm>
            <a:off x="978561" y="1245947"/>
            <a:ext cx="8112904" cy="830997"/>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5BAB"/>
                </a:solidFill>
                <a:effectLst/>
                <a:uLnTx/>
                <a:uFillTx/>
                <a:latin typeface="Arial"/>
                <a:ea typeface="+mn-ea"/>
                <a:cs typeface="+mn-cs"/>
              </a:rPr>
              <a:t>Roles, rights, and choices for residential aged care residents</a:t>
            </a:r>
          </a:p>
        </p:txBody>
      </p:sp>
      <p:sp>
        <p:nvSpPr>
          <p:cNvPr id="2" name="Content Placeholder 2">
            <a:extLst>
              <a:ext uri="{FF2B5EF4-FFF2-40B4-BE49-F238E27FC236}">
                <a16:creationId xmlns:a16="http://schemas.microsoft.com/office/drawing/2014/main" id="{71A1E966-9867-1639-0098-810384A7F5B5}"/>
              </a:ext>
            </a:extLst>
          </p:cNvPr>
          <p:cNvSpPr>
            <a:spLocks noGrp="1"/>
          </p:cNvSpPr>
          <p:nvPr/>
        </p:nvSpPr>
        <p:spPr>
          <a:xfrm>
            <a:off x="905825" y="2063603"/>
            <a:ext cx="7946773" cy="461375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400">
                <a:latin typeface="Arial"/>
                <a:cs typeface="Arial"/>
              </a:rPr>
              <a:t>Residential aged care residents need to:</a:t>
            </a:r>
          </a:p>
          <a:p>
            <a:pPr marL="457200" indent="-457200">
              <a:lnSpc>
                <a:spcPct val="120000"/>
              </a:lnSpc>
            </a:pPr>
            <a:r>
              <a:rPr lang="en-US" sz="1400" b="1">
                <a:latin typeface="Arial"/>
                <a:cs typeface="Arial"/>
              </a:rPr>
              <a:t>inform</a:t>
            </a:r>
            <a:r>
              <a:rPr lang="en-US" sz="1400">
                <a:latin typeface="Arial"/>
                <a:cs typeface="Arial"/>
              </a:rPr>
              <a:t> themselves about the General Practice in Aged Care Incentive, including its benefits, eligibility requirements, the service provided, and any out-of-pocket costs</a:t>
            </a:r>
            <a:endParaRPr lang="en-US" sz="1050"/>
          </a:p>
          <a:p>
            <a:pPr marL="457200" indent="-457200">
              <a:lnSpc>
                <a:spcPct val="120000"/>
              </a:lnSpc>
            </a:pPr>
            <a:r>
              <a:rPr lang="en-US" sz="1400" b="1">
                <a:latin typeface="Arial"/>
                <a:cs typeface="Arial"/>
              </a:rPr>
              <a:t>inform</a:t>
            </a:r>
            <a:r>
              <a:rPr lang="en-US" sz="1400">
                <a:latin typeface="Arial"/>
                <a:cs typeface="Arial"/>
              </a:rPr>
              <a:t> themselves of any of the alternatives if the incentive isn't delivered</a:t>
            </a:r>
            <a:endParaRPr lang="en-US" sz="1400">
              <a:latin typeface="Arial"/>
              <a:ea typeface="Calibri"/>
              <a:cs typeface="Arial"/>
            </a:endParaRPr>
          </a:p>
          <a:p>
            <a:pPr marL="457200" indent="-457200">
              <a:lnSpc>
                <a:spcPct val="120000"/>
              </a:lnSpc>
            </a:pPr>
            <a:r>
              <a:rPr lang="en-US" sz="1400">
                <a:latin typeface="Arial"/>
                <a:cs typeface="Arial"/>
              </a:rPr>
              <a:t>make</a:t>
            </a:r>
            <a:r>
              <a:rPr lang="en-US" sz="1400">
                <a:latin typeface="Arial"/>
                <a:ea typeface="Calibri"/>
                <a:cs typeface="Arial"/>
              </a:rPr>
              <a:t> an </a:t>
            </a:r>
            <a:r>
              <a:rPr lang="en-US" sz="1400" b="1">
                <a:latin typeface="Arial"/>
                <a:ea typeface="Calibri"/>
                <a:cs typeface="Arial"/>
              </a:rPr>
              <a:t>informed choice</a:t>
            </a:r>
            <a:r>
              <a:rPr lang="en-US" sz="1400">
                <a:latin typeface="Arial"/>
                <a:ea typeface="Calibri"/>
                <a:cs typeface="Arial"/>
              </a:rPr>
              <a:t> about voluntary registration with a GP and practice via </a:t>
            </a:r>
            <a:r>
              <a:rPr lang="en-US" sz="1400" err="1">
                <a:latin typeface="Arial"/>
                <a:ea typeface="Calibri"/>
                <a:cs typeface="Arial"/>
              </a:rPr>
              <a:t>MyMedicare</a:t>
            </a:r>
            <a:r>
              <a:rPr lang="en-US" sz="1400">
                <a:latin typeface="Arial"/>
                <a:ea typeface="Calibri"/>
                <a:cs typeface="Arial"/>
              </a:rPr>
              <a:t> </a:t>
            </a:r>
            <a:endParaRPr lang="en-US" sz="1400">
              <a:latin typeface="Arial" panose="020B0604020202020204" pitchFamily="34" charset="0"/>
              <a:ea typeface="Calibri"/>
              <a:cs typeface="Arial" panose="020B0604020202020204" pitchFamily="34" charset="0"/>
            </a:endParaRPr>
          </a:p>
          <a:p>
            <a:pPr marL="457200" indent="-457200">
              <a:lnSpc>
                <a:spcPct val="120000"/>
              </a:lnSpc>
            </a:pPr>
            <a:r>
              <a:rPr lang="en-US" sz="1400" b="1">
                <a:latin typeface="Arial"/>
                <a:ea typeface="Calibri"/>
                <a:cs typeface="Arial"/>
              </a:rPr>
              <a:t>seek assistance</a:t>
            </a:r>
            <a:r>
              <a:rPr lang="en-US" sz="1400">
                <a:latin typeface="Arial"/>
                <a:ea typeface="Calibri"/>
                <a:cs typeface="Arial"/>
              </a:rPr>
              <a:t> to register if required and be supported to do so</a:t>
            </a:r>
          </a:p>
          <a:p>
            <a:pPr marL="457200" indent="-457200">
              <a:lnSpc>
                <a:spcPct val="120000"/>
              </a:lnSpc>
            </a:pPr>
            <a:r>
              <a:rPr lang="en-US" sz="1400">
                <a:latin typeface="Arial"/>
                <a:ea typeface="Calibri"/>
                <a:cs typeface="Arial"/>
              </a:rPr>
              <a:t>be treated</a:t>
            </a:r>
            <a:r>
              <a:rPr lang="en-US" sz="1400" b="1">
                <a:latin typeface="Arial"/>
                <a:ea typeface="Calibri"/>
                <a:cs typeface="Arial"/>
              </a:rPr>
              <a:t> as partners in their care</a:t>
            </a:r>
          </a:p>
          <a:p>
            <a:pPr marL="457200" indent="-457200">
              <a:lnSpc>
                <a:spcPct val="120000"/>
              </a:lnSpc>
            </a:pPr>
            <a:r>
              <a:rPr lang="en-US" sz="1400">
                <a:latin typeface="Arial"/>
                <a:ea typeface="Calibri"/>
                <a:cs typeface="Arial"/>
              </a:rPr>
              <a:t>serve as </a:t>
            </a:r>
            <a:r>
              <a:rPr lang="en-US" sz="1400" b="1">
                <a:latin typeface="Arial"/>
                <a:ea typeface="Calibri"/>
                <a:cs typeface="Arial"/>
              </a:rPr>
              <a:t>advocates</a:t>
            </a:r>
            <a:r>
              <a:rPr lang="en-US" sz="1400">
                <a:latin typeface="Arial"/>
                <a:ea typeface="Calibri"/>
                <a:cs typeface="Arial"/>
              </a:rPr>
              <a:t> in their residential aged care home if appropriate</a:t>
            </a:r>
          </a:p>
          <a:p>
            <a:pPr>
              <a:lnSpc>
                <a:spcPct val="120000"/>
              </a:lnSpc>
            </a:pPr>
            <a:endParaRPr lang="en-US" sz="1050">
              <a:solidFill>
                <a:schemeClr val="accent1">
                  <a:lumMod val="75000"/>
                  <a:lumOff val="25000"/>
                </a:schemeClr>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324802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CB6EB201-C817-A22A-A302-E293A86E69DF}"/>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72" r="5174" b="579"/>
          <a:stretch/>
        </p:blipFill>
        <p:spPr bwMode="auto">
          <a:xfrm>
            <a:off x="5972175" y="1"/>
            <a:ext cx="6219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a:extLst>
              <a:ext uri="{C183D7F6-B498-43B3-948B-1728B52AA6E4}">
                <adec:decorative xmlns:adec="http://schemas.microsoft.com/office/drawing/2017/decorative" val="1"/>
              </a:ext>
            </a:extLst>
          </p:cNvPr>
          <p:cNvSpPr/>
          <p:nvPr/>
        </p:nvSpPr>
        <p:spPr>
          <a:xfrm>
            <a:off x="635396" y="2951402"/>
            <a:ext cx="7635959" cy="2578807"/>
          </a:xfrm>
          <a:prstGeom prst="rect">
            <a:avLst/>
          </a:prstGeom>
          <a:solidFill>
            <a:srgbClr val="F1F2F2"/>
          </a:solidFill>
          <a:ln w="12700">
            <a:miter lim="400000"/>
          </a:ln>
        </p:spPr>
        <p:txBody>
          <a:bodyPr lIns="25400" tIns="25400" rIns="25400" bIns="25400" anchor="ctr"/>
          <a:lstStyle/>
          <a:p>
            <a:pPr>
              <a:lnSpc>
                <a:spcPct val="120000"/>
              </a:lnSpc>
              <a:defRPr sz="2600" i="0" spc="0">
                <a:solidFill>
                  <a:srgbClr val="6E686F"/>
                </a:solidFill>
                <a:latin typeface="Open Sans"/>
                <a:ea typeface="Open Sans"/>
                <a:cs typeface="Open Sans"/>
                <a:sym typeface="Open Sans"/>
              </a:defRPr>
            </a:pPr>
            <a:endParaRPr sz="1300">
              <a:latin typeface="Helvetica Neue" charset="0"/>
              <a:ea typeface="Helvetica Neue" charset="0"/>
              <a:cs typeface="Helvetica Neue" charset="0"/>
            </a:endParaRPr>
          </a:p>
        </p:txBody>
      </p:sp>
      <p:sp>
        <p:nvSpPr>
          <p:cNvPr id="10" name="Title 9">
            <a:extLst>
              <a:ext uri="{FF2B5EF4-FFF2-40B4-BE49-F238E27FC236}">
                <a16:creationId xmlns:a16="http://schemas.microsoft.com/office/drawing/2014/main" id="{CF01287C-3F42-7440-999F-8203CC73004C}"/>
              </a:ext>
            </a:extLst>
          </p:cNvPr>
          <p:cNvSpPr txBox="1">
            <a:spLocks noGrp="1"/>
          </p:cNvSpPr>
          <p:nvPr>
            <p:ph type="title" idx="4294967295"/>
          </p:nvPr>
        </p:nvSpPr>
        <p:spPr>
          <a:xfrm>
            <a:off x="806293" y="1453122"/>
            <a:ext cx="3786188" cy="646331"/>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5BAB"/>
                </a:solidFill>
                <a:effectLst/>
                <a:uLnTx/>
                <a:uFillTx/>
                <a:latin typeface="+mn-lt"/>
                <a:ea typeface="+mn-ea"/>
                <a:cs typeface="+mn-cs"/>
              </a:rPr>
              <a:t>In summary</a:t>
            </a:r>
          </a:p>
        </p:txBody>
      </p:sp>
      <p:sp>
        <p:nvSpPr>
          <p:cNvPr id="9" name="Send some greetings…"/>
          <p:cNvSpPr txBox="1"/>
          <p:nvPr/>
        </p:nvSpPr>
        <p:spPr>
          <a:xfrm>
            <a:off x="806293" y="2406334"/>
            <a:ext cx="5452055" cy="677108"/>
          </a:xfrm>
          <a:prstGeom prst="rect">
            <a:avLst/>
          </a:prstGeom>
          <a:ln w="12700">
            <a:miter lim="400000"/>
          </a:ln>
          <a:extLst>
            <a:ext uri="{C572A759-6A51-4108-AA02-DFA0A04FC94B}">
              <ma14:wrappingTextBoxFlag xmlns="" xmlns:ma14="http://schemas.microsoft.com/office/mac/drawingml/2011/main" val="1"/>
            </a:ext>
          </a:extLst>
        </p:spPr>
        <p:txBody>
          <a:bodyPr lIns="0" rIns="22860">
            <a:spAutoFit/>
          </a:bodyPr>
          <a:lstStyle/>
          <a:p>
            <a:r>
              <a:rPr lang="en-AU" b="1">
                <a:solidFill>
                  <a:schemeClr val="bg2">
                    <a:lumMod val="25000"/>
                  </a:schemeClr>
                </a:solidFill>
                <a:ea typeface="Helvetica Neue UltraLight" charset="0"/>
                <a:cs typeface="Arial Hebrew Scholar Light" pitchFamily="2" charset="-79"/>
              </a:rPr>
              <a:t>The General Practice in Aged Care Incentive:</a:t>
            </a:r>
            <a:br>
              <a:rPr lang="en-AU" sz="2000">
                <a:solidFill>
                  <a:schemeClr val="accent3"/>
                </a:solidFill>
                <a:ea typeface="Helvetica Neue UltraLight" charset="0"/>
                <a:cs typeface="Arial Hebrew Scholar Light" pitchFamily="2" charset="-79"/>
              </a:rPr>
            </a:br>
            <a:endParaRPr lang="en-AU" sz="2000">
              <a:solidFill>
                <a:schemeClr val="accent3"/>
              </a:solidFill>
              <a:ea typeface="Helvetica Neue UltraLight" charset="0"/>
              <a:cs typeface="Arial Hebrew Scholar Light" pitchFamily="2" charset="-79"/>
            </a:endParaRPr>
          </a:p>
        </p:txBody>
      </p:sp>
      <p:sp>
        <p:nvSpPr>
          <p:cNvPr id="2" name="Content Placeholder 2">
            <a:extLst>
              <a:ext uri="{FF2B5EF4-FFF2-40B4-BE49-F238E27FC236}">
                <a16:creationId xmlns:a16="http://schemas.microsoft.com/office/drawing/2014/main" id="{C5BFAE61-EB4A-A756-71CA-9AEAEB417959}"/>
              </a:ext>
            </a:extLst>
          </p:cNvPr>
          <p:cNvSpPr>
            <a:spLocks noGrp="1"/>
          </p:cNvSpPr>
          <p:nvPr/>
        </p:nvSpPr>
        <p:spPr>
          <a:xfrm>
            <a:off x="806294" y="3083442"/>
            <a:ext cx="7465062" cy="2346921"/>
          </a:xfrm>
          <a:prstGeom prst="rect">
            <a:avLst/>
          </a:prstGeom>
        </p:spPr>
        <p:txBody>
          <a:bodyPr vert="horz" lIns="91440" tIns="45720" rIns="91440" bIns="45720" rtlCol="0" anchor="t">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a:latin typeface="Arial"/>
                <a:cs typeface="Arial"/>
              </a:rPr>
              <a:t>responds to shortfalls in healthcare for people living in aged care homes</a:t>
            </a:r>
            <a:endParaRPr lang="en-US"/>
          </a:p>
          <a:p>
            <a:pPr>
              <a:lnSpc>
                <a:spcPct val="110000"/>
              </a:lnSpc>
            </a:pPr>
            <a:r>
              <a:rPr lang="en-US">
                <a:latin typeface="Arial"/>
                <a:cs typeface="Arial"/>
              </a:rPr>
              <a:t>delivers coordinated, quality health care at the person’s home</a:t>
            </a:r>
            <a:endParaRPr lang="en-US">
              <a:latin typeface="Arial" panose="020B0604020202020204" pitchFamily="34" charset="0"/>
              <a:cs typeface="Arial" panose="020B0604020202020204" pitchFamily="34" charset="0"/>
            </a:endParaRPr>
          </a:p>
          <a:p>
            <a:pPr>
              <a:lnSpc>
                <a:spcPct val="110000"/>
              </a:lnSpc>
            </a:pPr>
            <a:r>
              <a:rPr lang="en-US">
                <a:latin typeface="Arial"/>
                <a:cs typeface="Arial"/>
              </a:rPr>
              <a:t>meets the specific needs of older people and those living in an aged care home</a:t>
            </a:r>
            <a:endParaRPr lang="en-US">
              <a:latin typeface="Arial" panose="020B0604020202020204" pitchFamily="34" charset="0"/>
              <a:cs typeface="Arial" panose="020B0604020202020204" pitchFamily="34" charset="0"/>
            </a:endParaRPr>
          </a:p>
          <a:p>
            <a:pPr>
              <a:lnSpc>
                <a:spcPct val="110000"/>
              </a:lnSpc>
            </a:pPr>
            <a:r>
              <a:rPr lang="en-US">
                <a:latin typeface="Arial"/>
                <a:cs typeface="Arial"/>
              </a:rPr>
              <a:t>benefits everyone, not only patients, but the workforce too</a:t>
            </a:r>
          </a:p>
          <a:p>
            <a:pPr>
              <a:lnSpc>
                <a:spcPct val="110000"/>
              </a:lnSpc>
            </a:pPr>
            <a:r>
              <a:rPr lang="en-US">
                <a:latin typeface="Arial"/>
                <a:cs typeface="Arial"/>
              </a:rPr>
              <a:t>makes extra payments to GPs and practices to provide regular, proactive services</a:t>
            </a:r>
          </a:p>
          <a:p>
            <a:pPr>
              <a:lnSpc>
                <a:spcPct val="110000"/>
              </a:lnSpc>
            </a:pPr>
            <a:r>
              <a:rPr lang="en-US">
                <a:latin typeface="Arial"/>
                <a:cs typeface="Arial"/>
              </a:rPr>
              <a:t>is easy to register for </a:t>
            </a:r>
          </a:p>
          <a:p>
            <a:pPr>
              <a:lnSpc>
                <a:spcPct val="110000"/>
              </a:lnSpc>
            </a:pPr>
            <a:r>
              <a:rPr lang="en-US">
                <a:latin typeface="Arial"/>
                <a:cs typeface="Arial"/>
              </a:rPr>
              <a:t>is supported by aged care providers and Primary Health Networks</a:t>
            </a:r>
          </a:p>
        </p:txBody>
      </p:sp>
    </p:spTree>
    <p:extLst>
      <p:ext uri="{BB962C8B-B14F-4D97-AF65-F5344CB8AC3E}">
        <p14:creationId xmlns:p14="http://schemas.microsoft.com/office/powerpoint/2010/main" val="183157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C59801E-B512-3987-259C-EC006EE47B3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829050" y="183957"/>
            <a:ext cx="8362950" cy="5576389"/>
          </a:xfrm>
          <a:prstGeom prst="rect">
            <a:avLst/>
          </a:prstGeom>
        </p:spPr>
      </p:pic>
      <p:sp>
        <p:nvSpPr>
          <p:cNvPr id="3" name="Rectangle 2">
            <a:extLst>
              <a:ext uri="{FF2B5EF4-FFF2-40B4-BE49-F238E27FC236}">
                <a16:creationId xmlns:a16="http://schemas.microsoft.com/office/drawing/2014/main" id="{4A61EBF0-4172-67D4-C87F-512E93EF104E}"/>
              </a:ext>
              <a:ext uri="{C183D7F6-B498-43B3-948B-1728B52AA6E4}">
                <adec:decorative xmlns:adec="http://schemas.microsoft.com/office/drawing/2017/decorative" val="1"/>
              </a:ext>
            </a:extLst>
          </p:cNvPr>
          <p:cNvSpPr/>
          <p:nvPr/>
        </p:nvSpPr>
        <p:spPr>
          <a:xfrm>
            <a:off x="-1" y="183957"/>
            <a:ext cx="11096626"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49E8CB18-ACAD-3F75-FE53-69F79F541C68}"/>
              </a:ext>
              <a:ext uri="{C183D7F6-B498-43B3-948B-1728B52AA6E4}">
                <adec:decorative xmlns:adec="http://schemas.microsoft.com/office/drawing/2017/decorative" val="1"/>
              </a:ext>
            </a:extLst>
          </p:cNvPr>
          <p:cNvGrpSpPr/>
          <p:nvPr/>
        </p:nvGrpSpPr>
        <p:grpSpPr>
          <a:xfrm>
            <a:off x="986589" y="1099838"/>
            <a:ext cx="5325804" cy="3365836"/>
            <a:chOff x="986589" y="1099837"/>
            <a:chExt cx="6875108" cy="3975008"/>
          </a:xfrm>
        </p:grpSpPr>
        <p:sp>
          <p:nvSpPr>
            <p:cNvPr id="5" name="KEYNOTE PRESENTATION">
              <a:extLst>
                <a:ext uri="{FF2B5EF4-FFF2-40B4-BE49-F238E27FC236}">
                  <a16:creationId xmlns:a16="http://schemas.microsoft.com/office/drawing/2014/main" id="{7F14A2D0-09B0-47DB-8689-478E6D8A739E}"/>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8A96"/>
                  </a:solidFill>
                  <a:effectLst/>
                  <a:uLnTx/>
                  <a:uFillTx/>
                  <a:latin typeface="Arial"/>
                  <a:ea typeface="Helvetica" charset="0"/>
                  <a:cs typeface="Helvetica" charset="0"/>
                  <a:sym typeface="Open Sans"/>
                </a:rPr>
                <a:t>Pull quote</a:t>
              </a:r>
            </a:p>
          </p:txBody>
        </p:sp>
        <p:sp>
          <p:nvSpPr>
            <p:cNvPr id="6" name="Rechteck">
              <a:extLst>
                <a:ext uri="{FF2B5EF4-FFF2-40B4-BE49-F238E27FC236}">
                  <a16:creationId xmlns:a16="http://schemas.microsoft.com/office/drawing/2014/main" id="{4822B3CB-65A6-FBEE-2DFB-D00921525FD5}"/>
                </a:ext>
              </a:extLst>
            </p:cNvPr>
            <p:cNvSpPr/>
            <p:nvPr userDrawn="1"/>
          </p:nvSpPr>
          <p:spPr>
            <a:xfrm>
              <a:off x="986589" y="1099837"/>
              <a:ext cx="6875108" cy="3975008"/>
            </a:xfrm>
            <a:prstGeom prst="rect">
              <a:avLst/>
            </a:prstGeom>
            <a:solidFill>
              <a:schemeClr val="bg1"/>
            </a:solidFill>
            <a:ln w="12700">
              <a:miter lim="400000"/>
            </a:ln>
          </p:spPr>
          <p:txBody>
            <a:bodyPr lIns="25400" tIns="25400" rIns="25400" bIns="25400" anchor="ctr"/>
            <a:lstStyle/>
            <a:p>
              <a:pPr marL="0" marR="0" lvl="0" indent="0" algn="l" defTabSz="914400" rtl="0" eaLnBrk="1" fontAlgn="auto" latinLnBrk="0" hangingPunct="1">
                <a:lnSpc>
                  <a:spcPct val="120000"/>
                </a:lnSpc>
                <a:spcBef>
                  <a:spcPts val="0"/>
                </a:spcBef>
                <a:spcAft>
                  <a:spcPts val="0"/>
                </a:spcAft>
                <a:buClrTx/>
                <a:buSzTx/>
                <a:buFontTx/>
                <a:buNone/>
                <a:tabLst/>
                <a:defRPr sz="2600" i="0" spc="0">
                  <a:solidFill>
                    <a:srgbClr val="6E686F"/>
                  </a:solidFill>
                  <a:latin typeface="Open Sans"/>
                  <a:ea typeface="Open Sans"/>
                  <a:cs typeface="Open Sans"/>
                  <a:sym typeface="Open Sans"/>
                </a:defRPr>
              </a:pPr>
              <a:endParaRPr kumimoji="0" sz="1300" b="0" i="0" u="none" strike="noStrike" kern="1200" cap="none" spc="0" normalizeH="0" baseline="0" noProof="0">
                <a:ln>
                  <a:noFill/>
                </a:ln>
                <a:solidFill>
                  <a:srgbClr val="6E686F"/>
                </a:solidFill>
                <a:effectLst/>
                <a:uLnTx/>
                <a:uFillTx/>
                <a:latin typeface="Helvetica" charset="0"/>
                <a:ea typeface="Helvetica" charset="0"/>
                <a:cs typeface="Helvetica" charset="0"/>
                <a:sym typeface="Open Sans"/>
              </a:endParaRPr>
            </a:p>
          </p:txBody>
        </p:sp>
      </p:grpSp>
      <p:sp>
        <p:nvSpPr>
          <p:cNvPr id="7" name="Title 6">
            <a:extLst>
              <a:ext uri="{FF2B5EF4-FFF2-40B4-BE49-F238E27FC236}">
                <a16:creationId xmlns:a16="http://schemas.microsoft.com/office/drawing/2014/main" id="{928688D7-B568-94C5-6503-065EEAAFA8BA}"/>
              </a:ext>
            </a:extLst>
          </p:cNvPr>
          <p:cNvSpPr txBox="1">
            <a:spLocks noGrp="1"/>
          </p:cNvSpPr>
          <p:nvPr>
            <p:ph type="title" idx="4294967295"/>
          </p:nvPr>
        </p:nvSpPr>
        <p:spPr>
          <a:xfrm>
            <a:off x="1239817" y="1291621"/>
            <a:ext cx="4106903" cy="461665"/>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5BAB"/>
                </a:solidFill>
                <a:effectLst/>
                <a:uLnTx/>
                <a:uFillTx/>
                <a:latin typeface="Arial"/>
                <a:ea typeface="+mn-ea"/>
                <a:cs typeface="+mn-cs"/>
              </a:rPr>
              <a:t>For more information:</a:t>
            </a:r>
          </a:p>
        </p:txBody>
      </p:sp>
      <p:sp>
        <p:nvSpPr>
          <p:cNvPr id="9" name="AutoShape 2">
            <a:extLst>
              <a:ext uri="{FF2B5EF4-FFF2-40B4-BE49-F238E27FC236}">
                <a16:creationId xmlns:a16="http://schemas.microsoft.com/office/drawing/2014/main" id="{645A8D1A-6F70-CC48-4B00-93F4A3D9260E}"/>
              </a:ext>
              <a:ext uri="{C183D7F6-B498-43B3-948B-1728B52AA6E4}">
                <adec:decorative xmlns:adec="http://schemas.microsoft.com/office/drawing/2017/decorative" val="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2" name="Text Placeholder 3">
            <a:extLst>
              <a:ext uri="{FF2B5EF4-FFF2-40B4-BE49-F238E27FC236}">
                <a16:creationId xmlns:a16="http://schemas.microsoft.com/office/drawing/2014/main" id="{FE40E38A-ED05-FB23-7221-8B9313D08171}"/>
              </a:ext>
            </a:extLst>
          </p:cNvPr>
          <p:cNvSpPr>
            <a:spLocks noGrp="1"/>
          </p:cNvSpPr>
          <p:nvPr/>
        </p:nvSpPr>
        <p:spPr>
          <a:xfrm>
            <a:off x="1130793" y="1943983"/>
            <a:ext cx="5181600" cy="252169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buFont typeface="Arial" panose="020B0604020202020204" pitchFamily="34" charset="0"/>
              <a:buChar char="•"/>
            </a:pPr>
            <a:r>
              <a:rPr lang="en-US" sz="1800" b="0" i="0" u="none" strike="noStrike">
                <a:solidFill>
                  <a:srgbClr val="000000"/>
                </a:solidFill>
                <a:effectLst/>
                <a:latin typeface="Arial" panose="020B0604020202020204" pitchFamily="34" charset="0"/>
              </a:rPr>
              <a:t>Residential aged care home resident information booklet</a:t>
            </a:r>
            <a:r>
              <a:rPr lang="en-US" sz="1800" b="0" i="0">
                <a:solidFill>
                  <a:srgbClr val="000000"/>
                </a:solidFill>
                <a:effectLst/>
                <a:latin typeface="Arial" panose="020B0604020202020204" pitchFamily="34" charset="0"/>
              </a:rPr>
              <a:t>​</a:t>
            </a:r>
            <a:endParaRPr lang="en-US" sz="1200"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Arial" panose="020B0604020202020204" pitchFamily="34" charset="0"/>
              </a:rPr>
              <a:t>Department of Health and Aged Care fact sheets​</a:t>
            </a:r>
            <a:r>
              <a:rPr lang="en-US" sz="1800" b="0" i="0">
                <a:solidFill>
                  <a:srgbClr val="000000"/>
                </a:solidFill>
                <a:effectLst/>
                <a:latin typeface="Arial" panose="020B0604020202020204" pitchFamily="34" charset="0"/>
              </a:rPr>
              <a:t>​</a:t>
            </a:r>
            <a:endParaRPr lang="en-US" sz="1200"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err="1">
                <a:solidFill>
                  <a:srgbClr val="000000"/>
                </a:solidFill>
                <a:effectLst/>
                <a:latin typeface="Arial" panose="020B0604020202020204" pitchFamily="34" charset="0"/>
              </a:rPr>
              <a:t>MyMedicare</a:t>
            </a:r>
            <a:r>
              <a:rPr lang="en-US" sz="1800" b="0" i="0" u="none" strike="noStrike">
                <a:solidFill>
                  <a:srgbClr val="000000"/>
                </a:solidFill>
                <a:effectLst/>
                <a:latin typeface="Arial" panose="020B0604020202020204" pitchFamily="34" charset="0"/>
              </a:rPr>
              <a:t> website </a:t>
            </a:r>
            <a:r>
              <a:rPr lang="en-US" sz="1800" b="0" i="0">
                <a:solidFill>
                  <a:srgbClr val="000000"/>
                </a:solidFill>
                <a:effectLst/>
                <a:latin typeface="Arial" panose="020B0604020202020204" pitchFamily="34" charset="0"/>
              </a:rPr>
              <a:t>​</a:t>
            </a:r>
            <a:endParaRPr lang="en-US" sz="1200"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Arial" panose="020B0604020202020204" pitchFamily="34" charset="0"/>
              </a:rPr>
              <a:t>Ask your GP and practice</a:t>
            </a:r>
            <a:r>
              <a:rPr lang="en-US" sz="1800" b="0" i="0">
                <a:solidFill>
                  <a:srgbClr val="000000"/>
                </a:solidFill>
                <a:effectLst/>
                <a:latin typeface="Arial" panose="020B0604020202020204" pitchFamily="34" charset="0"/>
              </a:rPr>
              <a:t>​</a:t>
            </a:r>
            <a:endParaRPr lang="en-US" sz="1200"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Arial" panose="020B0604020202020204" pitchFamily="34" charset="0"/>
              </a:rPr>
              <a:t>Ask a member of the aged care home team</a:t>
            </a:r>
            <a:endParaRPr lang="en-US"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17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C79E6-1E50-2B2B-C524-A0186FFE9C0D}"/>
              </a:ext>
            </a:extLst>
          </p:cNvPr>
          <p:cNvSpPr>
            <a:spLocks noGrp="1"/>
          </p:cNvSpPr>
          <p:nvPr>
            <p:ph type="title"/>
          </p:nvPr>
        </p:nvSpPr>
        <p:spPr/>
        <p:txBody>
          <a:bodyPr/>
          <a:lstStyle/>
          <a:p>
            <a:pPr algn="ctr"/>
            <a:r>
              <a:rPr lang="en-US">
                <a:solidFill>
                  <a:srgbClr val="004A1A"/>
                </a:solidFill>
                <a:highlight>
                  <a:srgbClr val="FFFF00"/>
                </a:highlight>
                <a:latin typeface="Arial" panose="020B0604020202020204" pitchFamily="34" charset="0"/>
                <a:cs typeface="Arial" panose="020B0604020202020204" pitchFamily="34" charset="0"/>
              </a:rPr>
              <a:t>The following slide may be integrated into the slide deck above if needed</a:t>
            </a:r>
          </a:p>
        </p:txBody>
      </p:sp>
    </p:spTree>
    <p:extLst>
      <p:ext uri="{BB962C8B-B14F-4D97-AF65-F5344CB8AC3E}">
        <p14:creationId xmlns:p14="http://schemas.microsoft.com/office/powerpoint/2010/main" val="410826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F01287C-3F42-7440-999F-8203CC73004C}"/>
              </a:ext>
            </a:extLst>
          </p:cNvPr>
          <p:cNvSpPr txBox="1">
            <a:spLocks noGrp="1"/>
          </p:cNvSpPr>
          <p:nvPr>
            <p:ph type="title" idx="4294967295"/>
          </p:nvPr>
        </p:nvSpPr>
        <p:spPr>
          <a:xfrm>
            <a:off x="1177702" y="1163584"/>
            <a:ext cx="9822530" cy="646331"/>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a:ln>
                  <a:noFill/>
                </a:ln>
                <a:solidFill>
                  <a:schemeClr val="tx1"/>
                </a:solidFill>
                <a:effectLst/>
                <a:uLnTx/>
                <a:uFillTx/>
                <a:latin typeface="+mn-lt"/>
                <a:ea typeface="+mn-ea"/>
                <a:cs typeface="+mn-cs"/>
              </a:rPr>
              <a:t>MyMedicare</a:t>
            </a:r>
          </a:p>
        </p:txBody>
      </p:sp>
      <p:cxnSp>
        <p:nvCxnSpPr>
          <p:cNvPr id="3" name="Straight Connector 2">
            <a:extLst>
              <a:ext uri="{C183D7F6-B498-43B3-948B-1728B52AA6E4}">
                <adec:decorative xmlns:adec="http://schemas.microsoft.com/office/drawing/2017/decorative" val="1"/>
              </a:ext>
            </a:extLst>
          </p:cNvPr>
          <p:cNvCxnSpPr/>
          <p:nvPr/>
        </p:nvCxnSpPr>
        <p:spPr>
          <a:xfrm flipV="1">
            <a:off x="826771" y="2072400"/>
            <a:ext cx="1080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71A1E966-9867-1639-0098-810384A7F5B5}"/>
              </a:ext>
            </a:extLst>
          </p:cNvPr>
          <p:cNvSpPr>
            <a:spLocks noGrp="1"/>
          </p:cNvSpPr>
          <p:nvPr/>
        </p:nvSpPr>
        <p:spPr>
          <a:xfrm>
            <a:off x="826771" y="2194209"/>
            <a:ext cx="10515600" cy="373668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20000"/>
              </a:lnSpc>
              <a:spcBef>
                <a:spcPts val="0"/>
              </a:spcBef>
              <a:spcAft>
                <a:spcPts val="600"/>
              </a:spcAft>
            </a:pPr>
            <a:r>
              <a:rPr lang="en-US" sz="2000">
                <a:latin typeface="Arial" panose="020B0604020202020204" pitchFamily="34" charset="0"/>
                <a:ea typeface="Calibri"/>
                <a:cs typeface="Arial" panose="020B0604020202020204" pitchFamily="34" charset="0"/>
              </a:rPr>
              <a:t>MyMedicare is a voluntary patient registration model</a:t>
            </a:r>
          </a:p>
          <a:p>
            <a:pPr marL="457200" indent="-457200">
              <a:lnSpc>
                <a:spcPct val="120000"/>
              </a:lnSpc>
              <a:spcBef>
                <a:spcPts val="0"/>
              </a:spcBef>
              <a:spcAft>
                <a:spcPts val="600"/>
              </a:spcAft>
            </a:pPr>
            <a:r>
              <a:rPr lang="en-US" sz="2000">
                <a:latin typeface="Arial" panose="020B0604020202020204" pitchFamily="34" charset="0"/>
                <a:ea typeface="Calibri"/>
                <a:cs typeface="Arial" panose="020B0604020202020204" pitchFamily="34" charset="0"/>
              </a:rPr>
              <a:t>It </a:t>
            </a:r>
            <a:r>
              <a:rPr lang="en-US" sz="2000" err="1">
                <a:latin typeface="Arial" panose="020B0604020202020204" pitchFamily="34" charset="0"/>
                <a:ea typeface="Calibri"/>
                <a:cs typeface="Arial" panose="020B0604020202020204" pitchFamily="34" charset="0"/>
              </a:rPr>
              <a:t>formalises</a:t>
            </a:r>
            <a:r>
              <a:rPr lang="en-US" sz="2000">
                <a:latin typeface="Arial" panose="020B0604020202020204" pitchFamily="34" charset="0"/>
                <a:ea typeface="Calibri"/>
                <a:cs typeface="Arial" panose="020B0604020202020204" pitchFamily="34" charset="0"/>
              </a:rPr>
              <a:t> the relationship between patients, their general practice, general practitioner (GP) and primary care teams</a:t>
            </a:r>
          </a:p>
          <a:p>
            <a:pPr marL="457200" indent="-457200">
              <a:lnSpc>
                <a:spcPct val="120000"/>
              </a:lnSpc>
              <a:spcBef>
                <a:spcPts val="0"/>
              </a:spcBef>
              <a:spcAft>
                <a:spcPts val="600"/>
              </a:spcAft>
            </a:pPr>
            <a:r>
              <a:rPr lang="en-US" sz="2000">
                <a:latin typeface="Arial" panose="020B0604020202020204" pitchFamily="34" charset="0"/>
                <a:ea typeface="Calibri"/>
                <a:cs typeface="Arial" panose="020B0604020202020204" pitchFamily="34" charset="0"/>
              </a:rPr>
              <a:t>This does not stop you from accessing care from other GPs and practices</a:t>
            </a:r>
          </a:p>
          <a:p>
            <a:pPr marL="457200" indent="-457200">
              <a:lnSpc>
                <a:spcPct val="120000"/>
              </a:lnSpc>
              <a:spcBef>
                <a:spcPts val="0"/>
              </a:spcBef>
              <a:spcAft>
                <a:spcPts val="600"/>
              </a:spcAft>
            </a:pPr>
            <a:r>
              <a:rPr lang="en-US" sz="2000">
                <a:latin typeface="Arial" panose="020B0604020202020204" pitchFamily="34" charset="0"/>
                <a:ea typeface="Calibri"/>
                <a:cs typeface="Arial" panose="020B0604020202020204" pitchFamily="34" charset="0"/>
              </a:rPr>
              <a:t>However, seeing the same GP regularly may lead to better health</a:t>
            </a:r>
          </a:p>
          <a:p>
            <a:pPr marL="457200" indent="-457200">
              <a:lnSpc>
                <a:spcPct val="120000"/>
              </a:lnSpc>
              <a:spcBef>
                <a:spcPts val="0"/>
              </a:spcBef>
              <a:spcAft>
                <a:spcPts val="600"/>
              </a:spcAft>
            </a:pPr>
            <a:r>
              <a:rPr lang="en-US" sz="2000">
                <a:latin typeface="Arial" panose="020B0604020202020204" pitchFamily="34" charset="0"/>
                <a:ea typeface="Calibri"/>
                <a:cs typeface="Arial" panose="020B0604020202020204" pitchFamily="34" charset="0"/>
              </a:rPr>
              <a:t>It is voluntary and free to register if you have a Medicare Card or DVA Veterans Card</a:t>
            </a:r>
          </a:p>
          <a:p>
            <a:pPr marL="457200" indent="-457200">
              <a:lnSpc>
                <a:spcPct val="120000"/>
              </a:lnSpc>
              <a:spcBef>
                <a:spcPts val="0"/>
              </a:spcBef>
              <a:spcAft>
                <a:spcPts val="600"/>
              </a:spcAft>
            </a:pPr>
            <a:r>
              <a:rPr lang="en-US" sz="2000">
                <a:latin typeface="Arial" panose="020B0604020202020204" pitchFamily="34" charset="0"/>
                <a:ea typeface="Calibri"/>
                <a:cs typeface="Arial" panose="020B0604020202020204" pitchFamily="34" charset="0"/>
              </a:rPr>
              <a:t>You can register online, via an app or by downloading a form</a:t>
            </a:r>
          </a:p>
          <a:p>
            <a:pPr marL="457200" indent="-457200">
              <a:lnSpc>
                <a:spcPct val="120000"/>
              </a:lnSpc>
              <a:spcBef>
                <a:spcPts val="0"/>
              </a:spcBef>
              <a:spcAft>
                <a:spcPts val="600"/>
              </a:spcAft>
            </a:pPr>
            <a:r>
              <a:rPr lang="en-US" sz="2000">
                <a:latin typeface="Arial" panose="020B0604020202020204" pitchFamily="34" charset="0"/>
                <a:ea typeface="Calibri"/>
                <a:cs typeface="Arial" panose="020B0604020202020204" pitchFamily="34" charset="0"/>
              </a:rPr>
              <a:t>Alternatively, your GP may have a paper form you can complete</a:t>
            </a:r>
          </a:p>
        </p:txBody>
      </p:sp>
    </p:spTree>
    <p:extLst>
      <p:ext uri="{BB962C8B-B14F-4D97-AF65-F5344CB8AC3E}">
        <p14:creationId xmlns:p14="http://schemas.microsoft.com/office/powerpoint/2010/main" val="248430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17F60B79-5432-972F-6AD2-CB56CFAC7B7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0933" y="192297"/>
            <a:ext cx="8341067" cy="556586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80819DA-0210-FFB3-7B02-EFB566699C6D}"/>
              </a:ext>
              <a:ext uri="{C183D7F6-B498-43B3-948B-1728B52AA6E4}">
                <adec:decorative xmlns:adec="http://schemas.microsoft.com/office/drawing/2017/decorative" val="1"/>
              </a:ext>
            </a:extLst>
          </p:cNvPr>
          <p:cNvSpPr/>
          <p:nvPr/>
        </p:nvSpPr>
        <p:spPr>
          <a:xfrm>
            <a:off x="0" y="214314"/>
            <a:ext cx="9352722"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C6433E7D-B1F2-EB3B-A39A-5AD09DE63F74}"/>
              </a:ext>
              <a:ext uri="{C183D7F6-B498-43B3-948B-1728B52AA6E4}">
                <adec:decorative xmlns:adec="http://schemas.microsoft.com/office/drawing/2017/decorative" val="1"/>
              </a:ext>
            </a:extLst>
          </p:cNvPr>
          <p:cNvGrpSpPr/>
          <p:nvPr/>
        </p:nvGrpSpPr>
        <p:grpSpPr>
          <a:xfrm>
            <a:off x="986589" y="1099838"/>
            <a:ext cx="6796444" cy="3911510"/>
            <a:chOff x="986589" y="1099837"/>
            <a:chExt cx="6875108" cy="3975008"/>
          </a:xfrm>
        </p:grpSpPr>
        <p:sp>
          <p:nvSpPr>
            <p:cNvPr id="5" name="KEYNOTE PRESENTATION">
              <a:extLst>
                <a:ext uri="{FF2B5EF4-FFF2-40B4-BE49-F238E27FC236}">
                  <a16:creationId xmlns:a16="http://schemas.microsoft.com/office/drawing/2014/main" id="{890C4F2E-CEBA-4D32-4371-AF08C1861A99}"/>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8A96"/>
                  </a:solidFill>
                  <a:effectLst/>
                  <a:uLnTx/>
                  <a:uFillTx/>
                  <a:latin typeface="Arial"/>
                  <a:ea typeface="Helvetica" charset="0"/>
                  <a:cs typeface="Helvetica" charset="0"/>
                  <a:sym typeface="Open Sans"/>
                </a:rPr>
                <a:t>Pull quote</a:t>
              </a:r>
            </a:p>
          </p:txBody>
        </p:sp>
        <p:sp>
          <p:nvSpPr>
            <p:cNvPr id="6" name="Rechteck">
              <a:extLst>
                <a:ext uri="{FF2B5EF4-FFF2-40B4-BE49-F238E27FC236}">
                  <a16:creationId xmlns:a16="http://schemas.microsoft.com/office/drawing/2014/main" id="{990DE114-8229-0909-0695-F36E136AE69E}"/>
                </a:ext>
              </a:extLst>
            </p:cNvPr>
            <p:cNvSpPr/>
            <p:nvPr userDrawn="1"/>
          </p:nvSpPr>
          <p:spPr>
            <a:xfrm>
              <a:off x="986589" y="1099837"/>
              <a:ext cx="6875108" cy="3975008"/>
            </a:xfrm>
            <a:prstGeom prst="rect">
              <a:avLst/>
            </a:prstGeom>
            <a:solidFill>
              <a:schemeClr val="bg1"/>
            </a:solidFill>
            <a:ln w="12700">
              <a:miter lim="400000"/>
            </a:ln>
          </p:spPr>
          <p:txBody>
            <a:bodyPr lIns="25400" tIns="25400" rIns="25400" bIns="25400" anchor="ctr"/>
            <a:lstStyle/>
            <a:p>
              <a:pPr marL="0" marR="0" lvl="0" indent="0" algn="l" defTabSz="914400" rtl="0" eaLnBrk="1" fontAlgn="auto" latinLnBrk="0" hangingPunct="1">
                <a:lnSpc>
                  <a:spcPct val="120000"/>
                </a:lnSpc>
                <a:spcBef>
                  <a:spcPts val="0"/>
                </a:spcBef>
                <a:spcAft>
                  <a:spcPts val="0"/>
                </a:spcAft>
                <a:buClrTx/>
                <a:buSzTx/>
                <a:buFontTx/>
                <a:buNone/>
                <a:tabLst/>
                <a:defRPr sz="2600" i="0" spc="0">
                  <a:solidFill>
                    <a:srgbClr val="6E686F"/>
                  </a:solidFill>
                  <a:latin typeface="Open Sans"/>
                  <a:ea typeface="Open Sans"/>
                  <a:cs typeface="Open Sans"/>
                  <a:sym typeface="Open Sans"/>
                </a:defRPr>
              </a:pPr>
              <a:endParaRPr kumimoji="0" sz="1300" b="0" i="0" u="none" strike="noStrike" kern="1200" cap="none" spc="0" normalizeH="0" baseline="0" noProof="0">
                <a:ln>
                  <a:noFill/>
                </a:ln>
                <a:solidFill>
                  <a:srgbClr val="6E686F"/>
                </a:solidFill>
                <a:effectLst/>
                <a:uLnTx/>
                <a:uFillTx/>
                <a:latin typeface="Helvetica" charset="0"/>
                <a:ea typeface="Helvetica" charset="0"/>
                <a:cs typeface="Helvetica" charset="0"/>
                <a:sym typeface="Open Sans"/>
              </a:endParaRPr>
            </a:p>
          </p:txBody>
        </p:sp>
      </p:grpSp>
      <p:sp>
        <p:nvSpPr>
          <p:cNvPr id="7" name="Title 6">
            <a:extLst>
              <a:ext uri="{FF2B5EF4-FFF2-40B4-BE49-F238E27FC236}">
                <a16:creationId xmlns:a16="http://schemas.microsoft.com/office/drawing/2014/main" id="{E4FB99E7-5C04-A48E-272A-B248C5CB2D18}"/>
              </a:ext>
            </a:extLst>
          </p:cNvPr>
          <p:cNvSpPr txBox="1">
            <a:spLocks noGrp="1"/>
          </p:cNvSpPr>
          <p:nvPr>
            <p:ph type="title" idx="4294967295"/>
          </p:nvPr>
        </p:nvSpPr>
        <p:spPr>
          <a:xfrm>
            <a:off x="1434906" y="1350948"/>
            <a:ext cx="4106903" cy="461665"/>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5BAB"/>
                </a:solidFill>
                <a:effectLst/>
                <a:uLnTx/>
                <a:uFillTx/>
                <a:latin typeface="Arial"/>
                <a:ea typeface="+mn-ea"/>
                <a:cs typeface="+mn-cs"/>
              </a:rPr>
              <a:t>Presentation overview</a:t>
            </a:r>
          </a:p>
        </p:txBody>
      </p:sp>
      <p:sp>
        <p:nvSpPr>
          <p:cNvPr id="8" name="Content Placeholder 2">
            <a:extLst>
              <a:ext uri="{FF2B5EF4-FFF2-40B4-BE49-F238E27FC236}">
                <a16:creationId xmlns:a16="http://schemas.microsoft.com/office/drawing/2014/main" id="{F7922975-A0CB-0423-F083-BB7D8588F1C7}"/>
              </a:ext>
            </a:extLst>
          </p:cNvPr>
          <p:cNvSpPr>
            <a:spLocks noGrp="1"/>
          </p:cNvSpPr>
          <p:nvPr/>
        </p:nvSpPr>
        <p:spPr>
          <a:xfrm>
            <a:off x="1314418" y="1864433"/>
            <a:ext cx="5939119" cy="314691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10000"/>
              </a:lnSpc>
              <a:buFont typeface="+mj-lt"/>
              <a:buAutoNum type="arabicPeriod"/>
            </a:pPr>
            <a:r>
              <a:rPr lang="en-US" sz="1400">
                <a:latin typeface="Arial"/>
                <a:cs typeface="Arial"/>
              </a:rPr>
              <a:t>What is the current experience?</a:t>
            </a:r>
          </a:p>
          <a:p>
            <a:pPr marL="514350" indent="-514350">
              <a:lnSpc>
                <a:spcPct val="110000"/>
              </a:lnSpc>
              <a:buFont typeface="+mj-lt"/>
              <a:buAutoNum type="arabicPeriod"/>
            </a:pPr>
            <a:r>
              <a:rPr lang="en-US" sz="1400">
                <a:latin typeface="Arial"/>
                <a:cs typeface="Arial"/>
              </a:rPr>
              <a:t>What is the General Practice in Aged Care Incentive?</a:t>
            </a:r>
          </a:p>
          <a:p>
            <a:pPr marL="514350" indent="-514350">
              <a:lnSpc>
                <a:spcPct val="110000"/>
              </a:lnSpc>
              <a:buFont typeface="+mj-lt"/>
              <a:buAutoNum type="arabicPeriod"/>
            </a:pPr>
            <a:r>
              <a:rPr lang="en-US" sz="1400">
                <a:latin typeface="Arial"/>
                <a:cs typeface="Arial"/>
              </a:rPr>
              <a:t>Why is the incentive important?</a:t>
            </a:r>
          </a:p>
          <a:p>
            <a:pPr marL="514350" indent="-514350">
              <a:lnSpc>
                <a:spcPct val="110000"/>
              </a:lnSpc>
              <a:buFont typeface="+mj-lt"/>
              <a:buAutoNum type="arabicPeriod"/>
            </a:pPr>
            <a:r>
              <a:rPr lang="en-US" sz="1400">
                <a:latin typeface="Arial"/>
                <a:cs typeface="Arial"/>
              </a:rPr>
              <a:t>How does the incentive work?</a:t>
            </a:r>
          </a:p>
          <a:p>
            <a:pPr marL="514350" indent="-514350">
              <a:lnSpc>
                <a:spcPct val="110000"/>
              </a:lnSpc>
              <a:buFont typeface="+mj-lt"/>
              <a:buAutoNum type="arabicPeriod"/>
            </a:pPr>
            <a:r>
              <a:rPr lang="en-US" sz="1400">
                <a:latin typeface="Arial"/>
                <a:cs typeface="Arial"/>
              </a:rPr>
              <a:t>What are the benefits?</a:t>
            </a:r>
          </a:p>
          <a:p>
            <a:pPr marL="514350" indent="-514350">
              <a:lnSpc>
                <a:spcPct val="110000"/>
              </a:lnSpc>
              <a:buFont typeface="+mj-lt"/>
              <a:buAutoNum type="arabicPeriod"/>
            </a:pPr>
            <a:r>
              <a:rPr lang="en-US" sz="1400">
                <a:latin typeface="Arial"/>
                <a:cs typeface="Arial"/>
              </a:rPr>
              <a:t>What do residential aged care residents need to do to participate?</a:t>
            </a:r>
          </a:p>
          <a:p>
            <a:pPr marL="514350" indent="-514350">
              <a:lnSpc>
                <a:spcPct val="110000"/>
              </a:lnSpc>
              <a:buFont typeface="+mj-lt"/>
              <a:buAutoNum type="arabicPeriod"/>
            </a:pPr>
            <a:r>
              <a:rPr lang="en-US" sz="1400">
                <a:latin typeface="Arial"/>
                <a:cs typeface="Arial"/>
              </a:rPr>
              <a:t>What are the alternatives and patient rights?</a:t>
            </a:r>
          </a:p>
          <a:p>
            <a:pPr marL="514350" indent="-514350">
              <a:lnSpc>
                <a:spcPct val="110000"/>
              </a:lnSpc>
              <a:buFont typeface="+mj-lt"/>
              <a:buAutoNum type="arabicPeriod"/>
            </a:pPr>
            <a:r>
              <a:rPr lang="en-US" sz="1400">
                <a:latin typeface="Arial"/>
                <a:cs typeface="Arial"/>
              </a:rPr>
              <a:t>Where can I find out more?</a:t>
            </a:r>
          </a:p>
        </p:txBody>
      </p:sp>
    </p:spTree>
    <p:extLst>
      <p:ext uri="{BB962C8B-B14F-4D97-AF65-F5344CB8AC3E}">
        <p14:creationId xmlns:p14="http://schemas.microsoft.com/office/powerpoint/2010/main" val="119550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B4185AB-1152-1AD8-712B-FF9885ABED18}"/>
              </a:ext>
              <a:ext uri="{C183D7F6-B498-43B3-948B-1728B52AA6E4}">
                <adec:decorative xmlns:adec="http://schemas.microsoft.com/office/drawing/2017/decorative" val="1"/>
              </a:ext>
            </a:extLst>
          </p:cNvPr>
          <p:cNvPicPr>
            <a:picLocks noChangeAspect="1"/>
          </p:cNvPicPr>
          <p:nvPr/>
        </p:nvPicPr>
        <p:blipFill rotWithShape="1">
          <a:blip r:embed="rId3"/>
          <a:srcRect l="20839" t="18720" r="14222"/>
          <a:stretch/>
        </p:blipFill>
        <p:spPr>
          <a:xfrm>
            <a:off x="5513034" y="183957"/>
            <a:ext cx="6678966" cy="5574205"/>
          </a:xfrm>
          <a:prstGeom prst="rect">
            <a:avLst/>
          </a:prstGeom>
        </p:spPr>
      </p:pic>
      <p:sp>
        <p:nvSpPr>
          <p:cNvPr id="3" name="Rectangle 2">
            <a:extLst>
              <a:ext uri="{FF2B5EF4-FFF2-40B4-BE49-F238E27FC236}">
                <a16:creationId xmlns:a16="http://schemas.microsoft.com/office/drawing/2014/main" id="{4A61EBF0-4172-67D4-C87F-512E93EF104E}"/>
              </a:ext>
              <a:ext uri="{C183D7F6-B498-43B3-948B-1728B52AA6E4}">
                <adec:decorative xmlns:adec="http://schemas.microsoft.com/office/drawing/2017/decorative" val="1"/>
              </a:ext>
            </a:extLst>
          </p:cNvPr>
          <p:cNvSpPr/>
          <p:nvPr/>
        </p:nvSpPr>
        <p:spPr>
          <a:xfrm>
            <a:off x="-1" y="183957"/>
            <a:ext cx="11096626"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49E8CB18-ACAD-3F75-FE53-69F79F541C68}"/>
              </a:ext>
              <a:ext uri="{C183D7F6-B498-43B3-948B-1728B52AA6E4}">
                <adec:decorative xmlns:adec="http://schemas.microsoft.com/office/drawing/2017/decorative" val="1"/>
              </a:ext>
            </a:extLst>
          </p:cNvPr>
          <p:cNvGrpSpPr/>
          <p:nvPr/>
        </p:nvGrpSpPr>
        <p:grpSpPr>
          <a:xfrm>
            <a:off x="773935" y="870718"/>
            <a:ext cx="8348798" cy="4258862"/>
            <a:chOff x="986589" y="1099837"/>
            <a:chExt cx="6875108" cy="3975008"/>
          </a:xfrm>
        </p:grpSpPr>
        <p:sp>
          <p:nvSpPr>
            <p:cNvPr id="5" name="KEYNOTE PRESENTATION">
              <a:extLst>
                <a:ext uri="{FF2B5EF4-FFF2-40B4-BE49-F238E27FC236}">
                  <a16:creationId xmlns:a16="http://schemas.microsoft.com/office/drawing/2014/main" id="{7F14A2D0-09B0-47DB-8689-478E6D8A739E}"/>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8A96"/>
                  </a:solidFill>
                  <a:effectLst/>
                  <a:uLnTx/>
                  <a:uFillTx/>
                  <a:latin typeface="Arial"/>
                  <a:ea typeface="Helvetica" charset="0"/>
                  <a:cs typeface="Helvetica" charset="0"/>
                  <a:sym typeface="Open Sans"/>
                </a:rPr>
                <a:t>Pull quote</a:t>
              </a:r>
            </a:p>
          </p:txBody>
        </p:sp>
        <p:sp>
          <p:nvSpPr>
            <p:cNvPr id="6" name="Rechteck">
              <a:extLst>
                <a:ext uri="{FF2B5EF4-FFF2-40B4-BE49-F238E27FC236}">
                  <a16:creationId xmlns:a16="http://schemas.microsoft.com/office/drawing/2014/main" id="{4822B3CB-65A6-FBEE-2DFB-D00921525FD5}"/>
                </a:ext>
              </a:extLst>
            </p:cNvPr>
            <p:cNvSpPr/>
            <p:nvPr userDrawn="1"/>
          </p:nvSpPr>
          <p:spPr>
            <a:xfrm>
              <a:off x="986589" y="1099837"/>
              <a:ext cx="6875108" cy="3975008"/>
            </a:xfrm>
            <a:prstGeom prst="rect">
              <a:avLst/>
            </a:prstGeom>
            <a:solidFill>
              <a:schemeClr val="bg1"/>
            </a:solidFill>
            <a:ln w="12700">
              <a:miter lim="400000"/>
            </a:ln>
          </p:spPr>
          <p:txBody>
            <a:bodyPr lIns="25400" tIns="25400" rIns="25400" bIns="25400" anchor="ctr"/>
            <a:lstStyle/>
            <a:p>
              <a:pPr marL="0" marR="0" lvl="0" indent="0" algn="l" defTabSz="914400" rtl="0" eaLnBrk="1" fontAlgn="auto" latinLnBrk="0" hangingPunct="1">
                <a:lnSpc>
                  <a:spcPct val="120000"/>
                </a:lnSpc>
                <a:spcBef>
                  <a:spcPts val="0"/>
                </a:spcBef>
                <a:spcAft>
                  <a:spcPts val="0"/>
                </a:spcAft>
                <a:buClrTx/>
                <a:buSzTx/>
                <a:buFontTx/>
                <a:buNone/>
                <a:tabLst/>
                <a:defRPr sz="2600" i="0" spc="0">
                  <a:solidFill>
                    <a:srgbClr val="6E686F"/>
                  </a:solidFill>
                  <a:latin typeface="Open Sans"/>
                  <a:ea typeface="Open Sans"/>
                  <a:cs typeface="Open Sans"/>
                  <a:sym typeface="Open Sans"/>
                </a:defRPr>
              </a:pPr>
              <a:endParaRPr kumimoji="0" sz="1300" b="0" i="0" u="none" strike="noStrike" kern="1200" cap="none" spc="0" normalizeH="0" baseline="0" noProof="0">
                <a:ln>
                  <a:noFill/>
                </a:ln>
                <a:solidFill>
                  <a:srgbClr val="6E686F"/>
                </a:solidFill>
                <a:effectLst/>
                <a:uLnTx/>
                <a:uFillTx/>
                <a:latin typeface="Helvetica" charset="0"/>
                <a:ea typeface="Helvetica" charset="0"/>
                <a:cs typeface="Helvetica" charset="0"/>
                <a:sym typeface="Open Sans"/>
              </a:endParaRPr>
            </a:p>
          </p:txBody>
        </p:sp>
      </p:grpSp>
      <p:sp>
        <p:nvSpPr>
          <p:cNvPr id="7" name="Title 6">
            <a:extLst>
              <a:ext uri="{FF2B5EF4-FFF2-40B4-BE49-F238E27FC236}">
                <a16:creationId xmlns:a16="http://schemas.microsoft.com/office/drawing/2014/main" id="{928688D7-B568-94C5-6503-065EEAAFA8BA}"/>
              </a:ext>
            </a:extLst>
          </p:cNvPr>
          <p:cNvSpPr txBox="1">
            <a:spLocks noGrp="1"/>
          </p:cNvSpPr>
          <p:nvPr>
            <p:ph type="title" idx="4294967295"/>
          </p:nvPr>
        </p:nvSpPr>
        <p:spPr>
          <a:xfrm>
            <a:off x="1027165" y="1057817"/>
            <a:ext cx="6543216" cy="461665"/>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5BAB"/>
                </a:solidFill>
                <a:effectLst/>
                <a:uLnTx/>
                <a:uFillTx/>
                <a:latin typeface="Arial"/>
                <a:ea typeface="+mn-ea"/>
                <a:cs typeface="+mn-cs"/>
              </a:rPr>
              <a:t>What is the current experience?</a:t>
            </a:r>
          </a:p>
        </p:txBody>
      </p:sp>
      <p:sp>
        <p:nvSpPr>
          <p:cNvPr id="9" name="AutoShape 2">
            <a:extLst>
              <a:ext uri="{FF2B5EF4-FFF2-40B4-BE49-F238E27FC236}">
                <a16:creationId xmlns:a16="http://schemas.microsoft.com/office/drawing/2014/main" id="{645A8D1A-6F70-CC48-4B00-93F4A3D9260E}"/>
              </a:ext>
              <a:ext uri="{C183D7F6-B498-43B3-948B-1728B52AA6E4}">
                <adec:decorative xmlns:adec="http://schemas.microsoft.com/office/drawing/2017/decorative" val="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2" name="Content Placeholder 2">
            <a:extLst>
              <a:ext uri="{FF2B5EF4-FFF2-40B4-BE49-F238E27FC236}">
                <a16:creationId xmlns:a16="http://schemas.microsoft.com/office/drawing/2014/main" id="{62596B64-89E6-FA0B-360C-2F08A8D4A7B3}"/>
              </a:ext>
            </a:extLst>
          </p:cNvPr>
          <p:cNvSpPr>
            <a:spLocks noGrp="1"/>
          </p:cNvSpPr>
          <p:nvPr/>
        </p:nvSpPr>
        <p:spPr>
          <a:xfrm>
            <a:off x="1027165" y="1561508"/>
            <a:ext cx="8427088" cy="529649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10000"/>
              </a:lnSpc>
            </a:pPr>
            <a:r>
              <a:rPr lang="en-AU" sz="2000">
                <a:solidFill>
                  <a:srgbClr val="000000"/>
                </a:solidFill>
                <a:latin typeface="Arial"/>
                <a:cs typeface="Arial"/>
              </a:rPr>
              <a:t>Access to GPs is challenging and untimely </a:t>
            </a:r>
            <a:endParaRPr lang="en-US" sz="2000">
              <a:solidFill>
                <a:srgbClr val="000000"/>
              </a:solidFill>
              <a:latin typeface="Arial"/>
              <a:cs typeface="Arial"/>
            </a:endParaRPr>
          </a:p>
          <a:p>
            <a:pPr>
              <a:lnSpc>
                <a:spcPct val="110000"/>
              </a:lnSpc>
            </a:pPr>
            <a:r>
              <a:rPr lang="en-AU" sz="2000">
                <a:solidFill>
                  <a:srgbClr val="000000"/>
                </a:solidFill>
                <a:latin typeface="Arial"/>
                <a:cs typeface="Arial"/>
              </a:rPr>
              <a:t>Patients have trouble establishing a relationship with a GP</a:t>
            </a:r>
            <a:endParaRPr lang="en-US" sz="2000">
              <a:solidFill>
                <a:srgbClr val="000000"/>
              </a:solidFill>
              <a:latin typeface="Arial"/>
              <a:cs typeface="Arial"/>
            </a:endParaRPr>
          </a:p>
          <a:p>
            <a:pPr algn="l" rtl="0" fontAlgn="base">
              <a:lnSpc>
                <a:spcPct val="100000"/>
              </a:lnSpc>
              <a:buFont typeface="Arial" panose="020B0604020202020204" pitchFamily="34" charset="0"/>
              <a:buChar char="•"/>
            </a:pPr>
            <a:r>
              <a:rPr lang="en-AU" sz="2000" b="0" i="0" u="none" strike="noStrike">
                <a:solidFill>
                  <a:srgbClr val="000000"/>
                </a:solidFill>
                <a:effectLst/>
                <a:latin typeface="Arial"/>
                <a:cs typeface="Arial"/>
              </a:rPr>
              <a:t>GPs of choice don't always attend aged care homes</a:t>
            </a:r>
            <a:r>
              <a:rPr lang="en-AU" sz="2000" b="0" i="0">
                <a:solidFill>
                  <a:srgbClr val="000000"/>
                </a:solidFill>
                <a:effectLst/>
                <a:latin typeface="Arial"/>
                <a:cs typeface="Arial"/>
              </a:rPr>
              <a:t>​</a:t>
            </a:r>
          </a:p>
          <a:p>
            <a:pPr algn="l" rtl="0" fontAlgn="base">
              <a:lnSpc>
                <a:spcPct val="100000"/>
              </a:lnSpc>
              <a:buFont typeface="Arial" panose="020B0604020202020204" pitchFamily="34" charset="0"/>
              <a:buChar char="•"/>
            </a:pPr>
            <a:r>
              <a:rPr lang="en-AU" sz="2000" b="0" i="0" u="none" strike="noStrike">
                <a:solidFill>
                  <a:srgbClr val="000000"/>
                </a:solidFill>
                <a:effectLst/>
                <a:latin typeface="Arial"/>
                <a:cs typeface="Arial"/>
              </a:rPr>
              <a:t>Transport barriers to accessing community-based health services</a:t>
            </a:r>
            <a:r>
              <a:rPr lang="en-US" sz="2000" b="0" i="0">
                <a:solidFill>
                  <a:srgbClr val="000000"/>
                </a:solidFill>
                <a:effectLst/>
                <a:latin typeface="Arial"/>
                <a:cs typeface="Arial"/>
              </a:rPr>
              <a:t>​</a:t>
            </a:r>
          </a:p>
          <a:p>
            <a:pPr algn="l" rtl="0" fontAlgn="base">
              <a:lnSpc>
                <a:spcPct val="100000"/>
              </a:lnSpc>
              <a:buFont typeface="Arial" panose="020B0604020202020204" pitchFamily="34" charset="0"/>
              <a:buChar char="•"/>
            </a:pPr>
            <a:r>
              <a:rPr lang="en-AU" sz="2000" b="0" i="0" u="none" strike="noStrike">
                <a:solidFill>
                  <a:srgbClr val="000000"/>
                </a:solidFill>
                <a:effectLst/>
                <a:latin typeface="Arial"/>
                <a:cs typeface="Arial"/>
              </a:rPr>
              <a:t>Assumptions that aged care providers can provide health care</a:t>
            </a:r>
            <a:r>
              <a:rPr lang="en-US" sz="2000" b="0" i="0">
                <a:solidFill>
                  <a:srgbClr val="000000"/>
                </a:solidFill>
                <a:effectLst/>
                <a:latin typeface="Arial"/>
                <a:cs typeface="Arial"/>
              </a:rPr>
              <a:t>​</a:t>
            </a:r>
          </a:p>
          <a:p>
            <a:pPr algn="l" rtl="0" fontAlgn="base">
              <a:lnSpc>
                <a:spcPct val="100000"/>
              </a:lnSpc>
              <a:buFont typeface="Arial" panose="020B0604020202020204" pitchFamily="34" charset="0"/>
              <a:buChar char="•"/>
            </a:pPr>
            <a:r>
              <a:rPr lang="en-AU" sz="2000" b="0" i="0" u="none" strike="noStrike">
                <a:solidFill>
                  <a:srgbClr val="000000"/>
                </a:solidFill>
                <a:effectLst/>
                <a:latin typeface="Arial"/>
                <a:cs typeface="Arial"/>
              </a:rPr>
              <a:t>Structural discrimination </a:t>
            </a:r>
            <a:r>
              <a:rPr lang="en-US" sz="2000" b="0" i="0">
                <a:solidFill>
                  <a:srgbClr val="000000"/>
                </a:solidFill>
                <a:effectLst/>
                <a:latin typeface="Arial"/>
                <a:cs typeface="Arial"/>
              </a:rPr>
              <a:t>​</a:t>
            </a:r>
          </a:p>
          <a:p>
            <a:pPr fontAlgn="base">
              <a:lnSpc>
                <a:spcPct val="100000"/>
              </a:lnSpc>
            </a:pPr>
            <a:r>
              <a:rPr lang="en-AU" sz="2000" b="0" i="0" u="none" strike="noStrike">
                <a:solidFill>
                  <a:srgbClr val="000000"/>
                </a:solidFill>
                <a:effectLst/>
                <a:latin typeface="Arial"/>
                <a:cs typeface="Arial"/>
              </a:rPr>
              <a:t>Positive experiences with in-house solutions</a:t>
            </a:r>
            <a:r>
              <a:rPr lang="en-AU" sz="2000">
                <a:solidFill>
                  <a:srgbClr val="000000"/>
                </a:solidFill>
                <a:latin typeface="Arial"/>
                <a:cs typeface="Arial"/>
              </a:rPr>
              <a:t> for</a:t>
            </a:r>
            <a:r>
              <a:rPr lang="en-AU" sz="2000" b="0" i="0" u="none" strike="noStrike">
                <a:solidFill>
                  <a:srgbClr val="000000"/>
                </a:solidFill>
                <a:effectLst/>
                <a:latin typeface="Arial"/>
                <a:cs typeface="Arial"/>
              </a:rPr>
              <a:t> </a:t>
            </a:r>
            <a:r>
              <a:rPr lang="en-AU" sz="2000">
                <a:solidFill>
                  <a:srgbClr val="000000"/>
                </a:solidFill>
                <a:latin typeface="Arial"/>
                <a:cs typeface="Arial"/>
              </a:rPr>
              <a:t>example, </a:t>
            </a:r>
            <a:r>
              <a:rPr lang="en-AU" sz="2000" b="0" i="0" u="none" strike="noStrike">
                <a:solidFill>
                  <a:srgbClr val="000000"/>
                </a:solidFill>
                <a:effectLst/>
                <a:latin typeface="Arial"/>
                <a:cs typeface="Arial"/>
              </a:rPr>
              <a:t>mobile dental services, GP clinics, </a:t>
            </a:r>
            <a:r>
              <a:rPr lang="en-AU" sz="2000">
                <a:solidFill>
                  <a:srgbClr val="000000"/>
                </a:solidFill>
                <a:latin typeface="Arial"/>
                <a:cs typeface="Arial"/>
              </a:rPr>
              <a:t>telehealth, pharmacists</a:t>
            </a:r>
            <a:endParaRPr lang="en-US" sz="2000" b="0" i="0">
              <a:solidFill>
                <a:srgbClr val="000000"/>
              </a:solidFill>
              <a:effectLst/>
              <a:latin typeface="Arial"/>
              <a:cs typeface="Arial"/>
            </a:endParaRPr>
          </a:p>
        </p:txBody>
      </p:sp>
    </p:spTree>
    <p:extLst>
      <p:ext uri="{BB962C8B-B14F-4D97-AF65-F5344CB8AC3E}">
        <p14:creationId xmlns:p14="http://schemas.microsoft.com/office/powerpoint/2010/main" val="64619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659F16-781A-3012-7FB7-0CB6693D85C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832448" y="214314"/>
            <a:ext cx="7359552" cy="5574206"/>
          </a:xfrm>
          <a:prstGeom prst="rect">
            <a:avLst/>
          </a:prstGeom>
        </p:spPr>
      </p:pic>
      <p:sp>
        <p:nvSpPr>
          <p:cNvPr id="3" name="Rectangle 2">
            <a:extLst>
              <a:ext uri="{FF2B5EF4-FFF2-40B4-BE49-F238E27FC236}">
                <a16:creationId xmlns:a16="http://schemas.microsoft.com/office/drawing/2014/main" id="{4A61EBF0-4172-67D4-C87F-512E93EF104E}"/>
              </a:ext>
              <a:ext uri="{C183D7F6-B498-43B3-948B-1728B52AA6E4}">
                <adec:decorative xmlns:adec="http://schemas.microsoft.com/office/drawing/2017/decorative" val="1"/>
              </a:ext>
            </a:extLst>
          </p:cNvPr>
          <p:cNvSpPr/>
          <p:nvPr/>
        </p:nvSpPr>
        <p:spPr>
          <a:xfrm>
            <a:off x="0" y="214314"/>
            <a:ext cx="9352722"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49E8CB18-ACAD-3F75-FE53-69F79F541C68}"/>
              </a:ext>
              <a:ext uri="{C183D7F6-B498-43B3-948B-1728B52AA6E4}">
                <adec:decorative xmlns:adec="http://schemas.microsoft.com/office/drawing/2017/decorative" val="1"/>
              </a:ext>
            </a:extLst>
          </p:cNvPr>
          <p:cNvGrpSpPr/>
          <p:nvPr/>
        </p:nvGrpSpPr>
        <p:grpSpPr>
          <a:xfrm>
            <a:off x="986589" y="1099838"/>
            <a:ext cx="5637495" cy="3911510"/>
            <a:chOff x="986589" y="1099837"/>
            <a:chExt cx="6875108" cy="3975008"/>
          </a:xfrm>
        </p:grpSpPr>
        <p:sp>
          <p:nvSpPr>
            <p:cNvPr id="5" name="KEYNOTE PRESENTATION">
              <a:extLst>
                <a:ext uri="{FF2B5EF4-FFF2-40B4-BE49-F238E27FC236}">
                  <a16:creationId xmlns:a16="http://schemas.microsoft.com/office/drawing/2014/main" id="{7F14A2D0-09B0-47DB-8689-478E6D8A739E}"/>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8A96"/>
                  </a:solidFill>
                  <a:effectLst/>
                  <a:uLnTx/>
                  <a:uFillTx/>
                  <a:latin typeface="Arial"/>
                  <a:ea typeface="Helvetica" charset="0"/>
                  <a:cs typeface="Helvetica" charset="0"/>
                  <a:sym typeface="Open Sans"/>
                </a:rPr>
                <a:t>Pull quote</a:t>
              </a:r>
            </a:p>
          </p:txBody>
        </p:sp>
        <p:sp>
          <p:nvSpPr>
            <p:cNvPr id="6" name="Rechteck">
              <a:extLst>
                <a:ext uri="{FF2B5EF4-FFF2-40B4-BE49-F238E27FC236}">
                  <a16:creationId xmlns:a16="http://schemas.microsoft.com/office/drawing/2014/main" id="{4822B3CB-65A6-FBEE-2DFB-D00921525FD5}"/>
                </a:ext>
              </a:extLst>
            </p:cNvPr>
            <p:cNvSpPr/>
            <p:nvPr userDrawn="1"/>
          </p:nvSpPr>
          <p:spPr>
            <a:xfrm>
              <a:off x="986589" y="1099837"/>
              <a:ext cx="6875108" cy="3975008"/>
            </a:xfrm>
            <a:prstGeom prst="rect">
              <a:avLst/>
            </a:prstGeom>
            <a:solidFill>
              <a:schemeClr val="bg1"/>
            </a:solidFill>
            <a:ln w="12700">
              <a:miter lim="400000"/>
            </a:ln>
          </p:spPr>
          <p:txBody>
            <a:bodyPr lIns="25400" tIns="25400" rIns="25400" bIns="25400" anchor="ctr"/>
            <a:lstStyle/>
            <a:p>
              <a:pPr marL="0" marR="0" lvl="0" indent="0" algn="l" defTabSz="914400" rtl="0" eaLnBrk="1" fontAlgn="auto" latinLnBrk="0" hangingPunct="1">
                <a:lnSpc>
                  <a:spcPct val="120000"/>
                </a:lnSpc>
                <a:spcBef>
                  <a:spcPts val="0"/>
                </a:spcBef>
                <a:spcAft>
                  <a:spcPts val="0"/>
                </a:spcAft>
                <a:buClrTx/>
                <a:buSzTx/>
                <a:buFontTx/>
                <a:buNone/>
                <a:tabLst/>
                <a:defRPr sz="2600" i="0" spc="0">
                  <a:solidFill>
                    <a:srgbClr val="6E686F"/>
                  </a:solidFill>
                  <a:latin typeface="Open Sans"/>
                  <a:ea typeface="Open Sans"/>
                  <a:cs typeface="Open Sans"/>
                  <a:sym typeface="Open Sans"/>
                </a:defRPr>
              </a:pPr>
              <a:endParaRPr kumimoji="0" sz="1300" b="0" i="0" u="none" strike="noStrike" kern="1200" cap="none" spc="0" normalizeH="0" baseline="0" noProof="0">
                <a:ln>
                  <a:noFill/>
                </a:ln>
                <a:solidFill>
                  <a:srgbClr val="6E686F"/>
                </a:solidFill>
                <a:effectLst/>
                <a:uLnTx/>
                <a:uFillTx/>
                <a:latin typeface="Helvetica" charset="0"/>
                <a:ea typeface="Helvetica" charset="0"/>
                <a:cs typeface="Helvetica" charset="0"/>
                <a:sym typeface="Open Sans"/>
              </a:endParaRPr>
            </a:p>
          </p:txBody>
        </p:sp>
      </p:grpSp>
      <p:sp>
        <p:nvSpPr>
          <p:cNvPr id="7" name="Title 6">
            <a:extLst>
              <a:ext uri="{FF2B5EF4-FFF2-40B4-BE49-F238E27FC236}">
                <a16:creationId xmlns:a16="http://schemas.microsoft.com/office/drawing/2014/main" id="{928688D7-B568-94C5-6503-065EEAAFA8BA}"/>
              </a:ext>
            </a:extLst>
          </p:cNvPr>
          <p:cNvSpPr txBox="1">
            <a:spLocks noGrp="1"/>
          </p:cNvSpPr>
          <p:nvPr>
            <p:ph type="title" idx="4294967295"/>
          </p:nvPr>
        </p:nvSpPr>
        <p:spPr>
          <a:xfrm>
            <a:off x="1328065" y="1291621"/>
            <a:ext cx="4106903" cy="1138773"/>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5BAB"/>
                </a:solidFill>
                <a:effectLst/>
                <a:uLnTx/>
                <a:uFillTx/>
                <a:latin typeface="Arial"/>
                <a:ea typeface="+mn-ea"/>
                <a:cs typeface="+mn-cs"/>
              </a:rPr>
              <a:t>What is the General Practice in Aged Care Incentive?</a:t>
            </a:r>
            <a:endParaRPr kumimoji="0" lang="en-US" sz="2000" b="0" i="0" u="none" strike="noStrike" kern="1200" cap="none" spc="0" normalizeH="0" baseline="0" noProof="0" dirty="0">
              <a:ln>
                <a:noFill/>
              </a:ln>
              <a:solidFill>
                <a:srgbClr val="000000"/>
              </a:solidFill>
              <a:effectLst/>
              <a:uLnTx/>
              <a:uFillTx/>
              <a:latin typeface="Arial"/>
              <a:ea typeface="+mn-ea"/>
              <a:cs typeface="Arial"/>
            </a:endParaRPr>
          </a:p>
        </p:txBody>
      </p:sp>
      <p:sp>
        <p:nvSpPr>
          <p:cNvPr id="8" name="Content Placeholder 2">
            <a:extLst>
              <a:ext uri="{FF2B5EF4-FFF2-40B4-BE49-F238E27FC236}">
                <a16:creationId xmlns:a16="http://schemas.microsoft.com/office/drawing/2014/main" id="{26D4408D-57B1-0127-600C-F05CCF351057}"/>
              </a:ext>
            </a:extLst>
          </p:cNvPr>
          <p:cNvSpPr>
            <a:spLocks noGrp="1"/>
          </p:cNvSpPr>
          <p:nvPr/>
        </p:nvSpPr>
        <p:spPr>
          <a:xfrm>
            <a:off x="1214536" y="2132123"/>
            <a:ext cx="5181600" cy="287922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r>
              <a:rPr lang="en-US" sz="1800">
                <a:solidFill>
                  <a:srgbClr val="000000"/>
                </a:solidFill>
                <a:latin typeface="Arial"/>
                <a:cs typeface="Arial"/>
              </a:rPr>
              <a:t>The incentive</a:t>
            </a:r>
            <a:r>
              <a:rPr lang="en-US" sz="1800" b="0" i="0" u="none" strike="noStrike">
                <a:solidFill>
                  <a:srgbClr val="000000"/>
                </a:solidFill>
                <a:effectLst/>
                <a:latin typeface="Arial"/>
                <a:cs typeface="Arial"/>
              </a:rPr>
              <a:t>:</a:t>
            </a:r>
            <a:r>
              <a:rPr lang="en-US" sz="1800">
                <a:solidFill>
                  <a:srgbClr val="000000"/>
                </a:solidFill>
                <a:latin typeface="Arial"/>
                <a:cs typeface="Arial"/>
              </a:rPr>
              <a:t> </a:t>
            </a:r>
            <a:endParaRPr lang="en-US" sz="2000"/>
          </a:p>
          <a:p>
            <a:pPr>
              <a:lnSpc>
                <a:spcPct val="100000"/>
              </a:lnSpc>
            </a:pPr>
            <a:r>
              <a:rPr lang="en-US" sz="1800">
                <a:solidFill>
                  <a:srgbClr val="000000"/>
                </a:solidFill>
                <a:latin typeface="Arial"/>
                <a:cs typeface="Arial"/>
              </a:rPr>
              <a:t>commenced on</a:t>
            </a:r>
            <a:r>
              <a:rPr lang="en-US" sz="1800" b="0" i="0" u="none" strike="noStrike">
                <a:solidFill>
                  <a:srgbClr val="000000"/>
                </a:solidFill>
                <a:effectLst/>
                <a:latin typeface="Arial"/>
                <a:cs typeface="Arial"/>
              </a:rPr>
              <a:t> 1</a:t>
            </a:r>
            <a:r>
              <a:rPr lang="en-US" sz="1800">
                <a:solidFill>
                  <a:srgbClr val="000000"/>
                </a:solidFill>
                <a:latin typeface="Arial"/>
                <a:cs typeface="Arial"/>
              </a:rPr>
              <a:t> July</a:t>
            </a:r>
            <a:r>
              <a:rPr lang="en-US" sz="1800" b="0" i="0" u="none" strike="noStrike">
                <a:solidFill>
                  <a:srgbClr val="000000"/>
                </a:solidFill>
                <a:effectLst/>
                <a:latin typeface="Arial"/>
                <a:cs typeface="Arial"/>
              </a:rPr>
              <a:t> 2024</a:t>
            </a:r>
            <a:r>
              <a:rPr lang="en-US" sz="1800">
                <a:solidFill>
                  <a:srgbClr val="000000"/>
                </a:solidFill>
                <a:latin typeface="Arial"/>
                <a:cs typeface="Arial"/>
              </a:rPr>
              <a:t> </a:t>
            </a:r>
            <a:endParaRPr lang="en-US" sz="1800" b="0" i="0">
              <a:solidFill>
                <a:srgbClr val="000000"/>
              </a:solidFill>
              <a:effectLst/>
              <a:latin typeface="Arial"/>
              <a:cs typeface="Arial"/>
            </a:endParaRPr>
          </a:p>
          <a:p>
            <a:pPr>
              <a:lnSpc>
                <a:spcPct val="100000"/>
              </a:lnSpc>
            </a:pPr>
            <a:r>
              <a:rPr lang="en-US" sz="1800">
                <a:solidFill>
                  <a:srgbClr val="000000"/>
                </a:solidFill>
                <a:latin typeface="Arial"/>
                <a:cs typeface="Arial"/>
              </a:rPr>
              <a:t>aims </a:t>
            </a:r>
            <a:r>
              <a:rPr lang="en-US" sz="1800" b="0" i="0" u="none" strike="noStrike">
                <a:solidFill>
                  <a:srgbClr val="000000"/>
                </a:solidFill>
                <a:effectLst/>
                <a:latin typeface="Arial"/>
                <a:cs typeface="Arial"/>
              </a:rPr>
              <a:t>to enhance </a:t>
            </a:r>
            <a:r>
              <a:rPr lang="en-US" sz="1800">
                <a:solidFill>
                  <a:srgbClr val="000000"/>
                </a:solidFill>
                <a:latin typeface="Arial"/>
                <a:cs typeface="Arial"/>
              </a:rPr>
              <a:t>the </a:t>
            </a:r>
            <a:r>
              <a:rPr lang="en-US" sz="1800" b="0" i="0" u="none" strike="noStrike">
                <a:solidFill>
                  <a:srgbClr val="000000"/>
                </a:solidFill>
                <a:effectLst/>
                <a:latin typeface="Arial"/>
                <a:cs typeface="Arial"/>
              </a:rPr>
              <a:t>delivery of coordinated quality health care in residential aged care homes</a:t>
            </a:r>
            <a:r>
              <a:rPr lang="en-US" sz="1800">
                <a:solidFill>
                  <a:srgbClr val="000000"/>
                </a:solidFill>
                <a:latin typeface="Arial"/>
                <a:cs typeface="Arial"/>
              </a:rPr>
              <a:t> </a:t>
            </a:r>
            <a:endParaRPr lang="en-US" sz="1800" b="0" i="0">
              <a:solidFill>
                <a:srgbClr val="000000"/>
              </a:solidFill>
              <a:effectLst/>
              <a:latin typeface="Arial"/>
              <a:cs typeface="Arial"/>
            </a:endParaRPr>
          </a:p>
          <a:p>
            <a:pPr algn="l">
              <a:lnSpc>
                <a:spcPct val="100000"/>
              </a:lnSpc>
              <a:buFont typeface="Arial,Sans-Serif" panose="020B0604020202020204" pitchFamily="34" charset="0"/>
              <a:buChar char="•"/>
            </a:pPr>
            <a:r>
              <a:rPr lang="en-US" sz="1800">
                <a:solidFill>
                  <a:srgbClr val="000000"/>
                </a:solidFill>
                <a:latin typeface="Arial"/>
                <a:cs typeface="Arial"/>
              </a:rPr>
              <a:t>responds</a:t>
            </a:r>
            <a:r>
              <a:rPr lang="en-US" sz="1800" b="0" i="0" u="none" strike="noStrike">
                <a:solidFill>
                  <a:srgbClr val="000000"/>
                </a:solidFill>
                <a:effectLst/>
                <a:latin typeface="Arial"/>
                <a:cs typeface="Arial"/>
              </a:rPr>
              <a:t> to the </a:t>
            </a:r>
            <a:r>
              <a:rPr lang="en-AU" sz="1800" b="0" i="0" u="none" strike="noStrike">
                <a:solidFill>
                  <a:srgbClr val="000000"/>
                </a:solidFill>
                <a:effectLst/>
                <a:latin typeface="Arial"/>
                <a:cs typeface="Arial"/>
              </a:rPr>
              <a:t>Royal Commission into Aged Care Quality and Safety </a:t>
            </a:r>
            <a:r>
              <a:rPr lang="en-US" sz="1800" b="0" i="0" u="none" strike="noStrike">
                <a:solidFill>
                  <a:srgbClr val="000000"/>
                </a:solidFill>
                <a:effectLst/>
                <a:latin typeface="Arial"/>
                <a:cs typeface="Arial"/>
              </a:rPr>
              <a:t>and Strengthening Medicare Taskforce</a:t>
            </a:r>
            <a:endParaRPr lang="en-US" sz="2000"/>
          </a:p>
        </p:txBody>
      </p:sp>
    </p:spTree>
    <p:extLst>
      <p:ext uri="{BB962C8B-B14F-4D97-AF65-F5344CB8AC3E}">
        <p14:creationId xmlns:p14="http://schemas.microsoft.com/office/powerpoint/2010/main" val="265786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60594A-8F73-729B-211A-61EB2F1FAE8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832448" y="214314"/>
            <a:ext cx="7359552" cy="5574206"/>
          </a:xfrm>
          <a:prstGeom prst="rect">
            <a:avLst/>
          </a:prstGeom>
        </p:spPr>
      </p:pic>
      <p:sp>
        <p:nvSpPr>
          <p:cNvPr id="4" name="Rectangle 3">
            <a:extLst>
              <a:ext uri="{FF2B5EF4-FFF2-40B4-BE49-F238E27FC236}">
                <a16:creationId xmlns:a16="http://schemas.microsoft.com/office/drawing/2014/main" id="{1E8EFE3A-DE30-9944-CAF8-0FB2077ADD29}"/>
              </a:ext>
              <a:ext uri="{C183D7F6-B498-43B3-948B-1728B52AA6E4}">
                <adec:decorative xmlns:adec="http://schemas.microsoft.com/office/drawing/2017/decorative" val="1"/>
              </a:ext>
            </a:extLst>
          </p:cNvPr>
          <p:cNvSpPr/>
          <p:nvPr/>
        </p:nvSpPr>
        <p:spPr>
          <a:xfrm>
            <a:off x="0" y="214314"/>
            <a:ext cx="9352722"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5" name="Group 4">
            <a:extLst>
              <a:ext uri="{FF2B5EF4-FFF2-40B4-BE49-F238E27FC236}">
                <a16:creationId xmlns:a16="http://schemas.microsoft.com/office/drawing/2014/main" id="{1B54E4A7-ABCC-B5FE-1D91-4F6829ABBB12}"/>
              </a:ext>
              <a:ext uri="{C183D7F6-B498-43B3-948B-1728B52AA6E4}">
                <adec:decorative xmlns:adec="http://schemas.microsoft.com/office/drawing/2017/decorative" val="1"/>
              </a:ext>
            </a:extLst>
          </p:cNvPr>
          <p:cNvGrpSpPr/>
          <p:nvPr/>
        </p:nvGrpSpPr>
        <p:grpSpPr>
          <a:xfrm>
            <a:off x="986589" y="1099837"/>
            <a:ext cx="6615691" cy="4173910"/>
            <a:chOff x="986589" y="1099837"/>
            <a:chExt cx="6875108" cy="3975008"/>
          </a:xfrm>
        </p:grpSpPr>
        <p:sp>
          <p:nvSpPr>
            <p:cNvPr id="6" name="KEYNOTE PRESENTATION">
              <a:extLst>
                <a:ext uri="{FF2B5EF4-FFF2-40B4-BE49-F238E27FC236}">
                  <a16:creationId xmlns:a16="http://schemas.microsoft.com/office/drawing/2014/main" id="{B6DCF0DA-E614-6EBE-168F-7CC280B9844E}"/>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8A96"/>
                  </a:solidFill>
                  <a:effectLst/>
                  <a:uLnTx/>
                  <a:uFillTx/>
                  <a:latin typeface="Arial"/>
                  <a:ea typeface="Helvetica" charset="0"/>
                  <a:cs typeface="Helvetica" charset="0"/>
                  <a:sym typeface="Open Sans"/>
                </a:rPr>
                <a:t>Pull quote</a:t>
              </a:r>
            </a:p>
          </p:txBody>
        </p:sp>
        <p:sp>
          <p:nvSpPr>
            <p:cNvPr id="7" name="Rechteck">
              <a:extLst>
                <a:ext uri="{FF2B5EF4-FFF2-40B4-BE49-F238E27FC236}">
                  <a16:creationId xmlns:a16="http://schemas.microsoft.com/office/drawing/2014/main" id="{0959432D-EDDD-E874-D581-593B9BA45B08}"/>
                </a:ext>
              </a:extLst>
            </p:cNvPr>
            <p:cNvSpPr/>
            <p:nvPr userDrawn="1"/>
          </p:nvSpPr>
          <p:spPr>
            <a:xfrm>
              <a:off x="986589" y="1099837"/>
              <a:ext cx="6875108" cy="3975008"/>
            </a:xfrm>
            <a:prstGeom prst="rect">
              <a:avLst/>
            </a:prstGeom>
            <a:solidFill>
              <a:schemeClr val="bg1"/>
            </a:solidFill>
            <a:ln w="12700">
              <a:miter lim="400000"/>
            </a:ln>
          </p:spPr>
          <p:txBody>
            <a:bodyPr lIns="25400" tIns="25400" rIns="25400" bIns="25400" anchor="ctr"/>
            <a:lstStyle/>
            <a:p>
              <a:pPr marL="0" marR="0" lvl="0" indent="0" algn="l" defTabSz="914400" rtl="0" eaLnBrk="1" fontAlgn="auto" latinLnBrk="0" hangingPunct="1">
                <a:lnSpc>
                  <a:spcPct val="120000"/>
                </a:lnSpc>
                <a:spcBef>
                  <a:spcPts val="0"/>
                </a:spcBef>
                <a:spcAft>
                  <a:spcPts val="0"/>
                </a:spcAft>
                <a:buClrTx/>
                <a:buSzTx/>
                <a:buFontTx/>
                <a:buNone/>
                <a:tabLst/>
                <a:defRPr sz="2600" i="0" spc="0">
                  <a:solidFill>
                    <a:srgbClr val="6E686F"/>
                  </a:solidFill>
                  <a:latin typeface="Open Sans"/>
                  <a:ea typeface="Open Sans"/>
                  <a:cs typeface="Open Sans"/>
                  <a:sym typeface="Open Sans"/>
                </a:defRPr>
              </a:pPr>
              <a:endParaRPr kumimoji="0" sz="1300" b="0" i="0" u="none" strike="noStrike" kern="1200" cap="none" spc="0" normalizeH="0" baseline="0" noProof="0">
                <a:ln>
                  <a:noFill/>
                </a:ln>
                <a:solidFill>
                  <a:srgbClr val="6E686F"/>
                </a:solidFill>
                <a:effectLst/>
                <a:uLnTx/>
                <a:uFillTx/>
                <a:latin typeface="Helvetica" charset="0"/>
                <a:ea typeface="Helvetica" charset="0"/>
                <a:cs typeface="Helvetica" charset="0"/>
                <a:sym typeface="Open Sans"/>
              </a:endParaRPr>
            </a:p>
          </p:txBody>
        </p:sp>
      </p:grpSp>
      <p:sp>
        <p:nvSpPr>
          <p:cNvPr id="9" name="Title 8">
            <a:extLst>
              <a:ext uri="{FF2B5EF4-FFF2-40B4-BE49-F238E27FC236}">
                <a16:creationId xmlns:a16="http://schemas.microsoft.com/office/drawing/2014/main" id="{FBBC7A84-A64A-9E38-D0C6-5536EFAF7D0F}"/>
              </a:ext>
            </a:extLst>
          </p:cNvPr>
          <p:cNvSpPr txBox="1">
            <a:spLocks noGrp="1"/>
          </p:cNvSpPr>
          <p:nvPr>
            <p:ph type="title" idx="4294967295"/>
          </p:nvPr>
        </p:nvSpPr>
        <p:spPr>
          <a:xfrm>
            <a:off x="1239817" y="1291621"/>
            <a:ext cx="5405532" cy="461665"/>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5BAB"/>
                </a:solidFill>
                <a:effectLst/>
                <a:uLnTx/>
                <a:uFillTx/>
                <a:latin typeface="Arial"/>
                <a:ea typeface="+mn-ea"/>
                <a:cs typeface="+mn-cs"/>
              </a:rPr>
              <a:t>Why is the incentive important? </a:t>
            </a:r>
          </a:p>
        </p:txBody>
      </p:sp>
      <p:sp>
        <p:nvSpPr>
          <p:cNvPr id="2" name="Content Placeholder 3">
            <a:extLst>
              <a:ext uri="{FF2B5EF4-FFF2-40B4-BE49-F238E27FC236}">
                <a16:creationId xmlns:a16="http://schemas.microsoft.com/office/drawing/2014/main" id="{D452E58C-384C-CCA6-570E-664E83FE253F}"/>
              </a:ext>
            </a:extLst>
          </p:cNvPr>
          <p:cNvSpPr>
            <a:spLocks noGrp="1"/>
          </p:cNvSpPr>
          <p:nvPr/>
        </p:nvSpPr>
        <p:spPr>
          <a:xfrm>
            <a:off x="1206275" y="1783662"/>
            <a:ext cx="6119558" cy="34900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800"/>
              </a:spcAft>
              <a:buNone/>
            </a:pPr>
            <a:r>
              <a:rPr lang="en-US" sz="1600">
                <a:latin typeface="Arial"/>
                <a:cs typeface="Arial"/>
              </a:rPr>
              <a:t>Aged care residents have: </a:t>
            </a:r>
            <a:endParaRPr lang="en-US" sz="1600">
              <a:latin typeface="Arial" panose="020B0604020202020204" pitchFamily="34" charset="0"/>
              <a:cs typeface="Arial" panose="020B0604020202020204" pitchFamily="34" charset="0"/>
            </a:endParaRPr>
          </a:p>
          <a:p>
            <a:pPr>
              <a:lnSpc>
                <a:spcPct val="120000"/>
              </a:lnSpc>
              <a:spcBef>
                <a:spcPts val="0"/>
              </a:spcBef>
              <a:spcAft>
                <a:spcPts val="1800"/>
              </a:spcAft>
            </a:pPr>
            <a:r>
              <a:rPr lang="en-US" sz="1600">
                <a:latin typeface="Arial"/>
                <a:cs typeface="Arial"/>
              </a:rPr>
              <a:t>complex health care needs</a:t>
            </a:r>
          </a:p>
          <a:p>
            <a:pPr>
              <a:lnSpc>
                <a:spcPct val="120000"/>
              </a:lnSpc>
              <a:spcBef>
                <a:spcPts val="0"/>
              </a:spcBef>
              <a:spcAft>
                <a:spcPts val="1800"/>
              </a:spcAft>
            </a:pPr>
            <a:r>
              <a:rPr lang="en-US" sz="1600">
                <a:latin typeface="Arial"/>
                <a:cs typeface="Arial"/>
              </a:rPr>
              <a:t>a risk of avoidable hospital visits</a:t>
            </a:r>
          </a:p>
          <a:p>
            <a:pPr>
              <a:lnSpc>
                <a:spcPct val="120000"/>
              </a:lnSpc>
              <a:spcBef>
                <a:spcPts val="0"/>
              </a:spcBef>
              <a:spcAft>
                <a:spcPts val="1800"/>
              </a:spcAft>
            </a:pPr>
            <a:r>
              <a:rPr lang="en-US" sz="1600">
                <a:latin typeface="Arial"/>
                <a:cs typeface="Arial"/>
              </a:rPr>
              <a:t>equal rights to health care </a:t>
            </a:r>
            <a:endParaRPr lang="en-US" sz="1600">
              <a:latin typeface="Arial" panose="020B0604020202020204" pitchFamily="34" charset="0"/>
              <a:cs typeface="Arial" panose="020B0604020202020204" pitchFamily="34" charset="0"/>
            </a:endParaRPr>
          </a:p>
          <a:p>
            <a:pPr>
              <a:lnSpc>
                <a:spcPct val="120000"/>
              </a:lnSpc>
              <a:spcBef>
                <a:spcPts val="0"/>
              </a:spcBef>
              <a:spcAft>
                <a:spcPts val="1800"/>
              </a:spcAft>
            </a:pPr>
            <a:r>
              <a:rPr lang="en-US" sz="1600">
                <a:latin typeface="Arial"/>
                <a:cs typeface="Arial"/>
              </a:rPr>
              <a:t>experiences of substandard health care</a:t>
            </a:r>
          </a:p>
          <a:p>
            <a:pPr marL="0" indent="0">
              <a:lnSpc>
                <a:spcPct val="120000"/>
              </a:lnSpc>
              <a:spcBef>
                <a:spcPts val="0"/>
              </a:spcBef>
              <a:spcAft>
                <a:spcPts val="1800"/>
              </a:spcAft>
              <a:buNone/>
            </a:pPr>
            <a:r>
              <a:rPr lang="en-US" sz="1600" b="1">
                <a:latin typeface="Arial"/>
                <a:cs typeface="Arial"/>
              </a:rPr>
              <a:t>Regular general practice care results in better health outcomes</a:t>
            </a:r>
            <a:endParaRPr lang="en-US" sz="16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064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4A90C61-1D52-DBB4-471A-A941CD736ACD}"/>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9470"/>
          <a:stretch/>
        </p:blipFill>
        <p:spPr bwMode="auto">
          <a:xfrm>
            <a:off x="5970253" y="1629"/>
            <a:ext cx="6221747"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60FF4BFB-AB11-0047-8D88-9DB26B7F4FCC}"/>
              </a:ext>
              <a:ext uri="{C183D7F6-B498-43B3-948B-1728B52AA6E4}">
                <adec:decorative xmlns:adec="http://schemas.microsoft.com/office/drawing/2017/decorative" val="1"/>
              </a:ext>
            </a:extLst>
          </p:cNvPr>
          <p:cNvSpPr/>
          <p:nvPr/>
        </p:nvSpPr>
        <p:spPr>
          <a:xfrm>
            <a:off x="5970253" y="-10338"/>
            <a:ext cx="6221747" cy="6866709"/>
          </a:xfrm>
          <a:prstGeom prst="rect">
            <a:avLst/>
          </a:prstGeom>
          <a:gradFill flip="none" rotWithShape="1">
            <a:gsLst>
              <a:gs pos="1000">
                <a:srgbClr val="00B4C4"/>
              </a:gs>
              <a:gs pos="98000">
                <a:srgbClr val="008A96">
                  <a:alpha val="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1FCECA5A-3B46-A64A-99B4-38E2FC0EF2E6}"/>
              </a:ext>
              <a:ext uri="{C183D7F6-B498-43B3-948B-1728B52AA6E4}">
                <adec:decorative xmlns:adec="http://schemas.microsoft.com/office/drawing/2017/decorative" val="0"/>
              </a:ext>
            </a:extLst>
          </p:cNvPr>
          <p:cNvSpPr txBox="1">
            <a:spLocks noGrp="1"/>
          </p:cNvSpPr>
          <p:nvPr>
            <p:ph type="title" idx="4294967295"/>
          </p:nvPr>
        </p:nvSpPr>
        <p:spPr>
          <a:xfrm>
            <a:off x="770970" y="965612"/>
            <a:ext cx="4541524" cy="1048124"/>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p>
            <a:pPr>
              <a:lnSpc>
                <a:spcPct val="100000"/>
              </a:lnSpc>
              <a:spcBef>
                <a:spcPts val="0"/>
              </a:spcBef>
              <a:defRPr/>
            </a:pPr>
            <a:r>
              <a:rPr lang="en-US" sz="3400">
                <a:solidFill>
                  <a:srgbClr val="005BAB"/>
                </a:solidFill>
                <a:latin typeface="Arial"/>
                <a:ea typeface="+mn-ea"/>
                <a:cs typeface="+mn-cs"/>
              </a:rPr>
              <a:t>How does the incentive work?</a:t>
            </a:r>
          </a:p>
        </p:txBody>
      </p:sp>
      <p:sp>
        <p:nvSpPr>
          <p:cNvPr id="3" name="Content Placeholder 2">
            <a:extLst>
              <a:ext uri="{FF2B5EF4-FFF2-40B4-BE49-F238E27FC236}">
                <a16:creationId xmlns:a16="http://schemas.microsoft.com/office/drawing/2014/main" id="{B554AD11-37C9-EEDB-190A-AAC41D71E158}"/>
              </a:ext>
            </a:extLst>
          </p:cNvPr>
          <p:cNvSpPr>
            <a:spLocks noGrp="1"/>
          </p:cNvSpPr>
          <p:nvPr/>
        </p:nvSpPr>
        <p:spPr>
          <a:xfrm>
            <a:off x="672912" y="2274332"/>
            <a:ext cx="5181600" cy="340345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spcAft>
                <a:spcPts val="1200"/>
              </a:spcAft>
            </a:pPr>
            <a:r>
              <a:rPr lang="en-US" sz="1600">
                <a:cs typeface="Arial"/>
              </a:rPr>
              <a:t>Eligible GPs and practices will receive incentive payments for visiting and providing services to their patients who permanently live in a residential aged care home</a:t>
            </a:r>
            <a:endParaRPr lang="en-US" sz="1600"/>
          </a:p>
          <a:p>
            <a:pPr>
              <a:lnSpc>
                <a:spcPct val="120000"/>
              </a:lnSpc>
              <a:spcBef>
                <a:spcPts val="0"/>
              </a:spcBef>
              <a:spcAft>
                <a:spcPts val="1200"/>
              </a:spcAft>
            </a:pPr>
            <a:r>
              <a:rPr lang="en-US" sz="1600">
                <a:cs typeface="Arial"/>
              </a:rPr>
              <a:t>Residents can be actively involved in selecting a preferred GP</a:t>
            </a:r>
            <a:endParaRPr lang="en-US" sz="1600">
              <a:cs typeface="Arial" panose="020B0604020202020204" pitchFamily="34" charset="0"/>
            </a:endParaRPr>
          </a:p>
          <a:p>
            <a:pPr>
              <a:lnSpc>
                <a:spcPct val="120000"/>
              </a:lnSpc>
              <a:spcBef>
                <a:spcPts val="0"/>
              </a:spcBef>
              <a:spcAft>
                <a:spcPts val="1200"/>
              </a:spcAft>
            </a:pPr>
            <a:r>
              <a:rPr lang="en-US" sz="1600">
                <a:cs typeface="Arial"/>
              </a:rPr>
              <a:t>Eligible GPs and patients must be registered in </a:t>
            </a:r>
            <a:r>
              <a:rPr lang="en-US" sz="1600" err="1">
                <a:cs typeface="Arial"/>
              </a:rPr>
              <a:t>MyMedicare</a:t>
            </a:r>
            <a:endParaRPr lang="en-US" sz="1600">
              <a:cs typeface="Arial"/>
            </a:endParaRPr>
          </a:p>
          <a:p>
            <a:pPr>
              <a:lnSpc>
                <a:spcPct val="120000"/>
              </a:lnSpc>
              <a:spcBef>
                <a:spcPts val="0"/>
              </a:spcBef>
              <a:spcAft>
                <a:spcPts val="1200"/>
              </a:spcAft>
            </a:pPr>
            <a:r>
              <a:rPr lang="en-US" sz="1600">
                <a:cs typeface="Arial"/>
              </a:rPr>
              <a:t>Primary Health Network partners will support </a:t>
            </a:r>
            <a:endParaRPr lang="en-US" sz="1600">
              <a:cs typeface="Arial" panose="020B0604020202020204" pitchFamily="34" charset="0"/>
            </a:endParaRPr>
          </a:p>
        </p:txBody>
      </p:sp>
      <p:sp>
        <p:nvSpPr>
          <p:cNvPr id="11" name="Rectangle 10">
            <a:extLst>
              <a:ext uri="{FF2B5EF4-FFF2-40B4-BE49-F238E27FC236}">
                <a16:creationId xmlns:a16="http://schemas.microsoft.com/office/drawing/2014/main" id="{976F058B-D283-6142-92E1-3BEC019672FD}"/>
              </a:ext>
              <a:ext uri="{C183D7F6-B498-43B3-948B-1728B52AA6E4}">
                <adec:decorative xmlns:adec="http://schemas.microsoft.com/office/drawing/2017/decorative" val="1"/>
              </a:ext>
            </a:extLst>
          </p:cNvPr>
          <p:cNvSpPr/>
          <p:nvPr/>
        </p:nvSpPr>
        <p:spPr>
          <a:xfrm>
            <a:off x="0" y="0"/>
            <a:ext cx="12192000" cy="210589"/>
          </a:xfrm>
          <a:prstGeom prst="rect">
            <a:avLst/>
          </a:prstGeom>
          <a:gradFill flip="none" rotWithShape="1">
            <a:gsLst>
              <a:gs pos="0">
                <a:schemeClr val="accent5"/>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0F17793-40D4-1E4E-B711-53DAB532714C}"/>
              </a:ext>
              <a:ext uri="{C183D7F6-B498-43B3-948B-1728B52AA6E4}">
                <adec:decorative xmlns:adec="http://schemas.microsoft.com/office/drawing/2017/decorative" val="1"/>
              </a:ext>
            </a:extLst>
          </p:cNvPr>
          <p:cNvSpPr/>
          <p:nvPr/>
        </p:nvSpPr>
        <p:spPr>
          <a:xfrm>
            <a:off x="0" y="0"/>
            <a:ext cx="12192000" cy="210589"/>
          </a:xfrm>
          <a:prstGeom prst="rect">
            <a:avLst/>
          </a:prstGeom>
          <a:solidFill>
            <a:srgbClr val="004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B8EC37A-3390-724F-9AC7-C9CB30CB8C72}"/>
              </a:ext>
              <a:ext uri="{C183D7F6-B498-43B3-948B-1728B52AA6E4}">
                <adec:decorative xmlns:adec="http://schemas.microsoft.com/office/drawing/2017/decorative" val="1"/>
              </a:ext>
            </a:extLst>
          </p:cNvPr>
          <p:cNvSpPr/>
          <p:nvPr/>
        </p:nvSpPr>
        <p:spPr>
          <a:xfrm>
            <a:off x="837394" y="0"/>
            <a:ext cx="419154"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6EB63D-D593-CC44-9F9E-2E4A915E4880}"/>
              </a:ext>
              <a:ext uri="{C183D7F6-B498-43B3-948B-1728B52AA6E4}">
                <adec:decorative xmlns:adec="http://schemas.microsoft.com/office/drawing/2017/decorative" val="1"/>
              </a:ext>
            </a:extLst>
          </p:cNvPr>
          <p:cNvSpPr/>
          <p:nvPr/>
        </p:nvSpPr>
        <p:spPr>
          <a:xfrm>
            <a:off x="1752993" y="0"/>
            <a:ext cx="581415" cy="210589"/>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5A961F9-D99B-7748-BF91-9F1AFE6B4145}"/>
              </a:ext>
              <a:ext uri="{C183D7F6-B498-43B3-948B-1728B52AA6E4}">
                <adec:decorative xmlns:adec="http://schemas.microsoft.com/office/drawing/2017/decorative" val="1"/>
              </a:ext>
            </a:extLst>
          </p:cNvPr>
          <p:cNvSpPr/>
          <p:nvPr/>
        </p:nvSpPr>
        <p:spPr>
          <a:xfrm>
            <a:off x="2334409"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A410CEF-69C5-4B4B-9F4C-E01C555D5AE1}"/>
              </a:ext>
              <a:ext uri="{C183D7F6-B498-43B3-948B-1728B52AA6E4}">
                <adec:decorative xmlns:adec="http://schemas.microsoft.com/office/drawing/2017/decorative" val="1"/>
              </a:ext>
            </a:extLst>
          </p:cNvPr>
          <p:cNvSpPr/>
          <p:nvPr/>
        </p:nvSpPr>
        <p:spPr>
          <a:xfrm>
            <a:off x="2591194" y="0"/>
            <a:ext cx="256786"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E769CFD-30BB-2E46-91C7-BD45AE705C78}"/>
              </a:ext>
              <a:ext uri="{C183D7F6-B498-43B3-948B-1728B52AA6E4}">
                <adec:decorative xmlns:adec="http://schemas.microsoft.com/office/drawing/2017/decorative" val="1"/>
              </a:ext>
            </a:extLst>
          </p:cNvPr>
          <p:cNvSpPr/>
          <p:nvPr/>
        </p:nvSpPr>
        <p:spPr>
          <a:xfrm>
            <a:off x="3560083"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C589310-3CD4-9742-A39A-380BE0D0E83A}"/>
              </a:ext>
              <a:ext uri="{C183D7F6-B498-43B3-948B-1728B52AA6E4}">
                <adec:decorative xmlns:adec="http://schemas.microsoft.com/office/drawing/2017/decorative" val="1"/>
              </a:ext>
            </a:extLst>
          </p:cNvPr>
          <p:cNvSpPr/>
          <p:nvPr/>
        </p:nvSpPr>
        <p:spPr>
          <a:xfrm>
            <a:off x="3816869" y="-1"/>
            <a:ext cx="1107642"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350CAFF-D8B6-524D-916C-D4DFE2BBAC1E}"/>
              </a:ext>
              <a:ext uri="{C183D7F6-B498-43B3-948B-1728B52AA6E4}">
                <adec:decorative xmlns:adec="http://schemas.microsoft.com/office/drawing/2017/decorative" val="1"/>
              </a:ext>
            </a:extLst>
          </p:cNvPr>
          <p:cNvSpPr/>
          <p:nvPr/>
        </p:nvSpPr>
        <p:spPr>
          <a:xfrm>
            <a:off x="4924511" y="-1"/>
            <a:ext cx="282101" cy="210590"/>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778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24575B-4000-1126-C2DC-10EC64B2A48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29050" y="183957"/>
            <a:ext cx="8362950" cy="5576389"/>
          </a:xfrm>
          <a:prstGeom prst="rect">
            <a:avLst/>
          </a:prstGeom>
        </p:spPr>
      </p:pic>
      <p:sp>
        <p:nvSpPr>
          <p:cNvPr id="4" name="Rectangle 3">
            <a:extLst>
              <a:ext uri="{FF2B5EF4-FFF2-40B4-BE49-F238E27FC236}">
                <a16:creationId xmlns:a16="http://schemas.microsoft.com/office/drawing/2014/main" id="{C0E7E75C-5DD1-378C-70ED-5B9EC9D352C3}"/>
              </a:ext>
              <a:ext uri="{C183D7F6-B498-43B3-948B-1728B52AA6E4}">
                <adec:decorative xmlns:adec="http://schemas.microsoft.com/office/drawing/2017/decorative" val="1"/>
              </a:ext>
            </a:extLst>
          </p:cNvPr>
          <p:cNvSpPr/>
          <p:nvPr/>
        </p:nvSpPr>
        <p:spPr>
          <a:xfrm>
            <a:off x="-1" y="183957"/>
            <a:ext cx="11096626"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hteck">
            <a:extLst>
              <a:ext uri="{FF2B5EF4-FFF2-40B4-BE49-F238E27FC236}">
                <a16:creationId xmlns:a16="http://schemas.microsoft.com/office/drawing/2014/main" id="{F0A210B0-5C08-A960-335A-3DA044572608}"/>
              </a:ext>
              <a:ext uri="{C183D7F6-B498-43B3-948B-1728B52AA6E4}">
                <adec:decorative xmlns:adec="http://schemas.microsoft.com/office/drawing/2017/decorative" val="1"/>
              </a:ext>
            </a:extLst>
          </p:cNvPr>
          <p:cNvSpPr/>
          <p:nvPr userDrawn="1"/>
        </p:nvSpPr>
        <p:spPr>
          <a:xfrm>
            <a:off x="767983" y="642026"/>
            <a:ext cx="10602485" cy="4815191"/>
          </a:xfrm>
          <a:prstGeom prst="rect">
            <a:avLst/>
          </a:prstGeom>
          <a:solidFill>
            <a:schemeClr val="bg1"/>
          </a:solidFill>
          <a:ln w="12700">
            <a:miter lim="400000"/>
          </a:ln>
        </p:spPr>
        <p:txBody>
          <a:bodyPr lIns="25400" tIns="25400" rIns="25400" bIns="25400" anchor="ctr"/>
          <a:lstStyle/>
          <a:p>
            <a:pPr marL="0" marR="0" lvl="0" indent="0" algn="l" defTabSz="914400" rtl="0" eaLnBrk="1" fontAlgn="auto" latinLnBrk="0" hangingPunct="1">
              <a:lnSpc>
                <a:spcPct val="120000"/>
              </a:lnSpc>
              <a:spcBef>
                <a:spcPts val="0"/>
              </a:spcBef>
              <a:spcAft>
                <a:spcPts val="0"/>
              </a:spcAft>
              <a:buClrTx/>
              <a:buSzTx/>
              <a:buFontTx/>
              <a:buNone/>
              <a:tabLst/>
              <a:defRPr sz="2600" i="0" spc="0">
                <a:solidFill>
                  <a:srgbClr val="6E686F"/>
                </a:solidFill>
                <a:latin typeface="Open Sans"/>
                <a:ea typeface="Open Sans"/>
                <a:cs typeface="Open Sans"/>
                <a:sym typeface="Open Sans"/>
              </a:defRPr>
            </a:pPr>
            <a:endParaRPr kumimoji="0" sz="1300" b="0" i="0" u="none" strike="noStrike" kern="1200" cap="none" spc="0" normalizeH="0" baseline="0" noProof="0">
              <a:ln>
                <a:noFill/>
              </a:ln>
              <a:solidFill>
                <a:srgbClr val="6E686F"/>
              </a:solidFill>
              <a:effectLst/>
              <a:uLnTx/>
              <a:uFillTx/>
              <a:latin typeface="Helvetica" charset="0"/>
              <a:ea typeface="Helvetica" charset="0"/>
              <a:cs typeface="Helvetica" charset="0"/>
              <a:sym typeface="Open Sans"/>
            </a:endParaRPr>
          </a:p>
        </p:txBody>
      </p:sp>
      <p:sp>
        <p:nvSpPr>
          <p:cNvPr id="8" name="Title 7">
            <a:extLst>
              <a:ext uri="{FF2B5EF4-FFF2-40B4-BE49-F238E27FC236}">
                <a16:creationId xmlns:a16="http://schemas.microsoft.com/office/drawing/2014/main" id="{30FC82C9-01D8-4565-87E0-75695032BCCC}"/>
              </a:ext>
              <a:ext uri="{C183D7F6-B498-43B3-948B-1728B52AA6E4}">
                <adec:decorative xmlns:adec="http://schemas.microsoft.com/office/drawing/2017/decorative" val="0"/>
              </a:ext>
            </a:extLst>
          </p:cNvPr>
          <p:cNvSpPr txBox="1">
            <a:spLocks noGrp="1"/>
          </p:cNvSpPr>
          <p:nvPr>
            <p:ph type="title" idx="4294967295"/>
          </p:nvPr>
        </p:nvSpPr>
        <p:spPr>
          <a:xfrm>
            <a:off x="981321" y="854165"/>
            <a:ext cx="11008835" cy="954107"/>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5BAB"/>
                </a:solidFill>
                <a:effectLst/>
                <a:uLnTx/>
                <a:uFillTx/>
                <a:latin typeface="Arial"/>
                <a:ea typeface="+mn-ea"/>
                <a:cs typeface="+mn-cs"/>
              </a:rPr>
              <a:t>To access this package of care, residential aged care home residents must:</a:t>
            </a:r>
            <a:endParaRPr kumimoji="0" lang="en-AU" sz="2800" b="0" i="0" u="none" strike="noStrike" kern="1200" cap="none" spc="0" normalizeH="0" baseline="0" noProof="0">
              <a:ln>
                <a:noFill/>
              </a:ln>
              <a:solidFill>
                <a:srgbClr val="005BAB"/>
              </a:solidFill>
              <a:effectLst/>
              <a:uLnTx/>
              <a:uFillTx/>
              <a:latin typeface="Arial"/>
              <a:ea typeface="+mn-ea"/>
              <a:cs typeface="+mn-cs"/>
            </a:endParaRPr>
          </a:p>
        </p:txBody>
      </p:sp>
      <p:sp>
        <p:nvSpPr>
          <p:cNvPr id="9" name="Rectangle 8">
            <a:extLst>
              <a:ext uri="{FF2B5EF4-FFF2-40B4-BE49-F238E27FC236}">
                <a16:creationId xmlns:a16="http://schemas.microsoft.com/office/drawing/2014/main" id="{52D6C8F1-4C1E-A40C-8474-0E305906654A}"/>
              </a:ext>
            </a:extLst>
          </p:cNvPr>
          <p:cNvSpPr/>
          <p:nvPr/>
        </p:nvSpPr>
        <p:spPr>
          <a:xfrm>
            <a:off x="2222422" y="2254325"/>
            <a:ext cx="3379545" cy="2549623"/>
          </a:xfrm>
          <a:prstGeom prst="rect">
            <a:avLst/>
          </a:prstGeom>
          <a:solidFill>
            <a:schemeClr val="bg2"/>
          </a:solidFill>
          <a:ln w="28575">
            <a:solidFill>
              <a:srgbClr val="008A96"/>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nchorCtr="0"/>
          <a:lstStyle/>
          <a:p>
            <a:pPr marL="514350" indent="-514350" algn="ctr">
              <a:buAutoNum type="arabicPeriod"/>
            </a:pPr>
            <a:endParaRPr lang="en-US" sz="1600">
              <a:solidFill>
                <a:schemeClr val="tx1"/>
              </a:solidFill>
              <a:latin typeface="Arial" panose="020B0604020202020204" pitchFamily="34" charset="0"/>
              <a:ea typeface="Calibri"/>
              <a:cs typeface="Arial" panose="020B0604020202020204" pitchFamily="34" charset="0"/>
            </a:endParaRPr>
          </a:p>
          <a:p>
            <a:pPr algn="ctr"/>
            <a:endParaRPr lang="en-US" sz="1600">
              <a:solidFill>
                <a:schemeClr val="tx1"/>
              </a:solidFill>
              <a:latin typeface="Arial"/>
              <a:ea typeface="Calibri"/>
              <a:cs typeface="Arial"/>
            </a:endParaRPr>
          </a:p>
          <a:p>
            <a:pPr algn="ctr"/>
            <a:r>
              <a:rPr lang="en-US" sz="1600">
                <a:solidFill>
                  <a:schemeClr val="tx1"/>
                </a:solidFill>
                <a:latin typeface="Arial"/>
                <a:ea typeface="Calibri"/>
                <a:cs typeface="Arial"/>
              </a:rPr>
              <a:t>1. Be a </a:t>
            </a:r>
            <a:r>
              <a:rPr lang="en-US" sz="1600" b="1">
                <a:solidFill>
                  <a:schemeClr val="tx1"/>
                </a:solidFill>
                <a:latin typeface="Arial"/>
                <a:ea typeface="Calibri"/>
                <a:cs typeface="Arial"/>
              </a:rPr>
              <a:t>permanent resident </a:t>
            </a:r>
            <a:r>
              <a:rPr lang="en-US" sz="1600">
                <a:solidFill>
                  <a:schemeClr val="tx1"/>
                </a:solidFill>
                <a:latin typeface="Arial"/>
                <a:ea typeface="Calibri"/>
                <a:cs typeface="Arial"/>
              </a:rPr>
              <a:t>of an aged care home</a:t>
            </a:r>
          </a:p>
          <a:p>
            <a:pPr algn="ctr"/>
            <a:endParaRPr lang="en-US" sz="1400">
              <a:solidFill>
                <a:schemeClr val="tx1"/>
              </a:solidFill>
              <a:latin typeface="Arial" panose="020B0604020202020204" pitchFamily="34" charset="0"/>
              <a:ea typeface="Calibri"/>
              <a:cs typeface="Arial" panose="020B0604020202020204" pitchFamily="34" charset="0"/>
            </a:endParaRPr>
          </a:p>
          <a:p>
            <a:pPr algn="ctr"/>
            <a:r>
              <a:rPr lang="en-US" sz="1200">
                <a:solidFill>
                  <a:schemeClr val="tx1"/>
                </a:solidFill>
                <a:latin typeface="Arial"/>
                <a:ea typeface="Calibri"/>
                <a:cs typeface="Arial"/>
              </a:rPr>
              <a:t>There are no age restrictions to be eligible for the General Practice in Aged Care Incentive package of care </a:t>
            </a:r>
            <a:endParaRPr lang="en-US" sz="1200">
              <a:solidFill>
                <a:schemeClr val="tx1"/>
              </a:solidFill>
              <a:latin typeface="Arial" panose="020B0604020202020204" pitchFamily="34" charset="0"/>
              <a:ea typeface="Calibri"/>
              <a:cs typeface="Arial" panose="020B0604020202020204" pitchFamily="34" charset="0"/>
            </a:endParaRPr>
          </a:p>
        </p:txBody>
      </p:sp>
      <p:sp>
        <p:nvSpPr>
          <p:cNvPr id="13" name="Rectangle 12">
            <a:extLst>
              <a:ext uri="{FF2B5EF4-FFF2-40B4-BE49-F238E27FC236}">
                <a16:creationId xmlns:a16="http://schemas.microsoft.com/office/drawing/2014/main" id="{B25C30EA-2DA9-C5CB-1BB7-7471D76EE036}"/>
              </a:ext>
            </a:extLst>
          </p:cNvPr>
          <p:cNvSpPr/>
          <p:nvPr/>
        </p:nvSpPr>
        <p:spPr>
          <a:xfrm>
            <a:off x="6221655" y="2254325"/>
            <a:ext cx="3379545" cy="2549623"/>
          </a:xfrm>
          <a:prstGeom prst="rect">
            <a:avLst/>
          </a:prstGeom>
          <a:solidFill>
            <a:schemeClr val="bg2"/>
          </a:solidFill>
          <a:ln w="28575">
            <a:solidFill>
              <a:srgbClr val="008A96"/>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nchorCtr="0"/>
          <a:lstStyle/>
          <a:p>
            <a:pPr marL="514350" indent="-514350" algn="ctr">
              <a:buAutoNum type="arabicPeriod"/>
            </a:pPr>
            <a:endParaRPr lang="en-US" sz="1600">
              <a:solidFill>
                <a:schemeClr val="tx1"/>
              </a:solidFill>
              <a:latin typeface="Arial" panose="020B0604020202020204" pitchFamily="34" charset="0"/>
              <a:ea typeface="Calibri"/>
              <a:cs typeface="Arial" panose="020B0604020202020204" pitchFamily="34" charset="0"/>
            </a:endParaRPr>
          </a:p>
          <a:p>
            <a:pPr algn="ctr">
              <a:spcBef>
                <a:spcPts val="0"/>
              </a:spcBef>
            </a:pPr>
            <a:endParaRPr lang="en-US" sz="1600">
              <a:solidFill>
                <a:schemeClr val="tx1"/>
              </a:solidFill>
              <a:latin typeface="Arial"/>
              <a:ea typeface="Calibri"/>
              <a:cs typeface="Arial"/>
            </a:endParaRPr>
          </a:p>
          <a:p>
            <a:pPr algn="ctr">
              <a:spcBef>
                <a:spcPts val="0"/>
              </a:spcBef>
            </a:pPr>
            <a:r>
              <a:rPr lang="en-US" sz="1600">
                <a:solidFill>
                  <a:schemeClr val="tx1"/>
                </a:solidFill>
                <a:latin typeface="Arial"/>
                <a:ea typeface="Calibri"/>
                <a:cs typeface="Arial"/>
              </a:rPr>
              <a:t>2. Be registered with an eligible* preferred GP in </a:t>
            </a:r>
            <a:r>
              <a:rPr lang="en-US" sz="1600" b="1" err="1">
                <a:solidFill>
                  <a:schemeClr val="tx1"/>
                </a:solidFill>
                <a:latin typeface="Arial"/>
                <a:ea typeface="Calibri"/>
                <a:cs typeface="Arial"/>
              </a:rPr>
              <a:t>MyMedicare</a:t>
            </a:r>
            <a:endParaRPr lang="en-US" sz="1600">
              <a:solidFill>
                <a:schemeClr val="tx1"/>
              </a:solidFill>
              <a:latin typeface="Arial"/>
              <a:ea typeface="Calibri"/>
              <a:cs typeface="Arial"/>
            </a:endParaRPr>
          </a:p>
          <a:p>
            <a:pPr algn="ctr">
              <a:spcBef>
                <a:spcPts val="0"/>
              </a:spcBef>
            </a:pPr>
            <a:endParaRPr lang="en-US" sz="1050">
              <a:solidFill>
                <a:schemeClr val="tx1"/>
              </a:solidFill>
              <a:latin typeface="Arial" panose="020B0604020202020204" pitchFamily="34" charset="0"/>
              <a:ea typeface="Calibri"/>
              <a:cs typeface="Arial" panose="020B0604020202020204" pitchFamily="34" charset="0"/>
            </a:endParaRPr>
          </a:p>
          <a:p>
            <a:pPr algn="ctr"/>
            <a:r>
              <a:rPr lang="en-US" sz="1200">
                <a:solidFill>
                  <a:schemeClr val="tx1"/>
                </a:solidFill>
                <a:latin typeface="Arial"/>
                <a:ea typeface="Calibri"/>
                <a:cs typeface="Arial"/>
              </a:rPr>
              <a:t>This voluntary patient registration model </a:t>
            </a:r>
            <a:r>
              <a:rPr lang="en-US" sz="1200" err="1">
                <a:solidFill>
                  <a:schemeClr val="tx1"/>
                </a:solidFill>
                <a:latin typeface="Arial"/>
                <a:ea typeface="Calibri"/>
                <a:cs typeface="Arial"/>
              </a:rPr>
              <a:t>formalises</a:t>
            </a:r>
            <a:r>
              <a:rPr lang="en-US" sz="1200">
                <a:solidFill>
                  <a:schemeClr val="tx1"/>
                </a:solidFill>
                <a:latin typeface="Arial"/>
                <a:ea typeface="Calibri"/>
                <a:cs typeface="Arial"/>
              </a:rPr>
              <a:t> the relationship between patients and primary care teams. It is voluntary and free to register with a Medicare Card or DVA Veterans Card</a:t>
            </a:r>
          </a:p>
        </p:txBody>
      </p:sp>
      <p:sp>
        <p:nvSpPr>
          <p:cNvPr id="17" name="Oval 16">
            <a:extLst>
              <a:ext uri="{FF2B5EF4-FFF2-40B4-BE49-F238E27FC236}">
                <a16:creationId xmlns:a16="http://schemas.microsoft.com/office/drawing/2014/main" id="{E47BA4CC-1B0C-0BD7-CCE6-EEF9E7374F80}"/>
              </a:ext>
              <a:ext uri="{C183D7F6-B498-43B3-948B-1728B52AA6E4}">
                <adec:decorative xmlns:adec="http://schemas.microsoft.com/office/drawing/2017/decorative" val="1"/>
              </a:ext>
            </a:extLst>
          </p:cNvPr>
          <p:cNvSpPr/>
          <p:nvPr/>
        </p:nvSpPr>
        <p:spPr>
          <a:xfrm>
            <a:off x="3542239" y="1742376"/>
            <a:ext cx="892227" cy="892227"/>
          </a:xfrm>
          <a:prstGeom prst="ellipse">
            <a:avLst/>
          </a:prstGeom>
          <a:solidFill>
            <a:schemeClr val="bg1"/>
          </a:solidFill>
          <a:ln>
            <a:solidFill>
              <a:srgbClr val="008A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Oval 15">
            <a:extLst>
              <a:ext uri="{FF2B5EF4-FFF2-40B4-BE49-F238E27FC236}">
                <a16:creationId xmlns:a16="http://schemas.microsoft.com/office/drawing/2014/main" id="{65A5B505-F0A2-D8E1-8C01-8D1329456C37}"/>
              </a:ext>
              <a:ext uri="{C183D7F6-B498-43B3-948B-1728B52AA6E4}">
                <adec:decorative xmlns:adec="http://schemas.microsoft.com/office/drawing/2017/decorative" val="1"/>
              </a:ext>
            </a:extLst>
          </p:cNvPr>
          <p:cNvSpPr/>
          <p:nvPr/>
        </p:nvSpPr>
        <p:spPr>
          <a:xfrm>
            <a:off x="7471320" y="1742376"/>
            <a:ext cx="892227" cy="892227"/>
          </a:xfrm>
          <a:prstGeom prst="ellipse">
            <a:avLst/>
          </a:prstGeom>
          <a:solidFill>
            <a:schemeClr val="bg1"/>
          </a:solidFill>
          <a:ln>
            <a:solidFill>
              <a:srgbClr val="008A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 name="Graphic 11">
            <a:extLst>
              <a:ext uri="{FF2B5EF4-FFF2-40B4-BE49-F238E27FC236}">
                <a16:creationId xmlns:a16="http://schemas.microsoft.com/office/drawing/2014/main" id="{9A7DCDF6-3E4A-F5A7-1B1A-BE576DFD8138}"/>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58209" y="1791619"/>
            <a:ext cx="660285" cy="660285"/>
          </a:xfrm>
          <a:prstGeom prst="rect">
            <a:avLst/>
          </a:prstGeom>
        </p:spPr>
      </p:pic>
      <p:pic>
        <p:nvPicPr>
          <p:cNvPr id="14" name="Graphic 13">
            <a:extLst>
              <a:ext uri="{FF2B5EF4-FFF2-40B4-BE49-F238E27FC236}">
                <a16:creationId xmlns:a16="http://schemas.microsoft.com/office/drawing/2014/main" id="{9E78A207-BE0E-059F-5AC8-86F375075837}"/>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81284" y="1858346"/>
            <a:ext cx="660285" cy="660285"/>
          </a:xfrm>
          <a:prstGeom prst="rect">
            <a:avLst/>
          </a:prstGeom>
        </p:spPr>
      </p:pic>
      <p:sp>
        <p:nvSpPr>
          <p:cNvPr id="15" name="TextBox 14">
            <a:extLst>
              <a:ext uri="{FF2B5EF4-FFF2-40B4-BE49-F238E27FC236}">
                <a16:creationId xmlns:a16="http://schemas.microsoft.com/office/drawing/2014/main" id="{FFD9DFD9-F9FC-6382-7BC0-CCCE8445E869}"/>
              </a:ext>
              <a:ext uri="{C183D7F6-B498-43B3-948B-1728B52AA6E4}">
                <adec:decorative xmlns:adec="http://schemas.microsoft.com/office/drawing/2017/decorative" val="1"/>
              </a:ext>
            </a:extLst>
          </p:cNvPr>
          <p:cNvSpPr txBox="1"/>
          <p:nvPr/>
        </p:nvSpPr>
        <p:spPr>
          <a:xfrm>
            <a:off x="1052356" y="4980120"/>
            <a:ext cx="7991430" cy="276999"/>
          </a:xfrm>
          <a:prstGeom prst="rect">
            <a:avLst/>
          </a:prstGeom>
          <a:noFill/>
        </p:spPr>
        <p:txBody>
          <a:bodyPr wrap="square" lIns="91440" tIns="45720" rIns="91440" bIns="45720" rtlCol="0" anchor="t">
            <a:spAutoFit/>
          </a:bodyPr>
          <a:lstStyle/>
          <a:p>
            <a:r>
              <a:rPr lang="en-US" sz="1200">
                <a:effectLst/>
                <a:latin typeface="Arial"/>
                <a:cs typeface="Arial"/>
              </a:rPr>
              <a:t>*the GP and practice must be registered for the incentive and then </a:t>
            </a:r>
            <a:r>
              <a:rPr lang="en-US" sz="1200">
                <a:latin typeface="Arial"/>
                <a:cs typeface="Arial"/>
              </a:rPr>
              <a:t>enroll </a:t>
            </a:r>
            <a:r>
              <a:rPr lang="en-US" sz="1200">
                <a:effectLst/>
                <a:latin typeface="Arial"/>
                <a:cs typeface="Arial"/>
              </a:rPr>
              <a:t>the patient in the incentive.</a:t>
            </a:r>
            <a:r>
              <a:rPr lang="en-US" sz="1200">
                <a:latin typeface="Arial"/>
                <a:cs typeface="Arial"/>
              </a:rPr>
              <a:t> </a:t>
            </a:r>
            <a:endParaRPr lang="en-AU" sz="1200">
              <a:latin typeface="Arial" panose="020B0604020202020204" pitchFamily="34" charset="0"/>
              <a:cs typeface="Arial" panose="020B0604020202020204" pitchFamily="34" charset="0"/>
            </a:endParaRPr>
          </a:p>
        </p:txBody>
      </p:sp>
      <p:sp>
        <p:nvSpPr>
          <p:cNvPr id="10" name="www.helvetic-studio.com">
            <a:extLst>
              <a:ext uri="{FF2B5EF4-FFF2-40B4-BE49-F238E27FC236}">
                <a16:creationId xmlns:a16="http://schemas.microsoft.com/office/drawing/2014/main" id="{FF8D6C71-0BDC-408C-B82A-B86A5BDE7EBB}"/>
              </a:ext>
              <a:ext uri="{C183D7F6-B498-43B3-948B-1728B52AA6E4}">
                <adec:decorative xmlns:adec="http://schemas.microsoft.com/office/drawing/2017/decorative" val="1"/>
              </a:ext>
            </a:extLst>
          </p:cNvPr>
          <p:cNvSpPr txBox="1"/>
          <p:nvPr/>
        </p:nvSpPr>
        <p:spPr>
          <a:xfrm>
            <a:off x="8866991" y="6407458"/>
            <a:ext cx="2707837" cy="319368"/>
          </a:xfrm>
          <a:prstGeom prst="rect">
            <a:avLst/>
          </a:prstGeom>
          <a:ln w="12700">
            <a:miter lim="400000"/>
          </a:ln>
          <a:extLst>
            <a:ext uri="{C572A759-6A51-4108-AA02-DFA0A04FC94B}">
              <ma14:wrappingTextBoxFlag xmlns="" xmlns:ma14="http://schemas.microsoft.com/office/mac/drawingml/2011/main" val="1"/>
            </a:ext>
          </a:extLst>
        </p:spPr>
        <p:txBody>
          <a:bodyPr lIns="22860" rIns="22860">
            <a:normAutofit/>
          </a:bodyPr>
          <a:lstStyle>
            <a:lvl1pPr>
              <a:lnSpc>
                <a:spcPct val="110000"/>
              </a:lnSpc>
              <a:defRPr sz="2000" i="0" spc="0">
                <a:solidFill>
                  <a:srgbClr val="6E686F"/>
                </a:solidFill>
                <a:latin typeface="Open Sans"/>
                <a:ea typeface="Open Sans"/>
                <a:cs typeface="Open Sans"/>
                <a:sym typeface="Open Sans"/>
              </a:defRPr>
            </a:lvl1pPr>
          </a:lstStyle>
          <a:p>
            <a:pPr algn="r"/>
            <a:r>
              <a:rPr lang="en-AU" sz="1400" b="1">
                <a:solidFill>
                  <a:schemeClr val="tx1"/>
                </a:solidFill>
                <a:latin typeface="+mn-lt"/>
                <a:ea typeface="Helvetica" charset="0"/>
                <a:cs typeface="Helvetica" charset="0"/>
              </a:rPr>
              <a:t>www.health.gov.au</a:t>
            </a:r>
          </a:p>
        </p:txBody>
      </p:sp>
    </p:spTree>
    <p:extLst>
      <p:ext uri="{BB962C8B-B14F-4D97-AF65-F5344CB8AC3E}">
        <p14:creationId xmlns:p14="http://schemas.microsoft.com/office/powerpoint/2010/main" val="3761152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4A90C61-1D52-DBB4-471A-A941CD736ACD}"/>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9470"/>
          <a:stretch/>
        </p:blipFill>
        <p:spPr bwMode="auto">
          <a:xfrm>
            <a:off x="5970253" y="1629"/>
            <a:ext cx="6221747"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60FF4BFB-AB11-0047-8D88-9DB26B7F4FCC}"/>
              </a:ext>
              <a:ext uri="{C183D7F6-B498-43B3-948B-1728B52AA6E4}">
                <adec:decorative xmlns:adec="http://schemas.microsoft.com/office/drawing/2017/decorative" val="1"/>
              </a:ext>
            </a:extLst>
          </p:cNvPr>
          <p:cNvSpPr/>
          <p:nvPr/>
        </p:nvSpPr>
        <p:spPr>
          <a:xfrm>
            <a:off x="5970253" y="-10338"/>
            <a:ext cx="6221747" cy="6866709"/>
          </a:xfrm>
          <a:prstGeom prst="rect">
            <a:avLst/>
          </a:prstGeom>
          <a:gradFill flip="none" rotWithShape="1">
            <a:gsLst>
              <a:gs pos="1000">
                <a:srgbClr val="00B4C4"/>
              </a:gs>
              <a:gs pos="98000">
                <a:srgbClr val="008A96">
                  <a:alpha val="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1FCECA5A-3B46-A64A-99B4-38E2FC0EF2E6}"/>
              </a:ext>
            </a:extLst>
          </p:cNvPr>
          <p:cNvSpPr txBox="1">
            <a:spLocks noGrp="1"/>
          </p:cNvSpPr>
          <p:nvPr>
            <p:ph type="title" idx="4294967295"/>
          </p:nvPr>
        </p:nvSpPr>
        <p:spPr>
          <a:xfrm>
            <a:off x="770970" y="965612"/>
            <a:ext cx="4541524" cy="1048124"/>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5BAB"/>
                </a:solidFill>
                <a:effectLst/>
                <a:uLnTx/>
                <a:uFillTx/>
                <a:latin typeface="+mn-lt"/>
                <a:ea typeface="+mn-ea"/>
                <a:cs typeface="+mn-cs"/>
              </a:rPr>
              <a:t>Incentive service requirements include</a:t>
            </a:r>
          </a:p>
        </p:txBody>
      </p:sp>
      <p:sp>
        <p:nvSpPr>
          <p:cNvPr id="4" name="Rectangle 3">
            <a:extLst>
              <a:ext uri="{FF2B5EF4-FFF2-40B4-BE49-F238E27FC236}">
                <a16:creationId xmlns:a16="http://schemas.microsoft.com/office/drawing/2014/main" id="{69F900A6-94BD-7B97-F47F-83B76CE3A4D6}"/>
              </a:ext>
            </a:extLst>
          </p:cNvPr>
          <p:cNvSpPr/>
          <p:nvPr/>
        </p:nvSpPr>
        <p:spPr>
          <a:xfrm>
            <a:off x="772411" y="2272103"/>
            <a:ext cx="4535944" cy="1680680"/>
          </a:xfrm>
          <a:prstGeom prst="rect">
            <a:avLst/>
          </a:prstGeom>
          <a:solidFill>
            <a:schemeClr val="bg2"/>
          </a:solidFill>
          <a:ln>
            <a:solidFill>
              <a:srgbClr val="008A96"/>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sz="1200" b="1">
                <a:solidFill>
                  <a:schemeClr val="tx1"/>
                </a:solidFill>
                <a:latin typeface="Arial"/>
                <a:cs typeface="Arial"/>
              </a:rPr>
              <a:t>8 regular visits</a:t>
            </a:r>
          </a:p>
          <a:p>
            <a:pPr marL="360045" lvl="1" indent="-269875">
              <a:lnSpc>
                <a:spcPct val="120000"/>
              </a:lnSpc>
              <a:buFont typeface="Arial" panose="020B0604020202020204" pitchFamily="34" charset="0"/>
              <a:buChar char="•"/>
            </a:pPr>
            <a:r>
              <a:rPr lang="en-AU" sz="1200" kern="100">
                <a:solidFill>
                  <a:schemeClr val="tx1"/>
                </a:solidFill>
                <a:effectLst/>
                <a:latin typeface="Arial"/>
                <a:ea typeface="Calibri"/>
                <a:cs typeface="Arial"/>
              </a:rPr>
              <a:t>At least 2 eligible regular services</a:t>
            </a:r>
            <a:r>
              <a:rPr lang="en-AU" sz="1200" kern="100">
                <a:solidFill>
                  <a:schemeClr val="tx1"/>
                </a:solidFill>
                <a:latin typeface="Arial"/>
                <a:ea typeface="Calibri"/>
                <a:cs typeface="Arial"/>
              </a:rPr>
              <a:t> </a:t>
            </a:r>
            <a:r>
              <a:rPr lang="en-AU" sz="1200" kern="100">
                <a:solidFill>
                  <a:schemeClr val="tx1"/>
                </a:solidFill>
                <a:effectLst/>
                <a:latin typeface="Arial"/>
                <a:ea typeface="Calibri"/>
                <a:cs typeface="Arial"/>
              </a:rPr>
              <a:t>per quarter</a:t>
            </a:r>
            <a:r>
              <a:rPr lang="en-AU" sz="1200" kern="100">
                <a:solidFill>
                  <a:schemeClr val="tx1"/>
                </a:solidFill>
                <a:latin typeface="Arial"/>
                <a:ea typeface="Calibri"/>
                <a:cs typeface="Arial"/>
              </a:rPr>
              <a:t>, </a:t>
            </a:r>
            <a:r>
              <a:rPr lang="en-AU" sz="1200" kern="100">
                <a:solidFill>
                  <a:schemeClr val="tx1"/>
                </a:solidFill>
                <a:effectLst/>
                <a:latin typeface="Arial"/>
                <a:ea typeface="Calibri"/>
                <a:cs typeface="Arial"/>
              </a:rPr>
              <a:t>totalling 8 regular visits per year</a:t>
            </a:r>
            <a:r>
              <a:rPr lang="en-AU" sz="1200" kern="100">
                <a:solidFill>
                  <a:schemeClr val="tx1"/>
                </a:solidFill>
                <a:latin typeface="Arial"/>
                <a:ea typeface="Calibri"/>
                <a:cs typeface="Arial"/>
              </a:rPr>
              <a:t> </a:t>
            </a:r>
            <a:endParaRPr lang="en-AU" sz="12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360045" lvl="1" indent="-269875">
              <a:lnSpc>
                <a:spcPct val="120000"/>
              </a:lnSpc>
              <a:buFont typeface="Arial" panose="020B0604020202020204" pitchFamily="34" charset="0"/>
              <a:buChar char="•"/>
            </a:pPr>
            <a:r>
              <a:rPr lang="en-AU" sz="1200" kern="100">
                <a:solidFill>
                  <a:schemeClr val="tx1"/>
                </a:solidFill>
                <a:latin typeface="Arial"/>
                <a:ea typeface="Calibri"/>
                <a:cs typeface="Arial"/>
              </a:rPr>
              <a:t>Delivered in separate calendar months</a:t>
            </a:r>
            <a:endParaRPr lang="en-AU" sz="12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360045" lvl="1" indent="-269875">
              <a:lnSpc>
                <a:spcPct val="120000"/>
              </a:lnSpc>
              <a:buFont typeface="Arial" panose="020B0604020202020204" pitchFamily="34" charset="0"/>
              <a:buChar char="•"/>
            </a:pPr>
            <a:r>
              <a:rPr lang="en-AU" sz="1200" kern="100">
                <a:solidFill>
                  <a:schemeClr val="tx1"/>
                </a:solidFill>
                <a:latin typeface="Arial"/>
                <a:ea typeface="Calibri"/>
                <a:cs typeface="Arial"/>
              </a:rPr>
              <a:t>An alternative care team member to the GP (for example, a nurse) can provide 1 eligible service per quarter</a:t>
            </a:r>
          </a:p>
        </p:txBody>
      </p:sp>
      <p:sp>
        <p:nvSpPr>
          <p:cNvPr id="5" name="Rectangle 4">
            <a:extLst>
              <a:ext uri="{FF2B5EF4-FFF2-40B4-BE49-F238E27FC236}">
                <a16:creationId xmlns:a16="http://schemas.microsoft.com/office/drawing/2014/main" id="{B67561F0-010F-1468-1A49-A2270E4F9836}"/>
              </a:ext>
            </a:extLst>
          </p:cNvPr>
          <p:cNvSpPr/>
          <p:nvPr/>
        </p:nvSpPr>
        <p:spPr>
          <a:xfrm>
            <a:off x="770970" y="4297828"/>
            <a:ext cx="4535944" cy="1680680"/>
          </a:xfrm>
          <a:prstGeom prst="rect">
            <a:avLst/>
          </a:prstGeom>
          <a:solidFill>
            <a:schemeClr val="bg2"/>
          </a:solidFill>
          <a:ln>
            <a:solidFill>
              <a:srgbClr val="008A96"/>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342900" lvl="0" indent="-342900">
              <a:lnSpc>
                <a:spcPct val="120000"/>
              </a:lnSpc>
              <a:buAutoNum type="arabicPeriod"/>
            </a:pPr>
            <a:endParaRPr lang="en-AU" sz="11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20000"/>
              </a:lnSpc>
            </a:pPr>
            <a:r>
              <a:rPr lang="en-AU" sz="1200" b="1" kern="100">
                <a:solidFill>
                  <a:schemeClr val="tx1"/>
                </a:solidFill>
                <a:latin typeface="Arial"/>
                <a:ea typeface="Calibri"/>
                <a:cs typeface="Arial"/>
              </a:rPr>
              <a:t>2 care planning services </a:t>
            </a:r>
            <a:endParaRPr lang="en-AU" sz="1200" b="1" kern="100">
              <a:solidFill>
                <a:schemeClr val="tx1"/>
              </a:solidFill>
              <a:latin typeface="Arial" panose="020B0604020202020204" pitchFamily="34" charset="0"/>
              <a:ea typeface="Calibri" panose="020F0502020204030204" pitchFamily="34" charset="0"/>
              <a:cs typeface="Arial" panose="020B0604020202020204" pitchFamily="34" charset="0"/>
            </a:endParaRPr>
          </a:p>
          <a:p>
            <a:pPr algn="l" rtl="0" fontAlgn="base">
              <a:lnSpc>
                <a:spcPct val="120000"/>
              </a:lnSpc>
            </a:pPr>
            <a:r>
              <a:rPr lang="en-AU" sz="1200" kern="100">
                <a:solidFill>
                  <a:schemeClr val="tx1"/>
                </a:solidFill>
                <a:effectLst/>
                <a:latin typeface="Arial"/>
                <a:ea typeface="Calibri"/>
                <a:cs typeface="Arial"/>
              </a:rPr>
              <a:t>At least 2 eligible care planning services per year including:</a:t>
            </a:r>
          </a:p>
          <a:p>
            <a:pPr marL="360045" lvl="1" indent="-269875" fontAlgn="base">
              <a:lnSpc>
                <a:spcPct val="120000"/>
              </a:lnSpc>
              <a:buFont typeface="Arial" panose="020B0604020202020204" pitchFamily="34" charset="0"/>
              <a:buChar char="•"/>
            </a:pPr>
            <a:r>
              <a:rPr lang="en-AU" sz="1200" kern="100">
                <a:solidFill>
                  <a:schemeClr val="tx1"/>
                </a:solidFill>
                <a:latin typeface="Arial"/>
                <a:cs typeface="Arial"/>
              </a:rPr>
              <a:t>comprehensive medical assessment </a:t>
            </a:r>
            <a:r>
              <a:rPr lang="en-US" sz="1200" kern="100">
                <a:solidFill>
                  <a:schemeClr val="tx1"/>
                </a:solidFill>
                <a:latin typeface="Arial"/>
                <a:cs typeface="Arial"/>
              </a:rPr>
              <a:t>​</a:t>
            </a:r>
          </a:p>
          <a:p>
            <a:pPr marL="360045" lvl="1" indent="-269875" fontAlgn="base">
              <a:lnSpc>
                <a:spcPct val="120000"/>
              </a:lnSpc>
              <a:buFont typeface="Arial" panose="020B0604020202020204" pitchFamily="34" charset="0"/>
              <a:buChar char="•"/>
            </a:pPr>
            <a:r>
              <a:rPr lang="en-AU" sz="1200" kern="100">
                <a:solidFill>
                  <a:schemeClr val="tx1"/>
                </a:solidFill>
                <a:latin typeface="Arial"/>
                <a:cs typeface="Arial"/>
              </a:rPr>
              <a:t>contribution to, or review of, multidisciplinary care plan   </a:t>
            </a:r>
            <a:r>
              <a:rPr lang="en-US" sz="1200" kern="100">
                <a:solidFill>
                  <a:schemeClr val="tx1"/>
                </a:solidFill>
                <a:latin typeface="Arial"/>
                <a:cs typeface="Arial"/>
              </a:rPr>
              <a:t>​</a:t>
            </a:r>
          </a:p>
          <a:p>
            <a:pPr marL="360045" lvl="1" indent="-269875" fontAlgn="base">
              <a:lnSpc>
                <a:spcPct val="120000"/>
              </a:lnSpc>
              <a:buFont typeface="Arial" panose="020B0604020202020204" pitchFamily="34" charset="0"/>
              <a:buChar char="•"/>
            </a:pPr>
            <a:r>
              <a:rPr lang="en-AU" sz="1200" kern="100">
                <a:solidFill>
                  <a:schemeClr val="tx1"/>
                </a:solidFill>
                <a:latin typeface="Arial"/>
                <a:cs typeface="Arial"/>
              </a:rPr>
              <a:t>multidisciplinary case conference </a:t>
            </a:r>
          </a:p>
          <a:p>
            <a:pPr marL="360045" lvl="1" indent="-269875" fontAlgn="base">
              <a:lnSpc>
                <a:spcPct val="120000"/>
              </a:lnSpc>
              <a:buFont typeface="Arial" panose="020B0604020202020204" pitchFamily="34" charset="0"/>
              <a:buChar char="•"/>
            </a:pPr>
            <a:r>
              <a:rPr lang="en-AU" sz="1200" kern="100">
                <a:solidFill>
                  <a:schemeClr val="tx1"/>
                </a:solidFill>
                <a:latin typeface="Arial"/>
                <a:cs typeface="Arial"/>
              </a:rPr>
              <a:t>residential Medication Management Review</a:t>
            </a:r>
          </a:p>
          <a:p>
            <a:pPr algn="ctr"/>
            <a:endParaRPr lang="en-AU" sz="1100">
              <a:solidFill>
                <a:schemeClr val="tx1"/>
              </a:solidFill>
            </a:endParaRPr>
          </a:p>
        </p:txBody>
      </p:sp>
      <p:sp>
        <p:nvSpPr>
          <p:cNvPr id="11" name="Rectangle 10">
            <a:extLst>
              <a:ext uri="{FF2B5EF4-FFF2-40B4-BE49-F238E27FC236}">
                <a16:creationId xmlns:a16="http://schemas.microsoft.com/office/drawing/2014/main" id="{976F058B-D283-6142-92E1-3BEC019672FD}"/>
              </a:ext>
              <a:ext uri="{C183D7F6-B498-43B3-948B-1728B52AA6E4}">
                <adec:decorative xmlns:adec="http://schemas.microsoft.com/office/drawing/2017/decorative" val="1"/>
              </a:ext>
            </a:extLst>
          </p:cNvPr>
          <p:cNvSpPr/>
          <p:nvPr/>
        </p:nvSpPr>
        <p:spPr>
          <a:xfrm>
            <a:off x="0" y="0"/>
            <a:ext cx="12192000" cy="210589"/>
          </a:xfrm>
          <a:prstGeom prst="rect">
            <a:avLst/>
          </a:prstGeom>
          <a:gradFill flip="none" rotWithShape="1">
            <a:gsLst>
              <a:gs pos="0">
                <a:schemeClr val="accent5"/>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0F17793-40D4-1E4E-B711-53DAB532714C}"/>
              </a:ext>
              <a:ext uri="{C183D7F6-B498-43B3-948B-1728B52AA6E4}">
                <adec:decorative xmlns:adec="http://schemas.microsoft.com/office/drawing/2017/decorative" val="1"/>
              </a:ext>
            </a:extLst>
          </p:cNvPr>
          <p:cNvSpPr/>
          <p:nvPr/>
        </p:nvSpPr>
        <p:spPr>
          <a:xfrm>
            <a:off x="0" y="0"/>
            <a:ext cx="12192000" cy="210589"/>
          </a:xfrm>
          <a:prstGeom prst="rect">
            <a:avLst/>
          </a:prstGeom>
          <a:solidFill>
            <a:srgbClr val="004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B8EC37A-3390-724F-9AC7-C9CB30CB8C72}"/>
              </a:ext>
              <a:ext uri="{C183D7F6-B498-43B3-948B-1728B52AA6E4}">
                <adec:decorative xmlns:adec="http://schemas.microsoft.com/office/drawing/2017/decorative" val="1"/>
              </a:ext>
            </a:extLst>
          </p:cNvPr>
          <p:cNvSpPr/>
          <p:nvPr/>
        </p:nvSpPr>
        <p:spPr>
          <a:xfrm>
            <a:off x="837394" y="0"/>
            <a:ext cx="419154"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6EB63D-D593-CC44-9F9E-2E4A915E4880}"/>
              </a:ext>
              <a:ext uri="{C183D7F6-B498-43B3-948B-1728B52AA6E4}">
                <adec:decorative xmlns:adec="http://schemas.microsoft.com/office/drawing/2017/decorative" val="1"/>
              </a:ext>
            </a:extLst>
          </p:cNvPr>
          <p:cNvSpPr/>
          <p:nvPr/>
        </p:nvSpPr>
        <p:spPr>
          <a:xfrm>
            <a:off x="1752993" y="0"/>
            <a:ext cx="581415" cy="210589"/>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5A961F9-D99B-7748-BF91-9F1AFE6B4145}"/>
              </a:ext>
              <a:ext uri="{C183D7F6-B498-43B3-948B-1728B52AA6E4}">
                <adec:decorative xmlns:adec="http://schemas.microsoft.com/office/drawing/2017/decorative" val="1"/>
              </a:ext>
            </a:extLst>
          </p:cNvPr>
          <p:cNvSpPr/>
          <p:nvPr/>
        </p:nvSpPr>
        <p:spPr>
          <a:xfrm>
            <a:off x="2334409"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A410CEF-69C5-4B4B-9F4C-E01C555D5AE1}"/>
              </a:ext>
              <a:ext uri="{C183D7F6-B498-43B3-948B-1728B52AA6E4}">
                <adec:decorative xmlns:adec="http://schemas.microsoft.com/office/drawing/2017/decorative" val="1"/>
              </a:ext>
            </a:extLst>
          </p:cNvPr>
          <p:cNvSpPr/>
          <p:nvPr/>
        </p:nvSpPr>
        <p:spPr>
          <a:xfrm>
            <a:off x="2591194" y="0"/>
            <a:ext cx="256786"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E769CFD-30BB-2E46-91C7-BD45AE705C78}"/>
              </a:ext>
              <a:ext uri="{C183D7F6-B498-43B3-948B-1728B52AA6E4}">
                <adec:decorative xmlns:adec="http://schemas.microsoft.com/office/drawing/2017/decorative" val="1"/>
              </a:ext>
            </a:extLst>
          </p:cNvPr>
          <p:cNvSpPr/>
          <p:nvPr/>
        </p:nvSpPr>
        <p:spPr>
          <a:xfrm>
            <a:off x="3560083" y="0"/>
            <a:ext cx="256786" cy="210589"/>
          </a:xfrm>
          <a:prstGeom prst="rect">
            <a:avLst/>
          </a:prstGeom>
          <a:solidFill>
            <a:srgbClr val="00B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C589310-3CD4-9742-A39A-380BE0D0E83A}"/>
              </a:ext>
              <a:ext uri="{C183D7F6-B498-43B3-948B-1728B52AA6E4}">
                <adec:decorative xmlns:adec="http://schemas.microsoft.com/office/drawing/2017/decorative" val="1"/>
              </a:ext>
            </a:extLst>
          </p:cNvPr>
          <p:cNvSpPr/>
          <p:nvPr/>
        </p:nvSpPr>
        <p:spPr>
          <a:xfrm>
            <a:off x="3816869" y="-1"/>
            <a:ext cx="1107642" cy="210589"/>
          </a:xfrm>
          <a:prstGeom prst="rect">
            <a:avLst/>
          </a:prstGeom>
          <a:solidFill>
            <a:srgbClr val="008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350CAFF-D8B6-524D-916C-D4DFE2BBAC1E}"/>
              </a:ext>
              <a:ext uri="{C183D7F6-B498-43B3-948B-1728B52AA6E4}">
                <adec:decorative xmlns:adec="http://schemas.microsoft.com/office/drawing/2017/decorative" val="1"/>
              </a:ext>
            </a:extLst>
          </p:cNvPr>
          <p:cNvSpPr/>
          <p:nvPr/>
        </p:nvSpPr>
        <p:spPr>
          <a:xfrm>
            <a:off x="4924511" y="-1"/>
            <a:ext cx="282101" cy="210590"/>
          </a:xfrm>
          <a:prstGeom prst="rect">
            <a:avLst/>
          </a:prstGeom>
          <a:solidFill>
            <a:srgbClr val="009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398E866-DCE8-4FCA-5978-F813728C9DEF}"/>
              </a:ext>
              <a:ext uri="{C183D7F6-B498-43B3-948B-1728B52AA6E4}">
                <adec:decorative xmlns:adec="http://schemas.microsoft.com/office/drawing/2017/decorative" val="1"/>
              </a:ext>
            </a:extLst>
          </p:cNvPr>
          <p:cNvSpPr/>
          <p:nvPr/>
        </p:nvSpPr>
        <p:spPr>
          <a:xfrm>
            <a:off x="2717692" y="3804056"/>
            <a:ext cx="642500" cy="642500"/>
          </a:xfrm>
          <a:prstGeom prst="ellipse">
            <a:avLst/>
          </a:prstGeom>
          <a:solidFill>
            <a:schemeClr val="bg1"/>
          </a:solidFill>
          <a:ln>
            <a:solidFill>
              <a:srgbClr val="008A96"/>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sz="1000">
                <a:solidFill>
                  <a:schemeClr val="tx1"/>
                </a:solidFill>
              </a:rPr>
              <a:t>and</a:t>
            </a:r>
          </a:p>
        </p:txBody>
      </p:sp>
    </p:spTree>
    <p:extLst>
      <p:ext uri="{BB962C8B-B14F-4D97-AF65-F5344CB8AC3E}">
        <p14:creationId xmlns:p14="http://schemas.microsoft.com/office/powerpoint/2010/main" val="2380475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8F3FF2-FD92-2E6B-59DD-75DEEAF93FA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353339" y="214314"/>
            <a:ext cx="7838661" cy="5574206"/>
          </a:xfrm>
          <a:prstGeom prst="rect">
            <a:avLst/>
          </a:prstGeom>
        </p:spPr>
      </p:pic>
      <p:sp>
        <p:nvSpPr>
          <p:cNvPr id="11" name="Rectangle 10">
            <a:extLst>
              <a:ext uri="{FF2B5EF4-FFF2-40B4-BE49-F238E27FC236}">
                <a16:creationId xmlns:a16="http://schemas.microsoft.com/office/drawing/2014/main" id="{546D708B-29AB-130C-107D-6BA2D8EF4D96}"/>
              </a:ext>
              <a:ext uri="{C183D7F6-B498-43B3-948B-1728B52AA6E4}">
                <adec:decorative xmlns:adec="http://schemas.microsoft.com/office/drawing/2017/decorative" val="1"/>
              </a:ext>
            </a:extLst>
          </p:cNvPr>
          <p:cNvSpPr/>
          <p:nvPr/>
        </p:nvSpPr>
        <p:spPr>
          <a:xfrm>
            <a:off x="0" y="214314"/>
            <a:ext cx="9352722" cy="5574205"/>
          </a:xfrm>
          <a:prstGeom prst="rect">
            <a:avLst/>
          </a:prstGeom>
          <a:gradFill>
            <a:gsLst>
              <a:gs pos="0">
                <a:schemeClr val="tx2">
                  <a:lumMod val="40000"/>
                  <a:lumOff val="60000"/>
                </a:schemeClr>
              </a:gs>
              <a:gs pos="52000">
                <a:srgbClr val="F1F2F2"/>
              </a:gs>
              <a:gs pos="100000">
                <a:srgbClr val="F1F2F2">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C67398AB-E8FB-F75C-5340-5666531FBFA5}"/>
              </a:ext>
              <a:ext uri="{C183D7F6-B498-43B3-948B-1728B52AA6E4}">
                <adec:decorative xmlns:adec="http://schemas.microsoft.com/office/drawing/2017/decorative" val="1"/>
              </a:ext>
            </a:extLst>
          </p:cNvPr>
          <p:cNvGrpSpPr/>
          <p:nvPr/>
        </p:nvGrpSpPr>
        <p:grpSpPr>
          <a:xfrm>
            <a:off x="1082282" y="1284258"/>
            <a:ext cx="6875108" cy="3434316"/>
            <a:chOff x="986589" y="1099837"/>
            <a:chExt cx="6875108" cy="3975008"/>
          </a:xfrm>
        </p:grpSpPr>
        <p:sp>
          <p:nvSpPr>
            <p:cNvPr id="13" name="KEYNOTE PRESENTATION">
              <a:extLst>
                <a:ext uri="{FF2B5EF4-FFF2-40B4-BE49-F238E27FC236}">
                  <a16:creationId xmlns:a16="http://schemas.microsoft.com/office/drawing/2014/main" id="{EC595AC7-FB1B-818B-62DB-CE4AAB2C9C30}"/>
                </a:ext>
              </a:extLst>
            </p:cNvPr>
            <p:cNvSpPr txBox="1"/>
            <p:nvPr userDrawn="1"/>
          </p:nvSpPr>
          <p:spPr>
            <a:xfrm>
              <a:off x="1554476" y="3429000"/>
              <a:ext cx="4705610" cy="930868"/>
            </a:xfrm>
            <a:prstGeom prst="rect">
              <a:avLst/>
            </a:prstGeom>
            <a:ln w="12700">
              <a:miter lim="400000"/>
            </a:ln>
            <a:extLst>
              <a:ext uri="{C572A759-6A51-4108-AA02-DFA0A04FC94B}">
                <ma14:wrappingTextBoxFlag xmlns="" xmlns:ma14="http://schemas.microsoft.com/office/mac/drawingml/2011/main" val="1"/>
              </a:ext>
            </a:extLst>
          </p:spPr>
          <p:txBody>
            <a:bodyPr lIns="22860" rIns="22860">
              <a:noAutofit/>
            </a:bodyPr>
            <a:lstStyle>
              <a:lvl1pPr>
                <a:lnSpc>
                  <a:spcPct val="110000"/>
                </a:lnSpc>
                <a:defRPr sz="3200" i="0" spc="160">
                  <a:solidFill>
                    <a:srgbClr val="6E686F"/>
                  </a:solidFill>
                  <a:latin typeface="Open Sans"/>
                  <a:ea typeface="Open Sans"/>
                  <a:cs typeface="Open Sans"/>
                  <a:sym typeface="Open Sans"/>
                </a:defRPr>
              </a:lvl1pPr>
            </a:lstStyle>
            <a:p>
              <a:r>
                <a:rPr lang="en-AU" sz="2000" spc="0">
                  <a:solidFill>
                    <a:srgbClr val="008A96"/>
                  </a:solidFill>
                  <a:latin typeface="+mn-lt"/>
                  <a:ea typeface="Helvetica" charset="0"/>
                  <a:cs typeface="Helvetica" charset="0"/>
                </a:rPr>
                <a:t>Pull quote</a:t>
              </a:r>
            </a:p>
          </p:txBody>
        </p:sp>
        <p:sp>
          <p:nvSpPr>
            <p:cNvPr id="14" name="Rechteck">
              <a:extLst>
                <a:ext uri="{FF2B5EF4-FFF2-40B4-BE49-F238E27FC236}">
                  <a16:creationId xmlns:a16="http://schemas.microsoft.com/office/drawing/2014/main" id="{7C4F78F7-B58C-3309-951C-17CF96C8CAB8}"/>
                </a:ext>
              </a:extLst>
            </p:cNvPr>
            <p:cNvSpPr/>
            <p:nvPr userDrawn="1"/>
          </p:nvSpPr>
          <p:spPr>
            <a:xfrm>
              <a:off x="986589" y="1099837"/>
              <a:ext cx="6875108" cy="3975008"/>
            </a:xfrm>
            <a:prstGeom prst="rect">
              <a:avLst/>
            </a:prstGeom>
            <a:solidFill>
              <a:schemeClr val="bg1"/>
            </a:solidFill>
            <a:ln w="12700">
              <a:miter lim="400000"/>
            </a:ln>
          </p:spPr>
          <p:txBody>
            <a:bodyPr lIns="25400" tIns="25400" rIns="25400" bIns="25400" anchor="ctr"/>
            <a:lstStyle/>
            <a:p>
              <a:pPr>
                <a:lnSpc>
                  <a:spcPct val="120000"/>
                </a:lnSpc>
                <a:defRPr sz="2600" i="0" spc="0">
                  <a:solidFill>
                    <a:srgbClr val="6E686F"/>
                  </a:solidFill>
                  <a:latin typeface="Open Sans"/>
                  <a:ea typeface="Open Sans"/>
                  <a:cs typeface="Open Sans"/>
                  <a:sym typeface="Open Sans"/>
                </a:defRPr>
              </a:pPr>
              <a:endParaRPr sz="1300">
                <a:latin typeface="Helvetica" charset="0"/>
                <a:ea typeface="Helvetica" charset="0"/>
                <a:cs typeface="Helvetica" charset="0"/>
              </a:endParaRPr>
            </a:p>
          </p:txBody>
        </p:sp>
      </p:grpSp>
      <p:sp>
        <p:nvSpPr>
          <p:cNvPr id="15" name="Title 14">
            <a:extLst>
              <a:ext uri="{FF2B5EF4-FFF2-40B4-BE49-F238E27FC236}">
                <a16:creationId xmlns:a16="http://schemas.microsoft.com/office/drawing/2014/main" id="{58301FB9-9DBC-CF63-5B1F-5566BAF87411}"/>
              </a:ext>
            </a:extLst>
          </p:cNvPr>
          <p:cNvSpPr txBox="1">
            <a:spLocks noGrp="1"/>
          </p:cNvSpPr>
          <p:nvPr>
            <p:ph type="title" idx="4294967295"/>
          </p:nvPr>
        </p:nvSpPr>
        <p:spPr>
          <a:xfrm>
            <a:off x="1471694" y="1801087"/>
            <a:ext cx="6096285" cy="1200329"/>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5BAB"/>
                </a:solidFill>
                <a:effectLst/>
                <a:uLnTx/>
                <a:uFillTx/>
                <a:latin typeface="+mn-lt"/>
                <a:ea typeface="+mn-ea"/>
                <a:cs typeface="+mn-cs"/>
              </a:rPr>
              <a:t>Patient primary care journey example</a:t>
            </a:r>
            <a:endParaRPr kumimoji="0" lang="en-US" sz="3600" b="0" i="0" u="none" strike="noStrike" kern="1200" cap="none" spc="0" normalizeH="0" baseline="0" noProof="0">
              <a:ln>
                <a:noFill/>
              </a:ln>
              <a:solidFill>
                <a:srgbClr val="005BAB"/>
              </a:solidFill>
              <a:effectLst/>
              <a:uLnTx/>
              <a:uFillTx/>
              <a:latin typeface="+mn-lt"/>
              <a:ea typeface="+mn-ea"/>
              <a:cs typeface="+mn-cs"/>
            </a:endParaRPr>
          </a:p>
        </p:txBody>
      </p:sp>
      <p:sp>
        <p:nvSpPr>
          <p:cNvPr id="16" name="TextBox 15">
            <a:extLst>
              <a:ext uri="{FF2B5EF4-FFF2-40B4-BE49-F238E27FC236}">
                <a16:creationId xmlns:a16="http://schemas.microsoft.com/office/drawing/2014/main" id="{0B5F8203-40A9-1F6A-E5B0-CBFA24B6AEF6}"/>
              </a:ext>
            </a:extLst>
          </p:cNvPr>
          <p:cNvSpPr txBox="1"/>
          <p:nvPr/>
        </p:nvSpPr>
        <p:spPr>
          <a:xfrm>
            <a:off x="1468545" y="3295469"/>
            <a:ext cx="4548269" cy="707886"/>
          </a:xfrm>
          <a:prstGeom prst="rect">
            <a:avLst/>
          </a:prstGeom>
          <a:noFill/>
        </p:spPr>
        <p:txBody>
          <a:bodyPr wrap="square" rtlCol="0">
            <a:spAutoFit/>
          </a:bodyPr>
          <a:lstStyle/>
          <a:p>
            <a:r>
              <a:rPr lang="en-US" sz="2000">
                <a:solidFill>
                  <a:srgbClr val="008A96"/>
                </a:solidFill>
              </a:rPr>
              <a:t>Mavis’ primary care journey over a year</a:t>
            </a:r>
          </a:p>
        </p:txBody>
      </p:sp>
    </p:spTree>
    <p:extLst>
      <p:ext uri="{BB962C8B-B14F-4D97-AF65-F5344CB8AC3E}">
        <p14:creationId xmlns:p14="http://schemas.microsoft.com/office/powerpoint/2010/main" val="1351908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DoH New Brand">
      <a:dk1>
        <a:srgbClr val="000000"/>
      </a:dk1>
      <a:lt1>
        <a:srgbClr val="FFFFFF"/>
      </a:lt1>
      <a:dk2>
        <a:srgbClr val="6D6D70"/>
      </a:dk2>
      <a:lt2>
        <a:srgbClr val="F0F1F1"/>
      </a:lt2>
      <a:accent1>
        <a:srgbClr val="008A95"/>
      </a:accent1>
      <a:accent2>
        <a:srgbClr val="005BAB"/>
      </a:accent2>
      <a:accent3>
        <a:srgbClr val="A5A5A5"/>
      </a:accent3>
      <a:accent4>
        <a:srgbClr val="A11165"/>
      </a:accent4>
      <a:accent5>
        <a:srgbClr val="A7B12F"/>
      </a:accent5>
      <a:accent6>
        <a:srgbClr val="E1C50A"/>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HAC-powerpoint-2023" id="{3E62F053-8CE1-2749-9DEB-41FEC34C028D}" vid="{0596A3D3-6620-FF4B-8C30-47ED71F9099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4f1bf92-8efe-42de-a57b-c47f1363fb08" xsi:nil="true"/>
    <lcf76f155ced4ddcb4097134ff3c332f xmlns="7c980402-323e-4976-aa94-186e43b5ebe6">
      <Terms xmlns="http://schemas.microsoft.com/office/infopath/2007/PartnerControls"/>
    </lcf76f155ced4ddcb4097134ff3c332f>
    <SharedWithUsers xmlns="64f1bf92-8efe-42de-a57b-c47f1363fb08">
      <UserInfo>
        <DisplayName>THOMAS, Mark</DisplayName>
        <AccountId>7391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38756645B5D2A428763B0189B7EC204" ma:contentTypeVersion="15" ma:contentTypeDescription="Create a new document." ma:contentTypeScope="" ma:versionID="694a4e33493e4c1fcf52ba2fb96c24dd">
  <xsd:schema xmlns:xsd="http://www.w3.org/2001/XMLSchema" xmlns:xs="http://www.w3.org/2001/XMLSchema" xmlns:p="http://schemas.microsoft.com/office/2006/metadata/properties" xmlns:ns2="7c980402-323e-4976-aa94-186e43b5ebe6" xmlns:ns3="64f1bf92-8efe-42de-a57b-c47f1363fb08" targetNamespace="http://schemas.microsoft.com/office/2006/metadata/properties" ma:root="true" ma:fieldsID="1be21bcf681988cba87f1679f4922a2f" ns2:_="" ns3:_="">
    <xsd:import namespace="7c980402-323e-4976-aa94-186e43b5ebe6"/>
    <xsd:import namespace="64f1bf92-8efe-42de-a57b-c47f1363fb0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980402-323e-4976-aa94-186e43b5eb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89927c38-8944-418e-ac9b-4d6e75543028"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f1bf92-8efe-42de-a57b-c47f1363fb0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5af9e385-1bd1-4bfa-a23e-9bc8d2b423c5}" ma:internalName="TaxCatchAll" ma:showField="CatchAllData" ma:web="64f1bf92-8efe-42de-a57b-c47f1363fb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29F1DE-711E-4FEC-B30C-4957D8EE3752}">
  <ds:schemaRefs>
    <ds:schemaRef ds:uri="64f1bf92-8efe-42de-a57b-c47f1363fb08"/>
    <ds:schemaRef ds:uri="7c980402-323e-4976-aa94-186e43b5ebe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E35CECD-601E-400E-B185-FAC093DFC1D1}">
  <ds:schemaRefs>
    <ds:schemaRef ds:uri="64f1bf92-8efe-42de-a57b-c47f1363fb08"/>
    <ds:schemaRef ds:uri="7c980402-323e-4976-aa94-186e43b5ebe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BBE339F-BAD8-4A76-8A9B-1A7F5211AD3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Department of Health and Aged Care - powerpoint template (1)</Template>
  <TotalTime>0</TotalTime>
  <Words>2968</Words>
  <Application>Microsoft Office PowerPoint</Application>
  <PresentationFormat>Widescreen</PresentationFormat>
  <Paragraphs>215</Paragraphs>
  <Slides>18</Slides>
  <Notes>16</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Arial,Sans-Serif</vt:lpstr>
      <vt:lpstr>Calibri</vt:lpstr>
      <vt:lpstr>Helvetica</vt:lpstr>
      <vt:lpstr>Helvetica Neue</vt:lpstr>
      <vt:lpstr>Helvetica Neue UltraLight</vt:lpstr>
      <vt:lpstr>Open Sans</vt:lpstr>
      <vt:lpstr>Office Theme</vt:lpstr>
      <vt:lpstr>The General Practice in Aged Care Incentive</vt:lpstr>
      <vt:lpstr>Presentation overview</vt:lpstr>
      <vt:lpstr>What is the current experience?</vt:lpstr>
      <vt:lpstr>What is the General Practice in Aged Care Incentive?</vt:lpstr>
      <vt:lpstr>Why is the incentive important? </vt:lpstr>
      <vt:lpstr>How does the incentive work?</vt:lpstr>
      <vt:lpstr>To access this package of care, residential aged care home residents must:</vt:lpstr>
      <vt:lpstr>Incentive service requirements include</vt:lpstr>
      <vt:lpstr>Patient primary care journey example</vt:lpstr>
      <vt:lpstr>Mavis’ primary care journey over a year</vt:lpstr>
      <vt:lpstr>What are the potential benefits to residential aged care home residents?</vt:lpstr>
      <vt:lpstr>What do residential aged care residents need to do to participate?</vt:lpstr>
      <vt:lpstr>What are the alternatives?</vt:lpstr>
      <vt:lpstr>Roles, rights, and choices for residential aged care residents</vt:lpstr>
      <vt:lpstr>In summary</vt:lpstr>
      <vt:lpstr>For more information:</vt:lpstr>
      <vt:lpstr>The following slide may be integrated into the slide deck above if needed</vt:lpstr>
      <vt:lpstr>MyMedicare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Aged Care Experts and Peaks presentation</dc:title>
  <dc:subject>General Practice in Aged Care Incentive</dc:subject>
  <dc:creator>Australian Government Department of Health and Aged Care</dc:creator>
  <cp:lastModifiedBy>Australian Government Department of Health and Aged </cp:lastModifiedBy>
  <cp:revision>2</cp:revision>
  <cp:lastPrinted>2018-09-20T02:29:20Z</cp:lastPrinted>
  <dcterms:created xsi:type="dcterms:W3CDTF">2024-07-23T22:20:22Z</dcterms:created>
  <dcterms:modified xsi:type="dcterms:W3CDTF">2024-08-08T02:01:35Z</dcterms:modified>
</cp:coreProperties>
</file>