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handoutMasterIdLst>
    <p:handoutMasterId r:id="rId17"/>
  </p:handoutMasterIdLst>
  <p:sldIdLst>
    <p:sldId id="260" r:id="rId5"/>
    <p:sldId id="257" r:id="rId6"/>
    <p:sldId id="258" r:id="rId7"/>
    <p:sldId id="259" r:id="rId8"/>
    <p:sldId id="261" r:id="rId9"/>
    <p:sldId id="262" r:id="rId10"/>
    <p:sldId id="264" r:id="rId11"/>
    <p:sldId id="265" r:id="rId12"/>
    <p:sldId id="266" r:id="rId13"/>
    <p:sldId id="267" r:id="rId14"/>
    <p:sldId id="268" r:id="rId15"/>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C91"/>
    <a:srgbClr val="FFFFFF"/>
    <a:srgbClr val="E6E6E6"/>
    <a:srgbClr val="D9D9D9"/>
    <a:srgbClr val="DEDE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473DA4-4050-44C7-81F3-EDB082CA41A3}" v="8" dt="2024-05-17T00:49:21.132"/>
    <p1510:client id="{FD3E4055-CF59-4EBD-94E7-7A90968CBD99}" vWet="2" dt="2024-05-17T00:07:40.4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91" autoAdjust="0"/>
    <p:restoredTop sz="62985" autoAdjust="0"/>
  </p:normalViewPr>
  <p:slideViewPr>
    <p:cSldViewPr snapToGrid="0">
      <p:cViewPr varScale="1">
        <p:scale>
          <a:sx n="68" d="100"/>
          <a:sy n="68" d="100"/>
        </p:scale>
        <p:origin x="195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RODA, Libi" userId="947cf735-4eb4-4522-bad3-fb3ce4847964" providerId="ADAL" clId="{29473DA4-4050-44C7-81F3-EDB082CA41A3}"/>
    <pc:docChg chg="undo custSel modSld modNotesMaster modHandout">
      <pc:chgData name="BORODA, Libi" userId="947cf735-4eb4-4522-bad3-fb3ce4847964" providerId="ADAL" clId="{29473DA4-4050-44C7-81F3-EDB082CA41A3}" dt="2024-05-17T00:50:39.806" v="32" actId="20577"/>
      <pc:docMkLst>
        <pc:docMk/>
      </pc:docMkLst>
      <pc:sldChg chg="modNotesTx">
        <pc:chgData name="BORODA, Libi" userId="947cf735-4eb4-4522-bad3-fb3ce4847964" providerId="ADAL" clId="{29473DA4-4050-44C7-81F3-EDB082CA41A3}" dt="2024-05-17T00:42:37.765" v="3" actId="108"/>
        <pc:sldMkLst>
          <pc:docMk/>
          <pc:sldMk cId="2892653805" sldId="257"/>
        </pc:sldMkLst>
      </pc:sldChg>
      <pc:sldChg chg="modNotesTx">
        <pc:chgData name="BORODA, Libi" userId="947cf735-4eb4-4522-bad3-fb3ce4847964" providerId="ADAL" clId="{29473DA4-4050-44C7-81F3-EDB082CA41A3}" dt="2024-05-17T00:42:44.676" v="5" actId="108"/>
        <pc:sldMkLst>
          <pc:docMk/>
          <pc:sldMk cId="175495748" sldId="258"/>
        </pc:sldMkLst>
      </pc:sldChg>
      <pc:sldChg chg="modNotesTx">
        <pc:chgData name="BORODA, Libi" userId="947cf735-4eb4-4522-bad3-fb3ce4847964" providerId="ADAL" clId="{29473DA4-4050-44C7-81F3-EDB082CA41A3}" dt="2024-05-17T00:43:02.752" v="9" actId="108"/>
        <pc:sldMkLst>
          <pc:docMk/>
          <pc:sldMk cId="2218893664" sldId="259"/>
        </pc:sldMkLst>
      </pc:sldChg>
      <pc:sldChg chg="modNotesTx">
        <pc:chgData name="BORODA, Libi" userId="947cf735-4eb4-4522-bad3-fb3ce4847964" providerId="ADAL" clId="{29473DA4-4050-44C7-81F3-EDB082CA41A3}" dt="2024-05-17T00:42:30.026" v="2" actId="108"/>
        <pc:sldMkLst>
          <pc:docMk/>
          <pc:sldMk cId="2693460992" sldId="260"/>
        </pc:sldMkLst>
      </pc:sldChg>
      <pc:sldChg chg="modNotesTx">
        <pc:chgData name="BORODA, Libi" userId="947cf735-4eb4-4522-bad3-fb3ce4847964" providerId="ADAL" clId="{29473DA4-4050-44C7-81F3-EDB082CA41A3}" dt="2024-05-17T00:42:58.074" v="8" actId="108"/>
        <pc:sldMkLst>
          <pc:docMk/>
          <pc:sldMk cId="2219317682" sldId="261"/>
        </pc:sldMkLst>
      </pc:sldChg>
      <pc:sldChg chg="modNotesTx">
        <pc:chgData name="BORODA, Libi" userId="947cf735-4eb4-4522-bad3-fb3ce4847964" providerId="ADAL" clId="{29473DA4-4050-44C7-81F3-EDB082CA41A3}" dt="2024-05-17T00:43:06.420" v="10" actId="108"/>
        <pc:sldMkLst>
          <pc:docMk/>
          <pc:sldMk cId="3381802015" sldId="262"/>
        </pc:sldMkLst>
      </pc:sldChg>
      <pc:sldChg chg="modNotesTx">
        <pc:chgData name="BORODA, Libi" userId="947cf735-4eb4-4522-bad3-fb3ce4847964" providerId="ADAL" clId="{29473DA4-4050-44C7-81F3-EDB082CA41A3}" dt="2024-05-17T00:43:10.512" v="11" actId="108"/>
        <pc:sldMkLst>
          <pc:docMk/>
          <pc:sldMk cId="3051589589" sldId="264"/>
        </pc:sldMkLst>
      </pc:sldChg>
      <pc:sldChg chg="modNotesTx">
        <pc:chgData name="BORODA, Libi" userId="947cf735-4eb4-4522-bad3-fb3ce4847964" providerId="ADAL" clId="{29473DA4-4050-44C7-81F3-EDB082CA41A3}" dt="2024-05-17T00:43:16.644" v="12" actId="108"/>
        <pc:sldMkLst>
          <pc:docMk/>
          <pc:sldMk cId="219012892" sldId="265"/>
        </pc:sldMkLst>
      </pc:sldChg>
      <pc:sldChg chg="modNotesTx">
        <pc:chgData name="BORODA, Libi" userId="947cf735-4eb4-4522-bad3-fb3ce4847964" providerId="ADAL" clId="{29473DA4-4050-44C7-81F3-EDB082CA41A3}" dt="2024-05-17T00:43:19.772" v="13" actId="108"/>
        <pc:sldMkLst>
          <pc:docMk/>
          <pc:sldMk cId="946054666" sldId="266"/>
        </pc:sldMkLst>
      </pc:sldChg>
      <pc:sldChg chg="modNotesTx">
        <pc:chgData name="BORODA, Libi" userId="947cf735-4eb4-4522-bad3-fb3ce4847964" providerId="ADAL" clId="{29473DA4-4050-44C7-81F3-EDB082CA41A3}" dt="2024-05-17T00:50:39.806" v="32" actId="20577"/>
        <pc:sldMkLst>
          <pc:docMk/>
          <pc:sldMk cId="207990201" sldId="267"/>
        </pc:sldMkLst>
      </pc:sldChg>
      <pc:sldChg chg="modNotesTx">
        <pc:chgData name="BORODA, Libi" userId="947cf735-4eb4-4522-bad3-fb3ce4847964" providerId="ADAL" clId="{29473DA4-4050-44C7-81F3-EDB082CA41A3}" dt="2024-05-17T00:43:25.775" v="15" actId="108"/>
        <pc:sldMkLst>
          <pc:docMk/>
          <pc:sldMk cId="2406053749" sldId="26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98F796-D554-B65B-D118-D9532B7B5582}"/>
              </a:ext>
            </a:extLst>
          </p:cNvPr>
          <p:cNvSpPr>
            <a:spLocks noGrp="1"/>
          </p:cNvSpPr>
          <p:nvPr>
            <p:ph type="hdr" sz="quarter"/>
          </p:nvPr>
        </p:nvSpPr>
        <p:spPr>
          <a:xfrm>
            <a:off x="0" y="0"/>
            <a:ext cx="3078758" cy="512302"/>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0ADD20A2-99C7-FA46-BD4F-5C74F9F8DD25}"/>
              </a:ext>
            </a:extLst>
          </p:cNvPr>
          <p:cNvSpPr>
            <a:spLocks noGrp="1"/>
          </p:cNvSpPr>
          <p:nvPr>
            <p:ph type="dt" sz="quarter" idx="1"/>
          </p:nvPr>
        </p:nvSpPr>
        <p:spPr>
          <a:xfrm>
            <a:off x="4024203" y="0"/>
            <a:ext cx="3078758" cy="512302"/>
          </a:xfrm>
          <a:prstGeom prst="rect">
            <a:avLst/>
          </a:prstGeom>
        </p:spPr>
        <p:txBody>
          <a:bodyPr vert="horz" lIns="91440" tIns="45720" rIns="91440" bIns="45720" rtlCol="0"/>
          <a:lstStyle>
            <a:lvl1pPr algn="r">
              <a:defRPr sz="1200"/>
            </a:lvl1pPr>
          </a:lstStyle>
          <a:p>
            <a:fld id="{2BCC6407-8D93-49AB-905D-6F338ED74D9F}" type="datetimeFigureOut">
              <a:rPr lang="en-AU" smtClean="0"/>
              <a:t>17/05/2024</a:t>
            </a:fld>
            <a:endParaRPr lang="en-AU"/>
          </a:p>
        </p:txBody>
      </p:sp>
      <p:sp>
        <p:nvSpPr>
          <p:cNvPr id="4" name="Footer Placeholder 3">
            <a:extLst>
              <a:ext uri="{FF2B5EF4-FFF2-40B4-BE49-F238E27FC236}">
                <a16:creationId xmlns:a16="http://schemas.microsoft.com/office/drawing/2014/main" id="{5D6F1D6F-FB4E-5CC1-FFE5-EB05E7CCCAE4}"/>
              </a:ext>
            </a:extLst>
          </p:cNvPr>
          <p:cNvSpPr>
            <a:spLocks noGrp="1"/>
          </p:cNvSpPr>
          <p:nvPr>
            <p:ph type="ftr" sz="quarter" idx="2"/>
          </p:nvPr>
        </p:nvSpPr>
        <p:spPr>
          <a:xfrm>
            <a:off x="0" y="9722311"/>
            <a:ext cx="3078758" cy="512302"/>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14D9AB46-28A2-41B7-13C3-2C7BE8E6C7CF}"/>
              </a:ext>
            </a:extLst>
          </p:cNvPr>
          <p:cNvSpPr>
            <a:spLocks noGrp="1"/>
          </p:cNvSpPr>
          <p:nvPr>
            <p:ph type="sldNum" sz="quarter" idx="3"/>
          </p:nvPr>
        </p:nvSpPr>
        <p:spPr>
          <a:xfrm>
            <a:off x="4024203" y="9722311"/>
            <a:ext cx="3078758" cy="512302"/>
          </a:xfrm>
          <a:prstGeom prst="rect">
            <a:avLst/>
          </a:prstGeom>
        </p:spPr>
        <p:txBody>
          <a:bodyPr vert="horz" lIns="91440" tIns="45720" rIns="91440" bIns="45720" rtlCol="0" anchor="b"/>
          <a:lstStyle>
            <a:lvl1pPr algn="r">
              <a:defRPr sz="1200"/>
            </a:lvl1pPr>
          </a:lstStyle>
          <a:p>
            <a:fld id="{DD7627D6-4590-4B9F-9969-3844880FC01F}" type="slidenum">
              <a:rPr lang="en-AU" smtClean="0"/>
              <a:t>‹#›</a:t>
            </a:fld>
            <a:endParaRPr lang="en-AU"/>
          </a:p>
        </p:txBody>
      </p:sp>
    </p:spTree>
    <p:extLst>
      <p:ext uri="{BB962C8B-B14F-4D97-AF65-F5344CB8AC3E}">
        <p14:creationId xmlns:p14="http://schemas.microsoft.com/office/powerpoint/2010/main" val="15528580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78427" cy="513508"/>
          </a:xfrm>
          <a:prstGeom prst="rect">
            <a:avLst/>
          </a:prstGeom>
        </p:spPr>
        <p:txBody>
          <a:bodyPr vert="horz" lIns="99075" tIns="49538" rIns="99075" bIns="49538" rtlCol="0"/>
          <a:lstStyle>
            <a:lvl1pPr algn="l">
              <a:defRPr sz="1300"/>
            </a:lvl1pPr>
          </a:lstStyle>
          <a:p>
            <a:endParaRPr lang="en-AU"/>
          </a:p>
        </p:txBody>
      </p:sp>
      <p:sp>
        <p:nvSpPr>
          <p:cNvPr id="3" name="Date Placeholder 2"/>
          <p:cNvSpPr>
            <a:spLocks noGrp="1"/>
          </p:cNvSpPr>
          <p:nvPr>
            <p:ph type="dt" idx="1"/>
          </p:nvPr>
        </p:nvSpPr>
        <p:spPr>
          <a:xfrm>
            <a:off x="4023994" y="2"/>
            <a:ext cx="3078427" cy="513508"/>
          </a:xfrm>
          <a:prstGeom prst="rect">
            <a:avLst/>
          </a:prstGeom>
        </p:spPr>
        <p:txBody>
          <a:bodyPr vert="horz" lIns="99075" tIns="49538" rIns="99075" bIns="49538" rtlCol="0"/>
          <a:lstStyle>
            <a:lvl1pPr algn="r">
              <a:defRPr sz="1300"/>
            </a:lvl1pPr>
          </a:lstStyle>
          <a:p>
            <a:fld id="{9DDCF80E-5A27-447C-ABF3-9F12DC296832}" type="datetimeFigureOut">
              <a:rPr lang="en-AU" smtClean="0"/>
              <a:t>17/05/2024</a:t>
            </a:fld>
            <a:endParaRPr lang="en-AU"/>
          </a:p>
        </p:txBody>
      </p:sp>
      <p:sp>
        <p:nvSpPr>
          <p:cNvPr id="4" name="Slide Image Placeholder 3"/>
          <p:cNvSpPr>
            <a:spLocks noGrp="1" noRot="1" noChangeAspect="1"/>
          </p:cNvSpPr>
          <p:nvPr>
            <p:ph type="sldImg" idx="2"/>
          </p:nvPr>
        </p:nvSpPr>
        <p:spPr>
          <a:xfrm>
            <a:off x="482600" y="1277938"/>
            <a:ext cx="6142038" cy="3455987"/>
          </a:xfrm>
          <a:prstGeom prst="rect">
            <a:avLst/>
          </a:prstGeom>
          <a:noFill/>
          <a:ln w="12700">
            <a:solidFill>
              <a:prstClr val="black"/>
            </a:solidFill>
          </a:ln>
        </p:spPr>
        <p:txBody>
          <a:bodyPr vert="horz" lIns="99075" tIns="49538" rIns="99075" bIns="49538" rtlCol="0" anchor="ctr"/>
          <a:lstStyle/>
          <a:p>
            <a:endParaRPr lang="en-AU"/>
          </a:p>
        </p:txBody>
      </p:sp>
      <p:sp>
        <p:nvSpPr>
          <p:cNvPr id="5" name="Notes Placeholder 4"/>
          <p:cNvSpPr>
            <a:spLocks noGrp="1"/>
          </p:cNvSpPr>
          <p:nvPr>
            <p:ph type="body" sz="quarter" idx="3"/>
          </p:nvPr>
        </p:nvSpPr>
        <p:spPr>
          <a:xfrm>
            <a:off x="710407" y="4925409"/>
            <a:ext cx="5683250" cy="4029879"/>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2" y="9721109"/>
            <a:ext cx="3078427" cy="513507"/>
          </a:xfrm>
          <a:prstGeom prst="rect">
            <a:avLst/>
          </a:prstGeom>
        </p:spPr>
        <p:txBody>
          <a:bodyPr vert="horz" lIns="99075" tIns="49538" rIns="99075" bIns="49538" rtlCol="0" anchor="b"/>
          <a:lstStyle>
            <a:lvl1pPr algn="l">
              <a:defRPr sz="1300"/>
            </a:lvl1pPr>
          </a:lstStyle>
          <a:p>
            <a:endParaRPr lang="en-AU"/>
          </a:p>
        </p:txBody>
      </p:sp>
      <p:sp>
        <p:nvSpPr>
          <p:cNvPr id="7" name="Slide Number Placeholder 6"/>
          <p:cNvSpPr>
            <a:spLocks noGrp="1"/>
          </p:cNvSpPr>
          <p:nvPr>
            <p:ph type="sldNum" sz="quarter" idx="5"/>
          </p:nvPr>
        </p:nvSpPr>
        <p:spPr>
          <a:xfrm>
            <a:off x="4023994" y="9721109"/>
            <a:ext cx="3078427" cy="513507"/>
          </a:xfrm>
          <a:prstGeom prst="rect">
            <a:avLst/>
          </a:prstGeom>
        </p:spPr>
        <p:txBody>
          <a:bodyPr vert="horz" lIns="99075" tIns="49538" rIns="99075" bIns="49538" rtlCol="0" anchor="b"/>
          <a:lstStyle>
            <a:lvl1pPr algn="r">
              <a:defRPr sz="1300"/>
            </a:lvl1pPr>
          </a:lstStyle>
          <a:p>
            <a:fld id="{2E1CE9FD-B6F5-4972-838C-739F2E19BD13}" type="slidenum">
              <a:rPr lang="en-AU" smtClean="0"/>
              <a:t>‹#›</a:t>
            </a:fld>
            <a:endParaRPr lang="en-AU"/>
          </a:p>
        </p:txBody>
      </p:sp>
    </p:spTree>
    <p:extLst>
      <p:ext uri="{BB962C8B-B14F-4D97-AF65-F5344CB8AC3E}">
        <p14:creationId xmlns:p14="http://schemas.microsoft.com/office/powerpoint/2010/main" val="282974061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dsoachangeofneed@Health.gov.au"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fontAlgn="base"/>
            <a:r>
              <a:rPr lang="en-AU" sz="1300" dirty="0">
                <a:solidFill>
                  <a:srgbClr val="000000"/>
                </a:solidFill>
                <a:latin typeface="Arial" panose="020B0604020202020204" pitchFamily="34" charset="0"/>
                <a:cs typeface="Arial" panose="020B0604020202020204" pitchFamily="34" charset="0"/>
              </a:rPr>
              <a:t>Welcome to our Disability Support for Older Australians Change of Needs application form instructional video. This short step-by-step video has been designed to show you how to accurately fill out the form, and what additional key information is needed to support your application submission.  </a:t>
            </a:r>
          </a:p>
        </p:txBody>
      </p:sp>
      <p:sp>
        <p:nvSpPr>
          <p:cNvPr id="4" name="Slide Number Placeholder 3"/>
          <p:cNvSpPr>
            <a:spLocks noGrp="1"/>
          </p:cNvSpPr>
          <p:nvPr>
            <p:ph type="sldNum" sz="quarter" idx="5"/>
          </p:nvPr>
        </p:nvSpPr>
        <p:spPr/>
        <p:txBody>
          <a:bodyPr/>
          <a:lstStyle/>
          <a:p>
            <a:fld id="{2E1CE9FD-B6F5-4972-838C-739F2E19BD13}" type="slidenum">
              <a:rPr lang="en-AU" smtClean="0"/>
              <a:t>1</a:t>
            </a:fld>
            <a:endParaRPr lang="en-AU"/>
          </a:p>
        </p:txBody>
      </p:sp>
    </p:spTree>
    <p:extLst>
      <p:ext uri="{BB962C8B-B14F-4D97-AF65-F5344CB8AC3E}">
        <p14:creationId xmlns:p14="http://schemas.microsoft.com/office/powerpoint/2010/main" val="2246736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fontAlgn="base"/>
            <a:r>
              <a:rPr lang="en-AU" sz="1300" dirty="0">
                <a:solidFill>
                  <a:srgbClr val="000000"/>
                </a:solidFill>
                <a:latin typeface="Arial" panose="020B0604020202020204" pitchFamily="34" charset="0"/>
                <a:cs typeface="Arial" panose="020B0604020202020204" pitchFamily="34" charset="0"/>
              </a:rPr>
              <a:t>When completing Part D it is important to comprehensively outline what your client’s change in need is, and how this change occurred. You must explain how the DSOA Support Types requested in Part C directly address your client’s change in need.  </a:t>
            </a:r>
          </a:p>
          <a:p>
            <a:pPr defTabSz="990752" fontAlgn="base"/>
            <a:endParaRPr lang="en-AU" sz="1300" dirty="0">
              <a:solidFill>
                <a:srgbClr val="000000"/>
              </a:solidFill>
              <a:latin typeface="Arial" panose="020B0604020202020204" pitchFamily="34" charset="0"/>
              <a:cs typeface="Arial" panose="020B0604020202020204" pitchFamily="34" charset="0"/>
            </a:endParaRPr>
          </a:p>
          <a:p>
            <a:pPr defTabSz="990752" fontAlgn="base"/>
            <a:r>
              <a:rPr lang="en-AU" sz="1300" dirty="0">
                <a:solidFill>
                  <a:srgbClr val="000000"/>
                </a:solidFill>
                <a:latin typeface="Arial" panose="020B0604020202020204" pitchFamily="34" charset="0"/>
                <a:cs typeface="Arial" panose="020B0604020202020204" pitchFamily="34" charset="0"/>
              </a:rPr>
              <a:t>When answering this question, you may wish to consider whether the client has access to other informal or formal supports</a:t>
            </a:r>
            <a:r>
              <a:rPr lang="en-AU" sz="1300">
                <a:solidFill>
                  <a:srgbClr val="000000"/>
                </a:solidFill>
                <a:latin typeface="Arial" panose="020B0604020202020204" pitchFamily="34" charset="0"/>
                <a:cs typeface="Arial" panose="020B0604020202020204" pitchFamily="34" charset="0"/>
              </a:rPr>
              <a:t>. Is </a:t>
            </a:r>
            <a:r>
              <a:rPr lang="en-AU" sz="1300" dirty="0">
                <a:solidFill>
                  <a:srgbClr val="000000"/>
                </a:solidFill>
                <a:latin typeface="Arial" panose="020B0604020202020204" pitchFamily="34" charset="0"/>
                <a:cs typeface="Arial" panose="020B0604020202020204" pitchFamily="34" charset="0"/>
              </a:rPr>
              <a:t>the client eligible to access funding from other sources? For example, hospital, state-based funding or through the Commonwealth Home Support Programme (CHSP).  Have you considered other accommodation options to support the client’s needs? Or are there any other services your client is receiving that can address their specific needs? </a:t>
            </a:r>
          </a:p>
          <a:p>
            <a:pPr defTabSz="990752" fontAlgn="base"/>
            <a:endParaRPr lang="en-AU" sz="1300" dirty="0">
              <a:solidFill>
                <a:srgbClr val="000000"/>
              </a:solidFill>
              <a:latin typeface="Arial" panose="020B0604020202020204" pitchFamily="34" charset="0"/>
              <a:cs typeface="Arial" panose="020B0604020202020204" pitchFamily="34" charset="0"/>
            </a:endParaRPr>
          </a:p>
          <a:p>
            <a:pPr defTabSz="990752" fontAlgn="base"/>
            <a:r>
              <a:rPr lang="en-AU" sz="1300" dirty="0">
                <a:solidFill>
                  <a:srgbClr val="000000"/>
                </a:solidFill>
                <a:latin typeface="Arial" panose="020B0604020202020204" pitchFamily="34" charset="0"/>
                <a:cs typeface="Arial" panose="020B0604020202020204" pitchFamily="34" charset="0"/>
              </a:rPr>
              <a:t>Ensure that Part E is completed and ticked by the client’s DSOA service coordinator. By completing this section, you accept and agree that you are directly responsible for any submissions made to the department by your organisation. You confirm that to the best of your knowledge, the information contained in your submission is true and accurate and that no other information that is relevant is known to you. </a:t>
            </a:r>
          </a:p>
          <a:p>
            <a:pPr defTabSz="990752" fontAlgn="base"/>
            <a:endParaRPr lang="en-AU" sz="1300" dirty="0">
              <a:solidFill>
                <a:srgbClr val="00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1CE9FD-B6F5-4972-838C-739F2E19BD13}" type="slidenum">
              <a:rPr lang="en-AU" smtClean="0"/>
              <a:t>10</a:t>
            </a:fld>
            <a:endParaRPr lang="en-AU"/>
          </a:p>
        </p:txBody>
      </p:sp>
    </p:spTree>
    <p:extLst>
      <p:ext uri="{BB962C8B-B14F-4D97-AF65-F5344CB8AC3E}">
        <p14:creationId xmlns:p14="http://schemas.microsoft.com/office/powerpoint/2010/main" val="745700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fontAlgn="base"/>
            <a:r>
              <a:rPr lang="en-AU" sz="1300" dirty="0">
                <a:solidFill>
                  <a:srgbClr val="000000"/>
                </a:solidFill>
                <a:latin typeface="Arial" panose="020B0604020202020204" pitchFamily="34" charset="0"/>
                <a:cs typeface="Arial" panose="020B0604020202020204" pitchFamily="34" charset="0"/>
              </a:rPr>
              <a:t>Thank you for watching our instructional video. The completed application form, and all supporting evidence can now be submitted to </a:t>
            </a:r>
            <a:r>
              <a:rPr lang="en-AU" sz="1300" dirty="0">
                <a:solidFill>
                  <a:srgbClr val="0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dsoachangeofneed@Health.gov.au</a:t>
            </a:r>
            <a:r>
              <a:rPr lang="en-AU" sz="1300" dirty="0">
                <a:solidFill>
                  <a:srgbClr val="000000"/>
                </a:solidFill>
                <a:latin typeface="Arial" panose="020B0604020202020204" pitchFamily="34" charset="0"/>
                <a:cs typeface="Arial" panose="020B0604020202020204" pitchFamily="34" charset="0"/>
              </a:rPr>
              <a:t>.   </a:t>
            </a:r>
            <a:br>
              <a:rPr lang="en-AU" sz="1300" dirty="0">
                <a:solidFill>
                  <a:srgbClr val="000000"/>
                </a:solidFill>
                <a:latin typeface="Arial" panose="020B0604020202020204" pitchFamily="34" charset="0"/>
                <a:cs typeface="Arial" panose="020B0604020202020204" pitchFamily="34" charset="0"/>
              </a:rPr>
            </a:br>
            <a:r>
              <a:rPr lang="en-AU" sz="1300" dirty="0">
                <a:solidFill>
                  <a:srgbClr val="000000"/>
                </a:solidFill>
                <a:latin typeface="Arial" panose="020B0604020202020204" pitchFamily="34" charset="0"/>
                <a:cs typeface="Arial" panose="020B0604020202020204" pitchFamily="34" charset="0"/>
              </a:rPr>
              <a:t> </a:t>
            </a:r>
          </a:p>
          <a:p>
            <a:pPr defTabSz="990752" fontAlgn="base"/>
            <a:r>
              <a:rPr lang="en-AU" sz="1300" dirty="0">
                <a:solidFill>
                  <a:srgbClr val="000000"/>
                </a:solidFill>
                <a:latin typeface="Arial" panose="020B0604020202020204" pitchFamily="34" charset="0"/>
                <a:cs typeface="Arial" panose="020B0604020202020204" pitchFamily="34" charset="0"/>
              </a:rPr>
              <a:t>For more information about the Change of Needs process, please refer to the Change of Needs Fact Sheet and Section 3.3 of the DSOA Program Manual. </a:t>
            </a:r>
          </a:p>
        </p:txBody>
      </p:sp>
      <p:sp>
        <p:nvSpPr>
          <p:cNvPr id="4" name="Slide Number Placeholder 3"/>
          <p:cNvSpPr>
            <a:spLocks noGrp="1"/>
          </p:cNvSpPr>
          <p:nvPr>
            <p:ph type="sldNum" sz="quarter" idx="5"/>
          </p:nvPr>
        </p:nvSpPr>
        <p:spPr/>
        <p:txBody>
          <a:bodyPr/>
          <a:lstStyle/>
          <a:p>
            <a:fld id="{2E1CE9FD-B6F5-4972-838C-739F2E19BD13}" type="slidenum">
              <a:rPr lang="en-AU" smtClean="0"/>
              <a:t>11</a:t>
            </a:fld>
            <a:endParaRPr lang="en-AU"/>
          </a:p>
        </p:txBody>
      </p:sp>
    </p:spTree>
    <p:extLst>
      <p:ext uri="{BB962C8B-B14F-4D97-AF65-F5344CB8AC3E}">
        <p14:creationId xmlns:p14="http://schemas.microsoft.com/office/powerpoint/2010/main" val="3353724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fontAlgn="base"/>
            <a:r>
              <a:rPr lang="en-AU" sz="1300" dirty="0">
                <a:solidFill>
                  <a:srgbClr val="000000"/>
                </a:solidFill>
                <a:latin typeface="Arial" panose="020B0604020202020204" pitchFamily="34" charset="0"/>
                <a:cs typeface="Arial" panose="020B0604020202020204" pitchFamily="34" charset="0"/>
              </a:rPr>
              <a:t>The Change of Needs application form can be found on the DSOA website. This link will take you to the most recent version of the form. </a:t>
            </a:r>
          </a:p>
        </p:txBody>
      </p:sp>
      <p:sp>
        <p:nvSpPr>
          <p:cNvPr id="4" name="Slide Number Placeholder 3"/>
          <p:cNvSpPr>
            <a:spLocks noGrp="1"/>
          </p:cNvSpPr>
          <p:nvPr>
            <p:ph type="sldNum" sz="quarter" idx="5"/>
          </p:nvPr>
        </p:nvSpPr>
        <p:spPr/>
        <p:txBody>
          <a:bodyPr/>
          <a:lstStyle/>
          <a:p>
            <a:fld id="{2E1CE9FD-B6F5-4972-838C-739F2E19BD13}" type="slidenum">
              <a:rPr lang="en-AU" smtClean="0"/>
              <a:t>2</a:t>
            </a:fld>
            <a:endParaRPr lang="en-AU"/>
          </a:p>
        </p:txBody>
      </p:sp>
    </p:spTree>
    <p:extLst>
      <p:ext uri="{BB962C8B-B14F-4D97-AF65-F5344CB8AC3E}">
        <p14:creationId xmlns:p14="http://schemas.microsoft.com/office/powerpoint/2010/main" val="1225997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fontAlgn="base"/>
            <a:r>
              <a:rPr lang="en-AU" sz="1300" dirty="0">
                <a:solidFill>
                  <a:srgbClr val="000000"/>
                </a:solidFill>
                <a:latin typeface="Arial" panose="020B0604020202020204" pitchFamily="34" charset="0"/>
                <a:cs typeface="Arial" panose="020B0604020202020204" pitchFamily="34" charset="0"/>
              </a:rPr>
              <a:t>You will be required to scroll down until you see Appendix E. </a:t>
            </a:r>
          </a:p>
        </p:txBody>
      </p:sp>
      <p:sp>
        <p:nvSpPr>
          <p:cNvPr id="4" name="Slide Number Placeholder 3"/>
          <p:cNvSpPr>
            <a:spLocks noGrp="1"/>
          </p:cNvSpPr>
          <p:nvPr>
            <p:ph type="sldNum" sz="quarter" idx="5"/>
          </p:nvPr>
        </p:nvSpPr>
        <p:spPr/>
        <p:txBody>
          <a:bodyPr/>
          <a:lstStyle/>
          <a:p>
            <a:fld id="{2E1CE9FD-B6F5-4972-838C-739F2E19BD13}" type="slidenum">
              <a:rPr lang="en-AU" smtClean="0"/>
              <a:t>3</a:t>
            </a:fld>
            <a:endParaRPr lang="en-AU"/>
          </a:p>
        </p:txBody>
      </p:sp>
    </p:spTree>
    <p:extLst>
      <p:ext uri="{BB962C8B-B14F-4D97-AF65-F5344CB8AC3E}">
        <p14:creationId xmlns:p14="http://schemas.microsoft.com/office/powerpoint/2010/main" val="1317090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fontAlgn="base"/>
            <a:r>
              <a:rPr lang="en-AU" sz="1300" dirty="0">
                <a:solidFill>
                  <a:srgbClr val="000000"/>
                </a:solidFill>
                <a:latin typeface="Arial" panose="020B0604020202020204" pitchFamily="34" charset="0"/>
                <a:cs typeface="Arial" panose="020B0604020202020204" pitchFamily="34" charset="0"/>
              </a:rPr>
              <a:t>Download the form in Microsoft Word format. Click “Open File” to access the form.  </a:t>
            </a:r>
          </a:p>
        </p:txBody>
      </p:sp>
      <p:sp>
        <p:nvSpPr>
          <p:cNvPr id="4" name="Slide Number Placeholder 3"/>
          <p:cNvSpPr>
            <a:spLocks noGrp="1"/>
          </p:cNvSpPr>
          <p:nvPr>
            <p:ph type="sldNum" sz="quarter" idx="5"/>
          </p:nvPr>
        </p:nvSpPr>
        <p:spPr/>
        <p:txBody>
          <a:bodyPr/>
          <a:lstStyle/>
          <a:p>
            <a:fld id="{2E1CE9FD-B6F5-4972-838C-739F2E19BD13}" type="slidenum">
              <a:rPr lang="en-AU" smtClean="0"/>
              <a:t>4</a:t>
            </a:fld>
            <a:endParaRPr lang="en-AU"/>
          </a:p>
        </p:txBody>
      </p:sp>
    </p:spTree>
    <p:extLst>
      <p:ext uri="{BB962C8B-B14F-4D97-AF65-F5344CB8AC3E}">
        <p14:creationId xmlns:p14="http://schemas.microsoft.com/office/powerpoint/2010/main" val="3378040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fontAlgn="base"/>
            <a:r>
              <a:rPr lang="en-AU" sz="1300" dirty="0">
                <a:solidFill>
                  <a:srgbClr val="000000"/>
                </a:solidFill>
                <a:latin typeface="Arial" panose="020B0604020202020204" pitchFamily="34" charset="0"/>
                <a:cs typeface="Arial" panose="020B0604020202020204" pitchFamily="34" charset="0"/>
              </a:rPr>
              <a:t>This is what the form looks like when opened. </a:t>
            </a:r>
          </a:p>
        </p:txBody>
      </p:sp>
      <p:sp>
        <p:nvSpPr>
          <p:cNvPr id="4" name="Slide Number Placeholder 3"/>
          <p:cNvSpPr>
            <a:spLocks noGrp="1"/>
          </p:cNvSpPr>
          <p:nvPr>
            <p:ph type="sldNum" sz="quarter" idx="5"/>
          </p:nvPr>
        </p:nvSpPr>
        <p:spPr/>
        <p:txBody>
          <a:bodyPr/>
          <a:lstStyle/>
          <a:p>
            <a:fld id="{2E1CE9FD-B6F5-4972-838C-739F2E19BD13}" type="slidenum">
              <a:rPr lang="en-AU" smtClean="0"/>
              <a:t>5</a:t>
            </a:fld>
            <a:endParaRPr lang="en-AU"/>
          </a:p>
        </p:txBody>
      </p:sp>
    </p:spTree>
    <p:extLst>
      <p:ext uri="{BB962C8B-B14F-4D97-AF65-F5344CB8AC3E}">
        <p14:creationId xmlns:p14="http://schemas.microsoft.com/office/powerpoint/2010/main" val="2786169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fontAlgn="base"/>
            <a:r>
              <a:rPr lang="en-AU" sz="1300" dirty="0">
                <a:solidFill>
                  <a:srgbClr val="000000"/>
                </a:solidFill>
                <a:latin typeface="Arial" panose="020B0604020202020204" pitchFamily="34" charset="0"/>
                <a:cs typeface="Arial" panose="020B0604020202020204" pitchFamily="34" charset="0"/>
              </a:rPr>
              <a:t>Please ensure to read pages 1 and 2 of the form. They contain important information about what deems a client eligible for additional funding and what evidence is required to support your submission.  </a:t>
            </a:r>
          </a:p>
        </p:txBody>
      </p:sp>
      <p:sp>
        <p:nvSpPr>
          <p:cNvPr id="4" name="Slide Number Placeholder 3"/>
          <p:cNvSpPr>
            <a:spLocks noGrp="1"/>
          </p:cNvSpPr>
          <p:nvPr>
            <p:ph type="sldNum" sz="quarter" idx="5"/>
          </p:nvPr>
        </p:nvSpPr>
        <p:spPr/>
        <p:txBody>
          <a:bodyPr/>
          <a:lstStyle/>
          <a:p>
            <a:fld id="{2E1CE9FD-B6F5-4972-838C-739F2E19BD13}" type="slidenum">
              <a:rPr lang="en-AU" smtClean="0"/>
              <a:t>6</a:t>
            </a:fld>
            <a:endParaRPr lang="en-AU"/>
          </a:p>
        </p:txBody>
      </p:sp>
    </p:spTree>
    <p:extLst>
      <p:ext uri="{BB962C8B-B14F-4D97-AF65-F5344CB8AC3E}">
        <p14:creationId xmlns:p14="http://schemas.microsoft.com/office/powerpoint/2010/main" val="1695383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fontAlgn="base"/>
            <a:r>
              <a:rPr lang="en-AU" sz="1300" dirty="0">
                <a:solidFill>
                  <a:srgbClr val="000000"/>
                </a:solidFill>
                <a:latin typeface="Arial" panose="020B0604020202020204" pitchFamily="34" charset="0"/>
                <a:cs typeface="Arial" panose="020B0604020202020204" pitchFamily="34" charset="0"/>
              </a:rPr>
              <a:t>When completing questions in Part A, you can refer to your program schedule or grant agreement.  </a:t>
            </a:r>
            <a:br>
              <a:rPr lang="en-AU" sz="1300" dirty="0">
                <a:solidFill>
                  <a:srgbClr val="000000"/>
                </a:solidFill>
                <a:latin typeface="Arial" panose="020B0604020202020204" pitchFamily="34" charset="0"/>
                <a:cs typeface="Arial" panose="020B0604020202020204" pitchFamily="34" charset="0"/>
              </a:rPr>
            </a:br>
            <a:r>
              <a:rPr lang="en-AU" sz="1300" dirty="0">
                <a:solidFill>
                  <a:srgbClr val="000000"/>
                </a:solidFill>
                <a:latin typeface="Arial" panose="020B0604020202020204" pitchFamily="34" charset="0"/>
                <a:cs typeface="Arial" panose="020B0604020202020204" pitchFamily="34" charset="0"/>
              </a:rPr>
              <a:t> </a:t>
            </a:r>
          </a:p>
          <a:p>
            <a:pPr defTabSz="990752" fontAlgn="base"/>
            <a:r>
              <a:rPr lang="en-AU" sz="1300" dirty="0">
                <a:solidFill>
                  <a:srgbClr val="000000"/>
                </a:solidFill>
                <a:latin typeface="Arial" panose="020B0604020202020204" pitchFamily="34" charset="0"/>
                <a:cs typeface="Arial" panose="020B0604020202020204" pitchFamily="34" charset="0"/>
              </a:rPr>
              <a:t>When completing Part B, ensure to list your client’s correct DSOA National ID. DSOA IDs should only include 4 digits.  </a:t>
            </a:r>
            <a:br>
              <a:rPr lang="en-AU" sz="1300" dirty="0">
                <a:solidFill>
                  <a:srgbClr val="000000"/>
                </a:solidFill>
                <a:latin typeface="Arial" panose="020B0604020202020204" pitchFamily="34" charset="0"/>
                <a:cs typeface="Arial" panose="020B0604020202020204" pitchFamily="34" charset="0"/>
              </a:rPr>
            </a:br>
            <a:r>
              <a:rPr lang="en-AU" sz="1300" dirty="0">
                <a:solidFill>
                  <a:srgbClr val="000000"/>
                </a:solidFill>
                <a:latin typeface="Arial" panose="020B0604020202020204" pitchFamily="34" charset="0"/>
                <a:cs typeface="Arial" panose="020B0604020202020204" pitchFamily="34" charset="0"/>
              </a:rPr>
              <a:t> </a:t>
            </a:r>
          </a:p>
          <a:p>
            <a:pPr defTabSz="990752" fontAlgn="base"/>
            <a:r>
              <a:rPr lang="en-AU" sz="1300" dirty="0">
                <a:solidFill>
                  <a:srgbClr val="000000"/>
                </a:solidFill>
                <a:latin typeface="Arial" panose="020B0604020202020204" pitchFamily="34" charset="0"/>
                <a:cs typeface="Arial" panose="020B0604020202020204" pitchFamily="34" charset="0"/>
              </a:rPr>
              <a:t>Make sure you list any underspend for your client in response to this question. You may wish to contact your Funding Arrangement Manager at the Community Grants Hub in your relevant state or territory for further information. </a:t>
            </a:r>
            <a:br>
              <a:rPr lang="en-AU" sz="1300" dirty="0">
                <a:solidFill>
                  <a:srgbClr val="000000"/>
                </a:solidFill>
                <a:latin typeface="Arial" panose="020B0604020202020204" pitchFamily="34" charset="0"/>
                <a:cs typeface="Arial" panose="020B0604020202020204" pitchFamily="34" charset="0"/>
              </a:rPr>
            </a:br>
            <a:r>
              <a:rPr lang="en-AU" sz="1300" dirty="0">
                <a:solidFill>
                  <a:srgbClr val="000000"/>
                </a:solidFill>
                <a:latin typeface="Arial" panose="020B0604020202020204" pitchFamily="34" charset="0"/>
                <a:cs typeface="Arial" panose="020B0604020202020204" pitchFamily="34" charset="0"/>
              </a:rPr>
              <a:t> </a:t>
            </a:r>
          </a:p>
          <a:p>
            <a:pPr defTabSz="990752" fontAlgn="base"/>
            <a:r>
              <a:rPr lang="en-AU" sz="1300" dirty="0">
                <a:solidFill>
                  <a:srgbClr val="000000"/>
                </a:solidFill>
                <a:latin typeface="Arial" panose="020B0604020202020204" pitchFamily="34" charset="0"/>
                <a:cs typeface="Arial" panose="020B0604020202020204" pitchFamily="34" charset="0"/>
              </a:rPr>
              <a:t>Make sure you list whether your client has had an Aged Care Assessment through My Aged Care, and if so, please provide further information. </a:t>
            </a:r>
            <a:br>
              <a:rPr lang="en-AU" sz="1300" dirty="0">
                <a:solidFill>
                  <a:srgbClr val="000000"/>
                </a:solidFill>
                <a:latin typeface="Arial" panose="020B0604020202020204" pitchFamily="34" charset="0"/>
                <a:cs typeface="Arial" panose="020B0604020202020204" pitchFamily="34" charset="0"/>
              </a:rPr>
            </a:br>
            <a:r>
              <a:rPr lang="en-AU" sz="1300" dirty="0">
                <a:solidFill>
                  <a:srgbClr val="000000"/>
                </a:solidFill>
                <a:latin typeface="Arial" panose="020B0604020202020204" pitchFamily="34" charset="0"/>
                <a:cs typeface="Arial" panose="020B0604020202020204" pitchFamily="34" charset="0"/>
              </a:rPr>
              <a:t> </a:t>
            </a:r>
          </a:p>
          <a:p>
            <a:pPr defTabSz="990752" fontAlgn="base"/>
            <a:r>
              <a:rPr lang="en-AU" sz="1300" dirty="0">
                <a:solidFill>
                  <a:srgbClr val="000000"/>
                </a:solidFill>
                <a:latin typeface="Arial" panose="020B0604020202020204" pitchFamily="34" charset="0"/>
                <a:cs typeface="Arial" panose="020B0604020202020204" pitchFamily="34" charset="0"/>
              </a:rPr>
              <a:t>Please note, if your client has had an Aged Care Assessment and has been found eligible for a Home Care Package or permanent residential aged care their funding is capped and they cannot access additional funding through the DSOA Program.  </a:t>
            </a:r>
          </a:p>
          <a:p>
            <a:pPr defTabSz="990752" fontAlgn="base"/>
            <a:endParaRPr lang="en-AU" sz="1300" dirty="0">
              <a:solidFill>
                <a:srgbClr val="00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1CE9FD-B6F5-4972-838C-739F2E19BD13}" type="slidenum">
              <a:rPr lang="en-AU" smtClean="0"/>
              <a:t>7</a:t>
            </a:fld>
            <a:endParaRPr lang="en-AU"/>
          </a:p>
        </p:txBody>
      </p:sp>
    </p:spTree>
    <p:extLst>
      <p:ext uri="{BB962C8B-B14F-4D97-AF65-F5344CB8AC3E}">
        <p14:creationId xmlns:p14="http://schemas.microsoft.com/office/powerpoint/2010/main" val="1213898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fontAlgn="base"/>
            <a:r>
              <a:rPr lang="en-AU" sz="1300" dirty="0">
                <a:solidFill>
                  <a:srgbClr val="000000"/>
                </a:solidFill>
                <a:latin typeface="Arial" panose="020B0604020202020204" pitchFamily="34" charset="0"/>
                <a:cs typeface="Arial" panose="020B0604020202020204" pitchFamily="34" charset="0"/>
              </a:rPr>
              <a:t>In Part C, you must list what additional DSOA Support Types your client requires to meet their change in need. This table should not include your client’s current funding. It is important to read the dot points prior to completing the table.  </a:t>
            </a:r>
            <a:br>
              <a:rPr lang="en-AU" sz="1300" dirty="0">
                <a:solidFill>
                  <a:srgbClr val="000000"/>
                </a:solidFill>
                <a:latin typeface="Arial" panose="020B0604020202020204" pitchFamily="34" charset="0"/>
                <a:cs typeface="Arial" panose="020B0604020202020204" pitchFamily="34" charset="0"/>
              </a:rPr>
            </a:br>
            <a:r>
              <a:rPr lang="en-AU" sz="1300" dirty="0">
                <a:solidFill>
                  <a:srgbClr val="000000"/>
                </a:solidFill>
                <a:latin typeface="Arial" panose="020B0604020202020204" pitchFamily="34" charset="0"/>
                <a:cs typeface="Arial" panose="020B0604020202020204" pitchFamily="34" charset="0"/>
              </a:rPr>
              <a:t> </a:t>
            </a:r>
          </a:p>
          <a:p>
            <a:pPr defTabSz="990752" fontAlgn="base"/>
            <a:r>
              <a:rPr lang="en-AU" sz="1300" dirty="0">
                <a:solidFill>
                  <a:srgbClr val="000000"/>
                </a:solidFill>
                <a:latin typeface="Arial" panose="020B0604020202020204" pitchFamily="34" charset="0"/>
                <a:cs typeface="Arial" panose="020B0604020202020204" pitchFamily="34" charset="0"/>
              </a:rPr>
              <a:t>Click on the link to Appendix A to open the DSOA Service and Pricing Schedule. The format outlined in Appendix A should be reflected in Part C of the form for each DSOA Support Type listed. </a:t>
            </a:r>
          </a:p>
          <a:p>
            <a:pPr defTabSz="990752" fontAlgn="base"/>
            <a:endParaRPr lang="en-AU" sz="1300" dirty="0">
              <a:solidFill>
                <a:srgbClr val="00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1CE9FD-B6F5-4972-838C-739F2E19BD13}" type="slidenum">
              <a:rPr lang="en-AU" smtClean="0"/>
              <a:t>8</a:t>
            </a:fld>
            <a:endParaRPr lang="en-AU"/>
          </a:p>
        </p:txBody>
      </p:sp>
    </p:spTree>
    <p:extLst>
      <p:ext uri="{BB962C8B-B14F-4D97-AF65-F5344CB8AC3E}">
        <p14:creationId xmlns:p14="http://schemas.microsoft.com/office/powerpoint/2010/main" val="3221264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fontAlgn="base"/>
            <a:r>
              <a:rPr lang="en-AU" sz="1300" dirty="0">
                <a:solidFill>
                  <a:srgbClr val="000000"/>
                </a:solidFill>
                <a:latin typeface="Arial" panose="020B0604020202020204" pitchFamily="34" charset="0"/>
                <a:cs typeface="Arial" panose="020B0604020202020204" pitchFamily="34" charset="0"/>
              </a:rPr>
              <a:t>Select the DSOA Support Type your client needs.  </a:t>
            </a:r>
            <a:br>
              <a:rPr lang="en-AU" sz="1300" dirty="0">
                <a:solidFill>
                  <a:srgbClr val="000000"/>
                </a:solidFill>
                <a:latin typeface="Arial" panose="020B0604020202020204" pitchFamily="34" charset="0"/>
                <a:cs typeface="Arial" panose="020B0604020202020204" pitchFamily="34" charset="0"/>
              </a:rPr>
            </a:br>
            <a:r>
              <a:rPr lang="en-AU" sz="1300" dirty="0">
                <a:solidFill>
                  <a:srgbClr val="000000"/>
                </a:solidFill>
                <a:latin typeface="Arial" panose="020B0604020202020204" pitchFamily="34" charset="0"/>
                <a:cs typeface="Arial" panose="020B0604020202020204" pitchFamily="34" charset="0"/>
              </a:rPr>
              <a:t> </a:t>
            </a:r>
          </a:p>
          <a:p>
            <a:pPr defTabSz="990752" fontAlgn="base"/>
            <a:r>
              <a:rPr lang="en-AU" sz="1300" dirty="0">
                <a:solidFill>
                  <a:srgbClr val="000000"/>
                </a:solidFill>
                <a:latin typeface="Arial" panose="020B0604020202020204" pitchFamily="34" charset="0"/>
                <a:cs typeface="Arial" panose="020B0604020202020204" pitchFamily="34" charset="0"/>
              </a:rPr>
              <a:t>Continue to select the DSOA Support Level and the time of day or week for the chosen support.  </a:t>
            </a:r>
          </a:p>
          <a:p>
            <a:pPr defTabSz="990752" fontAlgn="base"/>
            <a:r>
              <a:rPr lang="en-AU" sz="1300" dirty="0">
                <a:solidFill>
                  <a:srgbClr val="000000"/>
                </a:solidFill>
                <a:latin typeface="Arial" panose="020B0604020202020204" pitchFamily="34" charset="0"/>
                <a:cs typeface="Arial" panose="020B0604020202020204" pitchFamily="34" charset="0"/>
              </a:rPr>
              <a:t> </a:t>
            </a:r>
          </a:p>
          <a:p>
            <a:pPr defTabSz="990752" fontAlgn="base"/>
            <a:r>
              <a:rPr lang="en-AU" sz="1300" dirty="0">
                <a:solidFill>
                  <a:srgbClr val="000000"/>
                </a:solidFill>
                <a:latin typeface="Arial" panose="020B0604020202020204" pitchFamily="34" charset="0"/>
                <a:cs typeface="Arial" panose="020B0604020202020204" pitchFamily="34" charset="0"/>
              </a:rPr>
              <a:t>You must also select whether the support is required on a recurrent or one-off basis. </a:t>
            </a:r>
            <a:br>
              <a:rPr lang="en-AU" sz="1300" dirty="0">
                <a:solidFill>
                  <a:srgbClr val="000000"/>
                </a:solidFill>
                <a:latin typeface="Arial" panose="020B0604020202020204" pitchFamily="34" charset="0"/>
                <a:cs typeface="Arial" panose="020B0604020202020204" pitchFamily="34" charset="0"/>
              </a:rPr>
            </a:br>
            <a:r>
              <a:rPr lang="en-AU" sz="1300" dirty="0">
                <a:solidFill>
                  <a:srgbClr val="000000"/>
                </a:solidFill>
                <a:latin typeface="Arial" panose="020B0604020202020204" pitchFamily="34" charset="0"/>
                <a:cs typeface="Arial" panose="020B0604020202020204" pitchFamily="34" charset="0"/>
              </a:rPr>
              <a:t> </a:t>
            </a:r>
          </a:p>
          <a:p>
            <a:pPr defTabSz="990752" fontAlgn="base"/>
            <a:r>
              <a:rPr lang="en-AU" sz="1300" dirty="0">
                <a:solidFill>
                  <a:srgbClr val="000000"/>
                </a:solidFill>
                <a:latin typeface="Arial" panose="020B0604020202020204" pitchFamily="34" charset="0"/>
                <a:cs typeface="Arial" panose="020B0604020202020204" pitchFamily="34" charset="0"/>
              </a:rPr>
              <a:t>List the total annual outputs required, the unit price and the total funding requested for the DSOA Support Type. </a:t>
            </a:r>
          </a:p>
        </p:txBody>
      </p:sp>
      <p:sp>
        <p:nvSpPr>
          <p:cNvPr id="4" name="Slide Number Placeholder 3"/>
          <p:cNvSpPr>
            <a:spLocks noGrp="1"/>
          </p:cNvSpPr>
          <p:nvPr>
            <p:ph type="sldNum" sz="quarter" idx="5"/>
          </p:nvPr>
        </p:nvSpPr>
        <p:spPr/>
        <p:txBody>
          <a:bodyPr/>
          <a:lstStyle/>
          <a:p>
            <a:fld id="{2E1CE9FD-B6F5-4972-838C-739F2E19BD13}" type="slidenum">
              <a:rPr lang="en-AU" smtClean="0"/>
              <a:t>9</a:t>
            </a:fld>
            <a:endParaRPr lang="en-AU"/>
          </a:p>
        </p:txBody>
      </p:sp>
    </p:spTree>
    <p:extLst>
      <p:ext uri="{BB962C8B-B14F-4D97-AF65-F5344CB8AC3E}">
        <p14:creationId xmlns:p14="http://schemas.microsoft.com/office/powerpoint/2010/main" val="905880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72347-A188-F753-868D-826D96D623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6EAFD74A-981A-A7D2-1435-1DDFD51E10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7C7B22CB-4579-7601-04D9-07F8DFD01C20}"/>
              </a:ext>
            </a:extLst>
          </p:cNvPr>
          <p:cNvSpPr>
            <a:spLocks noGrp="1"/>
          </p:cNvSpPr>
          <p:nvPr>
            <p:ph type="dt" sz="half" idx="10"/>
          </p:nvPr>
        </p:nvSpPr>
        <p:spPr/>
        <p:txBody>
          <a:bodyPr/>
          <a:lstStyle/>
          <a:p>
            <a:fld id="{30E66844-F213-481C-B49E-091C400554C5}" type="datetime1">
              <a:rPr lang="en-AU" smtClean="0"/>
              <a:t>17/05/2024</a:t>
            </a:fld>
            <a:endParaRPr lang="en-AU"/>
          </a:p>
        </p:txBody>
      </p:sp>
      <p:sp>
        <p:nvSpPr>
          <p:cNvPr id="5" name="Footer Placeholder 4">
            <a:extLst>
              <a:ext uri="{FF2B5EF4-FFF2-40B4-BE49-F238E27FC236}">
                <a16:creationId xmlns:a16="http://schemas.microsoft.com/office/drawing/2014/main" id="{FF87336A-262F-06ED-BB90-1B3CE7B9BAA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FA5D482-6F59-3EB4-6A2D-8CDB263FD7A1}"/>
              </a:ext>
            </a:extLst>
          </p:cNvPr>
          <p:cNvSpPr>
            <a:spLocks noGrp="1"/>
          </p:cNvSpPr>
          <p:nvPr>
            <p:ph type="sldNum" sz="quarter" idx="12"/>
          </p:nvPr>
        </p:nvSpPr>
        <p:spPr/>
        <p:txBody>
          <a:bodyPr/>
          <a:lstStyle/>
          <a:p>
            <a:fld id="{3EC8C3A2-41B2-4A55-AFDC-A87E9CE19A83}" type="slidenum">
              <a:rPr lang="en-AU" smtClean="0"/>
              <a:t>‹#›</a:t>
            </a:fld>
            <a:endParaRPr lang="en-AU"/>
          </a:p>
        </p:txBody>
      </p:sp>
    </p:spTree>
    <p:extLst>
      <p:ext uri="{BB962C8B-B14F-4D97-AF65-F5344CB8AC3E}">
        <p14:creationId xmlns:p14="http://schemas.microsoft.com/office/powerpoint/2010/main" val="3236961776"/>
      </p:ext>
    </p:extLst>
  </p:cSld>
  <p:clrMapOvr>
    <a:masterClrMapping/>
  </p:clrMapOvr>
  <mc:AlternateContent xmlns:mc="http://schemas.openxmlformats.org/markup-compatibility/2006" xmlns:p14="http://schemas.microsoft.com/office/powerpoint/2010/main">
    <mc:Choice Requires="p14">
      <p:transition spd="med" p14:dur="700" advClick="0" advTm="19000">
        <p:fade/>
      </p:transition>
    </mc:Choice>
    <mc:Fallback xmlns="">
      <p:transition spd="med" advClick="0" advTm="19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767D7-F500-046D-76B7-F1DAF2FD8AC9}"/>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5B6C1A9-7498-079D-9DDF-974A0CE7E3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D5C6E63-977B-FF3D-1640-3024D3688FB4}"/>
              </a:ext>
            </a:extLst>
          </p:cNvPr>
          <p:cNvSpPr>
            <a:spLocks noGrp="1"/>
          </p:cNvSpPr>
          <p:nvPr>
            <p:ph type="dt" sz="half" idx="10"/>
          </p:nvPr>
        </p:nvSpPr>
        <p:spPr/>
        <p:txBody>
          <a:bodyPr/>
          <a:lstStyle/>
          <a:p>
            <a:fld id="{959E1956-4203-4571-9AFB-8346BCD45C18}" type="datetime1">
              <a:rPr lang="en-AU" smtClean="0"/>
              <a:t>17/05/2024</a:t>
            </a:fld>
            <a:endParaRPr lang="en-AU"/>
          </a:p>
        </p:txBody>
      </p:sp>
      <p:sp>
        <p:nvSpPr>
          <p:cNvPr id="5" name="Footer Placeholder 4">
            <a:extLst>
              <a:ext uri="{FF2B5EF4-FFF2-40B4-BE49-F238E27FC236}">
                <a16:creationId xmlns:a16="http://schemas.microsoft.com/office/drawing/2014/main" id="{753A1DF6-E284-5052-7CF3-3D35E544023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90A3EC7-F58F-36C1-4CCE-FBE5A570BD7A}"/>
              </a:ext>
            </a:extLst>
          </p:cNvPr>
          <p:cNvSpPr>
            <a:spLocks noGrp="1"/>
          </p:cNvSpPr>
          <p:nvPr>
            <p:ph type="sldNum" sz="quarter" idx="12"/>
          </p:nvPr>
        </p:nvSpPr>
        <p:spPr/>
        <p:txBody>
          <a:bodyPr/>
          <a:lstStyle/>
          <a:p>
            <a:fld id="{3EC8C3A2-41B2-4A55-AFDC-A87E9CE19A83}" type="slidenum">
              <a:rPr lang="en-AU" smtClean="0"/>
              <a:t>‹#›</a:t>
            </a:fld>
            <a:endParaRPr lang="en-AU"/>
          </a:p>
        </p:txBody>
      </p:sp>
    </p:spTree>
    <p:extLst>
      <p:ext uri="{BB962C8B-B14F-4D97-AF65-F5344CB8AC3E}">
        <p14:creationId xmlns:p14="http://schemas.microsoft.com/office/powerpoint/2010/main" val="3776447847"/>
      </p:ext>
    </p:extLst>
  </p:cSld>
  <p:clrMapOvr>
    <a:masterClrMapping/>
  </p:clrMapOvr>
  <mc:AlternateContent xmlns:mc="http://schemas.openxmlformats.org/markup-compatibility/2006" xmlns:p14="http://schemas.microsoft.com/office/powerpoint/2010/main">
    <mc:Choice Requires="p14">
      <p:transition spd="med" p14:dur="700" advClick="0" advTm="19000">
        <p:fade/>
      </p:transition>
    </mc:Choice>
    <mc:Fallback xmlns="">
      <p:transition spd="med" advClick="0" advTm="19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7EB1D0-D88F-E78F-AAFC-6865BB60A15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9A95B21-BB5B-86F3-FAD7-1FA5406435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93BD6F4-C75B-F76D-959C-67A199AF3736}"/>
              </a:ext>
            </a:extLst>
          </p:cNvPr>
          <p:cNvSpPr>
            <a:spLocks noGrp="1"/>
          </p:cNvSpPr>
          <p:nvPr>
            <p:ph type="dt" sz="half" idx="10"/>
          </p:nvPr>
        </p:nvSpPr>
        <p:spPr/>
        <p:txBody>
          <a:bodyPr/>
          <a:lstStyle/>
          <a:p>
            <a:fld id="{5B815A2C-E618-4582-AC0B-A5E0FE409EF2}" type="datetime1">
              <a:rPr lang="en-AU" smtClean="0"/>
              <a:t>17/05/2024</a:t>
            </a:fld>
            <a:endParaRPr lang="en-AU"/>
          </a:p>
        </p:txBody>
      </p:sp>
      <p:sp>
        <p:nvSpPr>
          <p:cNvPr id="5" name="Footer Placeholder 4">
            <a:extLst>
              <a:ext uri="{FF2B5EF4-FFF2-40B4-BE49-F238E27FC236}">
                <a16:creationId xmlns:a16="http://schemas.microsoft.com/office/drawing/2014/main" id="{97137D02-39A9-8D37-56FC-0EE5BCCA37F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C8085D9-6615-B455-F997-9EFC627CF131}"/>
              </a:ext>
            </a:extLst>
          </p:cNvPr>
          <p:cNvSpPr>
            <a:spLocks noGrp="1"/>
          </p:cNvSpPr>
          <p:nvPr>
            <p:ph type="sldNum" sz="quarter" idx="12"/>
          </p:nvPr>
        </p:nvSpPr>
        <p:spPr/>
        <p:txBody>
          <a:bodyPr/>
          <a:lstStyle/>
          <a:p>
            <a:fld id="{3EC8C3A2-41B2-4A55-AFDC-A87E9CE19A83}" type="slidenum">
              <a:rPr lang="en-AU" smtClean="0"/>
              <a:t>‹#›</a:t>
            </a:fld>
            <a:endParaRPr lang="en-AU"/>
          </a:p>
        </p:txBody>
      </p:sp>
    </p:spTree>
    <p:extLst>
      <p:ext uri="{BB962C8B-B14F-4D97-AF65-F5344CB8AC3E}">
        <p14:creationId xmlns:p14="http://schemas.microsoft.com/office/powerpoint/2010/main" val="1659300820"/>
      </p:ext>
    </p:extLst>
  </p:cSld>
  <p:clrMapOvr>
    <a:masterClrMapping/>
  </p:clrMapOvr>
  <mc:AlternateContent xmlns:mc="http://schemas.openxmlformats.org/markup-compatibility/2006" xmlns:p14="http://schemas.microsoft.com/office/powerpoint/2010/main">
    <mc:Choice Requires="p14">
      <p:transition spd="med" p14:dur="700" advClick="0" advTm="19000">
        <p:fade/>
      </p:transition>
    </mc:Choice>
    <mc:Fallback xmlns="">
      <p:transition spd="med" advClick="0" advTm="19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1BDC2-756D-4EA5-7C91-6E07EA80EB2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7764CF7-CD84-1E6C-9C70-F0B748FFC4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D17AB27-2673-15F8-7944-672786AE134E}"/>
              </a:ext>
            </a:extLst>
          </p:cNvPr>
          <p:cNvSpPr>
            <a:spLocks noGrp="1"/>
          </p:cNvSpPr>
          <p:nvPr>
            <p:ph type="dt" sz="half" idx="10"/>
          </p:nvPr>
        </p:nvSpPr>
        <p:spPr/>
        <p:txBody>
          <a:bodyPr/>
          <a:lstStyle/>
          <a:p>
            <a:fld id="{763FCD21-DCF3-458F-8099-3108A9A0ADAD}" type="datetime1">
              <a:rPr lang="en-AU" smtClean="0"/>
              <a:t>17/05/2024</a:t>
            </a:fld>
            <a:endParaRPr lang="en-AU"/>
          </a:p>
        </p:txBody>
      </p:sp>
      <p:sp>
        <p:nvSpPr>
          <p:cNvPr id="5" name="Footer Placeholder 4">
            <a:extLst>
              <a:ext uri="{FF2B5EF4-FFF2-40B4-BE49-F238E27FC236}">
                <a16:creationId xmlns:a16="http://schemas.microsoft.com/office/drawing/2014/main" id="{44292CF3-2D58-C47C-BEFC-C844210C1F4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2AB3242-1ACD-44AC-A700-64233BCD0946}"/>
              </a:ext>
            </a:extLst>
          </p:cNvPr>
          <p:cNvSpPr>
            <a:spLocks noGrp="1"/>
          </p:cNvSpPr>
          <p:nvPr>
            <p:ph type="sldNum" sz="quarter" idx="12"/>
          </p:nvPr>
        </p:nvSpPr>
        <p:spPr/>
        <p:txBody>
          <a:bodyPr/>
          <a:lstStyle/>
          <a:p>
            <a:fld id="{3EC8C3A2-41B2-4A55-AFDC-A87E9CE19A83}" type="slidenum">
              <a:rPr lang="en-AU" smtClean="0"/>
              <a:t>‹#›</a:t>
            </a:fld>
            <a:endParaRPr lang="en-AU"/>
          </a:p>
        </p:txBody>
      </p:sp>
    </p:spTree>
    <p:extLst>
      <p:ext uri="{BB962C8B-B14F-4D97-AF65-F5344CB8AC3E}">
        <p14:creationId xmlns:p14="http://schemas.microsoft.com/office/powerpoint/2010/main" val="2992527791"/>
      </p:ext>
    </p:extLst>
  </p:cSld>
  <p:clrMapOvr>
    <a:masterClrMapping/>
  </p:clrMapOvr>
  <mc:AlternateContent xmlns:mc="http://schemas.openxmlformats.org/markup-compatibility/2006" xmlns:p14="http://schemas.microsoft.com/office/powerpoint/2010/main">
    <mc:Choice Requires="p14">
      <p:transition spd="med" p14:dur="700" advClick="0" advTm="19000">
        <p:fade/>
      </p:transition>
    </mc:Choice>
    <mc:Fallback xmlns="">
      <p:transition spd="med" advClick="0" advTm="19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CA498-86C1-EC8B-D6A2-0BC9C7CBE9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C31728E2-431D-883F-7826-8A6C953E51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942BD4-971C-4FA9-9427-866D6EFAA899}"/>
              </a:ext>
            </a:extLst>
          </p:cNvPr>
          <p:cNvSpPr>
            <a:spLocks noGrp="1"/>
          </p:cNvSpPr>
          <p:nvPr>
            <p:ph type="dt" sz="half" idx="10"/>
          </p:nvPr>
        </p:nvSpPr>
        <p:spPr/>
        <p:txBody>
          <a:bodyPr/>
          <a:lstStyle/>
          <a:p>
            <a:fld id="{F435FD1A-885E-4CD3-8AFF-D5E2F5D8BD9A}" type="datetime1">
              <a:rPr lang="en-AU" smtClean="0"/>
              <a:t>17/05/2024</a:t>
            </a:fld>
            <a:endParaRPr lang="en-AU"/>
          </a:p>
        </p:txBody>
      </p:sp>
      <p:sp>
        <p:nvSpPr>
          <p:cNvPr id="5" name="Footer Placeholder 4">
            <a:extLst>
              <a:ext uri="{FF2B5EF4-FFF2-40B4-BE49-F238E27FC236}">
                <a16:creationId xmlns:a16="http://schemas.microsoft.com/office/drawing/2014/main" id="{812CA543-0E9F-DBA7-8FD9-AFF8B69FDA6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C3D0437-A018-4591-F674-BBEB21502608}"/>
              </a:ext>
            </a:extLst>
          </p:cNvPr>
          <p:cNvSpPr>
            <a:spLocks noGrp="1"/>
          </p:cNvSpPr>
          <p:nvPr>
            <p:ph type="sldNum" sz="quarter" idx="12"/>
          </p:nvPr>
        </p:nvSpPr>
        <p:spPr/>
        <p:txBody>
          <a:bodyPr/>
          <a:lstStyle/>
          <a:p>
            <a:fld id="{3EC8C3A2-41B2-4A55-AFDC-A87E9CE19A83}" type="slidenum">
              <a:rPr lang="en-AU" smtClean="0"/>
              <a:t>‹#›</a:t>
            </a:fld>
            <a:endParaRPr lang="en-AU"/>
          </a:p>
        </p:txBody>
      </p:sp>
    </p:spTree>
    <p:extLst>
      <p:ext uri="{BB962C8B-B14F-4D97-AF65-F5344CB8AC3E}">
        <p14:creationId xmlns:p14="http://schemas.microsoft.com/office/powerpoint/2010/main" val="2065616327"/>
      </p:ext>
    </p:extLst>
  </p:cSld>
  <p:clrMapOvr>
    <a:masterClrMapping/>
  </p:clrMapOvr>
  <mc:AlternateContent xmlns:mc="http://schemas.openxmlformats.org/markup-compatibility/2006" xmlns:p14="http://schemas.microsoft.com/office/powerpoint/2010/main">
    <mc:Choice Requires="p14">
      <p:transition spd="med" p14:dur="700" advClick="0" advTm="19000">
        <p:fade/>
      </p:transition>
    </mc:Choice>
    <mc:Fallback xmlns="">
      <p:transition spd="med" advClick="0" advTm="19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6B706-560E-0E8E-0101-1997C3D6A41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D39F83E-CEDC-DD40-0A92-18819462AF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CB045CC6-4B2C-0C30-041B-EDE806237C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D1B11C69-63A4-EC30-A745-990F611DCCC6}"/>
              </a:ext>
            </a:extLst>
          </p:cNvPr>
          <p:cNvSpPr>
            <a:spLocks noGrp="1"/>
          </p:cNvSpPr>
          <p:nvPr>
            <p:ph type="dt" sz="half" idx="10"/>
          </p:nvPr>
        </p:nvSpPr>
        <p:spPr/>
        <p:txBody>
          <a:bodyPr/>
          <a:lstStyle/>
          <a:p>
            <a:fld id="{B5940C11-8823-4252-80B5-EA50283CB37D}" type="datetime1">
              <a:rPr lang="en-AU" smtClean="0"/>
              <a:t>17/05/2024</a:t>
            </a:fld>
            <a:endParaRPr lang="en-AU"/>
          </a:p>
        </p:txBody>
      </p:sp>
      <p:sp>
        <p:nvSpPr>
          <p:cNvPr id="6" name="Footer Placeholder 5">
            <a:extLst>
              <a:ext uri="{FF2B5EF4-FFF2-40B4-BE49-F238E27FC236}">
                <a16:creationId xmlns:a16="http://schemas.microsoft.com/office/drawing/2014/main" id="{2BDE9292-90E0-7BA0-17E7-3E34AA985CE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95B0DA9-3348-701F-E9B0-5FE5B2E5CF85}"/>
              </a:ext>
            </a:extLst>
          </p:cNvPr>
          <p:cNvSpPr>
            <a:spLocks noGrp="1"/>
          </p:cNvSpPr>
          <p:nvPr>
            <p:ph type="sldNum" sz="quarter" idx="12"/>
          </p:nvPr>
        </p:nvSpPr>
        <p:spPr/>
        <p:txBody>
          <a:bodyPr/>
          <a:lstStyle/>
          <a:p>
            <a:fld id="{3EC8C3A2-41B2-4A55-AFDC-A87E9CE19A83}" type="slidenum">
              <a:rPr lang="en-AU" smtClean="0"/>
              <a:t>‹#›</a:t>
            </a:fld>
            <a:endParaRPr lang="en-AU"/>
          </a:p>
        </p:txBody>
      </p:sp>
    </p:spTree>
    <p:extLst>
      <p:ext uri="{BB962C8B-B14F-4D97-AF65-F5344CB8AC3E}">
        <p14:creationId xmlns:p14="http://schemas.microsoft.com/office/powerpoint/2010/main" val="2543801836"/>
      </p:ext>
    </p:extLst>
  </p:cSld>
  <p:clrMapOvr>
    <a:masterClrMapping/>
  </p:clrMapOvr>
  <mc:AlternateContent xmlns:mc="http://schemas.openxmlformats.org/markup-compatibility/2006" xmlns:p14="http://schemas.microsoft.com/office/powerpoint/2010/main">
    <mc:Choice Requires="p14">
      <p:transition spd="med" p14:dur="700" advClick="0" advTm="19000">
        <p:fade/>
      </p:transition>
    </mc:Choice>
    <mc:Fallback xmlns="">
      <p:transition spd="med" advClick="0" advTm="19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AC6FF-00AE-3C2F-4C8E-4BA539BE15F3}"/>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6C5CDDB-E77F-1EF0-F9CC-5B82363728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43269F-C6BD-D68C-EC50-F377805415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217E89E7-5F62-CB0B-E29C-8566FD24DE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51D932-613F-050A-8B85-FAF3EDE86B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EF6476FD-ADE2-3789-863F-7BBA37969882}"/>
              </a:ext>
            </a:extLst>
          </p:cNvPr>
          <p:cNvSpPr>
            <a:spLocks noGrp="1"/>
          </p:cNvSpPr>
          <p:nvPr>
            <p:ph type="dt" sz="half" idx="10"/>
          </p:nvPr>
        </p:nvSpPr>
        <p:spPr/>
        <p:txBody>
          <a:bodyPr/>
          <a:lstStyle/>
          <a:p>
            <a:fld id="{14BEA62A-A18A-4789-AEC0-B7AC67AD4C01}" type="datetime1">
              <a:rPr lang="en-AU" smtClean="0"/>
              <a:t>17/05/2024</a:t>
            </a:fld>
            <a:endParaRPr lang="en-AU"/>
          </a:p>
        </p:txBody>
      </p:sp>
      <p:sp>
        <p:nvSpPr>
          <p:cNvPr id="8" name="Footer Placeholder 7">
            <a:extLst>
              <a:ext uri="{FF2B5EF4-FFF2-40B4-BE49-F238E27FC236}">
                <a16:creationId xmlns:a16="http://schemas.microsoft.com/office/drawing/2014/main" id="{36000F17-C112-C591-9C5A-4357BE2D8911}"/>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99867094-F04E-E138-FBEF-0E1AE0CD02D1}"/>
              </a:ext>
            </a:extLst>
          </p:cNvPr>
          <p:cNvSpPr>
            <a:spLocks noGrp="1"/>
          </p:cNvSpPr>
          <p:nvPr>
            <p:ph type="sldNum" sz="quarter" idx="12"/>
          </p:nvPr>
        </p:nvSpPr>
        <p:spPr/>
        <p:txBody>
          <a:bodyPr/>
          <a:lstStyle/>
          <a:p>
            <a:fld id="{3EC8C3A2-41B2-4A55-AFDC-A87E9CE19A83}" type="slidenum">
              <a:rPr lang="en-AU" smtClean="0"/>
              <a:t>‹#›</a:t>
            </a:fld>
            <a:endParaRPr lang="en-AU"/>
          </a:p>
        </p:txBody>
      </p:sp>
    </p:spTree>
    <p:extLst>
      <p:ext uri="{BB962C8B-B14F-4D97-AF65-F5344CB8AC3E}">
        <p14:creationId xmlns:p14="http://schemas.microsoft.com/office/powerpoint/2010/main" val="1415847405"/>
      </p:ext>
    </p:extLst>
  </p:cSld>
  <p:clrMapOvr>
    <a:masterClrMapping/>
  </p:clrMapOvr>
  <mc:AlternateContent xmlns:mc="http://schemas.openxmlformats.org/markup-compatibility/2006" xmlns:p14="http://schemas.microsoft.com/office/powerpoint/2010/main">
    <mc:Choice Requires="p14">
      <p:transition spd="med" p14:dur="700" advClick="0" advTm="19000">
        <p:fade/>
      </p:transition>
    </mc:Choice>
    <mc:Fallback xmlns="">
      <p:transition spd="med" advClick="0" advTm="19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E4477-0926-61CB-8296-1B10BEE1C2F7}"/>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D73A1103-F99F-19DE-872D-9C6FFBA1C970}"/>
              </a:ext>
            </a:extLst>
          </p:cNvPr>
          <p:cNvSpPr>
            <a:spLocks noGrp="1"/>
          </p:cNvSpPr>
          <p:nvPr>
            <p:ph type="dt" sz="half" idx="10"/>
          </p:nvPr>
        </p:nvSpPr>
        <p:spPr/>
        <p:txBody>
          <a:bodyPr/>
          <a:lstStyle/>
          <a:p>
            <a:fld id="{904BB065-FC78-450A-8FB6-3C20F042FC1B}" type="datetime1">
              <a:rPr lang="en-AU" smtClean="0"/>
              <a:t>17/05/2024</a:t>
            </a:fld>
            <a:endParaRPr lang="en-AU"/>
          </a:p>
        </p:txBody>
      </p:sp>
      <p:sp>
        <p:nvSpPr>
          <p:cNvPr id="4" name="Footer Placeholder 3">
            <a:extLst>
              <a:ext uri="{FF2B5EF4-FFF2-40B4-BE49-F238E27FC236}">
                <a16:creationId xmlns:a16="http://schemas.microsoft.com/office/drawing/2014/main" id="{B2D4ED11-9835-06FB-F531-4EBC57D32B3C}"/>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5F90396E-7F7C-158E-D459-176EAA32BB53}"/>
              </a:ext>
            </a:extLst>
          </p:cNvPr>
          <p:cNvSpPr>
            <a:spLocks noGrp="1"/>
          </p:cNvSpPr>
          <p:nvPr>
            <p:ph type="sldNum" sz="quarter" idx="12"/>
          </p:nvPr>
        </p:nvSpPr>
        <p:spPr/>
        <p:txBody>
          <a:bodyPr/>
          <a:lstStyle/>
          <a:p>
            <a:fld id="{3EC8C3A2-41B2-4A55-AFDC-A87E9CE19A83}" type="slidenum">
              <a:rPr lang="en-AU" smtClean="0"/>
              <a:t>‹#›</a:t>
            </a:fld>
            <a:endParaRPr lang="en-AU"/>
          </a:p>
        </p:txBody>
      </p:sp>
    </p:spTree>
    <p:extLst>
      <p:ext uri="{BB962C8B-B14F-4D97-AF65-F5344CB8AC3E}">
        <p14:creationId xmlns:p14="http://schemas.microsoft.com/office/powerpoint/2010/main" val="3358449308"/>
      </p:ext>
    </p:extLst>
  </p:cSld>
  <p:clrMapOvr>
    <a:masterClrMapping/>
  </p:clrMapOvr>
  <mc:AlternateContent xmlns:mc="http://schemas.openxmlformats.org/markup-compatibility/2006" xmlns:p14="http://schemas.microsoft.com/office/powerpoint/2010/main">
    <mc:Choice Requires="p14">
      <p:transition spd="med" p14:dur="700" advClick="0" advTm="19000">
        <p:fade/>
      </p:transition>
    </mc:Choice>
    <mc:Fallback xmlns="">
      <p:transition spd="med" advClick="0" advTm="19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817D07-5195-7311-B489-9674815BF412}"/>
              </a:ext>
            </a:extLst>
          </p:cNvPr>
          <p:cNvSpPr>
            <a:spLocks noGrp="1"/>
          </p:cNvSpPr>
          <p:nvPr>
            <p:ph type="dt" sz="half" idx="10"/>
          </p:nvPr>
        </p:nvSpPr>
        <p:spPr/>
        <p:txBody>
          <a:bodyPr/>
          <a:lstStyle/>
          <a:p>
            <a:fld id="{413B9B1C-97D0-4029-9742-1E19D0848168}" type="datetime1">
              <a:rPr lang="en-AU" smtClean="0"/>
              <a:t>17/05/2024</a:t>
            </a:fld>
            <a:endParaRPr lang="en-AU"/>
          </a:p>
        </p:txBody>
      </p:sp>
      <p:sp>
        <p:nvSpPr>
          <p:cNvPr id="3" name="Footer Placeholder 2">
            <a:extLst>
              <a:ext uri="{FF2B5EF4-FFF2-40B4-BE49-F238E27FC236}">
                <a16:creationId xmlns:a16="http://schemas.microsoft.com/office/drawing/2014/main" id="{4215EDC3-8CF3-7A77-F526-134F35E9829A}"/>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7F424503-B280-7922-FBA7-5BB14DF6E138}"/>
              </a:ext>
            </a:extLst>
          </p:cNvPr>
          <p:cNvSpPr>
            <a:spLocks noGrp="1"/>
          </p:cNvSpPr>
          <p:nvPr>
            <p:ph type="sldNum" sz="quarter" idx="12"/>
          </p:nvPr>
        </p:nvSpPr>
        <p:spPr/>
        <p:txBody>
          <a:bodyPr/>
          <a:lstStyle/>
          <a:p>
            <a:fld id="{3EC8C3A2-41B2-4A55-AFDC-A87E9CE19A83}" type="slidenum">
              <a:rPr lang="en-AU" smtClean="0"/>
              <a:t>‹#›</a:t>
            </a:fld>
            <a:endParaRPr lang="en-AU"/>
          </a:p>
        </p:txBody>
      </p:sp>
    </p:spTree>
    <p:extLst>
      <p:ext uri="{BB962C8B-B14F-4D97-AF65-F5344CB8AC3E}">
        <p14:creationId xmlns:p14="http://schemas.microsoft.com/office/powerpoint/2010/main" val="619750562"/>
      </p:ext>
    </p:extLst>
  </p:cSld>
  <p:clrMapOvr>
    <a:masterClrMapping/>
  </p:clrMapOvr>
  <mc:AlternateContent xmlns:mc="http://schemas.openxmlformats.org/markup-compatibility/2006" xmlns:p14="http://schemas.microsoft.com/office/powerpoint/2010/main">
    <mc:Choice Requires="p14">
      <p:transition spd="med" p14:dur="700" advClick="0" advTm="19000">
        <p:fade/>
      </p:transition>
    </mc:Choice>
    <mc:Fallback xmlns="">
      <p:transition spd="med" advClick="0" advTm="19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F6D5E-4CC6-C071-078D-89BAB4147F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98720826-3D2A-1324-72F7-20A2AB6C52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C99A3BF-F298-3959-4B36-889A8C430B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9FCF0E-31EB-DD1A-8CDE-B2C97CBA30E2}"/>
              </a:ext>
            </a:extLst>
          </p:cNvPr>
          <p:cNvSpPr>
            <a:spLocks noGrp="1"/>
          </p:cNvSpPr>
          <p:nvPr>
            <p:ph type="dt" sz="half" idx="10"/>
          </p:nvPr>
        </p:nvSpPr>
        <p:spPr/>
        <p:txBody>
          <a:bodyPr/>
          <a:lstStyle/>
          <a:p>
            <a:fld id="{FCB96A21-FFC3-46D7-AAE8-425DF647B2EB}" type="datetime1">
              <a:rPr lang="en-AU" smtClean="0"/>
              <a:t>17/05/2024</a:t>
            </a:fld>
            <a:endParaRPr lang="en-AU"/>
          </a:p>
        </p:txBody>
      </p:sp>
      <p:sp>
        <p:nvSpPr>
          <p:cNvPr id="6" name="Footer Placeholder 5">
            <a:extLst>
              <a:ext uri="{FF2B5EF4-FFF2-40B4-BE49-F238E27FC236}">
                <a16:creationId xmlns:a16="http://schemas.microsoft.com/office/drawing/2014/main" id="{E345EB52-4375-1245-9208-B117864D9D8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5D7D800-2A98-D8B3-2281-B255F35B4ECB}"/>
              </a:ext>
            </a:extLst>
          </p:cNvPr>
          <p:cNvSpPr>
            <a:spLocks noGrp="1"/>
          </p:cNvSpPr>
          <p:nvPr>
            <p:ph type="sldNum" sz="quarter" idx="12"/>
          </p:nvPr>
        </p:nvSpPr>
        <p:spPr/>
        <p:txBody>
          <a:bodyPr/>
          <a:lstStyle/>
          <a:p>
            <a:fld id="{3EC8C3A2-41B2-4A55-AFDC-A87E9CE19A83}" type="slidenum">
              <a:rPr lang="en-AU" smtClean="0"/>
              <a:t>‹#›</a:t>
            </a:fld>
            <a:endParaRPr lang="en-AU"/>
          </a:p>
        </p:txBody>
      </p:sp>
    </p:spTree>
    <p:extLst>
      <p:ext uri="{BB962C8B-B14F-4D97-AF65-F5344CB8AC3E}">
        <p14:creationId xmlns:p14="http://schemas.microsoft.com/office/powerpoint/2010/main" val="3972773309"/>
      </p:ext>
    </p:extLst>
  </p:cSld>
  <p:clrMapOvr>
    <a:masterClrMapping/>
  </p:clrMapOvr>
  <mc:AlternateContent xmlns:mc="http://schemas.openxmlformats.org/markup-compatibility/2006" xmlns:p14="http://schemas.microsoft.com/office/powerpoint/2010/main">
    <mc:Choice Requires="p14">
      <p:transition spd="med" p14:dur="700" advClick="0" advTm="19000">
        <p:fade/>
      </p:transition>
    </mc:Choice>
    <mc:Fallback xmlns="">
      <p:transition spd="med" advClick="0" advTm="19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336C2-0607-F889-9AF1-C2F408DA3B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09B2F477-198E-6DC5-75D5-72F4E5985D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DDB4A768-714E-01BB-E42C-9443A8BD79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2C8A28-5BAC-2438-E504-6406964FF266}"/>
              </a:ext>
            </a:extLst>
          </p:cNvPr>
          <p:cNvSpPr>
            <a:spLocks noGrp="1"/>
          </p:cNvSpPr>
          <p:nvPr>
            <p:ph type="dt" sz="half" idx="10"/>
          </p:nvPr>
        </p:nvSpPr>
        <p:spPr/>
        <p:txBody>
          <a:bodyPr/>
          <a:lstStyle/>
          <a:p>
            <a:fld id="{47AE325F-8AB2-412C-A8D9-89ED135E572E}" type="datetime1">
              <a:rPr lang="en-AU" smtClean="0"/>
              <a:t>17/05/2024</a:t>
            </a:fld>
            <a:endParaRPr lang="en-AU"/>
          </a:p>
        </p:txBody>
      </p:sp>
      <p:sp>
        <p:nvSpPr>
          <p:cNvPr id="6" name="Footer Placeholder 5">
            <a:extLst>
              <a:ext uri="{FF2B5EF4-FFF2-40B4-BE49-F238E27FC236}">
                <a16:creationId xmlns:a16="http://schemas.microsoft.com/office/drawing/2014/main" id="{FB5AF687-8439-0F8D-1631-A0192BE18B6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CA71BB4-B7E8-AB8D-40A0-F80CC468A7AE}"/>
              </a:ext>
            </a:extLst>
          </p:cNvPr>
          <p:cNvSpPr>
            <a:spLocks noGrp="1"/>
          </p:cNvSpPr>
          <p:nvPr>
            <p:ph type="sldNum" sz="quarter" idx="12"/>
          </p:nvPr>
        </p:nvSpPr>
        <p:spPr/>
        <p:txBody>
          <a:bodyPr/>
          <a:lstStyle/>
          <a:p>
            <a:fld id="{3EC8C3A2-41B2-4A55-AFDC-A87E9CE19A83}" type="slidenum">
              <a:rPr lang="en-AU" smtClean="0"/>
              <a:t>‹#›</a:t>
            </a:fld>
            <a:endParaRPr lang="en-AU"/>
          </a:p>
        </p:txBody>
      </p:sp>
    </p:spTree>
    <p:extLst>
      <p:ext uri="{BB962C8B-B14F-4D97-AF65-F5344CB8AC3E}">
        <p14:creationId xmlns:p14="http://schemas.microsoft.com/office/powerpoint/2010/main" val="751926848"/>
      </p:ext>
    </p:extLst>
  </p:cSld>
  <p:clrMapOvr>
    <a:masterClrMapping/>
  </p:clrMapOvr>
  <mc:AlternateContent xmlns:mc="http://schemas.openxmlformats.org/markup-compatibility/2006" xmlns:p14="http://schemas.microsoft.com/office/powerpoint/2010/main">
    <mc:Choice Requires="p14">
      <p:transition spd="med" p14:dur="700" advClick="0" advTm="19000">
        <p:fade/>
      </p:transition>
    </mc:Choice>
    <mc:Fallback xmlns="">
      <p:transition spd="med" advClick="0" advTm="19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468A44-0C8C-C2B6-D8A3-EB0CCF034F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78153CE-5CF1-0EE8-72E4-F85B04F75C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DAE4F8B-7A59-FCE5-5583-47D4BD5FA0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EB6A76-55FF-42A5-9491-0546010DA68E}" type="datetime1">
              <a:rPr lang="en-AU" smtClean="0"/>
              <a:t>17/05/2024</a:t>
            </a:fld>
            <a:endParaRPr lang="en-AU"/>
          </a:p>
        </p:txBody>
      </p:sp>
      <p:sp>
        <p:nvSpPr>
          <p:cNvPr id="5" name="Footer Placeholder 4">
            <a:extLst>
              <a:ext uri="{FF2B5EF4-FFF2-40B4-BE49-F238E27FC236}">
                <a16:creationId xmlns:a16="http://schemas.microsoft.com/office/drawing/2014/main" id="{D9AE6775-DAD8-28AD-835A-CED293BCA0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3219AFCA-4B2F-D186-D1B1-E39ACAB515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C8C3A2-41B2-4A55-AFDC-A87E9CE19A83}" type="slidenum">
              <a:rPr lang="en-AU" smtClean="0"/>
              <a:t>‹#›</a:t>
            </a:fld>
            <a:endParaRPr lang="en-AU"/>
          </a:p>
        </p:txBody>
      </p:sp>
    </p:spTree>
    <p:extLst>
      <p:ext uri="{BB962C8B-B14F-4D97-AF65-F5344CB8AC3E}">
        <p14:creationId xmlns:p14="http://schemas.microsoft.com/office/powerpoint/2010/main" val="3281804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advClick="0" advTm="19000">
        <p:fade/>
      </p:transition>
    </mc:Choice>
    <mc:Fallback xmlns="">
      <p:transition spd="med" advClick="0" advTm="19000">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sv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1.m4a"/><Relationship Id="rId7" Type="http://schemas.openxmlformats.org/officeDocument/2006/relationships/image" Target="../media/image3.jpeg"/><Relationship Id="rId12" Type="http://schemas.openxmlformats.org/officeDocument/2006/relationships/image" Target="../media/image1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10.xml"/><Relationship Id="rId11" Type="http://schemas.openxmlformats.org/officeDocument/2006/relationships/image" Target="../media/image16.jpeg"/><Relationship Id="rId5" Type="http://schemas.openxmlformats.org/officeDocument/2006/relationships/slideLayout" Target="../slideLayouts/slideLayout2.xml"/><Relationship Id="rId10" Type="http://schemas.openxmlformats.org/officeDocument/2006/relationships/image" Target="../media/image15.jpeg"/><Relationship Id="rId4" Type="http://schemas.openxmlformats.org/officeDocument/2006/relationships/audio" Target="../media/media11.m4a"/><Relationship Id="rId9" Type="http://schemas.openxmlformats.org/officeDocument/2006/relationships/image" Target="../media/image5.svg"/></Relationships>
</file>

<file path=ppt/slides/_rels/slide1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2.xml"/><Relationship Id="rId7" Type="http://schemas.openxmlformats.org/officeDocument/2006/relationships/image" Target="../media/image4.png"/><Relationship Id="rId12" Type="http://schemas.openxmlformats.org/officeDocument/2006/relationships/image" Target="../media/image10.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jpeg"/><Relationship Id="rId11" Type="http://schemas.openxmlformats.org/officeDocument/2006/relationships/hyperlink" Target="mailto:dsoachangeofneed@Health.gov.au" TargetMode="External"/><Relationship Id="rId5" Type="http://schemas.openxmlformats.org/officeDocument/2006/relationships/image" Target="../media/image29.png"/><Relationship Id="rId10" Type="http://schemas.openxmlformats.org/officeDocument/2006/relationships/hyperlink" Target="https://www.health.gov.au/resources/publications/disability-support-for-older-australians-program-manual" TargetMode="External"/><Relationship Id="rId4" Type="http://schemas.openxmlformats.org/officeDocument/2006/relationships/notesSlide" Target="../notesSlides/notesSlide11.xml"/><Relationship Id="rId9" Type="http://schemas.openxmlformats.org/officeDocument/2006/relationships/hyperlink" Target="https://www.health.gov.au/resources/publications/disability-support-for-older-australians-program-how-to-complete-a-change-of-needs-application?language=en"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3.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0.png"/><Relationship Id="rId4" Type="http://schemas.openxmlformats.org/officeDocument/2006/relationships/notesSlide" Target="../notesSlides/notesSlide2.xml"/><Relationship Id="rId9" Type="http://schemas.openxmlformats.org/officeDocument/2006/relationships/image" Target="../media/image9.svg"/></Relationships>
</file>

<file path=ppt/slides/_rels/slide3.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jpeg"/><Relationship Id="rId5" Type="http://schemas.openxmlformats.org/officeDocument/2006/relationships/image" Target="../media/image11.jpeg"/><Relationship Id="rId10" Type="http://schemas.openxmlformats.org/officeDocument/2006/relationships/image" Target="../media/image10.png"/><Relationship Id="rId4" Type="http://schemas.openxmlformats.org/officeDocument/2006/relationships/notesSlide" Target="../notesSlides/notesSlide3.xml"/><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2.xml"/><Relationship Id="rId7" Type="http://schemas.openxmlformats.org/officeDocument/2006/relationships/image" Target="../media/image5.svg"/><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jpeg"/><Relationship Id="rId10" Type="http://schemas.openxmlformats.org/officeDocument/2006/relationships/image" Target="../media/image10.png"/><Relationship Id="rId4" Type="http://schemas.openxmlformats.org/officeDocument/2006/relationships/notesSlide" Target="../notesSlides/notesSlide4.xml"/><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3.jpeg"/><Relationship Id="rId3" Type="http://schemas.openxmlformats.org/officeDocument/2006/relationships/slideLayout" Target="../slideLayouts/slideLayout2.xml"/><Relationship Id="rId7" Type="http://schemas.openxmlformats.org/officeDocument/2006/relationships/image" Target="../media/image17.jpeg"/><Relationship Id="rId12" Type="http://schemas.openxmlformats.org/officeDocument/2006/relationships/image" Target="../media/image22.jpeg"/><Relationship Id="rId2" Type="http://schemas.openxmlformats.org/officeDocument/2006/relationships/audio" Target="../media/media5.m4a"/><Relationship Id="rId16" Type="http://schemas.openxmlformats.org/officeDocument/2006/relationships/image" Target="../media/image10.png"/><Relationship Id="rId1" Type="http://schemas.microsoft.com/office/2007/relationships/media" Target="../media/media5.m4a"/><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5" Type="http://schemas.openxmlformats.org/officeDocument/2006/relationships/image" Target="../media/image5.svg"/><Relationship Id="rId10" Type="http://schemas.openxmlformats.org/officeDocument/2006/relationships/image" Target="../media/image20.jpeg"/><Relationship Id="rId4" Type="http://schemas.openxmlformats.org/officeDocument/2006/relationships/notesSlide" Target="../notesSlides/notesSlide5.xml"/><Relationship Id="rId9" Type="http://schemas.openxmlformats.org/officeDocument/2006/relationships/image" Target="../media/image19.jpeg"/><Relationship Id="rId1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2.xml"/><Relationship Id="rId7" Type="http://schemas.openxmlformats.org/officeDocument/2006/relationships/image" Target="../media/image5.svg"/><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jpeg"/><Relationship Id="rId10" Type="http://schemas.openxmlformats.org/officeDocument/2006/relationships/image" Target="../media/image10.png"/><Relationship Id="rId4" Type="http://schemas.openxmlformats.org/officeDocument/2006/relationships/notesSlide" Target="../notesSlides/notesSlide6.xml"/><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0.jpeg"/><Relationship Id="rId11" Type="http://schemas.openxmlformats.org/officeDocument/2006/relationships/image" Target="../media/image10.png"/><Relationship Id="rId5" Type="http://schemas.openxmlformats.org/officeDocument/2006/relationships/image" Target="../media/image19.jpeg"/><Relationship Id="rId10" Type="http://schemas.openxmlformats.org/officeDocument/2006/relationships/image" Target="../media/image23.jpeg"/><Relationship Id="rId4" Type="http://schemas.openxmlformats.org/officeDocument/2006/relationships/notesSlide" Target="../notesSlides/notesSlide7.xml"/><Relationship Id="rId9" Type="http://schemas.openxmlformats.org/officeDocument/2006/relationships/image" Target="../media/image5.sv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4.jpeg"/><Relationship Id="rId5" Type="http://schemas.openxmlformats.org/officeDocument/2006/relationships/image" Target="../media/image17.jpeg"/><Relationship Id="rId10" Type="http://schemas.openxmlformats.org/officeDocument/2006/relationships/image" Target="../media/image10.png"/><Relationship Id="rId4" Type="http://schemas.openxmlformats.org/officeDocument/2006/relationships/notesSlide" Target="../notesSlides/notesSlide8.xml"/><Relationship Id="rId9" Type="http://schemas.openxmlformats.org/officeDocument/2006/relationships/image" Target="../media/image5.svg"/></Relationships>
</file>

<file path=ppt/slides/_rels/slide9.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26.png"/><Relationship Id="rId12" Type="http://schemas.openxmlformats.org/officeDocument/2006/relationships/image" Target="../media/image28.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5.png"/><Relationship Id="rId11" Type="http://schemas.openxmlformats.org/officeDocument/2006/relationships/image" Target="../media/image27.png"/><Relationship Id="rId5" Type="http://schemas.openxmlformats.org/officeDocument/2006/relationships/image" Target="../media/image18.jpeg"/><Relationship Id="rId10" Type="http://schemas.openxmlformats.org/officeDocument/2006/relationships/image" Target="../media/image5.svg"/><Relationship Id="rId4" Type="http://schemas.openxmlformats.org/officeDocument/2006/relationships/notesSlide" Target="../notesSlides/notesSlide9.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elping another person with a walker&#10;&#10;Description automatically generated">
            <a:extLst>
              <a:ext uri="{FF2B5EF4-FFF2-40B4-BE49-F238E27FC236}">
                <a16:creationId xmlns:a16="http://schemas.microsoft.com/office/drawing/2014/main" id="{54D51E88-FCBD-1625-D10E-BDDB0D53FA75}"/>
              </a:ext>
            </a:extLst>
          </p:cNvPr>
          <p:cNvPicPr>
            <a:picLocks noChangeAspect="1"/>
          </p:cNvPicPr>
          <p:nvPr/>
        </p:nvPicPr>
        <p:blipFill rotWithShape="1">
          <a:blip r:embed="rId5">
            <a:extLst>
              <a:ext uri="{28A0092B-C50C-407E-A947-70E740481C1C}">
                <a14:useLocalDpi xmlns:a14="http://schemas.microsoft.com/office/drawing/2010/main" val="0"/>
              </a:ext>
            </a:extLst>
          </a:blip>
          <a:srcRect r="9160" b="7263"/>
          <a:stretch/>
        </p:blipFill>
        <p:spPr>
          <a:xfrm>
            <a:off x="6398365" y="250465"/>
            <a:ext cx="5793635" cy="6171427"/>
          </a:xfrm>
          <a:prstGeom prst="rect">
            <a:avLst/>
          </a:prstGeom>
        </p:spPr>
      </p:pic>
      <p:sp>
        <p:nvSpPr>
          <p:cNvPr id="23" name="TextBox 22">
            <a:extLst>
              <a:ext uri="{FF2B5EF4-FFF2-40B4-BE49-F238E27FC236}">
                <a16:creationId xmlns:a16="http://schemas.microsoft.com/office/drawing/2014/main" id="{07916A39-0F91-5F7D-6C38-47A37E8EB488}"/>
              </a:ext>
            </a:extLst>
          </p:cNvPr>
          <p:cNvSpPr txBox="1"/>
          <p:nvPr/>
        </p:nvSpPr>
        <p:spPr>
          <a:xfrm>
            <a:off x="184310" y="318886"/>
            <a:ext cx="0" cy="0"/>
          </a:xfrm>
          <a:prstGeom prst="rect">
            <a:avLst/>
          </a:prstGeom>
        </p:spPr>
        <p:txBody>
          <a:bodyPr wrap="none" lIns="22860" tIns="22860" rIns="22860" bIns="2286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Arial"/>
              <a:ea typeface="Helvetica Neue" charset="0"/>
              <a:cs typeface="Helvetica Neue" charset="0"/>
            </a:endParaRPr>
          </a:p>
        </p:txBody>
      </p:sp>
      <p:sp>
        <p:nvSpPr>
          <p:cNvPr id="30" name="Rectangle 29">
            <a:extLst>
              <a:ext uri="{FF2B5EF4-FFF2-40B4-BE49-F238E27FC236}">
                <a16:creationId xmlns:a16="http://schemas.microsoft.com/office/drawing/2014/main" id="{53FE445C-A149-98F0-37B5-6C6326D8188D}"/>
              </a:ext>
            </a:extLst>
          </p:cNvPr>
          <p:cNvSpPr/>
          <p:nvPr/>
        </p:nvSpPr>
        <p:spPr>
          <a:xfrm>
            <a:off x="6102" y="125232"/>
            <a:ext cx="6705600" cy="5986806"/>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grpSp>
        <p:nvGrpSpPr>
          <p:cNvPr id="5" name="Group 4">
            <a:extLst>
              <a:ext uri="{FF2B5EF4-FFF2-40B4-BE49-F238E27FC236}">
                <a16:creationId xmlns:a16="http://schemas.microsoft.com/office/drawing/2014/main" id="{075D9C54-C22A-9136-A345-00E98E038F2A}"/>
              </a:ext>
            </a:extLst>
          </p:cNvPr>
          <p:cNvGrpSpPr/>
          <p:nvPr/>
        </p:nvGrpSpPr>
        <p:grpSpPr>
          <a:xfrm>
            <a:off x="0" y="0"/>
            <a:ext cx="12192000" cy="250465"/>
            <a:chOff x="0" y="250465"/>
            <a:chExt cx="12192000" cy="250465"/>
          </a:xfrm>
        </p:grpSpPr>
        <p:sp>
          <p:nvSpPr>
            <p:cNvPr id="6" name="TextBox 5">
              <a:extLst>
                <a:ext uri="{FF2B5EF4-FFF2-40B4-BE49-F238E27FC236}">
                  <a16:creationId xmlns:a16="http://schemas.microsoft.com/office/drawing/2014/main" id="{56043A1F-BE01-FD26-5AFE-85D56DEA28BC}"/>
                </a:ext>
              </a:extLst>
            </p:cNvPr>
            <p:cNvSpPr txBox="1"/>
            <p:nvPr/>
          </p:nvSpPr>
          <p:spPr>
            <a:xfrm>
              <a:off x="712381" y="467833"/>
              <a:ext cx="0" cy="0"/>
            </a:xfrm>
            <a:prstGeom prst="rect">
              <a:avLst/>
            </a:prstGeom>
          </p:spPr>
          <p:txBody>
            <a:bodyPr wrap="none" lIns="22860" tIns="22860" rIns="22860" bIns="2286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Arial"/>
                <a:ea typeface="Helvetica Neue" charset="0"/>
                <a:cs typeface="Helvetica Neue" charset="0"/>
              </a:endParaRPr>
            </a:p>
          </p:txBody>
        </p:sp>
        <p:sp>
          <p:nvSpPr>
            <p:cNvPr id="7" name="Rectangle 6">
              <a:extLst>
                <a:ext uri="{FF2B5EF4-FFF2-40B4-BE49-F238E27FC236}">
                  <a16:creationId xmlns:a16="http://schemas.microsoft.com/office/drawing/2014/main" id="{31904433-C2B9-BD6C-1BCF-93DFD3E763EA}"/>
                </a:ext>
              </a:extLst>
            </p:cNvPr>
            <p:cNvSpPr/>
            <p:nvPr/>
          </p:nvSpPr>
          <p:spPr>
            <a:xfrm>
              <a:off x="0" y="250465"/>
              <a:ext cx="12192000" cy="250465"/>
            </a:xfrm>
            <a:prstGeom prst="rect">
              <a:avLst/>
            </a:prstGeom>
            <a:solidFill>
              <a:srgbClr val="004C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8FF974BA-52C1-AF69-EEDE-E5137A2BBA86}"/>
                </a:ext>
              </a:extLst>
            </p:cNvPr>
            <p:cNvSpPr/>
            <p:nvPr/>
          </p:nvSpPr>
          <p:spPr>
            <a:xfrm>
              <a:off x="838822" y="250465"/>
              <a:ext cx="418478" cy="250465"/>
            </a:xfrm>
            <a:prstGeom prst="rect">
              <a:avLst/>
            </a:prstGeom>
            <a:solidFill>
              <a:srgbClr val="00B4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FB40F875-4A0D-4D2E-6B3B-766EB985560F}"/>
                </a:ext>
              </a:extLst>
            </p:cNvPr>
            <p:cNvSpPr/>
            <p:nvPr/>
          </p:nvSpPr>
          <p:spPr>
            <a:xfrm>
              <a:off x="2552700" y="250465"/>
              <a:ext cx="289560" cy="2504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D9F37A75-6442-4659-E6E8-9399B661CC1C}"/>
                </a:ext>
              </a:extLst>
            </p:cNvPr>
            <p:cNvSpPr/>
            <p:nvPr/>
          </p:nvSpPr>
          <p:spPr>
            <a:xfrm>
              <a:off x="3550920" y="250465"/>
              <a:ext cx="289560" cy="250465"/>
            </a:xfrm>
            <a:prstGeom prst="rect">
              <a:avLst/>
            </a:prstGeom>
            <a:solidFill>
              <a:srgbClr val="00B4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F394D11A-5A06-50E2-A76F-EAC5E02EE7AA}"/>
                </a:ext>
              </a:extLst>
            </p:cNvPr>
            <p:cNvSpPr/>
            <p:nvPr/>
          </p:nvSpPr>
          <p:spPr>
            <a:xfrm>
              <a:off x="3840480" y="250465"/>
              <a:ext cx="1074420" cy="2504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9C3DCD9F-7A2B-EAC1-87B5-31EEFCB02EB7}"/>
                </a:ext>
              </a:extLst>
            </p:cNvPr>
            <p:cNvSpPr/>
            <p:nvPr/>
          </p:nvSpPr>
          <p:spPr>
            <a:xfrm>
              <a:off x="4914900" y="250465"/>
              <a:ext cx="289560" cy="250465"/>
            </a:xfrm>
            <a:prstGeom prst="rect">
              <a:avLst/>
            </a:prstGeom>
            <a:solidFill>
              <a:srgbClr val="0091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3975BEFD-ACB7-2544-F0FF-7D7B93AC374E}"/>
                </a:ext>
              </a:extLst>
            </p:cNvPr>
            <p:cNvSpPr/>
            <p:nvPr/>
          </p:nvSpPr>
          <p:spPr>
            <a:xfrm>
              <a:off x="2286000" y="250465"/>
              <a:ext cx="304800" cy="250465"/>
            </a:xfrm>
            <a:prstGeom prst="rect">
              <a:avLst/>
            </a:prstGeom>
            <a:solidFill>
              <a:srgbClr val="00B4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F26D76C3-4990-9F9B-B97E-6E2CF62A4E89}"/>
                </a:ext>
              </a:extLst>
            </p:cNvPr>
            <p:cNvSpPr/>
            <p:nvPr/>
          </p:nvSpPr>
          <p:spPr>
            <a:xfrm>
              <a:off x="1752600" y="250465"/>
              <a:ext cx="594360" cy="250465"/>
            </a:xfrm>
            <a:prstGeom prst="rect">
              <a:avLst/>
            </a:prstGeom>
            <a:solidFill>
              <a:srgbClr val="0091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7" name="Rectangle 26">
            <a:extLst>
              <a:ext uri="{FF2B5EF4-FFF2-40B4-BE49-F238E27FC236}">
                <a16:creationId xmlns:a16="http://schemas.microsoft.com/office/drawing/2014/main" id="{8BBED388-3835-3F87-DCF3-EB9D5B5F1467}"/>
              </a:ext>
            </a:extLst>
          </p:cNvPr>
          <p:cNvSpPr/>
          <p:nvPr/>
        </p:nvSpPr>
        <p:spPr>
          <a:xfrm>
            <a:off x="441359" y="1676400"/>
            <a:ext cx="6589220" cy="2387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3" name="Group 32">
            <a:extLst>
              <a:ext uri="{FF2B5EF4-FFF2-40B4-BE49-F238E27FC236}">
                <a16:creationId xmlns:a16="http://schemas.microsoft.com/office/drawing/2014/main" id="{0A198050-1716-E097-118B-A6C751F892A1}"/>
              </a:ext>
            </a:extLst>
          </p:cNvPr>
          <p:cNvGrpSpPr/>
          <p:nvPr/>
        </p:nvGrpSpPr>
        <p:grpSpPr>
          <a:xfrm>
            <a:off x="619051" y="1994287"/>
            <a:ext cx="6233837" cy="1751826"/>
            <a:chOff x="522756" y="1544200"/>
            <a:chExt cx="6233837" cy="1751826"/>
          </a:xfrm>
        </p:grpSpPr>
        <p:sp>
          <p:nvSpPr>
            <p:cNvPr id="28" name="TextBox 27">
              <a:extLst>
                <a:ext uri="{FF2B5EF4-FFF2-40B4-BE49-F238E27FC236}">
                  <a16:creationId xmlns:a16="http://schemas.microsoft.com/office/drawing/2014/main" id="{DF24F7C1-E997-FB26-52AC-1C957CBC5725}"/>
                </a:ext>
              </a:extLst>
            </p:cNvPr>
            <p:cNvSpPr txBox="1"/>
            <p:nvPr/>
          </p:nvSpPr>
          <p:spPr>
            <a:xfrm>
              <a:off x="522756" y="2095697"/>
              <a:ext cx="6233837" cy="1200329"/>
            </a:xfrm>
            <a:prstGeom prst="rect">
              <a:avLst/>
            </a:prstGeom>
            <a:noFill/>
          </p:spPr>
          <p:txBody>
            <a:bodyPr wrap="square" rtlCol="0">
              <a:spAutoFit/>
            </a:bodyPr>
            <a:lstStyle/>
            <a:p>
              <a:r>
                <a:rPr lang="en-AU" sz="3600" dirty="0">
                  <a:solidFill>
                    <a:srgbClr val="44546A"/>
                  </a:solidFill>
                  <a:effectLst/>
                  <a:latin typeface="Segoe UI Semibold" panose="020B0702040204020203" pitchFamily="34" charset="0"/>
                  <a:ea typeface="Calibri" panose="020F0502020204030204" pitchFamily="34" charset="0"/>
                  <a:cs typeface="Segoe UI Semibold" panose="020B0702040204020203" pitchFamily="34" charset="0"/>
                </a:rPr>
                <a:t>Change of Needs application</a:t>
              </a:r>
            </a:p>
            <a:p>
              <a:r>
                <a:rPr lang="en-AU" sz="3600" dirty="0">
                  <a:solidFill>
                    <a:srgbClr val="44546A"/>
                  </a:solidFill>
                  <a:effectLst/>
                  <a:latin typeface="Segoe UI Semibold" panose="020B0702040204020203" pitchFamily="34" charset="0"/>
                  <a:ea typeface="Calibri" panose="020F0502020204030204" pitchFamily="34" charset="0"/>
                  <a:cs typeface="Segoe UI Semibold" panose="020B0702040204020203" pitchFamily="34" charset="0"/>
                </a:rPr>
                <a:t>form instructional video</a:t>
              </a:r>
              <a:endParaRPr lang="en-AU" sz="3600" dirty="0">
                <a:solidFill>
                  <a:srgbClr val="44546A"/>
                </a:solidFill>
                <a:latin typeface="Segoe UI Semibold" panose="020B0702040204020203" pitchFamily="34" charset="0"/>
                <a:cs typeface="Segoe UI Semibold" panose="020B0702040204020203" pitchFamily="34" charset="0"/>
              </a:endParaRPr>
            </a:p>
          </p:txBody>
        </p:sp>
        <p:sp>
          <p:nvSpPr>
            <p:cNvPr id="29" name="TextBox 28">
              <a:extLst>
                <a:ext uri="{FF2B5EF4-FFF2-40B4-BE49-F238E27FC236}">
                  <a16:creationId xmlns:a16="http://schemas.microsoft.com/office/drawing/2014/main" id="{026D00DA-1C4F-FC4F-408F-ACF5C82191AE}"/>
                </a:ext>
              </a:extLst>
            </p:cNvPr>
            <p:cNvSpPr txBox="1"/>
            <p:nvPr/>
          </p:nvSpPr>
          <p:spPr>
            <a:xfrm>
              <a:off x="522756" y="1544200"/>
              <a:ext cx="4349447" cy="369332"/>
            </a:xfrm>
            <a:prstGeom prst="rect">
              <a:avLst/>
            </a:prstGeom>
            <a:noFill/>
          </p:spPr>
          <p:txBody>
            <a:bodyPr wrap="square" rtlCol="0">
              <a:spAutoFit/>
            </a:bodyPr>
            <a:lstStyle/>
            <a:p>
              <a:r>
                <a:rPr lang="en-AU">
                  <a:solidFill>
                    <a:srgbClr val="44546A"/>
                  </a:solidFill>
                  <a:effectLst/>
                  <a:latin typeface="Segoe UI Semibold" panose="020B0702040204020203" pitchFamily="34" charset="0"/>
                  <a:ea typeface="Calibri" panose="020F0502020204030204" pitchFamily="34" charset="0"/>
                  <a:cs typeface="Segoe UI Semibold" panose="020B0702040204020203" pitchFamily="34" charset="0"/>
                </a:rPr>
                <a:t>Disability Support for Older Australians</a:t>
              </a:r>
            </a:p>
          </p:txBody>
        </p:sp>
      </p:grpSp>
      <p:sp>
        <p:nvSpPr>
          <p:cNvPr id="15" name="Rectangle 14">
            <a:extLst>
              <a:ext uri="{FF2B5EF4-FFF2-40B4-BE49-F238E27FC236}">
                <a16:creationId xmlns:a16="http://schemas.microsoft.com/office/drawing/2014/main" id="{6F49A06B-855C-D884-027C-6294FFBFD86C}"/>
              </a:ext>
            </a:extLst>
          </p:cNvPr>
          <p:cNvSpPr/>
          <p:nvPr/>
        </p:nvSpPr>
        <p:spPr>
          <a:xfrm>
            <a:off x="0" y="6007100"/>
            <a:ext cx="12192000" cy="850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Slide 1">
            <a:hlinkClick r:id="" action="ppaction://media"/>
            <a:extLst>
              <a:ext uri="{FF2B5EF4-FFF2-40B4-BE49-F238E27FC236}">
                <a16:creationId xmlns:a16="http://schemas.microsoft.com/office/drawing/2014/main" id="{2A2EA60F-21D1-B4AF-DEA6-DC4F1E773E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24873" y="6225285"/>
            <a:ext cx="406400" cy="406400"/>
          </a:xfrm>
          <a:prstGeom prst="rect">
            <a:avLst/>
          </a:prstGeom>
          <a:effectLst>
            <a:softEdge rad="635000"/>
          </a:effectLst>
        </p:spPr>
      </p:pic>
      <p:grpSp>
        <p:nvGrpSpPr>
          <p:cNvPr id="16" name="Group 15">
            <a:extLst>
              <a:ext uri="{FF2B5EF4-FFF2-40B4-BE49-F238E27FC236}">
                <a16:creationId xmlns:a16="http://schemas.microsoft.com/office/drawing/2014/main" id="{0F7B72F7-367A-F69B-21DD-629973FA2CEB}"/>
              </a:ext>
            </a:extLst>
          </p:cNvPr>
          <p:cNvGrpSpPr/>
          <p:nvPr/>
        </p:nvGrpSpPr>
        <p:grpSpPr>
          <a:xfrm>
            <a:off x="441359" y="6223785"/>
            <a:ext cx="11309282" cy="417529"/>
            <a:chOff x="838822" y="6264833"/>
            <a:chExt cx="11309282" cy="417529"/>
          </a:xfrm>
        </p:grpSpPr>
        <p:pic>
          <p:nvPicPr>
            <p:cNvPr id="17" name="Picture 16" descr="A close-up of a sign&#10;&#10;Description automatically generated">
              <a:extLst>
                <a:ext uri="{FF2B5EF4-FFF2-40B4-BE49-F238E27FC236}">
                  <a16:creationId xmlns:a16="http://schemas.microsoft.com/office/drawing/2014/main" id="{813F8514-F2E9-383E-F93C-A9F23C721F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822" y="6264833"/>
              <a:ext cx="2271801" cy="417529"/>
            </a:xfrm>
            <a:prstGeom prst="rect">
              <a:avLst/>
            </a:prstGeom>
            <a:ln>
              <a:noFill/>
            </a:ln>
          </p:spPr>
        </p:pic>
        <p:grpSp>
          <p:nvGrpSpPr>
            <p:cNvPr id="18" name="Group 17">
              <a:extLst>
                <a:ext uri="{FF2B5EF4-FFF2-40B4-BE49-F238E27FC236}">
                  <a16:creationId xmlns:a16="http://schemas.microsoft.com/office/drawing/2014/main" id="{85C8286B-C459-1624-6265-DBD239261F0F}"/>
                </a:ext>
              </a:extLst>
            </p:cNvPr>
            <p:cNvGrpSpPr/>
            <p:nvPr/>
          </p:nvGrpSpPr>
          <p:grpSpPr>
            <a:xfrm>
              <a:off x="6014653" y="6398770"/>
              <a:ext cx="6133451" cy="283592"/>
              <a:chOff x="407049" y="5943600"/>
              <a:chExt cx="6133451" cy="283592"/>
            </a:xfrm>
          </p:grpSpPr>
          <p:sp>
            <p:nvSpPr>
              <p:cNvPr id="19" name="TextBox 18">
                <a:extLst>
                  <a:ext uri="{FF2B5EF4-FFF2-40B4-BE49-F238E27FC236}">
                    <a16:creationId xmlns:a16="http://schemas.microsoft.com/office/drawing/2014/main" id="{FBF3A61F-E370-3995-164E-B4B144F4BA15}"/>
                  </a:ext>
                </a:extLst>
              </p:cNvPr>
              <p:cNvSpPr txBox="1"/>
              <p:nvPr/>
            </p:nvSpPr>
            <p:spPr>
              <a:xfrm>
                <a:off x="684048" y="5950193"/>
                <a:ext cx="5856452" cy="276999"/>
              </a:xfrm>
              <a:prstGeom prst="rect">
                <a:avLst/>
              </a:prstGeom>
              <a:noFill/>
              <a:ln>
                <a:noFill/>
              </a:ln>
            </p:spPr>
            <p:txBody>
              <a:bodyPr wrap="square" rtlCol="0">
                <a:spAutoFit/>
              </a:bodyPr>
              <a:lstStyle/>
              <a:p>
                <a:r>
                  <a:rPr lang="en-US" sz="1200">
                    <a:solidFill>
                      <a:srgbClr val="1E1545"/>
                    </a:solidFill>
                    <a:latin typeface="Arial" panose="020B0604020202020204" pitchFamily="34" charset="0"/>
                    <a:cs typeface="Arial" panose="020B0604020202020204" pitchFamily="34" charset="0"/>
                  </a:rPr>
                  <a:t>www.health.gov.au/our-work/disability-support-for-older-australians-dsoa-program</a:t>
                </a:r>
              </a:p>
            </p:txBody>
          </p:sp>
          <p:grpSp>
            <p:nvGrpSpPr>
              <p:cNvPr id="20" name="Group 19">
                <a:extLst>
                  <a:ext uri="{FF2B5EF4-FFF2-40B4-BE49-F238E27FC236}">
                    <a16:creationId xmlns:a16="http://schemas.microsoft.com/office/drawing/2014/main" id="{E4A7BC33-B836-187C-F623-717DF2532E24}"/>
                  </a:ext>
                </a:extLst>
              </p:cNvPr>
              <p:cNvGrpSpPr/>
              <p:nvPr/>
            </p:nvGrpSpPr>
            <p:grpSpPr>
              <a:xfrm>
                <a:off x="407049" y="5943600"/>
                <a:ext cx="276999" cy="276999"/>
                <a:chOff x="3777491" y="5377543"/>
                <a:chExt cx="914400" cy="914400"/>
              </a:xfrm>
            </p:grpSpPr>
            <p:sp>
              <p:nvSpPr>
                <p:cNvPr id="21" name="Oval 20">
                  <a:extLst>
                    <a:ext uri="{FF2B5EF4-FFF2-40B4-BE49-F238E27FC236}">
                      <a16:creationId xmlns:a16="http://schemas.microsoft.com/office/drawing/2014/main" id="{187192FF-043A-802A-71A3-4B0FC7DEAC64}"/>
                    </a:ext>
                  </a:extLst>
                </p:cNvPr>
                <p:cNvSpPr/>
                <p:nvPr/>
              </p:nvSpPr>
              <p:spPr>
                <a:xfrm>
                  <a:off x="3777491" y="5377543"/>
                  <a:ext cx="914400" cy="914400"/>
                </a:xfrm>
                <a:prstGeom prst="ellipse">
                  <a:avLst/>
                </a:prstGeom>
                <a:solidFill>
                  <a:srgbClr val="24B2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Graphic 21" descr="Magnifying glass with solid fill">
                  <a:extLst>
                    <a:ext uri="{FF2B5EF4-FFF2-40B4-BE49-F238E27FC236}">
                      <a16:creationId xmlns:a16="http://schemas.microsoft.com/office/drawing/2014/main" id="{84AEF6A1-627F-45D8-9FE3-F1498E90339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5727745">
                  <a:off x="3885477" y="5485529"/>
                  <a:ext cx="698429" cy="698429"/>
                </a:xfrm>
                <a:prstGeom prst="rect">
                  <a:avLst/>
                </a:prstGeom>
              </p:spPr>
            </p:pic>
          </p:grpSp>
        </p:grpSp>
      </p:grpSp>
      <p:sp>
        <p:nvSpPr>
          <p:cNvPr id="2" name="Slide Number Placeholder 1">
            <a:extLst>
              <a:ext uri="{FF2B5EF4-FFF2-40B4-BE49-F238E27FC236}">
                <a16:creationId xmlns:a16="http://schemas.microsoft.com/office/drawing/2014/main" id="{B0DE06F9-5608-4815-4494-2B3AC1F1CD22}"/>
              </a:ext>
            </a:extLst>
          </p:cNvPr>
          <p:cNvSpPr>
            <a:spLocks noGrp="1"/>
          </p:cNvSpPr>
          <p:nvPr>
            <p:ph type="sldNum" sz="quarter" idx="12"/>
          </p:nvPr>
        </p:nvSpPr>
        <p:spPr/>
        <p:txBody>
          <a:bodyPr/>
          <a:lstStyle/>
          <a:p>
            <a:fld id="{3EC8C3A2-41B2-4A55-AFDC-A87E9CE19A83}" type="slidenum">
              <a:rPr lang="en-AU" smtClean="0"/>
              <a:t>1</a:t>
            </a:fld>
            <a:endParaRPr lang="en-AU"/>
          </a:p>
        </p:txBody>
      </p:sp>
    </p:spTree>
    <p:extLst>
      <p:ext uri="{BB962C8B-B14F-4D97-AF65-F5344CB8AC3E}">
        <p14:creationId xmlns:p14="http://schemas.microsoft.com/office/powerpoint/2010/main" val="2693460992"/>
      </p:ext>
    </p:extLst>
  </p:cSld>
  <p:clrMapOvr>
    <a:masterClrMapping/>
  </p:clrMapOvr>
  <mc:AlternateContent xmlns:mc="http://schemas.openxmlformats.org/markup-compatibility/2006" xmlns:p14="http://schemas.microsoft.com/office/powerpoint/2010/main">
    <mc:Choice Requires="p14">
      <p:transition spd="med" p14:dur="700" advClick="0" advTm="19000">
        <p:fade/>
      </p:transition>
    </mc:Choice>
    <mc:Fallback xmlns="">
      <p:transition spd="med" advClick="0" advTm="1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86A598-AF9D-BD0B-5F7C-4E741AE8178E}"/>
              </a:ext>
            </a:extLst>
          </p:cNvPr>
          <p:cNvGrpSpPr/>
          <p:nvPr/>
        </p:nvGrpSpPr>
        <p:grpSpPr>
          <a:xfrm>
            <a:off x="946573" y="800100"/>
            <a:ext cx="10298854" cy="5282502"/>
            <a:chOff x="1148657" y="634944"/>
            <a:chExt cx="10298854" cy="5065392"/>
          </a:xfrm>
          <a:solidFill>
            <a:schemeClr val="bg1">
              <a:lumMod val="85000"/>
            </a:schemeClr>
          </a:solidFill>
        </p:grpSpPr>
        <p:sp>
          <p:nvSpPr>
            <p:cNvPr id="3" name="Rectangle 2">
              <a:extLst>
                <a:ext uri="{FF2B5EF4-FFF2-40B4-BE49-F238E27FC236}">
                  <a16:creationId xmlns:a16="http://schemas.microsoft.com/office/drawing/2014/main" id="{B6620533-9219-35EE-04DF-920331EFAB61}"/>
                </a:ext>
              </a:extLst>
            </p:cNvPr>
            <p:cNvSpPr/>
            <p:nvPr/>
          </p:nvSpPr>
          <p:spPr>
            <a:xfrm>
              <a:off x="1148657" y="634944"/>
              <a:ext cx="10298854" cy="5065392"/>
            </a:xfrm>
            <a:prstGeom prst="rect">
              <a:avLst/>
            </a:prstGeom>
            <a:grpFill/>
            <a:ln>
              <a:solidFill>
                <a:srgbClr val="004C91"/>
              </a:solid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9011EF4A-C9B5-8E7A-78EA-A440697C9107}"/>
                </a:ext>
              </a:extLst>
            </p:cNvPr>
            <p:cNvSpPr txBox="1"/>
            <p:nvPr/>
          </p:nvSpPr>
          <p:spPr>
            <a:xfrm>
              <a:off x="11099132" y="4295274"/>
              <a:ext cx="0" cy="0"/>
            </a:xfrm>
            <a:prstGeom prst="rect">
              <a:avLst/>
            </a:prstGeom>
            <a:grpFill/>
            <a:ln>
              <a:solidFill>
                <a:srgbClr val="004C91"/>
              </a:solidFill>
            </a:ln>
          </p:spPr>
          <p:txBody>
            <a:bodyPr wrap="none" lIns="22860" tIns="22860" rIns="22860" bIns="2286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Arial"/>
                <a:ea typeface="Helvetica Neue" charset="0"/>
                <a:cs typeface="Helvetica Neue" charset="0"/>
              </a:endParaRPr>
            </a:p>
          </p:txBody>
        </p:sp>
      </p:grpSp>
      <p:grpSp>
        <p:nvGrpSpPr>
          <p:cNvPr id="6" name="Group 5">
            <a:extLst>
              <a:ext uri="{FF2B5EF4-FFF2-40B4-BE49-F238E27FC236}">
                <a16:creationId xmlns:a16="http://schemas.microsoft.com/office/drawing/2014/main" id="{CC73A3FB-0D1A-BD35-A979-1CA4960FF43C}"/>
              </a:ext>
            </a:extLst>
          </p:cNvPr>
          <p:cNvGrpSpPr/>
          <p:nvPr/>
        </p:nvGrpSpPr>
        <p:grpSpPr>
          <a:xfrm>
            <a:off x="0" y="0"/>
            <a:ext cx="12192000" cy="250465"/>
            <a:chOff x="0" y="250465"/>
            <a:chExt cx="12192000" cy="250465"/>
          </a:xfrm>
        </p:grpSpPr>
        <p:sp>
          <p:nvSpPr>
            <p:cNvPr id="7" name="TextBox 6">
              <a:extLst>
                <a:ext uri="{FF2B5EF4-FFF2-40B4-BE49-F238E27FC236}">
                  <a16:creationId xmlns:a16="http://schemas.microsoft.com/office/drawing/2014/main" id="{4477DEED-1AF3-90EB-6722-030230410395}"/>
                </a:ext>
              </a:extLst>
            </p:cNvPr>
            <p:cNvSpPr txBox="1"/>
            <p:nvPr/>
          </p:nvSpPr>
          <p:spPr>
            <a:xfrm>
              <a:off x="712381" y="467833"/>
              <a:ext cx="0" cy="0"/>
            </a:xfrm>
            <a:prstGeom prst="rect">
              <a:avLst/>
            </a:prstGeom>
          </p:spPr>
          <p:txBody>
            <a:bodyPr wrap="none" lIns="22860" tIns="22860" rIns="22860" bIns="2286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Arial"/>
                <a:ea typeface="Helvetica Neue" charset="0"/>
                <a:cs typeface="Helvetica Neue" charset="0"/>
              </a:endParaRPr>
            </a:p>
          </p:txBody>
        </p:sp>
        <p:sp>
          <p:nvSpPr>
            <p:cNvPr id="8" name="Rectangle 7">
              <a:extLst>
                <a:ext uri="{FF2B5EF4-FFF2-40B4-BE49-F238E27FC236}">
                  <a16:creationId xmlns:a16="http://schemas.microsoft.com/office/drawing/2014/main" id="{50423A14-DF02-E0FD-8299-9380954EAE52}"/>
                </a:ext>
              </a:extLst>
            </p:cNvPr>
            <p:cNvSpPr/>
            <p:nvPr/>
          </p:nvSpPr>
          <p:spPr>
            <a:xfrm>
              <a:off x="0" y="250465"/>
              <a:ext cx="12192000" cy="250465"/>
            </a:xfrm>
            <a:prstGeom prst="rect">
              <a:avLst/>
            </a:prstGeom>
            <a:solidFill>
              <a:srgbClr val="004C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0118DDE1-9BBA-7FBC-C8BE-6A8727A6211D}"/>
                </a:ext>
              </a:extLst>
            </p:cNvPr>
            <p:cNvSpPr/>
            <p:nvPr/>
          </p:nvSpPr>
          <p:spPr>
            <a:xfrm>
              <a:off x="838822" y="250465"/>
              <a:ext cx="418478" cy="250465"/>
            </a:xfrm>
            <a:prstGeom prst="rect">
              <a:avLst/>
            </a:prstGeom>
            <a:solidFill>
              <a:srgbClr val="00B4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AA7FE6C2-ECFE-1F59-DF77-5127BF59FF9E}"/>
                </a:ext>
              </a:extLst>
            </p:cNvPr>
            <p:cNvSpPr/>
            <p:nvPr/>
          </p:nvSpPr>
          <p:spPr>
            <a:xfrm>
              <a:off x="2552700" y="250465"/>
              <a:ext cx="289560" cy="2504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E676BF7B-1C83-A85A-685E-2AC5D26BC0C9}"/>
                </a:ext>
              </a:extLst>
            </p:cNvPr>
            <p:cNvSpPr/>
            <p:nvPr/>
          </p:nvSpPr>
          <p:spPr>
            <a:xfrm>
              <a:off x="3550920" y="250465"/>
              <a:ext cx="289560" cy="250465"/>
            </a:xfrm>
            <a:prstGeom prst="rect">
              <a:avLst/>
            </a:prstGeom>
            <a:solidFill>
              <a:srgbClr val="00B4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C51C0802-CE32-F00C-E77F-927F572D0193}"/>
                </a:ext>
              </a:extLst>
            </p:cNvPr>
            <p:cNvSpPr/>
            <p:nvPr/>
          </p:nvSpPr>
          <p:spPr>
            <a:xfrm>
              <a:off x="3840480" y="250465"/>
              <a:ext cx="1074420" cy="2504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FEDC1E59-A7EF-3089-6926-453F8E04A14F}"/>
                </a:ext>
              </a:extLst>
            </p:cNvPr>
            <p:cNvSpPr/>
            <p:nvPr/>
          </p:nvSpPr>
          <p:spPr>
            <a:xfrm>
              <a:off x="4914900" y="250465"/>
              <a:ext cx="289560" cy="250465"/>
            </a:xfrm>
            <a:prstGeom prst="rect">
              <a:avLst/>
            </a:prstGeom>
            <a:solidFill>
              <a:srgbClr val="0091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3A31233B-D547-0909-462A-539F4687F9E0}"/>
                </a:ext>
              </a:extLst>
            </p:cNvPr>
            <p:cNvSpPr/>
            <p:nvPr/>
          </p:nvSpPr>
          <p:spPr>
            <a:xfrm>
              <a:off x="2286000" y="250465"/>
              <a:ext cx="304800" cy="250465"/>
            </a:xfrm>
            <a:prstGeom prst="rect">
              <a:avLst/>
            </a:prstGeom>
            <a:solidFill>
              <a:srgbClr val="00B4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F2F1345C-0B73-873A-464A-5D7C1D321198}"/>
                </a:ext>
              </a:extLst>
            </p:cNvPr>
            <p:cNvSpPr/>
            <p:nvPr/>
          </p:nvSpPr>
          <p:spPr>
            <a:xfrm>
              <a:off x="1752600" y="250465"/>
              <a:ext cx="594360" cy="250465"/>
            </a:xfrm>
            <a:prstGeom prst="rect">
              <a:avLst/>
            </a:prstGeom>
            <a:solidFill>
              <a:srgbClr val="0091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6" name="Rectangle 15">
            <a:extLst>
              <a:ext uri="{FF2B5EF4-FFF2-40B4-BE49-F238E27FC236}">
                <a16:creationId xmlns:a16="http://schemas.microsoft.com/office/drawing/2014/main" id="{FC2CE656-4F22-6224-74D2-7BB0F09EEA50}"/>
              </a:ext>
            </a:extLst>
          </p:cNvPr>
          <p:cNvSpPr/>
          <p:nvPr/>
        </p:nvSpPr>
        <p:spPr>
          <a:xfrm>
            <a:off x="0" y="6135670"/>
            <a:ext cx="12192000" cy="7223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7" name="Group 16">
            <a:extLst>
              <a:ext uri="{FF2B5EF4-FFF2-40B4-BE49-F238E27FC236}">
                <a16:creationId xmlns:a16="http://schemas.microsoft.com/office/drawing/2014/main" id="{EE625751-9877-8C24-4DFC-F479A09B0227}"/>
              </a:ext>
            </a:extLst>
          </p:cNvPr>
          <p:cNvGrpSpPr/>
          <p:nvPr/>
        </p:nvGrpSpPr>
        <p:grpSpPr>
          <a:xfrm>
            <a:off x="584199" y="6286203"/>
            <a:ext cx="11166440" cy="421262"/>
            <a:chOff x="838822" y="6264833"/>
            <a:chExt cx="11309282" cy="417529"/>
          </a:xfrm>
        </p:grpSpPr>
        <p:pic>
          <p:nvPicPr>
            <p:cNvPr id="18" name="Picture 17" descr="A close-up of a sign&#10;&#10;Description automatically generated">
              <a:extLst>
                <a:ext uri="{FF2B5EF4-FFF2-40B4-BE49-F238E27FC236}">
                  <a16:creationId xmlns:a16="http://schemas.microsoft.com/office/drawing/2014/main" id="{7EF424D9-191E-DC84-3F25-8DBB65E1C7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822" y="6264833"/>
              <a:ext cx="2271801" cy="417529"/>
            </a:xfrm>
            <a:prstGeom prst="rect">
              <a:avLst/>
            </a:prstGeom>
            <a:ln>
              <a:noFill/>
            </a:ln>
          </p:spPr>
        </p:pic>
        <p:grpSp>
          <p:nvGrpSpPr>
            <p:cNvPr id="19" name="Group 18">
              <a:extLst>
                <a:ext uri="{FF2B5EF4-FFF2-40B4-BE49-F238E27FC236}">
                  <a16:creationId xmlns:a16="http://schemas.microsoft.com/office/drawing/2014/main" id="{5784D515-D22B-51FC-6559-5A862D2BCEA8}"/>
                </a:ext>
              </a:extLst>
            </p:cNvPr>
            <p:cNvGrpSpPr/>
            <p:nvPr/>
          </p:nvGrpSpPr>
          <p:grpSpPr>
            <a:xfrm>
              <a:off x="6014653" y="6398770"/>
              <a:ext cx="6133451" cy="283592"/>
              <a:chOff x="407049" y="5943600"/>
              <a:chExt cx="6133451" cy="283592"/>
            </a:xfrm>
          </p:grpSpPr>
          <p:sp>
            <p:nvSpPr>
              <p:cNvPr id="20" name="TextBox 19">
                <a:extLst>
                  <a:ext uri="{FF2B5EF4-FFF2-40B4-BE49-F238E27FC236}">
                    <a16:creationId xmlns:a16="http://schemas.microsoft.com/office/drawing/2014/main" id="{3E37D975-1BE9-C47E-CA9A-9457CB9A9C6E}"/>
                  </a:ext>
                </a:extLst>
              </p:cNvPr>
              <p:cNvSpPr txBox="1"/>
              <p:nvPr/>
            </p:nvSpPr>
            <p:spPr>
              <a:xfrm>
                <a:off x="684048" y="5950193"/>
                <a:ext cx="5856452" cy="276999"/>
              </a:xfrm>
              <a:prstGeom prst="rect">
                <a:avLst/>
              </a:prstGeom>
              <a:noFill/>
              <a:ln>
                <a:noFill/>
              </a:ln>
            </p:spPr>
            <p:txBody>
              <a:bodyPr wrap="square" rtlCol="0">
                <a:spAutoFit/>
              </a:bodyPr>
              <a:lstStyle/>
              <a:p>
                <a:r>
                  <a:rPr lang="en-US" sz="1200">
                    <a:solidFill>
                      <a:srgbClr val="1E1545"/>
                    </a:solidFill>
                    <a:latin typeface="Arial" panose="020B0604020202020204" pitchFamily="34" charset="0"/>
                    <a:cs typeface="Arial" panose="020B0604020202020204" pitchFamily="34" charset="0"/>
                  </a:rPr>
                  <a:t>www.health.gov.au/our-work/disability-support-for-older-australians-dsoa-program</a:t>
                </a:r>
              </a:p>
            </p:txBody>
          </p:sp>
          <p:grpSp>
            <p:nvGrpSpPr>
              <p:cNvPr id="21" name="Group 20">
                <a:extLst>
                  <a:ext uri="{FF2B5EF4-FFF2-40B4-BE49-F238E27FC236}">
                    <a16:creationId xmlns:a16="http://schemas.microsoft.com/office/drawing/2014/main" id="{C343DB03-E17C-F999-45A8-704B1BDB0609}"/>
                  </a:ext>
                </a:extLst>
              </p:cNvPr>
              <p:cNvGrpSpPr/>
              <p:nvPr/>
            </p:nvGrpSpPr>
            <p:grpSpPr>
              <a:xfrm>
                <a:off x="407049" y="5943600"/>
                <a:ext cx="276999" cy="276999"/>
                <a:chOff x="3777491" y="5377543"/>
                <a:chExt cx="914400" cy="914400"/>
              </a:xfrm>
            </p:grpSpPr>
            <p:sp>
              <p:nvSpPr>
                <p:cNvPr id="22" name="Oval 21">
                  <a:extLst>
                    <a:ext uri="{FF2B5EF4-FFF2-40B4-BE49-F238E27FC236}">
                      <a16:creationId xmlns:a16="http://schemas.microsoft.com/office/drawing/2014/main" id="{81DBC408-D887-1FFB-5C2D-63D7DDEA9462}"/>
                    </a:ext>
                  </a:extLst>
                </p:cNvPr>
                <p:cNvSpPr/>
                <p:nvPr/>
              </p:nvSpPr>
              <p:spPr>
                <a:xfrm>
                  <a:off x="3777491" y="5377543"/>
                  <a:ext cx="914400" cy="914400"/>
                </a:xfrm>
                <a:prstGeom prst="ellipse">
                  <a:avLst/>
                </a:prstGeom>
                <a:solidFill>
                  <a:srgbClr val="24B2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3" name="Graphic 22" descr="Magnifying glass with solid fill">
                  <a:extLst>
                    <a:ext uri="{FF2B5EF4-FFF2-40B4-BE49-F238E27FC236}">
                      <a16:creationId xmlns:a16="http://schemas.microsoft.com/office/drawing/2014/main" id="{9EE6B48D-EE0F-CD21-EEAD-99E50D54F53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5727745">
                  <a:off x="3885477" y="5485529"/>
                  <a:ext cx="698429" cy="698429"/>
                </a:xfrm>
                <a:prstGeom prst="rect">
                  <a:avLst/>
                </a:prstGeom>
              </p:spPr>
            </p:pic>
          </p:grpSp>
        </p:grpSp>
      </p:grpSp>
      <p:sp>
        <p:nvSpPr>
          <p:cNvPr id="24" name="TextBox 23">
            <a:extLst>
              <a:ext uri="{FF2B5EF4-FFF2-40B4-BE49-F238E27FC236}">
                <a16:creationId xmlns:a16="http://schemas.microsoft.com/office/drawing/2014/main" id="{724DCCF9-531D-8E33-A4B3-5DB5235B3662}"/>
              </a:ext>
            </a:extLst>
          </p:cNvPr>
          <p:cNvSpPr txBox="1"/>
          <p:nvPr/>
        </p:nvSpPr>
        <p:spPr>
          <a:xfrm>
            <a:off x="4640313" y="325227"/>
            <a:ext cx="2911374" cy="400110"/>
          </a:xfrm>
          <a:prstGeom prst="rect">
            <a:avLst/>
          </a:prstGeom>
          <a:noFill/>
        </p:spPr>
        <p:txBody>
          <a:bodyPr wrap="none" lIns="91440" tIns="45720" rIns="91440" bIns="45720" rtlCol="0" anchor="t">
            <a:spAutoFit/>
          </a:bodyPr>
          <a:lstStyle/>
          <a:p>
            <a:r>
              <a:rPr lang="en-AU" sz="2000">
                <a:solidFill>
                  <a:srgbClr val="004C91"/>
                </a:solidFill>
                <a:latin typeface="Segoe UI Semibold"/>
                <a:cs typeface="Segoe UI Semibold"/>
              </a:rPr>
              <a:t>Completing Parts D &amp; E</a:t>
            </a:r>
            <a:endParaRPr lang="en-AU" sz="2000">
              <a:solidFill>
                <a:srgbClr val="004C91"/>
              </a:solidFill>
              <a:latin typeface="Segoe UI Semibold" panose="020B0702040204020203" pitchFamily="34" charset="0"/>
              <a:cs typeface="Segoe UI Semibold" panose="020B0702040204020203" pitchFamily="34" charset="0"/>
            </a:endParaRPr>
          </a:p>
        </p:txBody>
      </p:sp>
      <p:pic>
        <p:nvPicPr>
          <p:cNvPr id="38" name="Picture 37" descr="A close-up of a document&#10;&#10;Description automatically generated">
            <a:extLst>
              <a:ext uri="{FF2B5EF4-FFF2-40B4-BE49-F238E27FC236}">
                <a16:creationId xmlns:a16="http://schemas.microsoft.com/office/drawing/2014/main" id="{285A0F1B-A6FD-1937-3458-4AFF7E3E6C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18856" y="938640"/>
            <a:ext cx="4067454" cy="5005422"/>
          </a:xfrm>
          <a:prstGeom prst="rect">
            <a:avLst/>
          </a:prstGeom>
        </p:spPr>
      </p:pic>
      <p:sp>
        <p:nvSpPr>
          <p:cNvPr id="33" name="Rectangle 32">
            <a:extLst>
              <a:ext uri="{FF2B5EF4-FFF2-40B4-BE49-F238E27FC236}">
                <a16:creationId xmlns:a16="http://schemas.microsoft.com/office/drawing/2014/main" id="{9252A29E-72CF-D6E8-7E0E-E0F2725CD369}"/>
              </a:ext>
            </a:extLst>
          </p:cNvPr>
          <p:cNvSpPr/>
          <p:nvPr/>
        </p:nvSpPr>
        <p:spPr>
          <a:xfrm>
            <a:off x="6548268" y="4352222"/>
            <a:ext cx="3701743" cy="96798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pic>
        <p:nvPicPr>
          <p:cNvPr id="41" name="Picture 40" descr="A close-up of a questionnaire&#10;&#10;Description automatically generated">
            <a:extLst>
              <a:ext uri="{FF2B5EF4-FFF2-40B4-BE49-F238E27FC236}">
                <a16:creationId xmlns:a16="http://schemas.microsoft.com/office/drawing/2014/main" id="{A377F1EB-F69E-15B0-B5F8-6BEF94402E6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09749" y="955386"/>
            <a:ext cx="3640795" cy="4963973"/>
          </a:xfrm>
          <a:prstGeom prst="rect">
            <a:avLst/>
          </a:prstGeom>
        </p:spPr>
      </p:pic>
      <p:sp>
        <p:nvSpPr>
          <p:cNvPr id="29" name="Rectangle 28">
            <a:extLst>
              <a:ext uri="{FF2B5EF4-FFF2-40B4-BE49-F238E27FC236}">
                <a16:creationId xmlns:a16="http://schemas.microsoft.com/office/drawing/2014/main" id="{51D115C4-B345-1BE3-1BA6-D4BA3A233815}"/>
              </a:ext>
            </a:extLst>
          </p:cNvPr>
          <p:cNvSpPr/>
          <p:nvPr/>
        </p:nvSpPr>
        <p:spPr>
          <a:xfrm>
            <a:off x="2242548" y="4963159"/>
            <a:ext cx="1171669" cy="41420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30" name="Rectangle 29">
            <a:extLst>
              <a:ext uri="{FF2B5EF4-FFF2-40B4-BE49-F238E27FC236}">
                <a16:creationId xmlns:a16="http://schemas.microsoft.com/office/drawing/2014/main" id="{E94830F6-7577-47CA-AB51-6C9E81331046}"/>
              </a:ext>
            </a:extLst>
          </p:cNvPr>
          <p:cNvSpPr/>
          <p:nvPr/>
        </p:nvSpPr>
        <p:spPr>
          <a:xfrm>
            <a:off x="2248898" y="5391316"/>
            <a:ext cx="1171669" cy="29855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AB34B614-DC31-70EE-2144-4FCDFF0120ED}"/>
              </a:ext>
            </a:extLst>
          </p:cNvPr>
          <p:cNvSpPr/>
          <p:nvPr/>
        </p:nvSpPr>
        <p:spPr>
          <a:xfrm>
            <a:off x="2277165" y="2316388"/>
            <a:ext cx="2927719" cy="55775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25" name="Rectangle 24">
            <a:extLst>
              <a:ext uri="{FF2B5EF4-FFF2-40B4-BE49-F238E27FC236}">
                <a16:creationId xmlns:a16="http://schemas.microsoft.com/office/drawing/2014/main" id="{3715209C-0BDC-A99A-C7F7-EBF26A1C683C}"/>
              </a:ext>
            </a:extLst>
          </p:cNvPr>
          <p:cNvSpPr/>
          <p:nvPr/>
        </p:nvSpPr>
        <p:spPr>
          <a:xfrm>
            <a:off x="2277166" y="3094640"/>
            <a:ext cx="2936186" cy="41645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pic>
        <p:nvPicPr>
          <p:cNvPr id="28" name="Slide 10 (part 1)">
            <a:hlinkClick r:id="" action="ppaction://media"/>
            <a:extLst>
              <a:ext uri="{FF2B5EF4-FFF2-40B4-BE49-F238E27FC236}">
                <a16:creationId xmlns:a16="http://schemas.microsoft.com/office/drawing/2014/main" id="{886DBBCB-E618-7D54-DCA5-46256004055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23019" y="5791077"/>
            <a:ext cx="406400" cy="406400"/>
          </a:xfrm>
          <a:prstGeom prst="rect">
            <a:avLst/>
          </a:prstGeom>
          <a:effectLst>
            <a:softEdge rad="635000"/>
          </a:effectLst>
        </p:spPr>
      </p:pic>
      <p:pic>
        <p:nvPicPr>
          <p:cNvPr id="31" name="Slide 10 (part 2)">
            <a:hlinkClick r:id="" action="ppaction://media"/>
            <a:extLst>
              <a:ext uri="{FF2B5EF4-FFF2-40B4-BE49-F238E27FC236}">
                <a16:creationId xmlns:a16="http://schemas.microsoft.com/office/drawing/2014/main" id="{2F384B9D-419D-9627-ED66-C5E418856E24}"/>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625016" y="6274314"/>
            <a:ext cx="406400" cy="406400"/>
          </a:xfrm>
          <a:prstGeom prst="rect">
            <a:avLst/>
          </a:prstGeom>
          <a:effectLst>
            <a:softEdge rad="635000"/>
          </a:effectLst>
        </p:spPr>
      </p:pic>
      <p:sp>
        <p:nvSpPr>
          <p:cNvPr id="26" name="Slide Number Placeholder 25">
            <a:extLst>
              <a:ext uri="{FF2B5EF4-FFF2-40B4-BE49-F238E27FC236}">
                <a16:creationId xmlns:a16="http://schemas.microsoft.com/office/drawing/2014/main" id="{50986346-129E-BF85-5413-AEB80C1A1DA1}"/>
              </a:ext>
            </a:extLst>
          </p:cNvPr>
          <p:cNvSpPr>
            <a:spLocks noGrp="1"/>
          </p:cNvSpPr>
          <p:nvPr>
            <p:ph type="sldNum" sz="quarter" idx="12"/>
          </p:nvPr>
        </p:nvSpPr>
        <p:spPr/>
        <p:txBody>
          <a:bodyPr/>
          <a:lstStyle/>
          <a:p>
            <a:fld id="{3EC8C3A2-41B2-4A55-AFDC-A87E9CE19A83}" type="slidenum">
              <a:rPr lang="en-AU" smtClean="0"/>
              <a:t>10</a:t>
            </a:fld>
            <a:endParaRPr lang="en-AU"/>
          </a:p>
        </p:txBody>
      </p:sp>
    </p:spTree>
    <p:extLst>
      <p:ext uri="{BB962C8B-B14F-4D97-AF65-F5344CB8AC3E}">
        <p14:creationId xmlns:p14="http://schemas.microsoft.com/office/powerpoint/2010/main" val="207990201"/>
      </p:ext>
    </p:extLst>
  </p:cSld>
  <p:clrMapOvr>
    <a:masterClrMapping/>
  </p:clrMapOvr>
  <mc:AlternateContent xmlns:mc="http://schemas.openxmlformats.org/markup-compatibility/2006" xmlns:p14="http://schemas.microsoft.com/office/powerpoint/2010/main">
    <mc:Choice Requires="p14">
      <p:transition spd="med" p14:dur="700" advClick="0" advTm="11000">
        <p:fade/>
      </p:transition>
    </mc:Choice>
    <mc:Fallback xmlns="">
      <p:transition spd="med"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04" fill="hold"/>
                                        <p:tgtEl>
                                          <p:spTgt spid="28"/>
                                        </p:tgtEl>
                                      </p:cBhvr>
                                    </p:cmd>
                                  </p:childTnLst>
                                </p:cTn>
                              </p:par>
                              <p:par>
                                <p:cTn id="7" presetID="10"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animEffect transition="in" filter="fade">
                                      <p:cBhvr>
                                        <p:cTn id="9" dur="5000"/>
                                        <p:tgtEl>
                                          <p:spTgt spid="41"/>
                                        </p:tgtEl>
                                      </p:cBhvr>
                                    </p:animEffect>
                                  </p:childTnLst>
                                </p:cTn>
                              </p:par>
                              <p:par>
                                <p:cTn id="10" presetID="10" presetClass="entr" presetSubtype="0" fill="hold" grpId="0" nodeType="withEffect">
                                  <p:stCondLst>
                                    <p:cond delay="5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6500"/>
                                        <p:tgtEl>
                                          <p:spTgt spid="5"/>
                                        </p:tgtEl>
                                      </p:cBhvr>
                                    </p:animEffect>
                                  </p:childTnLst>
                                  <p:subTnLst>
                                    <p:set>
                                      <p:cBhvr override="childStyle">
                                        <p:cTn dur="1" fill="hold" display="0" masterRel="sameClick" afterEffect="1">
                                          <p:stCondLst>
                                            <p:cond evt="end" delay="0">
                                              <p:tn val="10"/>
                                            </p:cond>
                                          </p:stCondLst>
                                        </p:cTn>
                                        <p:tgtEl>
                                          <p:spTgt spid="5"/>
                                        </p:tgtEl>
                                        <p:attrNameLst>
                                          <p:attrName>style.visibility</p:attrName>
                                        </p:attrNameLst>
                                      </p:cBhvr>
                                      <p:to>
                                        <p:strVal val="hidden"/>
                                      </p:to>
                                    </p:set>
                                  </p:subTnLst>
                                </p:cTn>
                              </p:par>
                              <p:par>
                                <p:cTn id="13" presetID="10" presetClass="entr" presetSubtype="0" fill="hold" grpId="0" nodeType="withEffect">
                                  <p:stCondLst>
                                    <p:cond delay="1160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500"/>
                                        <p:tgtEl>
                                          <p:spTgt spid="25"/>
                                        </p:tgtEl>
                                      </p:cBhvr>
                                    </p:animEffect>
                                  </p:childTnLst>
                                  <p:subTnLst>
                                    <p:set>
                                      <p:cBhvr override="childStyle">
                                        <p:cTn dur="1" fill="hold" display="0" masterRel="sameClick" afterEffect="1">
                                          <p:stCondLst>
                                            <p:cond evt="end" delay="0">
                                              <p:tn val="13"/>
                                            </p:cond>
                                          </p:stCondLst>
                                        </p:cTn>
                                        <p:tgtEl>
                                          <p:spTgt spid="25"/>
                                        </p:tgtEl>
                                        <p:attrNameLst>
                                          <p:attrName>style.visibility</p:attrName>
                                        </p:attrNameLst>
                                      </p:cBhvr>
                                      <p:to>
                                        <p:strVal val="hidden"/>
                                      </p:to>
                                    </p:set>
                                  </p:subTnLst>
                                </p:cTn>
                              </p:par>
                              <p:par>
                                <p:cTn id="16" presetID="10" presetClass="entr" presetSubtype="0" fill="hold" grpId="0" nodeType="withEffect">
                                  <p:stCondLst>
                                    <p:cond delay="1910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7000"/>
                                        <p:tgtEl>
                                          <p:spTgt spid="29"/>
                                        </p:tgtEl>
                                      </p:cBhvr>
                                    </p:animEffect>
                                  </p:childTnLst>
                                  <p:subTnLst>
                                    <p:set>
                                      <p:cBhvr override="childStyle">
                                        <p:cTn dur="1" fill="hold" display="0" masterRel="sameClick" afterEffect="1">
                                          <p:stCondLst>
                                            <p:cond evt="end" delay="0">
                                              <p:tn val="16"/>
                                            </p:cond>
                                          </p:stCondLst>
                                        </p:cTn>
                                        <p:tgtEl>
                                          <p:spTgt spid="29"/>
                                        </p:tgtEl>
                                        <p:attrNameLst>
                                          <p:attrName>style.visibility</p:attrName>
                                        </p:attrNameLst>
                                      </p:cBhvr>
                                      <p:to>
                                        <p:strVal val="hidden"/>
                                      </p:to>
                                    </p:set>
                                  </p:subTnLst>
                                </p:cTn>
                              </p:par>
                              <p:par>
                                <p:cTn id="19" presetID="10" presetClass="entr" presetSubtype="0" fill="hold" grpId="0" nodeType="withEffect">
                                  <p:stCondLst>
                                    <p:cond delay="2670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20700"/>
                                        <p:tgtEl>
                                          <p:spTgt spid="30"/>
                                        </p:tgtEl>
                                      </p:cBhvr>
                                    </p:animEffect>
                                  </p:childTnLst>
                                  <p:subTnLst>
                                    <p:set>
                                      <p:cBhvr override="childStyle">
                                        <p:cTn dur="1" fill="hold" display="0" masterRel="sameClick" afterEffect="1">
                                          <p:stCondLst>
                                            <p:cond evt="end" delay="0">
                                              <p:tn val="19"/>
                                            </p:cond>
                                          </p:stCondLst>
                                        </p:cTn>
                                        <p:tgtEl>
                                          <p:spTgt spid="30"/>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25659" fill="hold"/>
                                        <p:tgtEl>
                                          <p:spTgt spid="31"/>
                                        </p:tgtEl>
                                      </p:cBhvr>
                                    </p:cmd>
                                  </p:childTnLst>
                                </p:cTn>
                              </p:par>
                              <p:par>
                                <p:cTn id="26" presetID="10" presetClass="entr" presetSubtype="0"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200"/>
                                        <p:tgtEl>
                                          <p:spTgt spid="38"/>
                                        </p:tgtEl>
                                      </p:cBhvr>
                                    </p:animEffect>
                                  </p:childTnLst>
                                </p:cTn>
                              </p:par>
                              <p:par>
                                <p:cTn id="29" presetID="10" presetClass="entr" presetSubtype="0" fill="hold" grpId="0" nodeType="withEffect">
                                  <p:stCondLst>
                                    <p:cond delay="1807"/>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6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2" fill="hold" display="0">
                  <p:stCondLst>
                    <p:cond delay="indefinite"/>
                  </p:stCondLst>
                  <p:endCondLst>
                    <p:cond evt="onStopAudio" delay="0">
                      <p:tgtEl>
                        <p:sldTgt/>
                      </p:tgtEl>
                    </p:cond>
                  </p:endCondLst>
                </p:cTn>
                <p:tgtEl>
                  <p:spTgt spid="31"/>
                </p:tgtEl>
              </p:cMediaNode>
            </p:audio>
            <p:audio>
              <p:cMediaNode vol="100000">
                <p:cTn id="33" fill="hold" display="0">
                  <p:stCondLst>
                    <p:cond delay="indefinite"/>
                  </p:stCondLst>
                  <p:endCondLst>
                    <p:cond evt="onStopAudio" delay="0">
                      <p:tgtEl>
                        <p:sldTgt/>
                      </p:tgtEl>
                    </p:cond>
                  </p:endCondLst>
                </p:cTn>
                <p:tgtEl>
                  <p:spTgt spid="28"/>
                </p:tgtEl>
              </p:cMediaNode>
            </p:audio>
          </p:childTnLst>
        </p:cTn>
      </p:par>
    </p:tnLst>
    <p:bldLst>
      <p:bldP spid="33" grpId="0" animBg="1"/>
      <p:bldP spid="29" grpId="0" animBg="1"/>
      <p:bldP spid="30" grpId="0" animBg="1"/>
      <p:bldP spid="5"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2A4293-BA38-44F3-1000-995DADF96D79}"/>
              </a:ext>
            </a:extLst>
          </p:cNvPr>
          <p:cNvSpPr txBox="1"/>
          <p:nvPr/>
        </p:nvSpPr>
        <p:spPr>
          <a:xfrm>
            <a:off x="184310" y="318886"/>
            <a:ext cx="0" cy="0"/>
          </a:xfrm>
          <a:prstGeom prst="rect">
            <a:avLst/>
          </a:prstGeom>
        </p:spPr>
        <p:txBody>
          <a:bodyPr wrap="none" lIns="22860" tIns="22860" rIns="22860" bIns="2286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Arial"/>
              <a:ea typeface="Helvetica Neue" charset="0"/>
              <a:cs typeface="Helvetica Neue" charset="0"/>
            </a:endParaRPr>
          </a:p>
        </p:txBody>
      </p:sp>
      <p:sp>
        <p:nvSpPr>
          <p:cNvPr id="6" name="Rectangle 5">
            <a:extLst>
              <a:ext uri="{FF2B5EF4-FFF2-40B4-BE49-F238E27FC236}">
                <a16:creationId xmlns:a16="http://schemas.microsoft.com/office/drawing/2014/main" id="{168F6144-6EA4-5390-A2F0-85A1F2782BC6}"/>
              </a:ext>
            </a:extLst>
          </p:cNvPr>
          <p:cNvSpPr/>
          <p:nvPr/>
        </p:nvSpPr>
        <p:spPr>
          <a:xfrm>
            <a:off x="5523762" y="198902"/>
            <a:ext cx="6705600" cy="5986806"/>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pic>
        <p:nvPicPr>
          <p:cNvPr id="30" name="Picture 29" descr="A person helping another person with a walker&#10;&#10;Description automatically generated">
            <a:extLst>
              <a:ext uri="{FF2B5EF4-FFF2-40B4-BE49-F238E27FC236}">
                <a16:creationId xmlns:a16="http://schemas.microsoft.com/office/drawing/2014/main" id="{E5A18D6F-01C6-8ED8-AB05-B96EAD7AC8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9" y="-6629"/>
            <a:ext cx="5896329" cy="6509443"/>
          </a:xfrm>
          <a:prstGeom prst="rect">
            <a:avLst/>
          </a:prstGeom>
        </p:spPr>
      </p:pic>
      <p:grpSp>
        <p:nvGrpSpPr>
          <p:cNvPr id="7" name="Group 6">
            <a:extLst>
              <a:ext uri="{FF2B5EF4-FFF2-40B4-BE49-F238E27FC236}">
                <a16:creationId xmlns:a16="http://schemas.microsoft.com/office/drawing/2014/main" id="{C5F75064-B70A-7003-67EA-6B0102B36F75}"/>
              </a:ext>
            </a:extLst>
          </p:cNvPr>
          <p:cNvGrpSpPr/>
          <p:nvPr/>
        </p:nvGrpSpPr>
        <p:grpSpPr>
          <a:xfrm>
            <a:off x="0" y="0"/>
            <a:ext cx="12192000" cy="250465"/>
            <a:chOff x="0" y="250465"/>
            <a:chExt cx="12192000" cy="250465"/>
          </a:xfrm>
        </p:grpSpPr>
        <p:sp>
          <p:nvSpPr>
            <p:cNvPr id="8" name="TextBox 7">
              <a:extLst>
                <a:ext uri="{FF2B5EF4-FFF2-40B4-BE49-F238E27FC236}">
                  <a16:creationId xmlns:a16="http://schemas.microsoft.com/office/drawing/2014/main" id="{77A40C11-9A2E-3217-E196-F15834A6CAF5}"/>
                </a:ext>
              </a:extLst>
            </p:cNvPr>
            <p:cNvSpPr txBox="1"/>
            <p:nvPr/>
          </p:nvSpPr>
          <p:spPr>
            <a:xfrm>
              <a:off x="712381" y="467833"/>
              <a:ext cx="0" cy="0"/>
            </a:xfrm>
            <a:prstGeom prst="rect">
              <a:avLst/>
            </a:prstGeom>
          </p:spPr>
          <p:txBody>
            <a:bodyPr wrap="none" lIns="22860" tIns="22860" rIns="22860" bIns="2286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Arial"/>
                <a:ea typeface="Helvetica Neue" charset="0"/>
                <a:cs typeface="Helvetica Neue" charset="0"/>
              </a:endParaRPr>
            </a:p>
          </p:txBody>
        </p:sp>
        <p:sp>
          <p:nvSpPr>
            <p:cNvPr id="9" name="Rectangle 8">
              <a:extLst>
                <a:ext uri="{FF2B5EF4-FFF2-40B4-BE49-F238E27FC236}">
                  <a16:creationId xmlns:a16="http://schemas.microsoft.com/office/drawing/2014/main" id="{7F7222CC-A93C-03D5-E9E1-949FA9363A18}"/>
                </a:ext>
              </a:extLst>
            </p:cNvPr>
            <p:cNvSpPr/>
            <p:nvPr/>
          </p:nvSpPr>
          <p:spPr>
            <a:xfrm>
              <a:off x="0" y="250465"/>
              <a:ext cx="12192000" cy="250465"/>
            </a:xfrm>
            <a:prstGeom prst="rect">
              <a:avLst/>
            </a:prstGeom>
            <a:solidFill>
              <a:srgbClr val="004C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47252BBB-BAB3-F1D4-1325-E9804CD28C99}"/>
                </a:ext>
              </a:extLst>
            </p:cNvPr>
            <p:cNvSpPr/>
            <p:nvPr/>
          </p:nvSpPr>
          <p:spPr>
            <a:xfrm>
              <a:off x="838822" y="250465"/>
              <a:ext cx="418478" cy="250465"/>
            </a:xfrm>
            <a:prstGeom prst="rect">
              <a:avLst/>
            </a:prstGeom>
            <a:solidFill>
              <a:srgbClr val="00B4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49AC2AA1-36D7-2E70-1807-6A560B0F1EEF}"/>
                </a:ext>
              </a:extLst>
            </p:cNvPr>
            <p:cNvSpPr/>
            <p:nvPr/>
          </p:nvSpPr>
          <p:spPr>
            <a:xfrm>
              <a:off x="2552700" y="250465"/>
              <a:ext cx="289560" cy="2504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8A7FF6E3-69E3-EB18-1A63-55103E1FD545}"/>
                </a:ext>
              </a:extLst>
            </p:cNvPr>
            <p:cNvSpPr/>
            <p:nvPr/>
          </p:nvSpPr>
          <p:spPr>
            <a:xfrm>
              <a:off x="3550920" y="250465"/>
              <a:ext cx="289560" cy="250465"/>
            </a:xfrm>
            <a:prstGeom prst="rect">
              <a:avLst/>
            </a:prstGeom>
            <a:solidFill>
              <a:srgbClr val="00B4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F6654C84-6A5E-EB9E-867E-6A741F3F0073}"/>
                </a:ext>
              </a:extLst>
            </p:cNvPr>
            <p:cNvSpPr/>
            <p:nvPr/>
          </p:nvSpPr>
          <p:spPr>
            <a:xfrm>
              <a:off x="3840480" y="250465"/>
              <a:ext cx="1074420" cy="2504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1F69C4C7-A044-E058-35EA-9C8483185F6D}"/>
                </a:ext>
              </a:extLst>
            </p:cNvPr>
            <p:cNvSpPr/>
            <p:nvPr/>
          </p:nvSpPr>
          <p:spPr>
            <a:xfrm>
              <a:off x="4914900" y="250465"/>
              <a:ext cx="289560" cy="250465"/>
            </a:xfrm>
            <a:prstGeom prst="rect">
              <a:avLst/>
            </a:prstGeom>
            <a:solidFill>
              <a:srgbClr val="0091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984F18D6-68F3-3776-53EF-C474E0307818}"/>
                </a:ext>
              </a:extLst>
            </p:cNvPr>
            <p:cNvSpPr/>
            <p:nvPr/>
          </p:nvSpPr>
          <p:spPr>
            <a:xfrm>
              <a:off x="2286000" y="250465"/>
              <a:ext cx="304800" cy="250465"/>
            </a:xfrm>
            <a:prstGeom prst="rect">
              <a:avLst/>
            </a:prstGeom>
            <a:solidFill>
              <a:srgbClr val="00B4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3BEEDF4F-4B84-2F56-78F0-67CAE71408FA}"/>
                </a:ext>
              </a:extLst>
            </p:cNvPr>
            <p:cNvSpPr/>
            <p:nvPr/>
          </p:nvSpPr>
          <p:spPr>
            <a:xfrm>
              <a:off x="1752600" y="250465"/>
              <a:ext cx="594360" cy="250465"/>
            </a:xfrm>
            <a:prstGeom prst="rect">
              <a:avLst/>
            </a:prstGeom>
            <a:solidFill>
              <a:srgbClr val="0091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1" name="Group 30">
            <a:extLst>
              <a:ext uri="{FF2B5EF4-FFF2-40B4-BE49-F238E27FC236}">
                <a16:creationId xmlns:a16="http://schemas.microsoft.com/office/drawing/2014/main" id="{5FCFAD1D-7A44-D12F-B105-9D62C5450A13}"/>
              </a:ext>
            </a:extLst>
          </p:cNvPr>
          <p:cNvGrpSpPr/>
          <p:nvPr/>
        </p:nvGrpSpPr>
        <p:grpSpPr>
          <a:xfrm>
            <a:off x="0" y="6007100"/>
            <a:ext cx="12192000" cy="850899"/>
            <a:chOff x="0" y="6007100"/>
            <a:chExt cx="12192000" cy="850899"/>
          </a:xfrm>
        </p:grpSpPr>
        <p:sp>
          <p:nvSpPr>
            <p:cNvPr id="21" name="Rectangle 20">
              <a:extLst>
                <a:ext uri="{FF2B5EF4-FFF2-40B4-BE49-F238E27FC236}">
                  <a16:creationId xmlns:a16="http://schemas.microsoft.com/office/drawing/2014/main" id="{4CB6F82C-3B45-F5C1-BBDD-D65DC1A2F140}"/>
                </a:ext>
              </a:extLst>
            </p:cNvPr>
            <p:cNvSpPr/>
            <p:nvPr/>
          </p:nvSpPr>
          <p:spPr>
            <a:xfrm>
              <a:off x="0" y="6007100"/>
              <a:ext cx="12192000" cy="850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2" name="Group 21">
              <a:extLst>
                <a:ext uri="{FF2B5EF4-FFF2-40B4-BE49-F238E27FC236}">
                  <a16:creationId xmlns:a16="http://schemas.microsoft.com/office/drawing/2014/main" id="{A4CC1697-3139-ED41-D9F4-935947F5CF26}"/>
                </a:ext>
              </a:extLst>
            </p:cNvPr>
            <p:cNvGrpSpPr/>
            <p:nvPr/>
          </p:nvGrpSpPr>
          <p:grpSpPr>
            <a:xfrm>
              <a:off x="441359" y="6223785"/>
              <a:ext cx="11309282" cy="417529"/>
              <a:chOff x="838822" y="6264833"/>
              <a:chExt cx="11309282" cy="417529"/>
            </a:xfrm>
          </p:grpSpPr>
          <p:pic>
            <p:nvPicPr>
              <p:cNvPr id="23" name="Picture 22" descr="A close-up of a sign&#10;&#10;Description automatically generated">
                <a:extLst>
                  <a:ext uri="{FF2B5EF4-FFF2-40B4-BE49-F238E27FC236}">
                    <a16:creationId xmlns:a16="http://schemas.microsoft.com/office/drawing/2014/main" id="{6272B90F-7FE6-9552-BB34-05658942A1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822" y="6264833"/>
                <a:ext cx="2271801" cy="417529"/>
              </a:xfrm>
              <a:prstGeom prst="rect">
                <a:avLst/>
              </a:prstGeom>
              <a:ln>
                <a:noFill/>
              </a:ln>
            </p:spPr>
          </p:pic>
          <p:grpSp>
            <p:nvGrpSpPr>
              <p:cNvPr id="24" name="Group 23">
                <a:extLst>
                  <a:ext uri="{FF2B5EF4-FFF2-40B4-BE49-F238E27FC236}">
                    <a16:creationId xmlns:a16="http://schemas.microsoft.com/office/drawing/2014/main" id="{3379AA99-6B2B-1C8A-F1E6-81549D5E02C2}"/>
                  </a:ext>
                </a:extLst>
              </p:cNvPr>
              <p:cNvGrpSpPr/>
              <p:nvPr/>
            </p:nvGrpSpPr>
            <p:grpSpPr>
              <a:xfrm>
                <a:off x="6014653" y="6398770"/>
                <a:ext cx="6133451" cy="283592"/>
                <a:chOff x="407049" y="5943600"/>
                <a:chExt cx="6133451" cy="283592"/>
              </a:xfrm>
            </p:grpSpPr>
            <p:sp>
              <p:nvSpPr>
                <p:cNvPr id="25" name="TextBox 24">
                  <a:extLst>
                    <a:ext uri="{FF2B5EF4-FFF2-40B4-BE49-F238E27FC236}">
                      <a16:creationId xmlns:a16="http://schemas.microsoft.com/office/drawing/2014/main" id="{923EE1EE-66F4-EF7F-A0D6-34E2593DA627}"/>
                    </a:ext>
                  </a:extLst>
                </p:cNvPr>
                <p:cNvSpPr txBox="1"/>
                <p:nvPr/>
              </p:nvSpPr>
              <p:spPr>
                <a:xfrm>
                  <a:off x="684048" y="5950193"/>
                  <a:ext cx="5856452" cy="276999"/>
                </a:xfrm>
                <a:prstGeom prst="rect">
                  <a:avLst/>
                </a:prstGeom>
                <a:noFill/>
                <a:ln>
                  <a:noFill/>
                </a:ln>
              </p:spPr>
              <p:txBody>
                <a:bodyPr wrap="square" rtlCol="0">
                  <a:spAutoFit/>
                </a:bodyPr>
                <a:lstStyle/>
                <a:p>
                  <a:r>
                    <a:rPr lang="en-US" sz="1200">
                      <a:solidFill>
                        <a:srgbClr val="1E1545"/>
                      </a:solidFill>
                      <a:latin typeface="Arial" panose="020B0604020202020204" pitchFamily="34" charset="0"/>
                      <a:cs typeface="Arial" panose="020B0604020202020204" pitchFamily="34" charset="0"/>
                    </a:rPr>
                    <a:t>www.health.gov.au/our-work/disability-support-for-older-australians-dsoa-program</a:t>
                  </a:r>
                </a:p>
              </p:txBody>
            </p:sp>
            <p:grpSp>
              <p:nvGrpSpPr>
                <p:cNvPr id="26" name="Group 25">
                  <a:extLst>
                    <a:ext uri="{FF2B5EF4-FFF2-40B4-BE49-F238E27FC236}">
                      <a16:creationId xmlns:a16="http://schemas.microsoft.com/office/drawing/2014/main" id="{082F1CF5-1E34-F85C-9477-CBE24605E3AE}"/>
                    </a:ext>
                  </a:extLst>
                </p:cNvPr>
                <p:cNvGrpSpPr/>
                <p:nvPr/>
              </p:nvGrpSpPr>
              <p:grpSpPr>
                <a:xfrm>
                  <a:off x="407049" y="5943600"/>
                  <a:ext cx="276999" cy="276999"/>
                  <a:chOff x="3777491" y="5377543"/>
                  <a:chExt cx="914400" cy="914400"/>
                </a:xfrm>
              </p:grpSpPr>
              <p:sp>
                <p:nvSpPr>
                  <p:cNvPr id="27" name="Oval 26">
                    <a:extLst>
                      <a:ext uri="{FF2B5EF4-FFF2-40B4-BE49-F238E27FC236}">
                        <a16:creationId xmlns:a16="http://schemas.microsoft.com/office/drawing/2014/main" id="{2D8CB67A-7EAE-8132-4503-D5192BDD1BC2}"/>
                      </a:ext>
                    </a:extLst>
                  </p:cNvPr>
                  <p:cNvSpPr/>
                  <p:nvPr/>
                </p:nvSpPr>
                <p:spPr>
                  <a:xfrm>
                    <a:off x="3777491" y="5377543"/>
                    <a:ext cx="914400" cy="914400"/>
                  </a:xfrm>
                  <a:prstGeom prst="ellipse">
                    <a:avLst/>
                  </a:prstGeom>
                  <a:solidFill>
                    <a:srgbClr val="24B2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8" name="Graphic 27" descr="Magnifying glass with solid fill">
                    <a:extLst>
                      <a:ext uri="{FF2B5EF4-FFF2-40B4-BE49-F238E27FC236}">
                        <a16:creationId xmlns:a16="http://schemas.microsoft.com/office/drawing/2014/main" id="{7BA52826-3412-EC83-9F32-C503BA0843F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727745">
                    <a:off x="3885477" y="5485529"/>
                    <a:ext cx="698429" cy="698429"/>
                  </a:xfrm>
                  <a:prstGeom prst="rect">
                    <a:avLst/>
                  </a:prstGeom>
                </p:spPr>
              </p:pic>
            </p:grpSp>
          </p:grpSp>
        </p:grpSp>
      </p:grpSp>
      <p:sp>
        <p:nvSpPr>
          <p:cNvPr id="17" name="Rectangle 16">
            <a:extLst>
              <a:ext uri="{FF2B5EF4-FFF2-40B4-BE49-F238E27FC236}">
                <a16:creationId xmlns:a16="http://schemas.microsoft.com/office/drawing/2014/main" id="{2067359D-CCEC-F81D-3ECF-B043BECF5D67}"/>
              </a:ext>
            </a:extLst>
          </p:cNvPr>
          <p:cNvSpPr/>
          <p:nvPr/>
        </p:nvSpPr>
        <p:spPr>
          <a:xfrm>
            <a:off x="5373323" y="1072431"/>
            <a:ext cx="6548399" cy="43431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TextBox 31">
            <a:extLst>
              <a:ext uri="{FF2B5EF4-FFF2-40B4-BE49-F238E27FC236}">
                <a16:creationId xmlns:a16="http://schemas.microsoft.com/office/drawing/2014/main" id="{5A6D5A68-FF86-D329-7C6C-F7071FA1E6C5}"/>
              </a:ext>
            </a:extLst>
          </p:cNvPr>
          <p:cNvSpPr txBox="1"/>
          <p:nvPr/>
        </p:nvSpPr>
        <p:spPr>
          <a:xfrm>
            <a:off x="7541596" y="1257375"/>
            <a:ext cx="2092535" cy="923330"/>
          </a:xfrm>
          <a:prstGeom prst="rect">
            <a:avLst/>
          </a:prstGeom>
          <a:noFill/>
        </p:spPr>
        <p:txBody>
          <a:bodyPr wrap="square" lIns="91440" tIns="45720" rIns="91440" bIns="45720" rtlCol="0" anchor="t">
            <a:spAutoFit/>
          </a:bodyPr>
          <a:lstStyle/>
          <a:p>
            <a:r>
              <a:rPr lang="en-AU" sz="5400">
                <a:solidFill>
                  <a:srgbClr val="004C91"/>
                </a:solidFill>
                <a:latin typeface="Fave Script Bold Pro"/>
              </a:rPr>
              <a:t>Thank you</a:t>
            </a:r>
          </a:p>
        </p:txBody>
      </p:sp>
      <p:sp>
        <p:nvSpPr>
          <p:cNvPr id="33" name="TextBox 32">
            <a:extLst>
              <a:ext uri="{FF2B5EF4-FFF2-40B4-BE49-F238E27FC236}">
                <a16:creationId xmlns:a16="http://schemas.microsoft.com/office/drawing/2014/main" id="{834B84BC-5084-2A1E-036F-53B1AF703948}"/>
              </a:ext>
            </a:extLst>
          </p:cNvPr>
          <p:cNvSpPr txBox="1"/>
          <p:nvPr/>
        </p:nvSpPr>
        <p:spPr>
          <a:xfrm>
            <a:off x="5638125" y="2136599"/>
            <a:ext cx="5896329" cy="2677656"/>
          </a:xfrm>
          <a:prstGeom prst="rect">
            <a:avLst/>
          </a:prstGeom>
          <a:noFill/>
        </p:spPr>
        <p:txBody>
          <a:bodyPr wrap="square" lIns="91440" tIns="45720" rIns="91440" bIns="45720" anchor="t">
            <a:spAutoFit/>
          </a:bodyPr>
          <a:lstStyle/>
          <a:p>
            <a:pPr algn="ctr"/>
            <a:r>
              <a:rPr lang="en-AU" sz="2400"/>
              <a:t>For further information, please refer to the </a:t>
            </a:r>
            <a:r>
              <a:rPr lang="en-AU" sz="2400">
                <a:ea typeface="+mn-lt"/>
                <a:cs typeface="+mn-lt"/>
                <a:hlinkClick r:id="rId9"/>
              </a:rPr>
              <a:t>How to Complete a Change of Needs Application</a:t>
            </a:r>
            <a:r>
              <a:rPr lang="en-AU" sz="2400"/>
              <a:t> fact sheet and Section 3.3 of the </a:t>
            </a:r>
            <a:r>
              <a:rPr lang="en-AU" sz="2400">
                <a:hlinkClick r:id="rId10"/>
              </a:rPr>
              <a:t>DSOA</a:t>
            </a:r>
            <a:r>
              <a:rPr lang="en-AU" sz="2400">
                <a:ea typeface="+mn-lt"/>
                <a:cs typeface="+mn-lt"/>
                <a:hlinkClick r:id="rId10"/>
              </a:rPr>
              <a:t> Program Manual</a:t>
            </a:r>
            <a:r>
              <a:rPr lang="en-AU" sz="2400">
                <a:ea typeface="+mn-lt"/>
                <a:cs typeface="+mn-lt"/>
              </a:rPr>
              <a:t>.</a:t>
            </a:r>
            <a:endParaRPr lang="en-AU">
              <a:cs typeface="Calibri" panose="020F0502020204030204"/>
            </a:endParaRPr>
          </a:p>
          <a:p>
            <a:pPr algn="ctr"/>
            <a:endParaRPr lang="en-AU" sz="2400"/>
          </a:p>
          <a:p>
            <a:pPr algn="ctr"/>
            <a:r>
              <a:rPr lang="en-AU" sz="2400"/>
              <a:t>Submit your completed application to</a:t>
            </a:r>
            <a:r>
              <a:rPr lang="en-AU"/>
              <a:t> </a:t>
            </a:r>
            <a:r>
              <a:rPr lang="en-AU" sz="2400" u="sng">
                <a:solidFill>
                  <a:srgbClr val="0563C1"/>
                </a:solidFill>
                <a:effectLst/>
                <a:latin typeface="Calibri"/>
                <a:ea typeface="Calibri" panose="020F0502020204030204" pitchFamily="34" charset="0"/>
                <a:cs typeface="Calibri"/>
                <a:hlinkClick r:id="rId11"/>
              </a:rPr>
              <a:t>dsoachangeofneed@Health.gov.au</a:t>
            </a:r>
            <a:r>
              <a:rPr lang="en-AU" sz="2400" u="sng">
                <a:solidFill>
                  <a:srgbClr val="0563C1"/>
                </a:solidFill>
                <a:effectLst/>
                <a:latin typeface="Calibri"/>
                <a:ea typeface="Calibri" panose="020F0502020204030204" pitchFamily="34" charset="0"/>
                <a:cs typeface="Calibri"/>
              </a:rPr>
              <a:t>.</a:t>
            </a:r>
            <a:endParaRPr lang="en-AU" sz="2400">
              <a:cs typeface="Calibri"/>
            </a:endParaRPr>
          </a:p>
        </p:txBody>
      </p:sp>
      <p:pic>
        <p:nvPicPr>
          <p:cNvPr id="3" name="Slide 11">
            <a:hlinkClick r:id="" action="ppaction://media"/>
            <a:extLst>
              <a:ext uri="{FF2B5EF4-FFF2-40B4-BE49-F238E27FC236}">
                <a16:creationId xmlns:a16="http://schemas.microsoft.com/office/drawing/2014/main" id="{78E8F834-53F4-56D2-558C-D6EC50DF152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547441" y="6234914"/>
            <a:ext cx="406400" cy="406400"/>
          </a:xfrm>
          <a:prstGeom prst="rect">
            <a:avLst/>
          </a:prstGeom>
          <a:effectLst>
            <a:softEdge rad="635000"/>
          </a:effectLst>
        </p:spPr>
      </p:pic>
      <p:sp>
        <p:nvSpPr>
          <p:cNvPr id="2" name="Slide Number Placeholder 1">
            <a:extLst>
              <a:ext uri="{FF2B5EF4-FFF2-40B4-BE49-F238E27FC236}">
                <a16:creationId xmlns:a16="http://schemas.microsoft.com/office/drawing/2014/main" id="{62BF43DD-972A-E764-202D-8F344F777A06}"/>
              </a:ext>
            </a:extLst>
          </p:cNvPr>
          <p:cNvSpPr>
            <a:spLocks noGrp="1"/>
          </p:cNvSpPr>
          <p:nvPr>
            <p:ph type="sldNum" sz="quarter" idx="12"/>
          </p:nvPr>
        </p:nvSpPr>
        <p:spPr/>
        <p:txBody>
          <a:bodyPr/>
          <a:lstStyle/>
          <a:p>
            <a:fld id="{3EC8C3A2-41B2-4A55-AFDC-A87E9CE19A83}" type="slidenum">
              <a:rPr lang="en-AU" smtClean="0"/>
              <a:t>11</a:t>
            </a:fld>
            <a:endParaRPr lang="en-AU"/>
          </a:p>
        </p:txBody>
      </p:sp>
    </p:spTree>
    <p:extLst>
      <p:ext uri="{BB962C8B-B14F-4D97-AF65-F5344CB8AC3E}">
        <p14:creationId xmlns:p14="http://schemas.microsoft.com/office/powerpoint/2010/main" val="2406053749"/>
      </p:ext>
    </p:extLst>
  </p:cSld>
  <p:clrMapOvr>
    <a:masterClrMapping/>
  </p:clrMapOvr>
  <mc:AlternateContent xmlns:mc="http://schemas.openxmlformats.org/markup-compatibility/2006" xmlns:p14="http://schemas.microsoft.com/office/powerpoint/2010/main">
    <mc:Choice Requires="p14">
      <p:transition spd="med" p14:dur="700" advClick="0" advTm="19000">
        <p:fade/>
      </p:transition>
    </mc:Choice>
    <mc:Fallback xmlns="">
      <p:transition spd="med" advClick="0" advTm="1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5AC0FD97-5DCE-35EF-9F99-F672A37F0D44}"/>
              </a:ext>
            </a:extLst>
          </p:cNvPr>
          <p:cNvGrpSpPr/>
          <p:nvPr/>
        </p:nvGrpSpPr>
        <p:grpSpPr>
          <a:xfrm>
            <a:off x="946573" y="1036124"/>
            <a:ext cx="10298854" cy="5065392"/>
            <a:chOff x="1148657" y="634944"/>
            <a:chExt cx="10298854" cy="5065392"/>
          </a:xfrm>
        </p:grpSpPr>
        <p:sp>
          <p:nvSpPr>
            <p:cNvPr id="22" name="Rectangle 21">
              <a:extLst>
                <a:ext uri="{FF2B5EF4-FFF2-40B4-BE49-F238E27FC236}">
                  <a16:creationId xmlns:a16="http://schemas.microsoft.com/office/drawing/2014/main" id="{D12D2974-75C5-6B5B-D125-E8712F7B7F1F}"/>
                </a:ext>
              </a:extLst>
            </p:cNvPr>
            <p:cNvSpPr/>
            <p:nvPr/>
          </p:nvSpPr>
          <p:spPr>
            <a:xfrm>
              <a:off x="1148657" y="634944"/>
              <a:ext cx="10298854" cy="5065392"/>
            </a:xfrm>
            <a:prstGeom prst="rect">
              <a:avLst/>
            </a:prstGeom>
            <a:solidFill>
              <a:schemeClr val="bg1"/>
            </a:solidFill>
            <a:ln>
              <a:solidFill>
                <a:srgbClr val="004C91"/>
              </a:solid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TextBox 22">
              <a:extLst>
                <a:ext uri="{FF2B5EF4-FFF2-40B4-BE49-F238E27FC236}">
                  <a16:creationId xmlns:a16="http://schemas.microsoft.com/office/drawing/2014/main" id="{D109FE40-4134-CAEF-B8B2-F4C67E0B7109}"/>
                </a:ext>
              </a:extLst>
            </p:cNvPr>
            <p:cNvSpPr txBox="1"/>
            <p:nvPr/>
          </p:nvSpPr>
          <p:spPr>
            <a:xfrm>
              <a:off x="11099132" y="4295274"/>
              <a:ext cx="0" cy="0"/>
            </a:xfrm>
            <a:prstGeom prst="rect">
              <a:avLst/>
            </a:prstGeom>
            <a:ln>
              <a:solidFill>
                <a:srgbClr val="004C91"/>
              </a:solidFill>
            </a:ln>
          </p:spPr>
          <p:txBody>
            <a:bodyPr wrap="none" lIns="22860" tIns="22860" rIns="22860" bIns="2286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Arial"/>
                <a:ea typeface="Helvetica Neue" charset="0"/>
                <a:cs typeface="Helvetica Neue" charset="0"/>
              </a:endParaRPr>
            </a:p>
          </p:txBody>
        </p:sp>
      </p:grpSp>
      <p:pic>
        <p:nvPicPr>
          <p:cNvPr id="28" name="Picture 27" descr="A screenshot of a website&#10;&#10;Description automatically generated">
            <a:extLst>
              <a:ext uri="{FF2B5EF4-FFF2-40B4-BE49-F238E27FC236}">
                <a16:creationId xmlns:a16="http://schemas.microsoft.com/office/drawing/2014/main" id="{A2EF2DAE-5DB3-5CC4-A7DF-A51D6C39AA6F}"/>
              </a:ext>
            </a:extLst>
          </p:cNvPr>
          <p:cNvPicPr>
            <a:picLocks noChangeAspect="1"/>
          </p:cNvPicPr>
          <p:nvPr/>
        </p:nvPicPr>
        <p:blipFill rotWithShape="1">
          <a:blip r:embed="rId5">
            <a:extLst>
              <a:ext uri="{28A0092B-C50C-407E-A947-70E740481C1C}">
                <a14:useLocalDpi xmlns:a14="http://schemas.microsoft.com/office/drawing/2010/main" val="0"/>
              </a:ext>
            </a:extLst>
          </a:blip>
          <a:srcRect l="3898" r="1644"/>
          <a:stretch/>
        </p:blipFill>
        <p:spPr>
          <a:xfrm>
            <a:off x="1017823" y="1404815"/>
            <a:ext cx="10134271" cy="4328010"/>
          </a:xfrm>
          <a:prstGeom prst="rect">
            <a:avLst/>
          </a:prstGeom>
        </p:spPr>
      </p:pic>
      <p:sp>
        <p:nvSpPr>
          <p:cNvPr id="29" name="Rectangle: Rounded Corners 28">
            <a:extLst>
              <a:ext uri="{FF2B5EF4-FFF2-40B4-BE49-F238E27FC236}">
                <a16:creationId xmlns:a16="http://schemas.microsoft.com/office/drawing/2014/main" id="{686565B2-09A3-A88B-E004-A9D4C9FC291B}"/>
              </a:ext>
            </a:extLst>
          </p:cNvPr>
          <p:cNvSpPr/>
          <p:nvPr/>
        </p:nvSpPr>
        <p:spPr>
          <a:xfrm>
            <a:off x="9188824" y="5132294"/>
            <a:ext cx="1775011" cy="268941"/>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pic>
        <p:nvPicPr>
          <p:cNvPr id="25" name="Picture 24" descr="A screenshot of a support program&#10;&#10;Description automatically generated">
            <a:extLst>
              <a:ext uri="{FF2B5EF4-FFF2-40B4-BE49-F238E27FC236}">
                <a16:creationId xmlns:a16="http://schemas.microsoft.com/office/drawing/2014/main" id="{05178EFE-7660-311A-E2E3-5F19CAE77F1B}"/>
              </a:ext>
            </a:extLst>
          </p:cNvPr>
          <p:cNvPicPr>
            <a:picLocks noChangeAspect="1"/>
          </p:cNvPicPr>
          <p:nvPr/>
        </p:nvPicPr>
        <p:blipFill rotWithShape="1">
          <a:blip r:embed="rId6">
            <a:extLst>
              <a:ext uri="{28A0092B-C50C-407E-A947-70E740481C1C}">
                <a14:useLocalDpi xmlns:a14="http://schemas.microsoft.com/office/drawing/2010/main" val="0"/>
              </a:ext>
            </a:extLst>
          </a:blip>
          <a:srcRect b="1321"/>
          <a:stretch/>
        </p:blipFill>
        <p:spPr>
          <a:xfrm>
            <a:off x="946572" y="1036122"/>
            <a:ext cx="10310719" cy="4998474"/>
          </a:xfrm>
          <a:prstGeom prst="rect">
            <a:avLst/>
          </a:prstGeom>
        </p:spPr>
      </p:pic>
      <p:grpSp>
        <p:nvGrpSpPr>
          <p:cNvPr id="4" name="Group 3">
            <a:extLst>
              <a:ext uri="{FF2B5EF4-FFF2-40B4-BE49-F238E27FC236}">
                <a16:creationId xmlns:a16="http://schemas.microsoft.com/office/drawing/2014/main" id="{C86ADCDD-36EA-F8DE-B2FA-EAFDD561DF53}"/>
              </a:ext>
            </a:extLst>
          </p:cNvPr>
          <p:cNvGrpSpPr/>
          <p:nvPr/>
        </p:nvGrpSpPr>
        <p:grpSpPr>
          <a:xfrm>
            <a:off x="0" y="0"/>
            <a:ext cx="12192000" cy="250465"/>
            <a:chOff x="0" y="250465"/>
            <a:chExt cx="12192000" cy="250465"/>
          </a:xfrm>
        </p:grpSpPr>
        <p:sp>
          <p:nvSpPr>
            <p:cNvPr id="5" name="TextBox 4">
              <a:extLst>
                <a:ext uri="{FF2B5EF4-FFF2-40B4-BE49-F238E27FC236}">
                  <a16:creationId xmlns:a16="http://schemas.microsoft.com/office/drawing/2014/main" id="{09BF7137-D2AC-269B-DBF4-F90092A7168C}"/>
                </a:ext>
              </a:extLst>
            </p:cNvPr>
            <p:cNvSpPr txBox="1"/>
            <p:nvPr/>
          </p:nvSpPr>
          <p:spPr>
            <a:xfrm>
              <a:off x="712381" y="467833"/>
              <a:ext cx="0" cy="0"/>
            </a:xfrm>
            <a:prstGeom prst="rect">
              <a:avLst/>
            </a:prstGeom>
          </p:spPr>
          <p:txBody>
            <a:bodyPr wrap="none" lIns="22860" tIns="22860" rIns="22860" bIns="2286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Arial"/>
                <a:ea typeface="Helvetica Neue" charset="0"/>
                <a:cs typeface="Helvetica Neue" charset="0"/>
              </a:endParaRPr>
            </a:p>
          </p:txBody>
        </p:sp>
        <p:sp>
          <p:nvSpPr>
            <p:cNvPr id="6" name="Rectangle 5">
              <a:extLst>
                <a:ext uri="{FF2B5EF4-FFF2-40B4-BE49-F238E27FC236}">
                  <a16:creationId xmlns:a16="http://schemas.microsoft.com/office/drawing/2014/main" id="{A588BA83-E477-B5DD-96F5-AD0262516E40}"/>
                </a:ext>
              </a:extLst>
            </p:cNvPr>
            <p:cNvSpPr/>
            <p:nvPr/>
          </p:nvSpPr>
          <p:spPr>
            <a:xfrm>
              <a:off x="0" y="250465"/>
              <a:ext cx="12192000" cy="250465"/>
            </a:xfrm>
            <a:prstGeom prst="rect">
              <a:avLst/>
            </a:prstGeom>
            <a:solidFill>
              <a:srgbClr val="004C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E163FEFD-37B2-3E01-C4B5-751D0B2E3D24}"/>
                </a:ext>
              </a:extLst>
            </p:cNvPr>
            <p:cNvSpPr/>
            <p:nvPr/>
          </p:nvSpPr>
          <p:spPr>
            <a:xfrm>
              <a:off x="838822" y="250465"/>
              <a:ext cx="418478" cy="250465"/>
            </a:xfrm>
            <a:prstGeom prst="rect">
              <a:avLst/>
            </a:prstGeom>
            <a:solidFill>
              <a:srgbClr val="00B4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D8C26CC6-4C6A-5115-12B7-C49C4EE41FAF}"/>
                </a:ext>
              </a:extLst>
            </p:cNvPr>
            <p:cNvSpPr/>
            <p:nvPr/>
          </p:nvSpPr>
          <p:spPr>
            <a:xfrm>
              <a:off x="2552700" y="250465"/>
              <a:ext cx="289560" cy="2504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2C40436F-9B44-F75C-98C7-FA0511F14339}"/>
                </a:ext>
              </a:extLst>
            </p:cNvPr>
            <p:cNvSpPr/>
            <p:nvPr/>
          </p:nvSpPr>
          <p:spPr>
            <a:xfrm>
              <a:off x="3550920" y="250465"/>
              <a:ext cx="289560" cy="250465"/>
            </a:xfrm>
            <a:prstGeom prst="rect">
              <a:avLst/>
            </a:prstGeom>
            <a:solidFill>
              <a:srgbClr val="00B4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851533C8-7B50-4598-84C1-0E6AEA04089B}"/>
                </a:ext>
              </a:extLst>
            </p:cNvPr>
            <p:cNvSpPr/>
            <p:nvPr/>
          </p:nvSpPr>
          <p:spPr>
            <a:xfrm>
              <a:off x="3840480" y="250465"/>
              <a:ext cx="1074420" cy="2504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775CCF5B-D59C-3C46-B917-B2D9A810263E}"/>
                </a:ext>
              </a:extLst>
            </p:cNvPr>
            <p:cNvSpPr/>
            <p:nvPr/>
          </p:nvSpPr>
          <p:spPr>
            <a:xfrm>
              <a:off x="4914900" y="250465"/>
              <a:ext cx="289560" cy="250465"/>
            </a:xfrm>
            <a:prstGeom prst="rect">
              <a:avLst/>
            </a:prstGeom>
            <a:solidFill>
              <a:srgbClr val="0091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375BB069-8C9B-1B53-0471-11218880E0EE}"/>
                </a:ext>
              </a:extLst>
            </p:cNvPr>
            <p:cNvSpPr/>
            <p:nvPr/>
          </p:nvSpPr>
          <p:spPr>
            <a:xfrm>
              <a:off x="2286000" y="250465"/>
              <a:ext cx="304800" cy="250465"/>
            </a:xfrm>
            <a:prstGeom prst="rect">
              <a:avLst/>
            </a:prstGeom>
            <a:solidFill>
              <a:srgbClr val="00B4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46DAA59E-7082-EA9C-084F-E35748A76021}"/>
                </a:ext>
              </a:extLst>
            </p:cNvPr>
            <p:cNvSpPr/>
            <p:nvPr/>
          </p:nvSpPr>
          <p:spPr>
            <a:xfrm>
              <a:off x="1752600" y="250465"/>
              <a:ext cx="594360" cy="250465"/>
            </a:xfrm>
            <a:prstGeom prst="rect">
              <a:avLst/>
            </a:prstGeom>
            <a:solidFill>
              <a:srgbClr val="0091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0" name="Group 19">
            <a:extLst>
              <a:ext uri="{FF2B5EF4-FFF2-40B4-BE49-F238E27FC236}">
                <a16:creationId xmlns:a16="http://schemas.microsoft.com/office/drawing/2014/main" id="{698BF006-0E3A-E330-C791-3E856889D356}"/>
              </a:ext>
            </a:extLst>
          </p:cNvPr>
          <p:cNvGrpSpPr/>
          <p:nvPr/>
        </p:nvGrpSpPr>
        <p:grpSpPr>
          <a:xfrm>
            <a:off x="441359" y="6264833"/>
            <a:ext cx="11309282" cy="417529"/>
            <a:chOff x="838822" y="6264833"/>
            <a:chExt cx="11309282" cy="417529"/>
          </a:xfrm>
        </p:grpSpPr>
        <p:pic>
          <p:nvPicPr>
            <p:cNvPr id="14" name="Picture 13" descr="A close-up of a sign&#10;&#10;Description automatically generated">
              <a:extLst>
                <a:ext uri="{FF2B5EF4-FFF2-40B4-BE49-F238E27FC236}">
                  <a16:creationId xmlns:a16="http://schemas.microsoft.com/office/drawing/2014/main" id="{FD9609B4-964D-7C42-DCD8-8C754EA080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822" y="6264833"/>
              <a:ext cx="2271801" cy="417529"/>
            </a:xfrm>
            <a:prstGeom prst="rect">
              <a:avLst/>
            </a:prstGeom>
          </p:spPr>
        </p:pic>
        <p:grpSp>
          <p:nvGrpSpPr>
            <p:cNvPr id="15" name="Group 14">
              <a:extLst>
                <a:ext uri="{FF2B5EF4-FFF2-40B4-BE49-F238E27FC236}">
                  <a16:creationId xmlns:a16="http://schemas.microsoft.com/office/drawing/2014/main" id="{CD43B4C8-E77A-6691-1EE1-33557A8FC8FE}"/>
                </a:ext>
              </a:extLst>
            </p:cNvPr>
            <p:cNvGrpSpPr/>
            <p:nvPr/>
          </p:nvGrpSpPr>
          <p:grpSpPr>
            <a:xfrm>
              <a:off x="6014653" y="6398770"/>
              <a:ext cx="6133451" cy="283592"/>
              <a:chOff x="407049" y="5943600"/>
              <a:chExt cx="6133451" cy="283592"/>
            </a:xfrm>
          </p:grpSpPr>
          <p:sp>
            <p:nvSpPr>
              <p:cNvPr id="16" name="TextBox 15">
                <a:extLst>
                  <a:ext uri="{FF2B5EF4-FFF2-40B4-BE49-F238E27FC236}">
                    <a16:creationId xmlns:a16="http://schemas.microsoft.com/office/drawing/2014/main" id="{0F30C3C6-5EAE-326D-0153-8DDB9C5CAD0E}"/>
                  </a:ext>
                </a:extLst>
              </p:cNvPr>
              <p:cNvSpPr txBox="1"/>
              <p:nvPr/>
            </p:nvSpPr>
            <p:spPr>
              <a:xfrm>
                <a:off x="684048" y="5950193"/>
                <a:ext cx="5856452" cy="276999"/>
              </a:xfrm>
              <a:prstGeom prst="rect">
                <a:avLst/>
              </a:prstGeom>
              <a:noFill/>
            </p:spPr>
            <p:txBody>
              <a:bodyPr wrap="square" rtlCol="0">
                <a:spAutoFit/>
              </a:bodyPr>
              <a:lstStyle/>
              <a:p>
                <a:r>
                  <a:rPr lang="en-US" sz="1200">
                    <a:solidFill>
                      <a:srgbClr val="1E1545"/>
                    </a:solidFill>
                    <a:latin typeface="Arial" panose="020B0604020202020204" pitchFamily="34" charset="0"/>
                    <a:cs typeface="Arial" panose="020B0604020202020204" pitchFamily="34" charset="0"/>
                  </a:rPr>
                  <a:t>www.health.gov.au/our-work/disability-support-for-older-australians-dsoa-program</a:t>
                </a:r>
              </a:p>
            </p:txBody>
          </p:sp>
          <p:grpSp>
            <p:nvGrpSpPr>
              <p:cNvPr id="17" name="Group 16">
                <a:extLst>
                  <a:ext uri="{FF2B5EF4-FFF2-40B4-BE49-F238E27FC236}">
                    <a16:creationId xmlns:a16="http://schemas.microsoft.com/office/drawing/2014/main" id="{7A12662B-B6A3-62BD-A392-88DAAE657CB6}"/>
                  </a:ext>
                </a:extLst>
              </p:cNvPr>
              <p:cNvGrpSpPr/>
              <p:nvPr/>
            </p:nvGrpSpPr>
            <p:grpSpPr>
              <a:xfrm>
                <a:off x="407049" y="5943600"/>
                <a:ext cx="276999" cy="276999"/>
                <a:chOff x="3777491" y="5377543"/>
                <a:chExt cx="914400" cy="914400"/>
              </a:xfrm>
            </p:grpSpPr>
            <p:sp>
              <p:nvSpPr>
                <p:cNvPr id="18" name="Oval 17">
                  <a:extLst>
                    <a:ext uri="{FF2B5EF4-FFF2-40B4-BE49-F238E27FC236}">
                      <a16:creationId xmlns:a16="http://schemas.microsoft.com/office/drawing/2014/main" id="{DB7C2540-6301-1A02-87E9-82DC001EBB0E}"/>
                    </a:ext>
                  </a:extLst>
                </p:cNvPr>
                <p:cNvSpPr/>
                <p:nvPr/>
              </p:nvSpPr>
              <p:spPr>
                <a:xfrm>
                  <a:off x="3777491" y="5377543"/>
                  <a:ext cx="914400" cy="914400"/>
                </a:xfrm>
                <a:prstGeom prst="ellipse">
                  <a:avLst/>
                </a:prstGeom>
                <a:solidFill>
                  <a:srgbClr val="24B2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9" name="Graphic 18" descr="Magnifying glass with solid fill">
                  <a:extLst>
                    <a:ext uri="{FF2B5EF4-FFF2-40B4-BE49-F238E27FC236}">
                      <a16:creationId xmlns:a16="http://schemas.microsoft.com/office/drawing/2014/main" id="{D103F4AA-4073-F483-CC12-770FAD23044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5727745">
                  <a:off x="3885477" y="5485529"/>
                  <a:ext cx="698429" cy="698429"/>
                </a:xfrm>
                <a:prstGeom prst="rect">
                  <a:avLst/>
                </a:prstGeom>
              </p:spPr>
            </p:pic>
          </p:grpSp>
        </p:grpSp>
      </p:grpSp>
      <p:sp>
        <p:nvSpPr>
          <p:cNvPr id="3" name="TextBox 2">
            <a:extLst>
              <a:ext uri="{FF2B5EF4-FFF2-40B4-BE49-F238E27FC236}">
                <a16:creationId xmlns:a16="http://schemas.microsoft.com/office/drawing/2014/main" id="{DF1AE54C-EFAF-CCC0-D9E5-2EC6F0067D29}"/>
              </a:ext>
            </a:extLst>
          </p:cNvPr>
          <p:cNvSpPr txBox="1"/>
          <p:nvPr/>
        </p:nvSpPr>
        <p:spPr>
          <a:xfrm>
            <a:off x="3625514" y="351057"/>
            <a:ext cx="4411785" cy="461665"/>
          </a:xfrm>
          <a:prstGeom prst="rect">
            <a:avLst/>
          </a:prstGeom>
          <a:noFill/>
        </p:spPr>
        <p:txBody>
          <a:bodyPr wrap="none" rtlCol="0">
            <a:spAutoFit/>
          </a:bodyPr>
          <a:lstStyle/>
          <a:p>
            <a:pPr algn="ctr"/>
            <a:r>
              <a:rPr lang="en-AU" sz="2400">
                <a:solidFill>
                  <a:srgbClr val="004C91"/>
                </a:solidFill>
                <a:latin typeface="Segoe UI Semibold" panose="020B0702040204020203" pitchFamily="34" charset="0"/>
                <a:cs typeface="Segoe UI Semibold" panose="020B0702040204020203" pitchFamily="34" charset="0"/>
              </a:rPr>
              <a:t>Locating the Application Form</a:t>
            </a:r>
          </a:p>
        </p:txBody>
      </p:sp>
      <p:pic>
        <p:nvPicPr>
          <p:cNvPr id="24" name="Slide 2">
            <a:hlinkClick r:id="" action="ppaction://media"/>
            <a:extLst>
              <a:ext uri="{FF2B5EF4-FFF2-40B4-BE49-F238E27FC236}">
                <a16:creationId xmlns:a16="http://schemas.microsoft.com/office/drawing/2014/main" id="{C15656FD-CA38-A328-70E6-C0E85321008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21240" y="6275962"/>
            <a:ext cx="406400" cy="406400"/>
          </a:xfrm>
          <a:prstGeom prst="rect">
            <a:avLst/>
          </a:prstGeom>
          <a:effectLst>
            <a:softEdge rad="635000"/>
          </a:effectLst>
        </p:spPr>
      </p:pic>
      <p:sp>
        <p:nvSpPr>
          <p:cNvPr id="2" name="Slide Number Placeholder 1">
            <a:extLst>
              <a:ext uri="{FF2B5EF4-FFF2-40B4-BE49-F238E27FC236}">
                <a16:creationId xmlns:a16="http://schemas.microsoft.com/office/drawing/2014/main" id="{74587EAD-E2D3-639C-6527-74258CA9E343}"/>
              </a:ext>
            </a:extLst>
          </p:cNvPr>
          <p:cNvSpPr>
            <a:spLocks noGrp="1"/>
          </p:cNvSpPr>
          <p:nvPr>
            <p:ph type="sldNum" sz="quarter" idx="12"/>
          </p:nvPr>
        </p:nvSpPr>
        <p:spPr/>
        <p:txBody>
          <a:bodyPr/>
          <a:lstStyle/>
          <a:p>
            <a:fld id="{3EC8C3A2-41B2-4A55-AFDC-A87E9CE19A83}" type="slidenum">
              <a:rPr lang="en-AU" smtClean="0"/>
              <a:t>2</a:t>
            </a:fld>
            <a:endParaRPr lang="en-AU"/>
          </a:p>
        </p:txBody>
      </p:sp>
    </p:spTree>
    <p:extLst>
      <p:ext uri="{BB962C8B-B14F-4D97-AF65-F5344CB8AC3E}">
        <p14:creationId xmlns:p14="http://schemas.microsoft.com/office/powerpoint/2010/main" val="289265380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79" fill="hold"/>
                                        <p:tgtEl>
                                          <p:spTgt spid="24"/>
                                        </p:tgtEl>
                                      </p:cBhvr>
                                    </p:cmd>
                                  </p:childTnLst>
                                </p:cTn>
                              </p:par>
                              <p:par>
                                <p:cTn id="7" presetID="42"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fade">
                                      <p:cBhvr>
                                        <p:cTn id="9" dur="3000"/>
                                        <p:tgtEl>
                                          <p:spTgt spid="25"/>
                                        </p:tgtEl>
                                      </p:cBhvr>
                                    </p:animEffect>
                                    <p:anim calcmode="lin" valueType="num">
                                      <p:cBhvr>
                                        <p:cTn id="10" dur="3000" fill="hold"/>
                                        <p:tgtEl>
                                          <p:spTgt spid="25"/>
                                        </p:tgtEl>
                                        <p:attrNameLst>
                                          <p:attrName>ppt_x</p:attrName>
                                        </p:attrNameLst>
                                      </p:cBhvr>
                                      <p:tavLst>
                                        <p:tav tm="0">
                                          <p:val>
                                            <p:strVal val="#ppt_x"/>
                                          </p:val>
                                        </p:tav>
                                        <p:tav tm="100000">
                                          <p:val>
                                            <p:strVal val="#ppt_x"/>
                                          </p:val>
                                        </p:tav>
                                      </p:tavLst>
                                    </p:anim>
                                    <p:anim calcmode="lin" valueType="num">
                                      <p:cBhvr>
                                        <p:cTn id="11" dur="3000" fill="hold"/>
                                        <p:tgtEl>
                                          <p:spTgt spid="25"/>
                                        </p:tgtEl>
                                        <p:attrNameLst>
                                          <p:attrName>ppt_y</p:attrName>
                                        </p:attrNameLst>
                                      </p:cBhvr>
                                      <p:tavLst>
                                        <p:tav tm="0">
                                          <p:val>
                                            <p:strVal val="#ppt_y+.1"/>
                                          </p:val>
                                        </p:tav>
                                        <p:tav tm="100000">
                                          <p:val>
                                            <p:strVal val="#ppt_y"/>
                                          </p:val>
                                        </p:tav>
                                      </p:tavLst>
                                    </p:anim>
                                  </p:childTnLst>
                                  <p:subTnLst>
                                    <p:set>
                                      <p:cBhvr override="childStyle">
                                        <p:cTn dur="1" fill="hold" display="0" masterRel="sameClick" afterEffect="1">
                                          <p:stCondLst>
                                            <p:cond evt="end" delay="0">
                                              <p:tn val="7"/>
                                            </p:cond>
                                          </p:stCondLst>
                                        </p:cTn>
                                        <p:tgtEl>
                                          <p:spTgt spid="25"/>
                                        </p:tgtEl>
                                        <p:attrNameLst>
                                          <p:attrName>style.visibility</p:attrName>
                                        </p:attrNameLst>
                                      </p:cBhvr>
                                      <p:to>
                                        <p:strVal val="hidden"/>
                                      </p:to>
                                    </p:set>
                                  </p:subTnLst>
                                </p:cTn>
                              </p:par>
                              <p:par>
                                <p:cTn id="12" presetID="42" presetClass="entr" presetSubtype="0" fill="hold" nodeType="withEffect">
                                  <p:stCondLst>
                                    <p:cond delay="310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2000"/>
                                        <p:tgtEl>
                                          <p:spTgt spid="28"/>
                                        </p:tgtEl>
                                      </p:cBhvr>
                                    </p:animEffect>
                                    <p:anim calcmode="lin" valueType="num">
                                      <p:cBhvr>
                                        <p:cTn id="15" dur="2000" fill="hold"/>
                                        <p:tgtEl>
                                          <p:spTgt spid="28"/>
                                        </p:tgtEl>
                                        <p:attrNameLst>
                                          <p:attrName>ppt_x</p:attrName>
                                        </p:attrNameLst>
                                      </p:cBhvr>
                                      <p:tavLst>
                                        <p:tav tm="0">
                                          <p:val>
                                            <p:strVal val="#ppt_x"/>
                                          </p:val>
                                        </p:tav>
                                        <p:tav tm="100000">
                                          <p:val>
                                            <p:strVal val="#ppt_x"/>
                                          </p:val>
                                        </p:tav>
                                      </p:tavLst>
                                    </p:anim>
                                    <p:anim calcmode="lin" valueType="num">
                                      <p:cBhvr>
                                        <p:cTn id="16" dur="2000" fill="hold"/>
                                        <p:tgtEl>
                                          <p:spTgt spid="28"/>
                                        </p:tgtEl>
                                        <p:attrNameLst>
                                          <p:attrName>ppt_y</p:attrName>
                                        </p:attrNameLst>
                                      </p:cBhvr>
                                      <p:tavLst>
                                        <p:tav tm="0">
                                          <p:val>
                                            <p:strVal val="#ppt_y+.1"/>
                                          </p:val>
                                        </p:tav>
                                        <p:tav tm="100000">
                                          <p:val>
                                            <p:strVal val="#ppt_y"/>
                                          </p:val>
                                        </p:tav>
                                      </p:tavLst>
                                    </p:anim>
                                  </p:childTnLst>
                                </p:cTn>
                              </p:par>
                              <p:par>
                                <p:cTn id="17" presetID="10" presetClass="entr" presetSubtype="0" fill="hold" grpId="0" nodeType="withEffect">
                                  <p:stCondLst>
                                    <p:cond delay="570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2000"/>
                                        <p:tgtEl>
                                          <p:spTgt spid="29"/>
                                        </p:tgtEl>
                                      </p:cBhvr>
                                    </p:animEffect>
                                  </p:childTnLst>
                                  <p:subTnLst>
                                    <p:set>
                                      <p:cBhvr override="childStyle">
                                        <p:cTn dur="1" fill="hold" display="0" masterRel="sameClick" afterEffect="1">
                                          <p:stCondLst>
                                            <p:cond evt="end" delay="0">
                                              <p:tn val="17"/>
                                            </p:cond>
                                          </p:stCondLst>
                                        </p:cTn>
                                        <p:tgtEl>
                                          <p:spTgt spid="2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100000">
                <p:cTn id="20" fill="hold" display="0">
                  <p:stCondLst>
                    <p:cond delay="indefinite"/>
                  </p:stCondLst>
                  <p:endCondLst>
                    <p:cond evt="onStopAudio" delay="0">
                      <p:tgtEl>
                        <p:sldTgt/>
                      </p:tgtEl>
                    </p:cond>
                  </p:endCondLst>
                </p:cTn>
                <p:tgtEl>
                  <p:spTgt spid="24"/>
                </p:tgtEl>
              </p:cMediaNode>
            </p:audio>
          </p:childTnLst>
        </p:cTn>
      </p:par>
    </p:tnLst>
    <p:bldLst>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47A27E27-A2A0-81D3-E39E-B20D1237704C}"/>
              </a:ext>
            </a:extLst>
          </p:cNvPr>
          <p:cNvGrpSpPr/>
          <p:nvPr/>
        </p:nvGrpSpPr>
        <p:grpSpPr>
          <a:xfrm>
            <a:off x="946573" y="800100"/>
            <a:ext cx="10298854" cy="5282502"/>
            <a:chOff x="1148657" y="634944"/>
            <a:chExt cx="10298854" cy="5065392"/>
          </a:xfrm>
        </p:grpSpPr>
        <p:sp>
          <p:nvSpPr>
            <p:cNvPr id="22" name="Rectangle 21">
              <a:extLst>
                <a:ext uri="{FF2B5EF4-FFF2-40B4-BE49-F238E27FC236}">
                  <a16:creationId xmlns:a16="http://schemas.microsoft.com/office/drawing/2014/main" id="{638EDC6E-568C-EED3-64F7-75B8BEFB9AA7}"/>
                </a:ext>
              </a:extLst>
            </p:cNvPr>
            <p:cNvSpPr/>
            <p:nvPr/>
          </p:nvSpPr>
          <p:spPr>
            <a:xfrm>
              <a:off x="1148657" y="634944"/>
              <a:ext cx="10298854" cy="5065392"/>
            </a:xfrm>
            <a:prstGeom prst="rect">
              <a:avLst/>
            </a:prstGeom>
            <a:solidFill>
              <a:schemeClr val="bg1"/>
            </a:solidFill>
            <a:ln>
              <a:solidFill>
                <a:srgbClr val="004C91"/>
              </a:solid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TextBox 22">
              <a:extLst>
                <a:ext uri="{FF2B5EF4-FFF2-40B4-BE49-F238E27FC236}">
                  <a16:creationId xmlns:a16="http://schemas.microsoft.com/office/drawing/2014/main" id="{9B150AF4-C166-EE0E-D057-0215579F5A1F}"/>
                </a:ext>
              </a:extLst>
            </p:cNvPr>
            <p:cNvSpPr txBox="1"/>
            <p:nvPr/>
          </p:nvSpPr>
          <p:spPr>
            <a:xfrm>
              <a:off x="11099132" y="4295274"/>
              <a:ext cx="0" cy="0"/>
            </a:xfrm>
            <a:prstGeom prst="rect">
              <a:avLst/>
            </a:prstGeom>
            <a:ln>
              <a:solidFill>
                <a:srgbClr val="004C91"/>
              </a:solidFill>
            </a:ln>
          </p:spPr>
          <p:txBody>
            <a:bodyPr wrap="none" lIns="22860" tIns="22860" rIns="22860" bIns="2286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Arial"/>
                <a:ea typeface="Helvetica Neue" charset="0"/>
                <a:cs typeface="Helvetica Neue" charset="0"/>
              </a:endParaRPr>
            </a:p>
          </p:txBody>
        </p:sp>
      </p:grpSp>
      <p:pic>
        <p:nvPicPr>
          <p:cNvPr id="32" name="Picture 31" descr="A screenshot of a program manual&#10;&#10;Description automatically generated">
            <a:extLst>
              <a:ext uri="{FF2B5EF4-FFF2-40B4-BE49-F238E27FC236}">
                <a16:creationId xmlns:a16="http://schemas.microsoft.com/office/drawing/2014/main" id="{FA7499BB-7533-0178-A638-5B1BE6636EE0}"/>
              </a:ext>
            </a:extLst>
          </p:cNvPr>
          <p:cNvPicPr>
            <a:picLocks noChangeAspect="1"/>
          </p:cNvPicPr>
          <p:nvPr/>
        </p:nvPicPr>
        <p:blipFill rotWithShape="1">
          <a:blip r:embed="rId5">
            <a:extLst>
              <a:ext uri="{28A0092B-C50C-407E-A947-70E740481C1C}">
                <a14:useLocalDpi xmlns:a14="http://schemas.microsoft.com/office/drawing/2010/main" val="0"/>
              </a:ext>
            </a:extLst>
          </a:blip>
          <a:srcRect t="3642" b="9386"/>
          <a:stretch/>
        </p:blipFill>
        <p:spPr>
          <a:xfrm>
            <a:off x="1207893" y="805994"/>
            <a:ext cx="9619828" cy="4914522"/>
          </a:xfrm>
          <a:prstGeom prst="rect">
            <a:avLst/>
          </a:prstGeom>
        </p:spPr>
      </p:pic>
      <p:sp>
        <p:nvSpPr>
          <p:cNvPr id="34" name="Rectangle: Rounded Corners 33">
            <a:extLst>
              <a:ext uri="{FF2B5EF4-FFF2-40B4-BE49-F238E27FC236}">
                <a16:creationId xmlns:a16="http://schemas.microsoft.com/office/drawing/2014/main" id="{0D9656A0-16EE-DE3F-10E7-4475C189CCC7}"/>
              </a:ext>
            </a:extLst>
          </p:cNvPr>
          <p:cNvSpPr/>
          <p:nvPr/>
        </p:nvSpPr>
        <p:spPr>
          <a:xfrm>
            <a:off x="3695700" y="4521342"/>
            <a:ext cx="4889500" cy="43165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grpSp>
        <p:nvGrpSpPr>
          <p:cNvPr id="4" name="Group 3">
            <a:extLst>
              <a:ext uri="{FF2B5EF4-FFF2-40B4-BE49-F238E27FC236}">
                <a16:creationId xmlns:a16="http://schemas.microsoft.com/office/drawing/2014/main" id="{E080273A-115D-31F3-105F-719542DFC36A}"/>
              </a:ext>
            </a:extLst>
          </p:cNvPr>
          <p:cNvGrpSpPr/>
          <p:nvPr/>
        </p:nvGrpSpPr>
        <p:grpSpPr>
          <a:xfrm>
            <a:off x="0" y="0"/>
            <a:ext cx="12192000" cy="250465"/>
            <a:chOff x="0" y="250465"/>
            <a:chExt cx="12192000" cy="250465"/>
          </a:xfrm>
        </p:grpSpPr>
        <p:sp>
          <p:nvSpPr>
            <p:cNvPr id="5" name="TextBox 4">
              <a:extLst>
                <a:ext uri="{FF2B5EF4-FFF2-40B4-BE49-F238E27FC236}">
                  <a16:creationId xmlns:a16="http://schemas.microsoft.com/office/drawing/2014/main" id="{EF6F4060-B1AE-CD49-0817-251D8B61D36A}"/>
                </a:ext>
              </a:extLst>
            </p:cNvPr>
            <p:cNvSpPr txBox="1"/>
            <p:nvPr/>
          </p:nvSpPr>
          <p:spPr>
            <a:xfrm>
              <a:off x="712381" y="467833"/>
              <a:ext cx="0" cy="0"/>
            </a:xfrm>
            <a:prstGeom prst="rect">
              <a:avLst/>
            </a:prstGeom>
          </p:spPr>
          <p:txBody>
            <a:bodyPr wrap="none" lIns="22860" tIns="22860" rIns="22860" bIns="2286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Arial"/>
                <a:ea typeface="Helvetica Neue" charset="0"/>
                <a:cs typeface="Helvetica Neue" charset="0"/>
              </a:endParaRPr>
            </a:p>
          </p:txBody>
        </p:sp>
        <p:sp>
          <p:nvSpPr>
            <p:cNvPr id="6" name="Rectangle 5">
              <a:extLst>
                <a:ext uri="{FF2B5EF4-FFF2-40B4-BE49-F238E27FC236}">
                  <a16:creationId xmlns:a16="http://schemas.microsoft.com/office/drawing/2014/main" id="{6FF8DE70-801C-0CF5-BADF-CC18EF5E391F}"/>
                </a:ext>
              </a:extLst>
            </p:cNvPr>
            <p:cNvSpPr/>
            <p:nvPr/>
          </p:nvSpPr>
          <p:spPr>
            <a:xfrm>
              <a:off x="0" y="250465"/>
              <a:ext cx="12192000" cy="250465"/>
            </a:xfrm>
            <a:prstGeom prst="rect">
              <a:avLst/>
            </a:prstGeom>
            <a:solidFill>
              <a:srgbClr val="004C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3851A123-BE6F-CC8C-EC33-940E0036A91F}"/>
                </a:ext>
              </a:extLst>
            </p:cNvPr>
            <p:cNvSpPr/>
            <p:nvPr/>
          </p:nvSpPr>
          <p:spPr>
            <a:xfrm>
              <a:off x="838822" y="250465"/>
              <a:ext cx="418478" cy="250465"/>
            </a:xfrm>
            <a:prstGeom prst="rect">
              <a:avLst/>
            </a:prstGeom>
            <a:solidFill>
              <a:srgbClr val="00B4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845917C4-F74D-1863-349A-36F806132D81}"/>
                </a:ext>
              </a:extLst>
            </p:cNvPr>
            <p:cNvSpPr/>
            <p:nvPr/>
          </p:nvSpPr>
          <p:spPr>
            <a:xfrm>
              <a:off x="2552700" y="250465"/>
              <a:ext cx="289560" cy="2504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449DE086-FFFE-A2CB-26D5-9A6C40DF6DD2}"/>
                </a:ext>
              </a:extLst>
            </p:cNvPr>
            <p:cNvSpPr/>
            <p:nvPr/>
          </p:nvSpPr>
          <p:spPr>
            <a:xfrm>
              <a:off x="3550920" y="250465"/>
              <a:ext cx="289560" cy="250465"/>
            </a:xfrm>
            <a:prstGeom prst="rect">
              <a:avLst/>
            </a:prstGeom>
            <a:solidFill>
              <a:srgbClr val="00B4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E8D718B8-7BE4-7317-D618-ADB36B4C1FF6}"/>
                </a:ext>
              </a:extLst>
            </p:cNvPr>
            <p:cNvSpPr/>
            <p:nvPr/>
          </p:nvSpPr>
          <p:spPr>
            <a:xfrm>
              <a:off x="3840480" y="250465"/>
              <a:ext cx="1074420" cy="2504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E28700F0-05BE-F197-70F4-C65CDA06F3B3}"/>
                </a:ext>
              </a:extLst>
            </p:cNvPr>
            <p:cNvSpPr/>
            <p:nvPr/>
          </p:nvSpPr>
          <p:spPr>
            <a:xfrm>
              <a:off x="4914900" y="250465"/>
              <a:ext cx="289560" cy="250465"/>
            </a:xfrm>
            <a:prstGeom prst="rect">
              <a:avLst/>
            </a:prstGeom>
            <a:solidFill>
              <a:srgbClr val="0091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072D3139-B2EB-D734-5EE1-F656AAA49E92}"/>
                </a:ext>
              </a:extLst>
            </p:cNvPr>
            <p:cNvSpPr/>
            <p:nvPr/>
          </p:nvSpPr>
          <p:spPr>
            <a:xfrm>
              <a:off x="2286000" y="250465"/>
              <a:ext cx="304800" cy="250465"/>
            </a:xfrm>
            <a:prstGeom prst="rect">
              <a:avLst/>
            </a:prstGeom>
            <a:solidFill>
              <a:srgbClr val="00B4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72B5E6F9-7311-539E-99C2-1BA3DD0FA051}"/>
                </a:ext>
              </a:extLst>
            </p:cNvPr>
            <p:cNvSpPr/>
            <p:nvPr/>
          </p:nvSpPr>
          <p:spPr>
            <a:xfrm>
              <a:off x="1752600" y="250465"/>
              <a:ext cx="594360" cy="250465"/>
            </a:xfrm>
            <a:prstGeom prst="rect">
              <a:avLst/>
            </a:prstGeom>
            <a:solidFill>
              <a:srgbClr val="0091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6" name="Rectangle 25">
            <a:extLst>
              <a:ext uri="{FF2B5EF4-FFF2-40B4-BE49-F238E27FC236}">
                <a16:creationId xmlns:a16="http://schemas.microsoft.com/office/drawing/2014/main" id="{7A1B1D7A-C563-4C42-4367-3A46800020CB}"/>
              </a:ext>
            </a:extLst>
          </p:cNvPr>
          <p:cNvSpPr/>
          <p:nvPr/>
        </p:nvSpPr>
        <p:spPr>
          <a:xfrm>
            <a:off x="0" y="6135670"/>
            <a:ext cx="12192000" cy="7223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4" name="Group 13">
            <a:extLst>
              <a:ext uri="{FF2B5EF4-FFF2-40B4-BE49-F238E27FC236}">
                <a16:creationId xmlns:a16="http://schemas.microsoft.com/office/drawing/2014/main" id="{0C311A57-3E63-57F6-513F-87B376BBE2B8}"/>
              </a:ext>
            </a:extLst>
          </p:cNvPr>
          <p:cNvGrpSpPr/>
          <p:nvPr/>
        </p:nvGrpSpPr>
        <p:grpSpPr>
          <a:xfrm>
            <a:off x="584199" y="6286203"/>
            <a:ext cx="11166440" cy="421262"/>
            <a:chOff x="838822" y="6264833"/>
            <a:chExt cx="11309282" cy="417529"/>
          </a:xfrm>
        </p:grpSpPr>
        <p:pic>
          <p:nvPicPr>
            <p:cNvPr id="15" name="Picture 14" descr="A close-up of a sign&#10;&#10;Description automatically generated">
              <a:extLst>
                <a:ext uri="{FF2B5EF4-FFF2-40B4-BE49-F238E27FC236}">
                  <a16:creationId xmlns:a16="http://schemas.microsoft.com/office/drawing/2014/main" id="{CE6F03CF-5AB9-A24C-878F-3B2F252E6C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822" y="6264833"/>
              <a:ext cx="2271801" cy="417529"/>
            </a:xfrm>
            <a:prstGeom prst="rect">
              <a:avLst/>
            </a:prstGeom>
            <a:ln>
              <a:noFill/>
            </a:ln>
          </p:spPr>
        </p:pic>
        <p:grpSp>
          <p:nvGrpSpPr>
            <p:cNvPr id="16" name="Group 15">
              <a:extLst>
                <a:ext uri="{FF2B5EF4-FFF2-40B4-BE49-F238E27FC236}">
                  <a16:creationId xmlns:a16="http://schemas.microsoft.com/office/drawing/2014/main" id="{00EFF539-0A5D-8E26-A4A2-AB9F61324F84}"/>
                </a:ext>
              </a:extLst>
            </p:cNvPr>
            <p:cNvGrpSpPr/>
            <p:nvPr/>
          </p:nvGrpSpPr>
          <p:grpSpPr>
            <a:xfrm>
              <a:off x="6014653" y="6398770"/>
              <a:ext cx="6133451" cy="283589"/>
              <a:chOff x="407049" y="5943600"/>
              <a:chExt cx="6133451" cy="283589"/>
            </a:xfrm>
          </p:grpSpPr>
          <p:sp>
            <p:nvSpPr>
              <p:cNvPr id="17" name="TextBox 16">
                <a:extLst>
                  <a:ext uri="{FF2B5EF4-FFF2-40B4-BE49-F238E27FC236}">
                    <a16:creationId xmlns:a16="http://schemas.microsoft.com/office/drawing/2014/main" id="{07F08C80-C959-66AF-0ACC-3F70220DDD0C}"/>
                  </a:ext>
                </a:extLst>
              </p:cNvPr>
              <p:cNvSpPr txBox="1"/>
              <p:nvPr/>
            </p:nvSpPr>
            <p:spPr>
              <a:xfrm>
                <a:off x="684048" y="5950190"/>
                <a:ext cx="5856452" cy="276999"/>
              </a:xfrm>
              <a:prstGeom prst="rect">
                <a:avLst/>
              </a:prstGeom>
              <a:noFill/>
              <a:ln>
                <a:noFill/>
              </a:ln>
            </p:spPr>
            <p:txBody>
              <a:bodyPr wrap="square" rtlCol="0">
                <a:spAutoFit/>
              </a:bodyPr>
              <a:lstStyle/>
              <a:p>
                <a:r>
                  <a:rPr lang="en-US" sz="1200">
                    <a:solidFill>
                      <a:srgbClr val="1E1545"/>
                    </a:solidFill>
                    <a:latin typeface="Arial" panose="020B0604020202020204" pitchFamily="34" charset="0"/>
                    <a:cs typeface="Arial" panose="020B0604020202020204" pitchFamily="34" charset="0"/>
                  </a:rPr>
                  <a:t>www.health.gov.au/our-work/disability-support-for-older-australians-dsoa-program</a:t>
                </a:r>
              </a:p>
            </p:txBody>
          </p:sp>
          <p:grpSp>
            <p:nvGrpSpPr>
              <p:cNvPr id="18" name="Group 17">
                <a:extLst>
                  <a:ext uri="{FF2B5EF4-FFF2-40B4-BE49-F238E27FC236}">
                    <a16:creationId xmlns:a16="http://schemas.microsoft.com/office/drawing/2014/main" id="{8750E300-F1A4-069A-97CA-20CFF6AB6FEF}"/>
                  </a:ext>
                </a:extLst>
              </p:cNvPr>
              <p:cNvGrpSpPr/>
              <p:nvPr/>
            </p:nvGrpSpPr>
            <p:grpSpPr>
              <a:xfrm>
                <a:off x="407049" y="5943600"/>
                <a:ext cx="276999" cy="276999"/>
                <a:chOff x="3777491" y="5377543"/>
                <a:chExt cx="914400" cy="914400"/>
              </a:xfrm>
            </p:grpSpPr>
            <p:sp>
              <p:nvSpPr>
                <p:cNvPr id="19" name="Oval 18">
                  <a:extLst>
                    <a:ext uri="{FF2B5EF4-FFF2-40B4-BE49-F238E27FC236}">
                      <a16:creationId xmlns:a16="http://schemas.microsoft.com/office/drawing/2014/main" id="{CD111E54-FBCC-5FD3-FCDB-496017FF1A48}"/>
                    </a:ext>
                  </a:extLst>
                </p:cNvPr>
                <p:cNvSpPr/>
                <p:nvPr/>
              </p:nvSpPr>
              <p:spPr>
                <a:xfrm>
                  <a:off x="3777491" y="5377543"/>
                  <a:ext cx="914400" cy="914400"/>
                </a:xfrm>
                <a:prstGeom prst="ellipse">
                  <a:avLst/>
                </a:prstGeom>
                <a:solidFill>
                  <a:srgbClr val="24B2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 name="Graphic 19" descr="Magnifying glass with solid fill">
                  <a:extLst>
                    <a:ext uri="{FF2B5EF4-FFF2-40B4-BE49-F238E27FC236}">
                      <a16:creationId xmlns:a16="http://schemas.microsoft.com/office/drawing/2014/main" id="{53801138-8D8C-32CA-7169-BC966EDAF64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727745">
                  <a:off x="3885477" y="5485529"/>
                  <a:ext cx="698429" cy="698429"/>
                </a:xfrm>
                <a:prstGeom prst="rect">
                  <a:avLst/>
                </a:prstGeom>
              </p:spPr>
            </p:pic>
          </p:grpSp>
        </p:grpSp>
      </p:grpSp>
      <p:sp>
        <p:nvSpPr>
          <p:cNvPr id="2" name="TextBox 1">
            <a:extLst>
              <a:ext uri="{FF2B5EF4-FFF2-40B4-BE49-F238E27FC236}">
                <a16:creationId xmlns:a16="http://schemas.microsoft.com/office/drawing/2014/main" id="{D58385BA-C9B6-20EC-FC2A-AE616E888809}"/>
              </a:ext>
            </a:extLst>
          </p:cNvPr>
          <p:cNvSpPr txBox="1"/>
          <p:nvPr/>
        </p:nvSpPr>
        <p:spPr>
          <a:xfrm>
            <a:off x="3625514" y="285367"/>
            <a:ext cx="4411785" cy="461665"/>
          </a:xfrm>
          <a:prstGeom prst="rect">
            <a:avLst/>
          </a:prstGeom>
          <a:noFill/>
        </p:spPr>
        <p:txBody>
          <a:bodyPr wrap="none" rtlCol="0">
            <a:spAutoFit/>
          </a:bodyPr>
          <a:lstStyle/>
          <a:p>
            <a:pPr algn="ctr"/>
            <a:r>
              <a:rPr lang="en-AU" sz="2400">
                <a:solidFill>
                  <a:srgbClr val="004C91"/>
                </a:solidFill>
                <a:latin typeface="Segoe UI Semibold" panose="020B0702040204020203" pitchFamily="34" charset="0"/>
                <a:cs typeface="Segoe UI Semibold" panose="020B0702040204020203" pitchFamily="34" charset="0"/>
              </a:rPr>
              <a:t>Locating the Application Form</a:t>
            </a:r>
          </a:p>
        </p:txBody>
      </p:sp>
      <p:pic>
        <p:nvPicPr>
          <p:cNvPr id="30" name="Picture 29" descr="A screenshot of a computer&#10;&#10;Description automatically generated">
            <a:extLst>
              <a:ext uri="{FF2B5EF4-FFF2-40B4-BE49-F238E27FC236}">
                <a16:creationId xmlns:a16="http://schemas.microsoft.com/office/drawing/2014/main" id="{35268667-5B97-6446-03DB-0D1A63C6DFA7}"/>
              </a:ext>
            </a:extLst>
          </p:cNvPr>
          <p:cNvPicPr>
            <a:picLocks noChangeAspect="1"/>
          </p:cNvPicPr>
          <p:nvPr/>
        </p:nvPicPr>
        <p:blipFill rotWithShape="1">
          <a:blip r:embed="rId9">
            <a:extLst>
              <a:ext uri="{28A0092B-C50C-407E-A947-70E740481C1C}">
                <a14:useLocalDpi xmlns:a14="http://schemas.microsoft.com/office/drawing/2010/main" val="0"/>
              </a:ext>
            </a:extLst>
          </a:blip>
          <a:srcRect l="3221" b="4627"/>
          <a:stretch/>
        </p:blipFill>
        <p:spPr>
          <a:xfrm>
            <a:off x="1049710" y="817924"/>
            <a:ext cx="10092579" cy="4686872"/>
          </a:xfrm>
          <a:prstGeom prst="rect">
            <a:avLst/>
          </a:prstGeom>
        </p:spPr>
      </p:pic>
      <p:pic>
        <p:nvPicPr>
          <p:cNvPr id="25" name="Slide 3">
            <a:hlinkClick r:id="" action="ppaction://media"/>
            <a:extLst>
              <a:ext uri="{FF2B5EF4-FFF2-40B4-BE49-F238E27FC236}">
                <a16:creationId xmlns:a16="http://schemas.microsoft.com/office/drawing/2014/main" id="{F0046F87-2544-EFA6-72B0-4941787F41B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17739" y="6301061"/>
            <a:ext cx="406400" cy="406400"/>
          </a:xfrm>
          <a:prstGeom prst="rect">
            <a:avLst/>
          </a:prstGeom>
          <a:effectLst>
            <a:softEdge rad="635000"/>
          </a:effectLst>
        </p:spPr>
      </p:pic>
      <p:sp>
        <p:nvSpPr>
          <p:cNvPr id="3" name="Slide Number Placeholder 2">
            <a:extLst>
              <a:ext uri="{FF2B5EF4-FFF2-40B4-BE49-F238E27FC236}">
                <a16:creationId xmlns:a16="http://schemas.microsoft.com/office/drawing/2014/main" id="{7447A989-3220-C0EE-CF9D-F405C11A6A46}"/>
              </a:ext>
            </a:extLst>
          </p:cNvPr>
          <p:cNvSpPr>
            <a:spLocks noGrp="1"/>
          </p:cNvSpPr>
          <p:nvPr>
            <p:ph type="sldNum" sz="quarter" idx="12"/>
          </p:nvPr>
        </p:nvSpPr>
        <p:spPr/>
        <p:txBody>
          <a:bodyPr/>
          <a:lstStyle/>
          <a:p>
            <a:fld id="{3EC8C3A2-41B2-4A55-AFDC-A87E9CE19A83}" type="slidenum">
              <a:rPr lang="en-AU" smtClean="0"/>
              <a:t>3</a:t>
            </a:fld>
            <a:endParaRPr lang="en-AU"/>
          </a:p>
        </p:txBody>
      </p:sp>
    </p:spTree>
    <p:extLst>
      <p:ext uri="{BB962C8B-B14F-4D97-AF65-F5344CB8AC3E}">
        <p14:creationId xmlns:p14="http://schemas.microsoft.com/office/powerpoint/2010/main" val="175495748"/>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68" fill="hold"/>
                                        <p:tgtEl>
                                          <p:spTgt spid="25"/>
                                        </p:tgtEl>
                                      </p:cBhvr>
                                    </p:cmd>
                                  </p:childTnLst>
                                </p:cTn>
                              </p:par>
                              <p:par>
                                <p:cTn id="7" presetID="42" presetClass="entr" presetSubtype="0" fill="hold" nodeType="withEffect">
                                  <p:stCondLst>
                                    <p:cond delay="500"/>
                                  </p:stCondLst>
                                  <p:childTnLst>
                                    <p:set>
                                      <p:cBhvr>
                                        <p:cTn id="8" dur="1" fill="hold">
                                          <p:stCondLst>
                                            <p:cond delay="0"/>
                                          </p:stCondLst>
                                        </p:cTn>
                                        <p:tgtEl>
                                          <p:spTgt spid="30"/>
                                        </p:tgtEl>
                                        <p:attrNameLst>
                                          <p:attrName>style.visibility</p:attrName>
                                        </p:attrNameLst>
                                      </p:cBhvr>
                                      <p:to>
                                        <p:strVal val="visible"/>
                                      </p:to>
                                    </p:set>
                                    <p:animEffect transition="in" filter="fade">
                                      <p:cBhvr>
                                        <p:cTn id="9" dur="3000"/>
                                        <p:tgtEl>
                                          <p:spTgt spid="30"/>
                                        </p:tgtEl>
                                      </p:cBhvr>
                                    </p:animEffect>
                                    <p:anim calcmode="lin" valueType="num">
                                      <p:cBhvr>
                                        <p:cTn id="10" dur="3000" fill="hold"/>
                                        <p:tgtEl>
                                          <p:spTgt spid="30"/>
                                        </p:tgtEl>
                                        <p:attrNameLst>
                                          <p:attrName>ppt_x</p:attrName>
                                        </p:attrNameLst>
                                      </p:cBhvr>
                                      <p:tavLst>
                                        <p:tav tm="0">
                                          <p:val>
                                            <p:strVal val="#ppt_x"/>
                                          </p:val>
                                        </p:tav>
                                        <p:tav tm="100000">
                                          <p:val>
                                            <p:strVal val="#ppt_x"/>
                                          </p:val>
                                        </p:tav>
                                      </p:tavLst>
                                    </p:anim>
                                    <p:anim calcmode="lin" valueType="num">
                                      <p:cBhvr>
                                        <p:cTn id="11" dur="3000" fill="hold"/>
                                        <p:tgtEl>
                                          <p:spTgt spid="30"/>
                                        </p:tgtEl>
                                        <p:attrNameLst>
                                          <p:attrName>ppt_y</p:attrName>
                                        </p:attrNameLst>
                                      </p:cBhvr>
                                      <p:tavLst>
                                        <p:tav tm="0">
                                          <p:val>
                                            <p:strVal val="#ppt_y+.1"/>
                                          </p:val>
                                        </p:tav>
                                        <p:tav tm="100000">
                                          <p:val>
                                            <p:strVal val="#ppt_y"/>
                                          </p:val>
                                        </p:tav>
                                      </p:tavLst>
                                    </p:anim>
                                  </p:childTnLst>
                                  <p:subTnLst>
                                    <p:set>
                                      <p:cBhvr override="childStyle">
                                        <p:cTn dur="1" fill="hold" display="0" masterRel="sameClick" afterEffect="1">
                                          <p:stCondLst>
                                            <p:cond evt="end" delay="0">
                                              <p:tn val="7"/>
                                            </p:cond>
                                          </p:stCondLst>
                                        </p:cTn>
                                        <p:tgtEl>
                                          <p:spTgt spid="30"/>
                                        </p:tgtEl>
                                        <p:attrNameLst>
                                          <p:attrName>style.visibility</p:attrName>
                                        </p:attrNameLst>
                                      </p:cBhvr>
                                      <p:to>
                                        <p:strVal val="hidden"/>
                                      </p:to>
                                    </p:set>
                                  </p:subTnLst>
                                </p:cTn>
                              </p:par>
                              <p:par>
                                <p:cTn id="12" presetID="42" presetClass="entr" presetSubtype="0" fill="hold" nodeType="withEffect">
                                  <p:stCondLst>
                                    <p:cond delay="300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3000"/>
                                        <p:tgtEl>
                                          <p:spTgt spid="32"/>
                                        </p:tgtEl>
                                      </p:cBhvr>
                                    </p:animEffect>
                                    <p:anim calcmode="lin" valueType="num">
                                      <p:cBhvr>
                                        <p:cTn id="15" dur="3000" fill="hold"/>
                                        <p:tgtEl>
                                          <p:spTgt spid="32"/>
                                        </p:tgtEl>
                                        <p:attrNameLst>
                                          <p:attrName>ppt_x</p:attrName>
                                        </p:attrNameLst>
                                      </p:cBhvr>
                                      <p:tavLst>
                                        <p:tav tm="0">
                                          <p:val>
                                            <p:strVal val="#ppt_x"/>
                                          </p:val>
                                        </p:tav>
                                        <p:tav tm="100000">
                                          <p:val>
                                            <p:strVal val="#ppt_x"/>
                                          </p:val>
                                        </p:tav>
                                      </p:tavLst>
                                    </p:anim>
                                    <p:anim calcmode="lin" valueType="num">
                                      <p:cBhvr>
                                        <p:cTn id="16" dur="3000" fill="hold"/>
                                        <p:tgtEl>
                                          <p:spTgt spid="32"/>
                                        </p:tgtEl>
                                        <p:attrNameLst>
                                          <p:attrName>ppt_y</p:attrName>
                                        </p:attrNameLst>
                                      </p:cBhvr>
                                      <p:tavLst>
                                        <p:tav tm="0">
                                          <p:val>
                                            <p:strVal val="#ppt_y+.1"/>
                                          </p:val>
                                        </p:tav>
                                        <p:tav tm="100000">
                                          <p:val>
                                            <p:strVal val="#ppt_y"/>
                                          </p:val>
                                        </p:tav>
                                      </p:tavLst>
                                    </p:anim>
                                  </p:childTnLst>
                                </p:cTn>
                              </p:par>
                              <p:par>
                                <p:cTn id="17" presetID="10" presetClass="entr" presetSubtype="0" fill="hold" grpId="0" nodeType="withEffect">
                                  <p:stCondLst>
                                    <p:cond delay="570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2000"/>
                                        <p:tgtEl>
                                          <p:spTgt spid="34"/>
                                        </p:tgtEl>
                                      </p:cBhvr>
                                    </p:animEffect>
                                  </p:childTnLst>
                                  <p:subTnLst>
                                    <p:set>
                                      <p:cBhvr override="childStyle">
                                        <p:cTn dur="1" fill="hold" display="0" masterRel="sameClick" afterEffect="1">
                                          <p:stCondLst>
                                            <p:cond evt="end" delay="0">
                                              <p:tn val="17"/>
                                            </p:cond>
                                          </p:stCondLst>
                                        </p:cTn>
                                        <p:tgtEl>
                                          <p:spTgt spid="3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100000">
                <p:cTn id="20" fill="hold" display="0">
                  <p:stCondLst>
                    <p:cond delay="indefinite"/>
                  </p:stCondLst>
                  <p:endCondLst>
                    <p:cond evt="onStopAudio" delay="0">
                      <p:tgtEl>
                        <p:sldTgt/>
                      </p:tgtEl>
                    </p:cond>
                  </p:endCondLst>
                </p:cTn>
                <p:tgtEl>
                  <p:spTgt spid="25"/>
                </p:tgtEl>
              </p:cMediaNode>
            </p:audio>
          </p:childTnLst>
        </p:cTn>
      </p:par>
    </p:tnLst>
    <p:bldLst>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C2D06D72-28E7-303B-26FF-51A53055E690}"/>
              </a:ext>
            </a:extLst>
          </p:cNvPr>
          <p:cNvGrpSpPr/>
          <p:nvPr/>
        </p:nvGrpSpPr>
        <p:grpSpPr>
          <a:xfrm>
            <a:off x="946573" y="985324"/>
            <a:ext cx="10298854" cy="5065392"/>
            <a:chOff x="1148657" y="634944"/>
            <a:chExt cx="10298854" cy="5065392"/>
          </a:xfrm>
        </p:grpSpPr>
        <p:sp>
          <p:nvSpPr>
            <p:cNvPr id="27" name="Rectangle 26">
              <a:extLst>
                <a:ext uri="{FF2B5EF4-FFF2-40B4-BE49-F238E27FC236}">
                  <a16:creationId xmlns:a16="http://schemas.microsoft.com/office/drawing/2014/main" id="{479A20BF-B007-1C10-67EF-950E9274A73A}"/>
                </a:ext>
              </a:extLst>
            </p:cNvPr>
            <p:cNvSpPr/>
            <p:nvPr/>
          </p:nvSpPr>
          <p:spPr>
            <a:xfrm>
              <a:off x="1148657" y="634944"/>
              <a:ext cx="10298854" cy="5065392"/>
            </a:xfrm>
            <a:prstGeom prst="rect">
              <a:avLst/>
            </a:prstGeom>
            <a:solidFill>
              <a:schemeClr val="bg1"/>
            </a:solidFill>
            <a:ln>
              <a:solidFill>
                <a:srgbClr val="004C91"/>
              </a:solid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xtBox 27">
              <a:extLst>
                <a:ext uri="{FF2B5EF4-FFF2-40B4-BE49-F238E27FC236}">
                  <a16:creationId xmlns:a16="http://schemas.microsoft.com/office/drawing/2014/main" id="{BCFC2F60-595C-0B79-2D0F-6EB005038D84}"/>
                </a:ext>
              </a:extLst>
            </p:cNvPr>
            <p:cNvSpPr txBox="1"/>
            <p:nvPr/>
          </p:nvSpPr>
          <p:spPr>
            <a:xfrm>
              <a:off x="11099132" y="4295274"/>
              <a:ext cx="0" cy="0"/>
            </a:xfrm>
            <a:prstGeom prst="rect">
              <a:avLst/>
            </a:prstGeom>
            <a:ln>
              <a:solidFill>
                <a:srgbClr val="004C91"/>
              </a:solidFill>
            </a:ln>
          </p:spPr>
          <p:txBody>
            <a:bodyPr wrap="none" lIns="22860" tIns="22860" rIns="22860" bIns="2286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Arial"/>
                <a:ea typeface="Helvetica Neue" charset="0"/>
                <a:cs typeface="Helvetica Neue" charset="0"/>
              </a:endParaRPr>
            </a:p>
          </p:txBody>
        </p:sp>
      </p:grpSp>
      <p:grpSp>
        <p:nvGrpSpPr>
          <p:cNvPr id="8" name="Group 7">
            <a:extLst>
              <a:ext uri="{FF2B5EF4-FFF2-40B4-BE49-F238E27FC236}">
                <a16:creationId xmlns:a16="http://schemas.microsoft.com/office/drawing/2014/main" id="{D2538FCB-CA55-F182-A9F1-CA0116984CC8}"/>
              </a:ext>
            </a:extLst>
          </p:cNvPr>
          <p:cNvGrpSpPr/>
          <p:nvPr/>
        </p:nvGrpSpPr>
        <p:grpSpPr>
          <a:xfrm>
            <a:off x="0" y="0"/>
            <a:ext cx="12192000" cy="250465"/>
            <a:chOff x="0" y="250465"/>
            <a:chExt cx="12192000" cy="250465"/>
          </a:xfrm>
        </p:grpSpPr>
        <p:sp>
          <p:nvSpPr>
            <p:cNvPr id="9" name="TextBox 8">
              <a:extLst>
                <a:ext uri="{FF2B5EF4-FFF2-40B4-BE49-F238E27FC236}">
                  <a16:creationId xmlns:a16="http://schemas.microsoft.com/office/drawing/2014/main" id="{D0F93341-3C19-708F-238D-318EEE50C4D9}"/>
                </a:ext>
              </a:extLst>
            </p:cNvPr>
            <p:cNvSpPr txBox="1"/>
            <p:nvPr/>
          </p:nvSpPr>
          <p:spPr>
            <a:xfrm>
              <a:off x="712381" y="467833"/>
              <a:ext cx="0" cy="0"/>
            </a:xfrm>
            <a:prstGeom prst="rect">
              <a:avLst/>
            </a:prstGeom>
          </p:spPr>
          <p:txBody>
            <a:bodyPr wrap="none" lIns="22860" tIns="22860" rIns="22860" bIns="2286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Arial"/>
                <a:ea typeface="Helvetica Neue" charset="0"/>
                <a:cs typeface="Helvetica Neue" charset="0"/>
              </a:endParaRPr>
            </a:p>
          </p:txBody>
        </p:sp>
        <p:sp>
          <p:nvSpPr>
            <p:cNvPr id="10" name="Rectangle 9">
              <a:extLst>
                <a:ext uri="{FF2B5EF4-FFF2-40B4-BE49-F238E27FC236}">
                  <a16:creationId xmlns:a16="http://schemas.microsoft.com/office/drawing/2014/main" id="{E037C683-119E-C580-FF49-243CB4980C2E}"/>
                </a:ext>
              </a:extLst>
            </p:cNvPr>
            <p:cNvSpPr/>
            <p:nvPr/>
          </p:nvSpPr>
          <p:spPr>
            <a:xfrm>
              <a:off x="0" y="250465"/>
              <a:ext cx="12192000" cy="250465"/>
            </a:xfrm>
            <a:prstGeom prst="rect">
              <a:avLst/>
            </a:prstGeom>
            <a:solidFill>
              <a:srgbClr val="004C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7D0D4383-E6AA-8E19-A5CE-79AA3C1D137A}"/>
                </a:ext>
              </a:extLst>
            </p:cNvPr>
            <p:cNvSpPr/>
            <p:nvPr/>
          </p:nvSpPr>
          <p:spPr>
            <a:xfrm>
              <a:off x="838822" y="250465"/>
              <a:ext cx="418478" cy="250465"/>
            </a:xfrm>
            <a:prstGeom prst="rect">
              <a:avLst/>
            </a:prstGeom>
            <a:solidFill>
              <a:srgbClr val="00B4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167AFBEC-93A6-1564-4CE0-3253BED3DD59}"/>
                </a:ext>
              </a:extLst>
            </p:cNvPr>
            <p:cNvSpPr/>
            <p:nvPr/>
          </p:nvSpPr>
          <p:spPr>
            <a:xfrm>
              <a:off x="2552700" y="250465"/>
              <a:ext cx="289560" cy="2504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AEA43372-89C8-E8AC-2F36-E8DC0DBC52C1}"/>
                </a:ext>
              </a:extLst>
            </p:cNvPr>
            <p:cNvSpPr/>
            <p:nvPr/>
          </p:nvSpPr>
          <p:spPr>
            <a:xfrm>
              <a:off x="3550920" y="250465"/>
              <a:ext cx="289560" cy="250465"/>
            </a:xfrm>
            <a:prstGeom prst="rect">
              <a:avLst/>
            </a:prstGeom>
            <a:solidFill>
              <a:srgbClr val="00B4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22398CCF-CD09-ED1A-92F1-9F29F6EA40CB}"/>
                </a:ext>
              </a:extLst>
            </p:cNvPr>
            <p:cNvSpPr/>
            <p:nvPr/>
          </p:nvSpPr>
          <p:spPr>
            <a:xfrm>
              <a:off x="3840480" y="250465"/>
              <a:ext cx="1074420" cy="2504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3759CC44-A35A-E89A-4F5C-10DB8908B8A7}"/>
                </a:ext>
              </a:extLst>
            </p:cNvPr>
            <p:cNvSpPr/>
            <p:nvPr/>
          </p:nvSpPr>
          <p:spPr>
            <a:xfrm>
              <a:off x="4914900" y="250465"/>
              <a:ext cx="289560" cy="250465"/>
            </a:xfrm>
            <a:prstGeom prst="rect">
              <a:avLst/>
            </a:prstGeom>
            <a:solidFill>
              <a:srgbClr val="0091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7F83F2B1-5AC1-4626-193D-289FAB7F13E7}"/>
                </a:ext>
              </a:extLst>
            </p:cNvPr>
            <p:cNvSpPr/>
            <p:nvPr/>
          </p:nvSpPr>
          <p:spPr>
            <a:xfrm>
              <a:off x="2286000" y="250465"/>
              <a:ext cx="304800" cy="250465"/>
            </a:xfrm>
            <a:prstGeom prst="rect">
              <a:avLst/>
            </a:prstGeom>
            <a:solidFill>
              <a:srgbClr val="00B4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19E2B5C6-30B7-F7B4-A3DC-61E61FA1E13D}"/>
                </a:ext>
              </a:extLst>
            </p:cNvPr>
            <p:cNvSpPr/>
            <p:nvPr/>
          </p:nvSpPr>
          <p:spPr>
            <a:xfrm>
              <a:off x="1752600" y="250465"/>
              <a:ext cx="594360" cy="250465"/>
            </a:xfrm>
            <a:prstGeom prst="rect">
              <a:avLst/>
            </a:prstGeom>
            <a:solidFill>
              <a:srgbClr val="0091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8" name="Group 17">
            <a:extLst>
              <a:ext uri="{FF2B5EF4-FFF2-40B4-BE49-F238E27FC236}">
                <a16:creationId xmlns:a16="http://schemas.microsoft.com/office/drawing/2014/main" id="{5D7A5A95-3290-B328-0640-44156BBC3DE5}"/>
              </a:ext>
            </a:extLst>
          </p:cNvPr>
          <p:cNvGrpSpPr/>
          <p:nvPr/>
        </p:nvGrpSpPr>
        <p:grpSpPr>
          <a:xfrm>
            <a:off x="441359" y="6264833"/>
            <a:ext cx="11309282" cy="417529"/>
            <a:chOff x="838822" y="6264833"/>
            <a:chExt cx="11309282" cy="417529"/>
          </a:xfrm>
        </p:grpSpPr>
        <p:pic>
          <p:nvPicPr>
            <p:cNvPr id="19" name="Picture 18" descr="A close-up of a sign&#10;&#10;Description automatically generated">
              <a:extLst>
                <a:ext uri="{FF2B5EF4-FFF2-40B4-BE49-F238E27FC236}">
                  <a16:creationId xmlns:a16="http://schemas.microsoft.com/office/drawing/2014/main" id="{AD126969-0760-CDDF-0DF8-1BA870B0F6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822" y="6264833"/>
              <a:ext cx="2271801" cy="417529"/>
            </a:xfrm>
            <a:prstGeom prst="rect">
              <a:avLst/>
            </a:prstGeom>
            <a:ln>
              <a:noFill/>
            </a:ln>
          </p:spPr>
        </p:pic>
        <p:grpSp>
          <p:nvGrpSpPr>
            <p:cNvPr id="20" name="Group 19">
              <a:extLst>
                <a:ext uri="{FF2B5EF4-FFF2-40B4-BE49-F238E27FC236}">
                  <a16:creationId xmlns:a16="http://schemas.microsoft.com/office/drawing/2014/main" id="{CA536C22-F7BC-83E2-3666-E574F4D1BE94}"/>
                </a:ext>
              </a:extLst>
            </p:cNvPr>
            <p:cNvGrpSpPr/>
            <p:nvPr/>
          </p:nvGrpSpPr>
          <p:grpSpPr>
            <a:xfrm>
              <a:off x="6014653" y="6398770"/>
              <a:ext cx="6133451" cy="283592"/>
              <a:chOff x="407049" y="5943600"/>
              <a:chExt cx="6133451" cy="283592"/>
            </a:xfrm>
          </p:grpSpPr>
          <p:sp>
            <p:nvSpPr>
              <p:cNvPr id="21" name="TextBox 20">
                <a:extLst>
                  <a:ext uri="{FF2B5EF4-FFF2-40B4-BE49-F238E27FC236}">
                    <a16:creationId xmlns:a16="http://schemas.microsoft.com/office/drawing/2014/main" id="{2B5D9215-808A-F91F-12DA-F2F9E5993EF4}"/>
                  </a:ext>
                </a:extLst>
              </p:cNvPr>
              <p:cNvSpPr txBox="1"/>
              <p:nvPr/>
            </p:nvSpPr>
            <p:spPr>
              <a:xfrm>
                <a:off x="684048" y="5950193"/>
                <a:ext cx="5856452" cy="276999"/>
              </a:xfrm>
              <a:prstGeom prst="rect">
                <a:avLst/>
              </a:prstGeom>
              <a:noFill/>
              <a:ln>
                <a:noFill/>
              </a:ln>
            </p:spPr>
            <p:txBody>
              <a:bodyPr wrap="square" rtlCol="0">
                <a:spAutoFit/>
              </a:bodyPr>
              <a:lstStyle/>
              <a:p>
                <a:r>
                  <a:rPr lang="en-US" sz="1200">
                    <a:solidFill>
                      <a:srgbClr val="1E1545"/>
                    </a:solidFill>
                    <a:latin typeface="Arial" panose="020B0604020202020204" pitchFamily="34" charset="0"/>
                    <a:cs typeface="Arial" panose="020B0604020202020204" pitchFamily="34" charset="0"/>
                  </a:rPr>
                  <a:t>www.health.gov.au/our-work/disability-support-for-older-australians-dsoa-program</a:t>
                </a:r>
              </a:p>
            </p:txBody>
          </p:sp>
          <p:grpSp>
            <p:nvGrpSpPr>
              <p:cNvPr id="22" name="Group 21">
                <a:extLst>
                  <a:ext uri="{FF2B5EF4-FFF2-40B4-BE49-F238E27FC236}">
                    <a16:creationId xmlns:a16="http://schemas.microsoft.com/office/drawing/2014/main" id="{AB781954-6E63-724F-E6D5-233A890B2EE4}"/>
                  </a:ext>
                </a:extLst>
              </p:cNvPr>
              <p:cNvGrpSpPr/>
              <p:nvPr/>
            </p:nvGrpSpPr>
            <p:grpSpPr>
              <a:xfrm>
                <a:off x="407049" y="5943600"/>
                <a:ext cx="276999" cy="276999"/>
                <a:chOff x="3777491" y="5377543"/>
                <a:chExt cx="914400" cy="914400"/>
              </a:xfrm>
            </p:grpSpPr>
            <p:sp>
              <p:nvSpPr>
                <p:cNvPr id="23" name="Oval 22">
                  <a:extLst>
                    <a:ext uri="{FF2B5EF4-FFF2-40B4-BE49-F238E27FC236}">
                      <a16:creationId xmlns:a16="http://schemas.microsoft.com/office/drawing/2014/main" id="{DF82D32F-29A4-D728-4481-AE7F9DD81AA3}"/>
                    </a:ext>
                  </a:extLst>
                </p:cNvPr>
                <p:cNvSpPr/>
                <p:nvPr/>
              </p:nvSpPr>
              <p:spPr>
                <a:xfrm>
                  <a:off x="3777491" y="5377543"/>
                  <a:ext cx="914400" cy="914400"/>
                </a:xfrm>
                <a:prstGeom prst="ellipse">
                  <a:avLst/>
                </a:prstGeom>
                <a:solidFill>
                  <a:srgbClr val="24B2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4" name="Graphic 23" descr="Magnifying glass with solid fill">
                  <a:extLst>
                    <a:ext uri="{FF2B5EF4-FFF2-40B4-BE49-F238E27FC236}">
                      <a16:creationId xmlns:a16="http://schemas.microsoft.com/office/drawing/2014/main" id="{AF87EA67-75D1-5AF5-4D26-80A1DE5B48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727745">
                  <a:off x="3885477" y="5485529"/>
                  <a:ext cx="698429" cy="698429"/>
                </a:xfrm>
                <a:prstGeom prst="rect">
                  <a:avLst/>
                </a:prstGeom>
              </p:spPr>
            </p:pic>
          </p:grpSp>
        </p:grpSp>
      </p:grpSp>
      <p:pic>
        <p:nvPicPr>
          <p:cNvPr id="30" name="Picture 29" descr="A screenshot of a computer program&#10;&#10;Description automatically generated">
            <a:extLst>
              <a:ext uri="{FF2B5EF4-FFF2-40B4-BE49-F238E27FC236}">
                <a16:creationId xmlns:a16="http://schemas.microsoft.com/office/drawing/2014/main" id="{E1F4A033-29EA-1719-3733-1B15318AEDAB}"/>
              </a:ext>
            </a:extLst>
          </p:cNvPr>
          <p:cNvPicPr>
            <a:picLocks noChangeAspect="1"/>
          </p:cNvPicPr>
          <p:nvPr/>
        </p:nvPicPr>
        <p:blipFill rotWithShape="1">
          <a:blip r:embed="rId8">
            <a:extLst>
              <a:ext uri="{28A0092B-C50C-407E-A947-70E740481C1C}">
                <a14:useLocalDpi xmlns:a14="http://schemas.microsoft.com/office/drawing/2010/main" val="0"/>
              </a:ext>
            </a:extLst>
          </a:blip>
          <a:srcRect b="5948"/>
          <a:stretch/>
        </p:blipFill>
        <p:spPr>
          <a:xfrm>
            <a:off x="965740" y="985324"/>
            <a:ext cx="10316519" cy="5065392"/>
          </a:xfrm>
          <a:prstGeom prst="rect">
            <a:avLst/>
          </a:prstGeom>
        </p:spPr>
      </p:pic>
      <p:pic>
        <p:nvPicPr>
          <p:cNvPr id="31" name="Picture 30">
            <a:extLst>
              <a:ext uri="{FF2B5EF4-FFF2-40B4-BE49-F238E27FC236}">
                <a16:creationId xmlns:a16="http://schemas.microsoft.com/office/drawing/2014/main" id="{5D44857A-3DB1-38C1-D210-D97D92E0A87E}"/>
              </a:ext>
            </a:extLst>
          </p:cNvPr>
          <p:cNvPicPr>
            <a:picLocks noChangeAspect="1"/>
          </p:cNvPicPr>
          <p:nvPr/>
        </p:nvPicPr>
        <p:blipFill rotWithShape="1">
          <a:blip r:embed="rId9"/>
          <a:srcRect l="32280" t="8777" r="53460" b="72921"/>
          <a:stretch/>
        </p:blipFill>
        <p:spPr>
          <a:xfrm>
            <a:off x="7426036" y="1183998"/>
            <a:ext cx="3672190" cy="1325564"/>
          </a:xfrm>
          <a:prstGeom prst="rect">
            <a:avLst/>
          </a:prstGeom>
        </p:spPr>
      </p:pic>
      <p:sp>
        <p:nvSpPr>
          <p:cNvPr id="32" name="Rectangle 31">
            <a:extLst>
              <a:ext uri="{FF2B5EF4-FFF2-40B4-BE49-F238E27FC236}">
                <a16:creationId xmlns:a16="http://schemas.microsoft.com/office/drawing/2014/main" id="{FED670A0-A583-264A-2104-8790DAA975F2}"/>
              </a:ext>
            </a:extLst>
          </p:cNvPr>
          <p:cNvSpPr/>
          <p:nvPr/>
        </p:nvSpPr>
        <p:spPr>
          <a:xfrm>
            <a:off x="4611675" y="3683001"/>
            <a:ext cx="1259392" cy="4191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33" name="Rectangle 32">
            <a:extLst>
              <a:ext uri="{FF2B5EF4-FFF2-40B4-BE49-F238E27FC236}">
                <a16:creationId xmlns:a16="http://schemas.microsoft.com/office/drawing/2014/main" id="{CF056953-F8D1-40B5-1D29-A30AE77DE4F8}"/>
              </a:ext>
            </a:extLst>
          </p:cNvPr>
          <p:cNvSpPr/>
          <p:nvPr/>
        </p:nvSpPr>
        <p:spPr>
          <a:xfrm>
            <a:off x="7810500" y="1849674"/>
            <a:ext cx="546100" cy="1397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34" name="TextBox 33">
            <a:extLst>
              <a:ext uri="{FF2B5EF4-FFF2-40B4-BE49-F238E27FC236}">
                <a16:creationId xmlns:a16="http://schemas.microsoft.com/office/drawing/2014/main" id="{15E02B67-5F73-2A62-4704-965CD2E849C9}"/>
              </a:ext>
            </a:extLst>
          </p:cNvPr>
          <p:cNvSpPr txBox="1"/>
          <p:nvPr/>
        </p:nvSpPr>
        <p:spPr>
          <a:xfrm>
            <a:off x="3074058" y="367686"/>
            <a:ext cx="5086264" cy="461665"/>
          </a:xfrm>
          <a:prstGeom prst="rect">
            <a:avLst/>
          </a:prstGeom>
          <a:noFill/>
        </p:spPr>
        <p:txBody>
          <a:bodyPr wrap="none" rtlCol="0">
            <a:spAutoFit/>
          </a:bodyPr>
          <a:lstStyle/>
          <a:p>
            <a:r>
              <a:rPr lang="en-AU" sz="2400">
                <a:solidFill>
                  <a:srgbClr val="004C91"/>
                </a:solidFill>
                <a:latin typeface="Segoe UI Semibold" panose="020B0702040204020203" pitchFamily="34" charset="0"/>
                <a:cs typeface="Segoe UI Semibold" panose="020B0702040204020203" pitchFamily="34" charset="0"/>
              </a:rPr>
              <a:t>Downloading the Application Form</a:t>
            </a:r>
          </a:p>
        </p:txBody>
      </p:sp>
      <p:pic>
        <p:nvPicPr>
          <p:cNvPr id="3" name="Slide 4">
            <a:hlinkClick r:id="" action="ppaction://media"/>
            <a:extLst>
              <a:ext uri="{FF2B5EF4-FFF2-40B4-BE49-F238E27FC236}">
                <a16:creationId xmlns:a16="http://schemas.microsoft.com/office/drawing/2014/main" id="{ADE95BF8-DEB6-E499-56DE-83F96D88EC3C}"/>
              </a:ext>
            </a:extLst>
          </p:cNvPr>
          <p:cNvPicPr>
            <a:picLocks noChangeAspect="1"/>
          </p:cNvPicPr>
          <p:nvPr>
            <a:audioFile r:link="rId1"/>
            <p:extLst>
              <p:ext uri="{DAA4B4D4-6D71-4841-9C94-3DE7FCFB9230}">
                <p14:media xmlns:p14="http://schemas.microsoft.com/office/powerpoint/2010/main" r:embed="rId2">
                  <p14:trim st="8862" end="2771.2585"/>
                </p14:media>
              </p:ext>
            </p:extLst>
          </p:nvPr>
        </p:nvPicPr>
        <p:blipFill>
          <a:blip r:embed="rId10"/>
          <a:stretch>
            <a:fillRect/>
          </a:stretch>
        </p:blipFill>
        <p:spPr>
          <a:xfrm>
            <a:off x="11621240" y="6340662"/>
            <a:ext cx="406400" cy="406400"/>
          </a:xfrm>
          <a:prstGeom prst="rect">
            <a:avLst/>
          </a:prstGeom>
          <a:effectLst>
            <a:softEdge rad="635000"/>
          </a:effectLst>
        </p:spPr>
      </p:pic>
      <p:sp>
        <p:nvSpPr>
          <p:cNvPr id="2" name="Slide Number Placeholder 1">
            <a:extLst>
              <a:ext uri="{FF2B5EF4-FFF2-40B4-BE49-F238E27FC236}">
                <a16:creationId xmlns:a16="http://schemas.microsoft.com/office/drawing/2014/main" id="{C78BD4C9-2B3A-7B42-C99C-EB6148FAAE4C}"/>
              </a:ext>
            </a:extLst>
          </p:cNvPr>
          <p:cNvSpPr>
            <a:spLocks noGrp="1"/>
          </p:cNvSpPr>
          <p:nvPr>
            <p:ph type="sldNum" sz="quarter" idx="12"/>
          </p:nvPr>
        </p:nvSpPr>
        <p:spPr/>
        <p:txBody>
          <a:bodyPr/>
          <a:lstStyle/>
          <a:p>
            <a:fld id="{3EC8C3A2-41B2-4A55-AFDC-A87E9CE19A83}" type="slidenum">
              <a:rPr lang="en-AU" smtClean="0"/>
              <a:t>4</a:t>
            </a:fld>
            <a:endParaRPr lang="en-AU"/>
          </a:p>
        </p:txBody>
      </p:sp>
    </p:spTree>
    <p:extLst>
      <p:ext uri="{BB962C8B-B14F-4D97-AF65-F5344CB8AC3E}">
        <p14:creationId xmlns:p14="http://schemas.microsoft.com/office/powerpoint/2010/main" val="221889366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73" fill="hold"/>
                                        <p:tgtEl>
                                          <p:spTgt spid="3"/>
                                        </p:tgtEl>
                                      </p:cBhvr>
                                    </p:cmd>
                                  </p:childTnLst>
                                </p:cTn>
                              </p:par>
                              <p:par>
                                <p:cTn id="7" presetID="10" presetClass="entr" presetSubtype="0" fill="hold" grpId="0" nodeType="withEffect">
                                  <p:stCondLst>
                                    <p:cond delay="2500"/>
                                  </p:stCondLst>
                                  <p:childTnLst>
                                    <p:set>
                                      <p:cBhvr>
                                        <p:cTn id="8" dur="1" fill="hold">
                                          <p:stCondLst>
                                            <p:cond delay="0"/>
                                          </p:stCondLst>
                                        </p:cTn>
                                        <p:tgtEl>
                                          <p:spTgt spid="32"/>
                                        </p:tgtEl>
                                        <p:attrNameLst>
                                          <p:attrName>style.visibility</p:attrName>
                                        </p:attrNameLst>
                                      </p:cBhvr>
                                      <p:to>
                                        <p:strVal val="visible"/>
                                      </p:to>
                                    </p:set>
                                    <p:animEffect transition="in" filter="fade">
                                      <p:cBhvr>
                                        <p:cTn id="9" dur="2200"/>
                                        <p:tgtEl>
                                          <p:spTgt spid="32"/>
                                        </p:tgtEl>
                                      </p:cBhvr>
                                    </p:animEffect>
                                  </p:childTnLst>
                                  <p:subTnLst>
                                    <p:set>
                                      <p:cBhvr override="childStyle">
                                        <p:cTn dur="1" fill="hold" display="0" masterRel="sameClick" afterEffect="1">
                                          <p:stCondLst>
                                            <p:cond evt="end" delay="0">
                                              <p:tn val="7"/>
                                            </p:cond>
                                          </p:stCondLst>
                                        </p:cTn>
                                        <p:tgtEl>
                                          <p:spTgt spid="32"/>
                                        </p:tgtEl>
                                        <p:attrNameLst>
                                          <p:attrName>style.visibility</p:attrName>
                                        </p:attrNameLst>
                                      </p:cBhvr>
                                      <p:to>
                                        <p:strVal val="hidden"/>
                                      </p:to>
                                    </p:set>
                                  </p:subTnLst>
                                </p:cTn>
                              </p:par>
                              <p:par>
                                <p:cTn id="10" presetID="10" presetClass="entr" presetSubtype="0" fill="hold" nodeType="withEffect">
                                  <p:stCondLst>
                                    <p:cond delay="340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3300"/>
                                        <p:tgtEl>
                                          <p:spTgt spid="31"/>
                                        </p:tgtEl>
                                      </p:cBhvr>
                                    </p:animEffect>
                                  </p:childTnLst>
                                </p:cTn>
                              </p:par>
                              <p:par>
                                <p:cTn id="13" presetID="10" presetClass="entr" presetSubtype="0" fill="hold" grpId="0" nodeType="withEffect">
                                  <p:stCondLst>
                                    <p:cond delay="500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3400"/>
                                        <p:tgtEl>
                                          <p:spTgt spid="33"/>
                                        </p:tgtEl>
                                      </p:cBhvr>
                                    </p:animEffect>
                                  </p:childTnLst>
                                  <p:subTnLst>
                                    <p:set>
                                      <p:cBhvr override="childStyle">
                                        <p:cTn dur="1" fill="hold" display="0" masterRel="sameClick" afterEffect="1">
                                          <p:stCondLst>
                                            <p:cond evt="end" delay="0">
                                              <p:tn val="13"/>
                                            </p:cond>
                                          </p:stCondLst>
                                        </p:cTn>
                                        <p:tgtEl>
                                          <p:spTgt spid="3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100000">
                <p:cTn id="16" fill="hold" display="0">
                  <p:stCondLst>
                    <p:cond delay="indefinite"/>
                  </p:stCondLst>
                  <p:endCondLst>
                    <p:cond evt="onStopAudio" delay="0">
                      <p:tgtEl>
                        <p:sldTgt/>
                      </p:tgtEl>
                    </p:cond>
                  </p:endCondLst>
                </p:cTn>
                <p:tgtEl>
                  <p:spTgt spid="3"/>
                </p:tgtEl>
              </p:cMediaNode>
            </p:audio>
          </p:childTnLst>
        </p:cTn>
      </p:par>
    </p:tnLst>
    <p:bldLst>
      <p:bldP spid="32" grpId="0"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E8C7AA6-A146-9F66-2090-1D00F5B36353}"/>
              </a:ext>
            </a:extLst>
          </p:cNvPr>
          <p:cNvGrpSpPr/>
          <p:nvPr/>
        </p:nvGrpSpPr>
        <p:grpSpPr>
          <a:xfrm>
            <a:off x="946573" y="800100"/>
            <a:ext cx="10298854" cy="5282502"/>
            <a:chOff x="1148657" y="634944"/>
            <a:chExt cx="10298854" cy="5065392"/>
          </a:xfrm>
          <a:solidFill>
            <a:srgbClr val="E6E6E6"/>
          </a:solidFill>
        </p:grpSpPr>
        <p:sp>
          <p:nvSpPr>
            <p:cNvPr id="9" name="Rectangle 8">
              <a:extLst>
                <a:ext uri="{FF2B5EF4-FFF2-40B4-BE49-F238E27FC236}">
                  <a16:creationId xmlns:a16="http://schemas.microsoft.com/office/drawing/2014/main" id="{0B18A769-001E-CCF4-DA11-62EA4BC5106D}"/>
                </a:ext>
              </a:extLst>
            </p:cNvPr>
            <p:cNvSpPr/>
            <p:nvPr/>
          </p:nvSpPr>
          <p:spPr>
            <a:xfrm>
              <a:off x="1148657" y="634944"/>
              <a:ext cx="10298854" cy="5065392"/>
            </a:xfrm>
            <a:prstGeom prst="rect">
              <a:avLst/>
            </a:prstGeom>
            <a:grpFill/>
            <a:ln>
              <a:solidFill>
                <a:srgbClr val="004C91"/>
              </a:solid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55AE4932-3630-560B-CD57-9E2A9576A845}"/>
                </a:ext>
              </a:extLst>
            </p:cNvPr>
            <p:cNvSpPr txBox="1"/>
            <p:nvPr/>
          </p:nvSpPr>
          <p:spPr>
            <a:xfrm>
              <a:off x="11099132" y="4295274"/>
              <a:ext cx="0" cy="0"/>
            </a:xfrm>
            <a:prstGeom prst="rect">
              <a:avLst/>
            </a:prstGeom>
            <a:grpFill/>
            <a:ln>
              <a:solidFill>
                <a:srgbClr val="004C91"/>
              </a:solidFill>
            </a:ln>
          </p:spPr>
          <p:txBody>
            <a:bodyPr wrap="none" lIns="22860" tIns="22860" rIns="22860" bIns="2286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Arial"/>
                <a:ea typeface="Helvetica Neue" charset="0"/>
                <a:cs typeface="Helvetica Neue" charset="0"/>
              </a:endParaRPr>
            </a:p>
          </p:txBody>
        </p:sp>
      </p:grpSp>
      <p:grpSp>
        <p:nvGrpSpPr>
          <p:cNvPr id="12" name="Group 11">
            <a:extLst>
              <a:ext uri="{FF2B5EF4-FFF2-40B4-BE49-F238E27FC236}">
                <a16:creationId xmlns:a16="http://schemas.microsoft.com/office/drawing/2014/main" id="{E51C3595-8271-BB4B-786E-9153BED685BB}"/>
              </a:ext>
            </a:extLst>
          </p:cNvPr>
          <p:cNvGrpSpPr/>
          <p:nvPr/>
        </p:nvGrpSpPr>
        <p:grpSpPr>
          <a:xfrm>
            <a:off x="1075275" y="838593"/>
            <a:ext cx="10141142" cy="5196567"/>
            <a:chOff x="1075275" y="838593"/>
            <a:chExt cx="10141142" cy="5196567"/>
          </a:xfrm>
        </p:grpSpPr>
        <p:sp>
          <p:nvSpPr>
            <p:cNvPr id="64" name="Rectangle 63">
              <a:extLst>
                <a:ext uri="{FF2B5EF4-FFF2-40B4-BE49-F238E27FC236}">
                  <a16:creationId xmlns:a16="http://schemas.microsoft.com/office/drawing/2014/main" id="{F7409DCB-0CCD-9E4B-3278-768A89F8863E}"/>
                </a:ext>
              </a:extLst>
            </p:cNvPr>
            <p:cNvSpPr/>
            <p:nvPr/>
          </p:nvSpPr>
          <p:spPr>
            <a:xfrm>
              <a:off x="1075275" y="838593"/>
              <a:ext cx="10141142" cy="5196567"/>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1" name="Picture 60" descr="A close-up of a document&#10;&#10;Description automatically generated">
              <a:extLst>
                <a:ext uri="{FF2B5EF4-FFF2-40B4-BE49-F238E27FC236}">
                  <a16:creationId xmlns:a16="http://schemas.microsoft.com/office/drawing/2014/main" id="{D243D618-1248-2A34-F435-603D5E5708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9710" y="895468"/>
              <a:ext cx="3804438" cy="4681754"/>
            </a:xfrm>
            <a:prstGeom prst="rect">
              <a:avLst/>
            </a:prstGeom>
            <a:solidFill>
              <a:srgbClr val="E6E6E6"/>
            </a:solidFill>
            <a:ln>
              <a:noFill/>
            </a:ln>
          </p:spPr>
        </p:pic>
        <p:pic>
          <p:nvPicPr>
            <p:cNvPr id="5" name="Picture 4" descr="A close-up of a questionnaire&#10;&#10;Description automatically generated">
              <a:extLst>
                <a:ext uri="{FF2B5EF4-FFF2-40B4-BE49-F238E27FC236}">
                  <a16:creationId xmlns:a16="http://schemas.microsoft.com/office/drawing/2014/main" id="{2A355844-E17E-2910-5499-F01D2F7AA5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0966" y="895467"/>
              <a:ext cx="3734457" cy="5091675"/>
            </a:xfrm>
            <a:prstGeom prst="rect">
              <a:avLst/>
            </a:prstGeom>
          </p:spPr>
        </p:pic>
      </p:grpSp>
      <p:grpSp>
        <p:nvGrpSpPr>
          <p:cNvPr id="66" name="Group 65">
            <a:extLst>
              <a:ext uri="{FF2B5EF4-FFF2-40B4-BE49-F238E27FC236}">
                <a16:creationId xmlns:a16="http://schemas.microsoft.com/office/drawing/2014/main" id="{24A7B845-42FE-56F1-D65C-78A68D63A267}"/>
              </a:ext>
            </a:extLst>
          </p:cNvPr>
          <p:cNvGrpSpPr/>
          <p:nvPr/>
        </p:nvGrpSpPr>
        <p:grpSpPr>
          <a:xfrm>
            <a:off x="1003702" y="854316"/>
            <a:ext cx="10197366" cy="5165119"/>
            <a:chOff x="1019780" y="876692"/>
            <a:chExt cx="10197366" cy="5165119"/>
          </a:xfrm>
        </p:grpSpPr>
        <p:sp>
          <p:nvSpPr>
            <p:cNvPr id="56" name="Rectangle 55">
              <a:extLst>
                <a:ext uri="{FF2B5EF4-FFF2-40B4-BE49-F238E27FC236}">
                  <a16:creationId xmlns:a16="http://schemas.microsoft.com/office/drawing/2014/main" id="{B6201C8E-FE7B-C983-9601-525987EFC923}"/>
                </a:ext>
              </a:extLst>
            </p:cNvPr>
            <p:cNvSpPr/>
            <p:nvPr/>
          </p:nvSpPr>
          <p:spPr>
            <a:xfrm>
              <a:off x="1019780" y="876692"/>
              <a:ext cx="10197366" cy="5165119"/>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1" name="Picture 50" descr="A screenshot of a service&#10;&#10;Description automatically generated">
              <a:extLst>
                <a:ext uri="{FF2B5EF4-FFF2-40B4-BE49-F238E27FC236}">
                  <a16:creationId xmlns:a16="http://schemas.microsoft.com/office/drawing/2014/main" id="{858C3F43-1857-DF61-FE10-944EE1ED40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275" y="1771510"/>
              <a:ext cx="5115870" cy="3175176"/>
            </a:xfrm>
            <a:prstGeom prst="rect">
              <a:avLst/>
            </a:prstGeom>
          </p:spPr>
        </p:pic>
        <p:grpSp>
          <p:nvGrpSpPr>
            <p:cNvPr id="55" name="Group 54">
              <a:extLst>
                <a:ext uri="{FF2B5EF4-FFF2-40B4-BE49-F238E27FC236}">
                  <a16:creationId xmlns:a16="http://schemas.microsoft.com/office/drawing/2014/main" id="{F4DC74D7-D788-8F65-E8A2-31D63E4F8D68}"/>
                </a:ext>
              </a:extLst>
            </p:cNvPr>
            <p:cNvGrpSpPr/>
            <p:nvPr/>
          </p:nvGrpSpPr>
          <p:grpSpPr>
            <a:xfrm>
              <a:off x="6289395" y="1696095"/>
              <a:ext cx="4825534" cy="3175175"/>
              <a:chOff x="6342093" y="2071638"/>
              <a:chExt cx="5640894" cy="3348740"/>
            </a:xfrm>
          </p:grpSpPr>
          <p:sp>
            <p:nvSpPr>
              <p:cNvPr id="54" name="Rectangle 53">
                <a:extLst>
                  <a:ext uri="{FF2B5EF4-FFF2-40B4-BE49-F238E27FC236}">
                    <a16:creationId xmlns:a16="http://schemas.microsoft.com/office/drawing/2014/main" id="{F1FB5F8C-A4FE-3CCD-9DAF-C64907386F7E}"/>
                  </a:ext>
                </a:extLst>
              </p:cNvPr>
              <p:cNvSpPr/>
              <p:nvPr/>
            </p:nvSpPr>
            <p:spPr>
              <a:xfrm>
                <a:off x="6342093" y="2151571"/>
                <a:ext cx="5640894" cy="31888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3" name="Picture 52" descr="A blue and white survey&#10;&#10;Description automatically generated">
                <a:extLst>
                  <a:ext uri="{FF2B5EF4-FFF2-40B4-BE49-F238E27FC236}">
                    <a16:creationId xmlns:a16="http://schemas.microsoft.com/office/drawing/2014/main" id="{5A6244DF-409B-B9A6-207F-9AAB5574E194}"/>
                  </a:ext>
                </a:extLst>
              </p:cNvPr>
              <p:cNvPicPr>
                <a:picLocks noChangeAspect="1"/>
              </p:cNvPicPr>
              <p:nvPr/>
            </p:nvPicPr>
            <p:blipFill rotWithShape="1">
              <a:blip r:embed="rId8">
                <a:extLst>
                  <a:ext uri="{28A0092B-C50C-407E-A947-70E740481C1C}">
                    <a14:useLocalDpi xmlns:a14="http://schemas.microsoft.com/office/drawing/2010/main" val="0"/>
                  </a:ext>
                </a:extLst>
              </a:blip>
              <a:srcRect l="-1320" t="-15799" r="1320" b="-12229"/>
              <a:stretch/>
            </p:blipFill>
            <p:spPr>
              <a:xfrm>
                <a:off x="6552751" y="2071638"/>
                <a:ext cx="5219579" cy="3348740"/>
              </a:xfrm>
              <a:prstGeom prst="rect">
                <a:avLst/>
              </a:prstGeom>
            </p:spPr>
          </p:pic>
        </p:grpSp>
      </p:grpSp>
      <p:grpSp>
        <p:nvGrpSpPr>
          <p:cNvPr id="44" name="Group 43">
            <a:extLst>
              <a:ext uri="{FF2B5EF4-FFF2-40B4-BE49-F238E27FC236}">
                <a16:creationId xmlns:a16="http://schemas.microsoft.com/office/drawing/2014/main" id="{F275023C-064C-EEBD-D7B2-89B3880A986A}"/>
              </a:ext>
            </a:extLst>
          </p:cNvPr>
          <p:cNvGrpSpPr/>
          <p:nvPr/>
        </p:nvGrpSpPr>
        <p:grpSpPr>
          <a:xfrm>
            <a:off x="1021155" y="873696"/>
            <a:ext cx="10094421" cy="5181207"/>
            <a:chOff x="1048789" y="838985"/>
            <a:chExt cx="10094421" cy="5181207"/>
          </a:xfrm>
          <a:solidFill>
            <a:srgbClr val="E6E6E6"/>
          </a:solidFill>
        </p:grpSpPr>
        <p:sp>
          <p:nvSpPr>
            <p:cNvPr id="42" name="Rectangle 41">
              <a:extLst>
                <a:ext uri="{FF2B5EF4-FFF2-40B4-BE49-F238E27FC236}">
                  <a16:creationId xmlns:a16="http://schemas.microsoft.com/office/drawing/2014/main" id="{8C1C55AE-7250-393A-F1F0-356E4C0EA1FA}"/>
                </a:ext>
              </a:extLst>
            </p:cNvPr>
            <p:cNvSpPr/>
            <p:nvPr/>
          </p:nvSpPr>
          <p:spPr>
            <a:xfrm>
              <a:off x="1048789" y="838985"/>
              <a:ext cx="10094421" cy="518120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6" name="Picture 35" descr="A screenshot of a survey&#10;&#10;Description automatically generated">
              <a:extLst>
                <a:ext uri="{FF2B5EF4-FFF2-40B4-BE49-F238E27FC236}">
                  <a16:creationId xmlns:a16="http://schemas.microsoft.com/office/drawing/2014/main" id="{7D77E329-9D4A-BA1F-CD5B-50FDB636A6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96850" y="1020065"/>
              <a:ext cx="3649551" cy="4817870"/>
            </a:xfrm>
            <a:prstGeom prst="rect">
              <a:avLst/>
            </a:prstGeom>
            <a:grpFill/>
            <a:ln>
              <a:noFill/>
            </a:ln>
          </p:spPr>
        </p:pic>
        <p:pic>
          <p:nvPicPr>
            <p:cNvPr id="41" name="Picture 40" descr="A screenshot of a computer&#10;&#10;Description automatically generated">
              <a:extLst>
                <a:ext uri="{FF2B5EF4-FFF2-40B4-BE49-F238E27FC236}">
                  <a16:creationId xmlns:a16="http://schemas.microsoft.com/office/drawing/2014/main" id="{2C7F98DE-DE7F-2B21-DC1A-3258885BCE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00672" y="1000684"/>
              <a:ext cx="3649551" cy="4854537"/>
            </a:xfrm>
            <a:prstGeom prst="rect">
              <a:avLst/>
            </a:prstGeom>
            <a:grpFill/>
            <a:ln>
              <a:noFill/>
            </a:ln>
          </p:spPr>
        </p:pic>
      </p:grpSp>
      <p:grpSp>
        <p:nvGrpSpPr>
          <p:cNvPr id="11" name="Group 10">
            <a:extLst>
              <a:ext uri="{FF2B5EF4-FFF2-40B4-BE49-F238E27FC236}">
                <a16:creationId xmlns:a16="http://schemas.microsoft.com/office/drawing/2014/main" id="{B10E7758-DB77-FAA9-311A-632A08D21F59}"/>
              </a:ext>
            </a:extLst>
          </p:cNvPr>
          <p:cNvGrpSpPr/>
          <p:nvPr/>
        </p:nvGrpSpPr>
        <p:grpSpPr>
          <a:xfrm>
            <a:off x="1073965" y="942575"/>
            <a:ext cx="10094421" cy="5108443"/>
            <a:chOff x="1048789" y="876693"/>
            <a:chExt cx="10094421" cy="5108443"/>
          </a:xfrm>
          <a:solidFill>
            <a:srgbClr val="E6E6E6"/>
          </a:solidFill>
        </p:grpSpPr>
        <p:sp>
          <p:nvSpPr>
            <p:cNvPr id="7" name="Rectangle 6">
              <a:extLst>
                <a:ext uri="{FF2B5EF4-FFF2-40B4-BE49-F238E27FC236}">
                  <a16:creationId xmlns:a16="http://schemas.microsoft.com/office/drawing/2014/main" id="{F86DE1D1-2F1F-593C-7FB5-0A470056BFF7}"/>
                </a:ext>
              </a:extLst>
            </p:cNvPr>
            <p:cNvSpPr/>
            <p:nvPr/>
          </p:nvSpPr>
          <p:spPr>
            <a:xfrm>
              <a:off x="1048789" y="876693"/>
              <a:ext cx="10094421" cy="510844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descr="A disability support application form&#10;&#10;Description automatically generated">
              <a:extLst>
                <a:ext uri="{FF2B5EF4-FFF2-40B4-BE49-F238E27FC236}">
                  <a16:creationId xmlns:a16="http://schemas.microsoft.com/office/drawing/2014/main" id="{69943A28-B890-4149-45B4-B3C884602CD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51444" y="1020065"/>
              <a:ext cx="3987203" cy="4817870"/>
            </a:xfrm>
            <a:prstGeom prst="rect">
              <a:avLst/>
            </a:prstGeom>
            <a:grpFill/>
            <a:ln>
              <a:noFill/>
            </a:ln>
          </p:spPr>
        </p:pic>
        <p:pic>
          <p:nvPicPr>
            <p:cNvPr id="6" name="Picture 5" descr="A checklist with text and images&#10;&#10;Description automatically generated with medium confidence">
              <a:extLst>
                <a:ext uri="{FF2B5EF4-FFF2-40B4-BE49-F238E27FC236}">
                  <a16:creationId xmlns:a16="http://schemas.microsoft.com/office/drawing/2014/main" id="{610B0A85-98B3-BBB3-AD4D-EE4AE48AD20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53354" y="1020065"/>
              <a:ext cx="3944189" cy="4817870"/>
            </a:xfrm>
            <a:prstGeom prst="rect">
              <a:avLst/>
            </a:prstGeom>
            <a:grpFill/>
            <a:ln>
              <a:noFill/>
            </a:ln>
          </p:spPr>
        </p:pic>
      </p:grpSp>
      <p:grpSp>
        <p:nvGrpSpPr>
          <p:cNvPr id="14" name="Group 13">
            <a:extLst>
              <a:ext uri="{FF2B5EF4-FFF2-40B4-BE49-F238E27FC236}">
                <a16:creationId xmlns:a16="http://schemas.microsoft.com/office/drawing/2014/main" id="{83D044AA-37DF-C200-D49B-8AEB1CC54822}"/>
              </a:ext>
            </a:extLst>
          </p:cNvPr>
          <p:cNvGrpSpPr/>
          <p:nvPr/>
        </p:nvGrpSpPr>
        <p:grpSpPr>
          <a:xfrm>
            <a:off x="0" y="0"/>
            <a:ext cx="12192000" cy="250465"/>
            <a:chOff x="0" y="250465"/>
            <a:chExt cx="12192000" cy="250465"/>
          </a:xfrm>
        </p:grpSpPr>
        <p:sp>
          <p:nvSpPr>
            <p:cNvPr id="15" name="TextBox 14">
              <a:extLst>
                <a:ext uri="{FF2B5EF4-FFF2-40B4-BE49-F238E27FC236}">
                  <a16:creationId xmlns:a16="http://schemas.microsoft.com/office/drawing/2014/main" id="{1EC5E11B-5F16-0F6B-CEEA-7C244B9FA529}"/>
                </a:ext>
              </a:extLst>
            </p:cNvPr>
            <p:cNvSpPr txBox="1"/>
            <p:nvPr/>
          </p:nvSpPr>
          <p:spPr>
            <a:xfrm>
              <a:off x="712381" y="467833"/>
              <a:ext cx="0" cy="0"/>
            </a:xfrm>
            <a:prstGeom prst="rect">
              <a:avLst/>
            </a:prstGeom>
          </p:spPr>
          <p:txBody>
            <a:bodyPr wrap="none" lIns="22860" tIns="22860" rIns="22860" bIns="2286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Arial"/>
                <a:ea typeface="Helvetica Neue" charset="0"/>
                <a:cs typeface="Helvetica Neue" charset="0"/>
              </a:endParaRPr>
            </a:p>
          </p:txBody>
        </p:sp>
        <p:sp>
          <p:nvSpPr>
            <p:cNvPr id="16" name="Rectangle 15">
              <a:extLst>
                <a:ext uri="{FF2B5EF4-FFF2-40B4-BE49-F238E27FC236}">
                  <a16:creationId xmlns:a16="http://schemas.microsoft.com/office/drawing/2014/main" id="{8CA2C642-CC39-C52C-591B-D6B71495D4E0}"/>
                </a:ext>
              </a:extLst>
            </p:cNvPr>
            <p:cNvSpPr/>
            <p:nvPr/>
          </p:nvSpPr>
          <p:spPr>
            <a:xfrm>
              <a:off x="0" y="250465"/>
              <a:ext cx="12192000" cy="250465"/>
            </a:xfrm>
            <a:prstGeom prst="rect">
              <a:avLst/>
            </a:prstGeom>
            <a:solidFill>
              <a:srgbClr val="004C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DC5574B5-6FED-FA14-6085-15EE1835CC3E}"/>
                </a:ext>
              </a:extLst>
            </p:cNvPr>
            <p:cNvSpPr/>
            <p:nvPr/>
          </p:nvSpPr>
          <p:spPr>
            <a:xfrm>
              <a:off x="838822" y="250465"/>
              <a:ext cx="418478" cy="250465"/>
            </a:xfrm>
            <a:prstGeom prst="rect">
              <a:avLst/>
            </a:prstGeom>
            <a:solidFill>
              <a:srgbClr val="00B4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07E57E42-36AE-A215-E9A1-AEE49C18FC84}"/>
                </a:ext>
              </a:extLst>
            </p:cNvPr>
            <p:cNvSpPr/>
            <p:nvPr/>
          </p:nvSpPr>
          <p:spPr>
            <a:xfrm>
              <a:off x="2552700" y="250465"/>
              <a:ext cx="289560" cy="2504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18">
              <a:extLst>
                <a:ext uri="{FF2B5EF4-FFF2-40B4-BE49-F238E27FC236}">
                  <a16:creationId xmlns:a16="http://schemas.microsoft.com/office/drawing/2014/main" id="{83E826A9-8D55-92AE-684D-ADD2A02F442F}"/>
                </a:ext>
              </a:extLst>
            </p:cNvPr>
            <p:cNvSpPr/>
            <p:nvPr/>
          </p:nvSpPr>
          <p:spPr>
            <a:xfrm>
              <a:off x="3550920" y="250465"/>
              <a:ext cx="289560" cy="250465"/>
            </a:xfrm>
            <a:prstGeom prst="rect">
              <a:avLst/>
            </a:prstGeom>
            <a:solidFill>
              <a:srgbClr val="00B4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a:extLst>
                <a:ext uri="{FF2B5EF4-FFF2-40B4-BE49-F238E27FC236}">
                  <a16:creationId xmlns:a16="http://schemas.microsoft.com/office/drawing/2014/main" id="{3492B9B0-18A9-EB97-0FEF-FB80B808465D}"/>
                </a:ext>
              </a:extLst>
            </p:cNvPr>
            <p:cNvSpPr/>
            <p:nvPr/>
          </p:nvSpPr>
          <p:spPr>
            <a:xfrm>
              <a:off x="3840480" y="250465"/>
              <a:ext cx="1074420" cy="2504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a:extLst>
                <a:ext uri="{FF2B5EF4-FFF2-40B4-BE49-F238E27FC236}">
                  <a16:creationId xmlns:a16="http://schemas.microsoft.com/office/drawing/2014/main" id="{DD892E63-6517-CFB0-93B1-45E80F60C454}"/>
                </a:ext>
              </a:extLst>
            </p:cNvPr>
            <p:cNvSpPr/>
            <p:nvPr/>
          </p:nvSpPr>
          <p:spPr>
            <a:xfrm>
              <a:off x="4914900" y="250465"/>
              <a:ext cx="289560" cy="250465"/>
            </a:xfrm>
            <a:prstGeom prst="rect">
              <a:avLst/>
            </a:prstGeom>
            <a:solidFill>
              <a:srgbClr val="0091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D42F2B88-5F57-36C4-8ACA-6399745ABC5B}"/>
                </a:ext>
              </a:extLst>
            </p:cNvPr>
            <p:cNvSpPr/>
            <p:nvPr/>
          </p:nvSpPr>
          <p:spPr>
            <a:xfrm>
              <a:off x="2286000" y="250465"/>
              <a:ext cx="304800" cy="250465"/>
            </a:xfrm>
            <a:prstGeom prst="rect">
              <a:avLst/>
            </a:prstGeom>
            <a:solidFill>
              <a:srgbClr val="00B4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97FE9936-4984-32B7-011B-FB597E7EA79E}"/>
                </a:ext>
              </a:extLst>
            </p:cNvPr>
            <p:cNvSpPr/>
            <p:nvPr/>
          </p:nvSpPr>
          <p:spPr>
            <a:xfrm>
              <a:off x="1752600" y="250465"/>
              <a:ext cx="594360" cy="250465"/>
            </a:xfrm>
            <a:prstGeom prst="rect">
              <a:avLst/>
            </a:prstGeom>
            <a:solidFill>
              <a:srgbClr val="0091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4" name="Rectangle 23">
            <a:extLst>
              <a:ext uri="{FF2B5EF4-FFF2-40B4-BE49-F238E27FC236}">
                <a16:creationId xmlns:a16="http://schemas.microsoft.com/office/drawing/2014/main" id="{C82F508F-91F7-83F2-C2F0-AA68AC7B4CB6}"/>
              </a:ext>
            </a:extLst>
          </p:cNvPr>
          <p:cNvSpPr/>
          <p:nvPr/>
        </p:nvSpPr>
        <p:spPr>
          <a:xfrm>
            <a:off x="0" y="6135670"/>
            <a:ext cx="12192000" cy="7223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5" name="Group 24">
            <a:extLst>
              <a:ext uri="{FF2B5EF4-FFF2-40B4-BE49-F238E27FC236}">
                <a16:creationId xmlns:a16="http://schemas.microsoft.com/office/drawing/2014/main" id="{E350FA1E-B916-646B-E98C-F8CC905A4E7D}"/>
              </a:ext>
            </a:extLst>
          </p:cNvPr>
          <p:cNvGrpSpPr/>
          <p:nvPr/>
        </p:nvGrpSpPr>
        <p:grpSpPr>
          <a:xfrm>
            <a:off x="584199" y="6286203"/>
            <a:ext cx="11166440" cy="421262"/>
            <a:chOff x="838822" y="6264833"/>
            <a:chExt cx="11309282" cy="417529"/>
          </a:xfrm>
        </p:grpSpPr>
        <p:pic>
          <p:nvPicPr>
            <p:cNvPr id="26" name="Picture 25" descr="A close-up of a sign&#10;&#10;Description automatically generated">
              <a:extLst>
                <a:ext uri="{FF2B5EF4-FFF2-40B4-BE49-F238E27FC236}">
                  <a16:creationId xmlns:a16="http://schemas.microsoft.com/office/drawing/2014/main" id="{8C167621-95C7-C25B-5956-D02219320FE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8822" y="6264833"/>
              <a:ext cx="2271801" cy="417529"/>
            </a:xfrm>
            <a:prstGeom prst="rect">
              <a:avLst/>
            </a:prstGeom>
            <a:ln>
              <a:noFill/>
            </a:ln>
          </p:spPr>
        </p:pic>
        <p:grpSp>
          <p:nvGrpSpPr>
            <p:cNvPr id="27" name="Group 26">
              <a:extLst>
                <a:ext uri="{FF2B5EF4-FFF2-40B4-BE49-F238E27FC236}">
                  <a16:creationId xmlns:a16="http://schemas.microsoft.com/office/drawing/2014/main" id="{515F64E5-4FF4-6E10-FD1C-5F7F28976B5F}"/>
                </a:ext>
              </a:extLst>
            </p:cNvPr>
            <p:cNvGrpSpPr/>
            <p:nvPr/>
          </p:nvGrpSpPr>
          <p:grpSpPr>
            <a:xfrm>
              <a:off x="6014653" y="6398770"/>
              <a:ext cx="6133451" cy="283592"/>
              <a:chOff x="407049" y="5943600"/>
              <a:chExt cx="6133451" cy="283592"/>
            </a:xfrm>
          </p:grpSpPr>
          <p:sp>
            <p:nvSpPr>
              <p:cNvPr id="28" name="TextBox 27">
                <a:extLst>
                  <a:ext uri="{FF2B5EF4-FFF2-40B4-BE49-F238E27FC236}">
                    <a16:creationId xmlns:a16="http://schemas.microsoft.com/office/drawing/2014/main" id="{D2AF1BBA-AD37-EE8E-C0BD-84864CF4F95B}"/>
                  </a:ext>
                </a:extLst>
              </p:cNvPr>
              <p:cNvSpPr txBox="1"/>
              <p:nvPr/>
            </p:nvSpPr>
            <p:spPr>
              <a:xfrm>
                <a:off x="684048" y="5950193"/>
                <a:ext cx="5856452" cy="276999"/>
              </a:xfrm>
              <a:prstGeom prst="rect">
                <a:avLst/>
              </a:prstGeom>
              <a:noFill/>
              <a:ln>
                <a:noFill/>
              </a:ln>
            </p:spPr>
            <p:txBody>
              <a:bodyPr wrap="square" rtlCol="0">
                <a:spAutoFit/>
              </a:bodyPr>
              <a:lstStyle/>
              <a:p>
                <a:r>
                  <a:rPr lang="en-US" sz="1200">
                    <a:solidFill>
                      <a:srgbClr val="1E1545"/>
                    </a:solidFill>
                    <a:latin typeface="Arial" panose="020B0604020202020204" pitchFamily="34" charset="0"/>
                    <a:cs typeface="Arial" panose="020B0604020202020204" pitchFamily="34" charset="0"/>
                  </a:rPr>
                  <a:t>www.health.gov.au/our-work/disability-support-for-older-australians-dsoa-program</a:t>
                </a:r>
              </a:p>
            </p:txBody>
          </p:sp>
          <p:grpSp>
            <p:nvGrpSpPr>
              <p:cNvPr id="29" name="Group 28">
                <a:extLst>
                  <a:ext uri="{FF2B5EF4-FFF2-40B4-BE49-F238E27FC236}">
                    <a16:creationId xmlns:a16="http://schemas.microsoft.com/office/drawing/2014/main" id="{2297460F-EF11-8861-A39F-E4D5A0BBE270}"/>
                  </a:ext>
                </a:extLst>
              </p:cNvPr>
              <p:cNvGrpSpPr/>
              <p:nvPr/>
            </p:nvGrpSpPr>
            <p:grpSpPr>
              <a:xfrm>
                <a:off x="407049" y="5943600"/>
                <a:ext cx="276999" cy="276999"/>
                <a:chOff x="3777491" y="5377543"/>
                <a:chExt cx="914400" cy="914400"/>
              </a:xfrm>
            </p:grpSpPr>
            <p:sp>
              <p:nvSpPr>
                <p:cNvPr id="30" name="Oval 29">
                  <a:extLst>
                    <a:ext uri="{FF2B5EF4-FFF2-40B4-BE49-F238E27FC236}">
                      <a16:creationId xmlns:a16="http://schemas.microsoft.com/office/drawing/2014/main" id="{690F83D9-38DB-D1A6-5ECB-5C2B744144D2}"/>
                    </a:ext>
                  </a:extLst>
                </p:cNvPr>
                <p:cNvSpPr/>
                <p:nvPr/>
              </p:nvSpPr>
              <p:spPr>
                <a:xfrm>
                  <a:off x="3777491" y="5377543"/>
                  <a:ext cx="914400" cy="914400"/>
                </a:xfrm>
                <a:prstGeom prst="ellipse">
                  <a:avLst/>
                </a:prstGeom>
                <a:solidFill>
                  <a:srgbClr val="24B2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1" name="Graphic 30" descr="Magnifying glass with solid fill">
                  <a:extLst>
                    <a:ext uri="{FF2B5EF4-FFF2-40B4-BE49-F238E27FC236}">
                      <a16:creationId xmlns:a16="http://schemas.microsoft.com/office/drawing/2014/main" id="{7ABE5E36-386E-1DFC-F88F-36BB3300558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5727745">
                  <a:off x="3885477" y="5485529"/>
                  <a:ext cx="698429" cy="698429"/>
                </a:xfrm>
                <a:prstGeom prst="rect">
                  <a:avLst/>
                </a:prstGeom>
              </p:spPr>
            </p:pic>
          </p:grpSp>
        </p:grpSp>
      </p:grpSp>
      <p:sp>
        <p:nvSpPr>
          <p:cNvPr id="32" name="TextBox 31">
            <a:extLst>
              <a:ext uri="{FF2B5EF4-FFF2-40B4-BE49-F238E27FC236}">
                <a16:creationId xmlns:a16="http://schemas.microsoft.com/office/drawing/2014/main" id="{33709CFD-A8BC-7278-F781-B63ABE63AB8F}"/>
              </a:ext>
            </a:extLst>
          </p:cNvPr>
          <p:cNvSpPr txBox="1"/>
          <p:nvPr/>
        </p:nvSpPr>
        <p:spPr>
          <a:xfrm>
            <a:off x="4419772" y="325227"/>
            <a:ext cx="3352456" cy="400110"/>
          </a:xfrm>
          <a:prstGeom prst="rect">
            <a:avLst/>
          </a:prstGeom>
          <a:noFill/>
        </p:spPr>
        <p:txBody>
          <a:bodyPr wrap="none" rtlCol="0">
            <a:spAutoFit/>
          </a:bodyPr>
          <a:lstStyle/>
          <a:p>
            <a:r>
              <a:rPr lang="en-AU" sz="2000">
                <a:solidFill>
                  <a:srgbClr val="004C91"/>
                </a:solidFill>
                <a:latin typeface="Segoe UI Semibold" panose="020B0702040204020203" pitchFamily="34" charset="0"/>
                <a:cs typeface="Segoe UI Semibold" panose="020B0702040204020203" pitchFamily="34" charset="0"/>
              </a:rPr>
              <a:t>Application Form Overview</a:t>
            </a:r>
          </a:p>
        </p:txBody>
      </p:sp>
      <p:pic>
        <p:nvPicPr>
          <p:cNvPr id="3" name="Slide 5">
            <a:hlinkClick r:id="" action="ppaction://media"/>
            <a:extLst>
              <a:ext uri="{FF2B5EF4-FFF2-40B4-BE49-F238E27FC236}">
                <a16:creationId xmlns:a16="http://schemas.microsoft.com/office/drawing/2014/main" id="{06919DB4-F043-B398-6D9B-CDD0C399C111}"/>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617739" y="6286203"/>
            <a:ext cx="406400" cy="406400"/>
          </a:xfrm>
          <a:prstGeom prst="rect">
            <a:avLst/>
          </a:prstGeom>
          <a:effectLst>
            <a:softEdge rad="635000"/>
          </a:effectLst>
        </p:spPr>
      </p:pic>
      <p:sp>
        <p:nvSpPr>
          <p:cNvPr id="2" name="Slide Number Placeholder 1">
            <a:extLst>
              <a:ext uri="{FF2B5EF4-FFF2-40B4-BE49-F238E27FC236}">
                <a16:creationId xmlns:a16="http://schemas.microsoft.com/office/drawing/2014/main" id="{83E1D821-9B3F-2D36-4467-218CD034CE6D}"/>
              </a:ext>
            </a:extLst>
          </p:cNvPr>
          <p:cNvSpPr>
            <a:spLocks noGrp="1"/>
          </p:cNvSpPr>
          <p:nvPr>
            <p:ph type="sldNum" sz="quarter" idx="12"/>
          </p:nvPr>
        </p:nvSpPr>
        <p:spPr/>
        <p:txBody>
          <a:bodyPr/>
          <a:lstStyle/>
          <a:p>
            <a:fld id="{3EC8C3A2-41B2-4A55-AFDC-A87E9CE19A83}" type="slidenum">
              <a:rPr lang="en-AU" smtClean="0"/>
              <a:t>5</a:t>
            </a:fld>
            <a:endParaRPr lang="en-AU"/>
          </a:p>
        </p:txBody>
      </p:sp>
    </p:spTree>
    <p:extLst>
      <p:ext uri="{BB962C8B-B14F-4D97-AF65-F5344CB8AC3E}">
        <p14:creationId xmlns:p14="http://schemas.microsoft.com/office/powerpoint/2010/main" val="2219317682"/>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27"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3700"/>
                                        <p:tgtEl>
                                          <p:spTgt spid="11"/>
                                        </p:tgtEl>
                                      </p:cBhvr>
                                    </p:animEffect>
                                  </p:childTnLst>
                                  <p:subTnLst>
                                    <p:set>
                                      <p:cBhvr override="childStyle">
                                        <p:cTn dur="1" fill="hold" display="0" masterRel="sameClick" afterEffect="1">
                                          <p:stCondLst>
                                            <p:cond evt="end" delay="0">
                                              <p:tn val="7"/>
                                            </p:cond>
                                          </p:stCondLst>
                                        </p:cTn>
                                        <p:tgtEl>
                                          <p:spTgt spid="11"/>
                                        </p:tgtEl>
                                        <p:attrNameLst>
                                          <p:attrName>style.visibility</p:attrName>
                                        </p:attrNameLst>
                                      </p:cBhvr>
                                      <p:to>
                                        <p:strVal val="hidden"/>
                                      </p:to>
                                    </p:set>
                                  </p:subTnLst>
                                </p:cTn>
                              </p:par>
                              <p:par>
                                <p:cTn id="10" presetID="10" presetClass="entr" presetSubtype="0" fill="hold" nodeType="withEffect">
                                  <p:stCondLst>
                                    <p:cond delay="270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3900"/>
                                        <p:tgtEl>
                                          <p:spTgt spid="44"/>
                                        </p:tgtEl>
                                      </p:cBhvr>
                                    </p:animEffect>
                                  </p:childTnLst>
                                  <p:subTnLst>
                                    <p:set>
                                      <p:cBhvr override="childStyle">
                                        <p:cTn dur="1" fill="hold" display="0" masterRel="sameClick" afterEffect="1">
                                          <p:stCondLst>
                                            <p:cond evt="end" delay="0">
                                              <p:tn val="10"/>
                                            </p:cond>
                                          </p:stCondLst>
                                        </p:cTn>
                                        <p:tgtEl>
                                          <p:spTgt spid="44"/>
                                        </p:tgtEl>
                                        <p:attrNameLst>
                                          <p:attrName>style.visibility</p:attrName>
                                        </p:attrNameLst>
                                      </p:cBhvr>
                                      <p:to>
                                        <p:strVal val="hidden"/>
                                      </p:to>
                                    </p:set>
                                  </p:subTnLst>
                                </p:cTn>
                              </p:par>
                              <p:par>
                                <p:cTn id="13" presetID="10" presetClass="entr" presetSubtype="0" fill="hold" nodeType="withEffect">
                                  <p:stCondLst>
                                    <p:cond delay="6600"/>
                                  </p:stCondLst>
                                  <p:childTnLst>
                                    <p:set>
                                      <p:cBhvr>
                                        <p:cTn id="14" dur="1" fill="hold">
                                          <p:stCondLst>
                                            <p:cond delay="0"/>
                                          </p:stCondLst>
                                        </p:cTn>
                                        <p:tgtEl>
                                          <p:spTgt spid="66"/>
                                        </p:tgtEl>
                                        <p:attrNameLst>
                                          <p:attrName>style.visibility</p:attrName>
                                        </p:attrNameLst>
                                      </p:cBhvr>
                                      <p:to>
                                        <p:strVal val="visible"/>
                                      </p:to>
                                    </p:set>
                                    <p:animEffect transition="in" filter="fade">
                                      <p:cBhvr>
                                        <p:cTn id="15" dur="4200"/>
                                        <p:tgtEl>
                                          <p:spTgt spid="66"/>
                                        </p:tgtEl>
                                      </p:cBhvr>
                                    </p:animEffect>
                                  </p:childTnLst>
                                  <p:subTnLst>
                                    <p:set>
                                      <p:cBhvr override="childStyle">
                                        <p:cTn dur="1" fill="hold" display="0" masterRel="sameClick" afterEffect="1">
                                          <p:stCondLst>
                                            <p:cond evt="end" delay="0">
                                              <p:tn val="13"/>
                                            </p:cond>
                                          </p:stCondLst>
                                        </p:cTn>
                                        <p:tgtEl>
                                          <p:spTgt spid="66"/>
                                        </p:tgtEl>
                                        <p:attrNameLst>
                                          <p:attrName>style.visibility</p:attrName>
                                        </p:attrNameLst>
                                      </p:cBhvr>
                                      <p:to>
                                        <p:strVal val="hidden"/>
                                      </p:to>
                                    </p:set>
                                  </p:subTnLst>
                                </p:cTn>
                              </p:par>
                              <p:par>
                                <p:cTn id="16" presetID="10" presetClass="entr" presetSubtype="0" fill="hold" nodeType="withEffect">
                                  <p:stCondLst>
                                    <p:cond delay="109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36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9"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4637004-5F63-5CCC-059A-96221D320279}"/>
              </a:ext>
            </a:extLst>
          </p:cNvPr>
          <p:cNvGrpSpPr/>
          <p:nvPr/>
        </p:nvGrpSpPr>
        <p:grpSpPr>
          <a:xfrm>
            <a:off x="946573" y="800100"/>
            <a:ext cx="10298854" cy="5282502"/>
            <a:chOff x="1148657" y="634944"/>
            <a:chExt cx="10298854" cy="5065392"/>
          </a:xfrm>
          <a:solidFill>
            <a:schemeClr val="bg1">
              <a:lumMod val="85000"/>
            </a:schemeClr>
          </a:solidFill>
        </p:grpSpPr>
        <p:sp>
          <p:nvSpPr>
            <p:cNvPr id="5" name="Rectangle 4">
              <a:extLst>
                <a:ext uri="{FF2B5EF4-FFF2-40B4-BE49-F238E27FC236}">
                  <a16:creationId xmlns:a16="http://schemas.microsoft.com/office/drawing/2014/main" id="{4BE2A3A7-59A2-A23E-CAB4-AF453E6EC05D}"/>
                </a:ext>
              </a:extLst>
            </p:cNvPr>
            <p:cNvSpPr/>
            <p:nvPr/>
          </p:nvSpPr>
          <p:spPr>
            <a:xfrm>
              <a:off x="1148657" y="634944"/>
              <a:ext cx="10298854" cy="5065392"/>
            </a:xfrm>
            <a:prstGeom prst="rect">
              <a:avLst/>
            </a:prstGeom>
            <a:grpFill/>
            <a:ln>
              <a:solidFill>
                <a:srgbClr val="004C91"/>
              </a:solid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11B01407-C7AA-42F0-9235-CA99C176AC0B}"/>
                </a:ext>
              </a:extLst>
            </p:cNvPr>
            <p:cNvSpPr txBox="1"/>
            <p:nvPr/>
          </p:nvSpPr>
          <p:spPr>
            <a:xfrm>
              <a:off x="11099132" y="4295274"/>
              <a:ext cx="0" cy="0"/>
            </a:xfrm>
            <a:prstGeom prst="rect">
              <a:avLst/>
            </a:prstGeom>
            <a:grpFill/>
            <a:ln>
              <a:solidFill>
                <a:srgbClr val="004C91"/>
              </a:solidFill>
            </a:ln>
          </p:spPr>
          <p:txBody>
            <a:bodyPr wrap="none" lIns="22860" tIns="22860" rIns="22860" bIns="2286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Arial"/>
                <a:ea typeface="Helvetica Neue" charset="0"/>
                <a:cs typeface="Helvetica Neue" charset="0"/>
              </a:endParaRPr>
            </a:p>
          </p:txBody>
        </p:sp>
      </p:grpSp>
      <p:grpSp>
        <p:nvGrpSpPr>
          <p:cNvPr id="10" name="Group 9">
            <a:extLst>
              <a:ext uri="{FF2B5EF4-FFF2-40B4-BE49-F238E27FC236}">
                <a16:creationId xmlns:a16="http://schemas.microsoft.com/office/drawing/2014/main" id="{AD949DAD-BDD1-E55F-C43D-CC7B98590B9B}"/>
              </a:ext>
            </a:extLst>
          </p:cNvPr>
          <p:cNvGrpSpPr/>
          <p:nvPr/>
        </p:nvGrpSpPr>
        <p:grpSpPr>
          <a:xfrm>
            <a:off x="0" y="0"/>
            <a:ext cx="12192000" cy="250465"/>
            <a:chOff x="0" y="250465"/>
            <a:chExt cx="12192000" cy="250465"/>
          </a:xfrm>
        </p:grpSpPr>
        <p:sp>
          <p:nvSpPr>
            <p:cNvPr id="11" name="TextBox 10">
              <a:extLst>
                <a:ext uri="{FF2B5EF4-FFF2-40B4-BE49-F238E27FC236}">
                  <a16:creationId xmlns:a16="http://schemas.microsoft.com/office/drawing/2014/main" id="{2858DB98-262A-5C35-36DC-545EDCD0CD5F}"/>
                </a:ext>
              </a:extLst>
            </p:cNvPr>
            <p:cNvSpPr txBox="1"/>
            <p:nvPr/>
          </p:nvSpPr>
          <p:spPr>
            <a:xfrm>
              <a:off x="712381" y="467833"/>
              <a:ext cx="0" cy="0"/>
            </a:xfrm>
            <a:prstGeom prst="rect">
              <a:avLst/>
            </a:prstGeom>
          </p:spPr>
          <p:txBody>
            <a:bodyPr wrap="none" lIns="22860" tIns="22860" rIns="22860" bIns="2286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Arial"/>
                <a:ea typeface="Helvetica Neue" charset="0"/>
                <a:cs typeface="Helvetica Neue" charset="0"/>
              </a:endParaRPr>
            </a:p>
          </p:txBody>
        </p:sp>
        <p:sp>
          <p:nvSpPr>
            <p:cNvPr id="12" name="Rectangle 11">
              <a:extLst>
                <a:ext uri="{FF2B5EF4-FFF2-40B4-BE49-F238E27FC236}">
                  <a16:creationId xmlns:a16="http://schemas.microsoft.com/office/drawing/2014/main" id="{EF69FFD1-E435-DE28-88B5-E726A8EC9C7E}"/>
                </a:ext>
              </a:extLst>
            </p:cNvPr>
            <p:cNvSpPr/>
            <p:nvPr/>
          </p:nvSpPr>
          <p:spPr>
            <a:xfrm>
              <a:off x="0" y="250465"/>
              <a:ext cx="12192000" cy="250465"/>
            </a:xfrm>
            <a:prstGeom prst="rect">
              <a:avLst/>
            </a:prstGeom>
            <a:solidFill>
              <a:srgbClr val="004C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4357E0FE-5A82-7099-7357-D439CB1782CF}"/>
                </a:ext>
              </a:extLst>
            </p:cNvPr>
            <p:cNvSpPr/>
            <p:nvPr/>
          </p:nvSpPr>
          <p:spPr>
            <a:xfrm>
              <a:off x="838822" y="250465"/>
              <a:ext cx="418478" cy="250465"/>
            </a:xfrm>
            <a:prstGeom prst="rect">
              <a:avLst/>
            </a:prstGeom>
            <a:solidFill>
              <a:srgbClr val="00B4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1DD23675-38CF-0D01-435A-91BB6CD22A80}"/>
                </a:ext>
              </a:extLst>
            </p:cNvPr>
            <p:cNvSpPr/>
            <p:nvPr/>
          </p:nvSpPr>
          <p:spPr>
            <a:xfrm>
              <a:off x="2552700" y="250465"/>
              <a:ext cx="289560" cy="2504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D5E5B222-2B6A-2EFA-72A5-E3C70DB1EC61}"/>
                </a:ext>
              </a:extLst>
            </p:cNvPr>
            <p:cNvSpPr/>
            <p:nvPr/>
          </p:nvSpPr>
          <p:spPr>
            <a:xfrm>
              <a:off x="3550920" y="250465"/>
              <a:ext cx="289560" cy="250465"/>
            </a:xfrm>
            <a:prstGeom prst="rect">
              <a:avLst/>
            </a:prstGeom>
            <a:solidFill>
              <a:srgbClr val="00B4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31B7C615-74F7-99C3-9825-4C72ECA8E7CE}"/>
                </a:ext>
              </a:extLst>
            </p:cNvPr>
            <p:cNvSpPr/>
            <p:nvPr/>
          </p:nvSpPr>
          <p:spPr>
            <a:xfrm>
              <a:off x="3840480" y="250465"/>
              <a:ext cx="1074420" cy="2504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97B9FD9B-C788-2E1A-56B9-D8AFCCCD64A5}"/>
                </a:ext>
              </a:extLst>
            </p:cNvPr>
            <p:cNvSpPr/>
            <p:nvPr/>
          </p:nvSpPr>
          <p:spPr>
            <a:xfrm>
              <a:off x="4914900" y="250465"/>
              <a:ext cx="289560" cy="250465"/>
            </a:xfrm>
            <a:prstGeom prst="rect">
              <a:avLst/>
            </a:prstGeom>
            <a:solidFill>
              <a:srgbClr val="0091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B7615F17-043B-68C1-2ACA-BB9E7A23EAC8}"/>
                </a:ext>
              </a:extLst>
            </p:cNvPr>
            <p:cNvSpPr/>
            <p:nvPr/>
          </p:nvSpPr>
          <p:spPr>
            <a:xfrm>
              <a:off x="2286000" y="250465"/>
              <a:ext cx="304800" cy="250465"/>
            </a:xfrm>
            <a:prstGeom prst="rect">
              <a:avLst/>
            </a:prstGeom>
            <a:solidFill>
              <a:srgbClr val="00B4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18">
              <a:extLst>
                <a:ext uri="{FF2B5EF4-FFF2-40B4-BE49-F238E27FC236}">
                  <a16:creationId xmlns:a16="http://schemas.microsoft.com/office/drawing/2014/main" id="{007CF719-DF81-A51D-44EA-8805B5496E9F}"/>
                </a:ext>
              </a:extLst>
            </p:cNvPr>
            <p:cNvSpPr/>
            <p:nvPr/>
          </p:nvSpPr>
          <p:spPr>
            <a:xfrm>
              <a:off x="1752600" y="250465"/>
              <a:ext cx="594360" cy="250465"/>
            </a:xfrm>
            <a:prstGeom prst="rect">
              <a:avLst/>
            </a:prstGeom>
            <a:solidFill>
              <a:srgbClr val="0091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0" name="Rectangle 19">
            <a:extLst>
              <a:ext uri="{FF2B5EF4-FFF2-40B4-BE49-F238E27FC236}">
                <a16:creationId xmlns:a16="http://schemas.microsoft.com/office/drawing/2014/main" id="{55A4C7A7-CB77-5457-AEC1-10BEE4463926}"/>
              </a:ext>
            </a:extLst>
          </p:cNvPr>
          <p:cNvSpPr/>
          <p:nvPr/>
        </p:nvSpPr>
        <p:spPr>
          <a:xfrm>
            <a:off x="0" y="6135670"/>
            <a:ext cx="12192000" cy="7223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1" name="Group 20">
            <a:extLst>
              <a:ext uri="{FF2B5EF4-FFF2-40B4-BE49-F238E27FC236}">
                <a16:creationId xmlns:a16="http://schemas.microsoft.com/office/drawing/2014/main" id="{D8F2CD80-271F-F255-BE46-269546A20C23}"/>
              </a:ext>
            </a:extLst>
          </p:cNvPr>
          <p:cNvGrpSpPr/>
          <p:nvPr/>
        </p:nvGrpSpPr>
        <p:grpSpPr>
          <a:xfrm>
            <a:off x="584199" y="6286203"/>
            <a:ext cx="11166440" cy="421262"/>
            <a:chOff x="838822" y="6264833"/>
            <a:chExt cx="11309282" cy="417529"/>
          </a:xfrm>
        </p:grpSpPr>
        <p:pic>
          <p:nvPicPr>
            <p:cNvPr id="22" name="Picture 21" descr="A close-up of a sign&#10;&#10;Description automatically generated">
              <a:extLst>
                <a:ext uri="{FF2B5EF4-FFF2-40B4-BE49-F238E27FC236}">
                  <a16:creationId xmlns:a16="http://schemas.microsoft.com/office/drawing/2014/main" id="{7E2253C6-2EFD-CEB1-5D79-F4AF3A635D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822" y="6264833"/>
              <a:ext cx="2271801" cy="417529"/>
            </a:xfrm>
            <a:prstGeom prst="rect">
              <a:avLst/>
            </a:prstGeom>
            <a:ln>
              <a:noFill/>
            </a:ln>
          </p:spPr>
        </p:pic>
        <p:grpSp>
          <p:nvGrpSpPr>
            <p:cNvPr id="23" name="Group 22">
              <a:extLst>
                <a:ext uri="{FF2B5EF4-FFF2-40B4-BE49-F238E27FC236}">
                  <a16:creationId xmlns:a16="http://schemas.microsoft.com/office/drawing/2014/main" id="{5CDEF665-F46B-1BDF-A6CD-3DCEAE6D53D9}"/>
                </a:ext>
              </a:extLst>
            </p:cNvPr>
            <p:cNvGrpSpPr/>
            <p:nvPr/>
          </p:nvGrpSpPr>
          <p:grpSpPr>
            <a:xfrm>
              <a:off x="6014653" y="6398770"/>
              <a:ext cx="6133451" cy="283592"/>
              <a:chOff x="407049" y="5943600"/>
              <a:chExt cx="6133451" cy="283592"/>
            </a:xfrm>
          </p:grpSpPr>
          <p:sp>
            <p:nvSpPr>
              <p:cNvPr id="24" name="TextBox 23">
                <a:extLst>
                  <a:ext uri="{FF2B5EF4-FFF2-40B4-BE49-F238E27FC236}">
                    <a16:creationId xmlns:a16="http://schemas.microsoft.com/office/drawing/2014/main" id="{0294C3E7-D232-2CE1-AFF8-09B667560964}"/>
                  </a:ext>
                </a:extLst>
              </p:cNvPr>
              <p:cNvSpPr txBox="1"/>
              <p:nvPr/>
            </p:nvSpPr>
            <p:spPr>
              <a:xfrm>
                <a:off x="684048" y="5950193"/>
                <a:ext cx="5856452" cy="276999"/>
              </a:xfrm>
              <a:prstGeom prst="rect">
                <a:avLst/>
              </a:prstGeom>
              <a:noFill/>
              <a:ln>
                <a:noFill/>
              </a:ln>
            </p:spPr>
            <p:txBody>
              <a:bodyPr wrap="square" rtlCol="0">
                <a:spAutoFit/>
              </a:bodyPr>
              <a:lstStyle/>
              <a:p>
                <a:r>
                  <a:rPr lang="en-US" sz="1200">
                    <a:solidFill>
                      <a:srgbClr val="1E1545"/>
                    </a:solidFill>
                    <a:latin typeface="Arial" panose="020B0604020202020204" pitchFamily="34" charset="0"/>
                    <a:cs typeface="Arial" panose="020B0604020202020204" pitchFamily="34" charset="0"/>
                  </a:rPr>
                  <a:t>www.health.gov.au/our-work/disability-support-for-older-australians-dsoa-program</a:t>
                </a:r>
              </a:p>
            </p:txBody>
          </p:sp>
          <p:grpSp>
            <p:nvGrpSpPr>
              <p:cNvPr id="25" name="Group 24">
                <a:extLst>
                  <a:ext uri="{FF2B5EF4-FFF2-40B4-BE49-F238E27FC236}">
                    <a16:creationId xmlns:a16="http://schemas.microsoft.com/office/drawing/2014/main" id="{0DECA4CB-7CBE-F14A-9F24-75336F5B4C58}"/>
                  </a:ext>
                </a:extLst>
              </p:cNvPr>
              <p:cNvGrpSpPr/>
              <p:nvPr/>
            </p:nvGrpSpPr>
            <p:grpSpPr>
              <a:xfrm>
                <a:off x="407049" y="5943600"/>
                <a:ext cx="276999" cy="276999"/>
                <a:chOff x="3777491" y="5377543"/>
                <a:chExt cx="914400" cy="914400"/>
              </a:xfrm>
            </p:grpSpPr>
            <p:sp>
              <p:nvSpPr>
                <p:cNvPr id="26" name="Oval 25">
                  <a:extLst>
                    <a:ext uri="{FF2B5EF4-FFF2-40B4-BE49-F238E27FC236}">
                      <a16:creationId xmlns:a16="http://schemas.microsoft.com/office/drawing/2014/main" id="{08F71B98-1F41-5B87-0C45-1847E4193777}"/>
                    </a:ext>
                  </a:extLst>
                </p:cNvPr>
                <p:cNvSpPr/>
                <p:nvPr/>
              </p:nvSpPr>
              <p:spPr>
                <a:xfrm>
                  <a:off x="3777491" y="5377543"/>
                  <a:ext cx="914400" cy="914400"/>
                </a:xfrm>
                <a:prstGeom prst="ellipse">
                  <a:avLst/>
                </a:prstGeom>
                <a:solidFill>
                  <a:srgbClr val="24B2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7" name="Graphic 26" descr="Magnifying glass with solid fill">
                  <a:extLst>
                    <a:ext uri="{FF2B5EF4-FFF2-40B4-BE49-F238E27FC236}">
                      <a16:creationId xmlns:a16="http://schemas.microsoft.com/office/drawing/2014/main" id="{91BC48B4-6222-27CC-34C8-D05ACCDE57B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727745">
                  <a:off x="3885477" y="5485529"/>
                  <a:ext cx="698429" cy="698429"/>
                </a:xfrm>
                <a:prstGeom prst="rect">
                  <a:avLst/>
                </a:prstGeom>
              </p:spPr>
            </p:pic>
          </p:grpSp>
        </p:grpSp>
      </p:grpSp>
      <p:sp>
        <p:nvSpPr>
          <p:cNvPr id="28" name="TextBox 27">
            <a:extLst>
              <a:ext uri="{FF2B5EF4-FFF2-40B4-BE49-F238E27FC236}">
                <a16:creationId xmlns:a16="http://schemas.microsoft.com/office/drawing/2014/main" id="{C5B7E7BF-26EE-FECC-55DF-860330E80653}"/>
              </a:ext>
            </a:extLst>
          </p:cNvPr>
          <p:cNvSpPr txBox="1"/>
          <p:nvPr/>
        </p:nvSpPr>
        <p:spPr>
          <a:xfrm>
            <a:off x="4419321" y="325227"/>
            <a:ext cx="2824171" cy="400110"/>
          </a:xfrm>
          <a:prstGeom prst="rect">
            <a:avLst/>
          </a:prstGeom>
          <a:noFill/>
        </p:spPr>
        <p:txBody>
          <a:bodyPr wrap="none" rtlCol="0">
            <a:spAutoFit/>
          </a:bodyPr>
          <a:lstStyle/>
          <a:p>
            <a:r>
              <a:rPr lang="en-AU" sz="2000">
                <a:solidFill>
                  <a:srgbClr val="004C91"/>
                </a:solidFill>
                <a:latin typeface="Segoe UI Semibold" panose="020B0702040204020203" pitchFamily="34" charset="0"/>
                <a:cs typeface="Segoe UI Semibold" panose="020B0702040204020203" pitchFamily="34" charset="0"/>
              </a:rPr>
              <a:t>Important Information</a:t>
            </a:r>
          </a:p>
        </p:txBody>
      </p:sp>
      <p:pic>
        <p:nvPicPr>
          <p:cNvPr id="35" name="Picture 34" descr="A checklist with text and images&#10;&#10;Description automatically generated with medium confidence">
            <a:extLst>
              <a:ext uri="{FF2B5EF4-FFF2-40B4-BE49-F238E27FC236}">
                <a16:creationId xmlns:a16="http://schemas.microsoft.com/office/drawing/2014/main" id="{3022CC41-B504-3AFA-0684-27DD0E0CCE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54194" y="860894"/>
            <a:ext cx="4251588" cy="5193362"/>
          </a:xfrm>
          <a:prstGeom prst="rect">
            <a:avLst/>
          </a:prstGeom>
        </p:spPr>
      </p:pic>
      <p:pic>
        <p:nvPicPr>
          <p:cNvPr id="7" name="Picture 6" descr="A disability support application form&#10;&#10;Description automatically generated">
            <a:extLst>
              <a:ext uri="{FF2B5EF4-FFF2-40B4-BE49-F238E27FC236}">
                <a16:creationId xmlns:a16="http://schemas.microsoft.com/office/drawing/2014/main" id="{11623943-3C0F-842F-89B2-30134796B809}"/>
              </a:ext>
            </a:extLst>
          </p:cNvPr>
          <p:cNvPicPr>
            <a:picLocks noChangeAspect="1"/>
          </p:cNvPicPr>
          <p:nvPr/>
        </p:nvPicPr>
        <p:blipFill rotWithShape="1">
          <a:blip r:embed="rId9">
            <a:extLst>
              <a:ext uri="{28A0092B-C50C-407E-A947-70E740481C1C}">
                <a14:useLocalDpi xmlns:a14="http://schemas.microsoft.com/office/drawing/2010/main" val="0"/>
              </a:ext>
            </a:extLst>
          </a:blip>
          <a:srcRect b="2605"/>
          <a:stretch/>
        </p:blipFill>
        <p:spPr>
          <a:xfrm>
            <a:off x="1449139" y="883322"/>
            <a:ext cx="4374343" cy="5147974"/>
          </a:xfrm>
          <a:prstGeom prst="rect">
            <a:avLst/>
          </a:prstGeom>
        </p:spPr>
      </p:pic>
      <p:pic>
        <p:nvPicPr>
          <p:cNvPr id="8" name="Slide 6">
            <a:hlinkClick r:id="" action="ppaction://media"/>
            <a:extLst>
              <a:ext uri="{FF2B5EF4-FFF2-40B4-BE49-F238E27FC236}">
                <a16:creationId xmlns:a16="http://schemas.microsoft.com/office/drawing/2014/main" id="{71BFD188-D1CF-B7F3-24A3-DA3317533FF4}"/>
              </a:ext>
            </a:extLst>
          </p:cNvPr>
          <p:cNvPicPr>
            <a:picLocks noChangeAspect="1"/>
          </p:cNvPicPr>
          <p:nvPr>
            <a:audioFile r:link="rId1"/>
            <p:extLst>
              <p:ext uri="{DAA4B4D4-6D71-4841-9C94-3DE7FCFB9230}">
                <p14:media xmlns:p14="http://schemas.microsoft.com/office/powerpoint/2010/main" r:embed="rId2">
                  <p14:trim st="44210" end="2617.0612"/>
                </p14:media>
              </p:ext>
            </p:extLst>
          </p:nvPr>
        </p:nvPicPr>
        <p:blipFill>
          <a:blip r:embed="rId10"/>
          <a:stretch>
            <a:fillRect/>
          </a:stretch>
        </p:blipFill>
        <p:spPr>
          <a:xfrm>
            <a:off x="11590677" y="6286203"/>
            <a:ext cx="406400" cy="406400"/>
          </a:xfrm>
          <a:prstGeom prst="rect">
            <a:avLst/>
          </a:prstGeom>
          <a:effectLst>
            <a:softEdge rad="635000"/>
          </a:effectLst>
        </p:spPr>
      </p:pic>
      <p:sp>
        <p:nvSpPr>
          <p:cNvPr id="2" name="Slide Number Placeholder 1">
            <a:extLst>
              <a:ext uri="{FF2B5EF4-FFF2-40B4-BE49-F238E27FC236}">
                <a16:creationId xmlns:a16="http://schemas.microsoft.com/office/drawing/2014/main" id="{79463735-4B33-B5BA-1BD6-ABA3E1B3BC7B}"/>
              </a:ext>
            </a:extLst>
          </p:cNvPr>
          <p:cNvSpPr>
            <a:spLocks noGrp="1"/>
          </p:cNvSpPr>
          <p:nvPr>
            <p:ph type="sldNum" sz="quarter" idx="12"/>
          </p:nvPr>
        </p:nvSpPr>
        <p:spPr/>
        <p:txBody>
          <a:bodyPr/>
          <a:lstStyle/>
          <a:p>
            <a:fld id="{3EC8C3A2-41B2-4A55-AFDC-A87E9CE19A83}" type="slidenum">
              <a:rPr lang="en-AU" smtClean="0"/>
              <a:t>6</a:t>
            </a:fld>
            <a:endParaRPr lang="en-AU"/>
          </a:p>
        </p:txBody>
      </p:sp>
    </p:spTree>
    <p:extLst>
      <p:ext uri="{BB962C8B-B14F-4D97-AF65-F5344CB8AC3E}">
        <p14:creationId xmlns:p14="http://schemas.microsoft.com/office/powerpoint/2010/main" val="3381802015"/>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36"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3300"/>
                                        <p:tgtEl>
                                          <p:spTgt spid="7"/>
                                        </p:tgtEl>
                                      </p:cBhvr>
                                    </p:animEffect>
                                  </p:childTnLst>
                                </p:cTn>
                              </p:par>
                              <p:par>
                                <p:cTn id="10" presetID="10" presetClass="entr" presetSubtype="0" fill="hold" nodeType="withEffect">
                                  <p:stCondLst>
                                    <p:cond delay="350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3"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EB466E8-EC74-4A90-A43E-1DD080F134D4}"/>
              </a:ext>
            </a:extLst>
          </p:cNvPr>
          <p:cNvGrpSpPr/>
          <p:nvPr/>
        </p:nvGrpSpPr>
        <p:grpSpPr>
          <a:xfrm>
            <a:off x="946573" y="800100"/>
            <a:ext cx="10298854" cy="5282502"/>
            <a:chOff x="1148657" y="634944"/>
            <a:chExt cx="10298854" cy="5065392"/>
          </a:xfrm>
          <a:solidFill>
            <a:schemeClr val="bg1">
              <a:lumMod val="85000"/>
            </a:schemeClr>
          </a:solidFill>
        </p:grpSpPr>
        <p:sp>
          <p:nvSpPr>
            <p:cNvPr id="5" name="Rectangle 4">
              <a:extLst>
                <a:ext uri="{FF2B5EF4-FFF2-40B4-BE49-F238E27FC236}">
                  <a16:creationId xmlns:a16="http://schemas.microsoft.com/office/drawing/2014/main" id="{D79C22F8-4067-9C95-D14F-76B04550D580}"/>
                </a:ext>
              </a:extLst>
            </p:cNvPr>
            <p:cNvSpPr/>
            <p:nvPr/>
          </p:nvSpPr>
          <p:spPr>
            <a:xfrm>
              <a:off x="1148657" y="634944"/>
              <a:ext cx="10298854" cy="5065392"/>
            </a:xfrm>
            <a:prstGeom prst="rect">
              <a:avLst/>
            </a:prstGeom>
            <a:grpFill/>
            <a:ln>
              <a:solidFill>
                <a:srgbClr val="004C91"/>
              </a:solid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555D52AE-E3CA-3739-6076-BA166CAADA42}"/>
                </a:ext>
              </a:extLst>
            </p:cNvPr>
            <p:cNvSpPr txBox="1"/>
            <p:nvPr/>
          </p:nvSpPr>
          <p:spPr>
            <a:xfrm>
              <a:off x="11099132" y="4295274"/>
              <a:ext cx="0" cy="0"/>
            </a:xfrm>
            <a:prstGeom prst="rect">
              <a:avLst/>
            </a:prstGeom>
            <a:grpFill/>
            <a:ln>
              <a:solidFill>
                <a:srgbClr val="004C91"/>
              </a:solidFill>
            </a:ln>
          </p:spPr>
          <p:txBody>
            <a:bodyPr wrap="none" lIns="22860" tIns="22860" rIns="22860" bIns="2286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Arial"/>
                <a:ea typeface="Helvetica Neue" charset="0"/>
                <a:cs typeface="Helvetica Neue" charset="0"/>
              </a:endParaRPr>
            </a:p>
          </p:txBody>
        </p:sp>
      </p:grpSp>
      <p:pic>
        <p:nvPicPr>
          <p:cNvPr id="31" name="Picture 30" descr="A screenshot of a survey&#10;&#10;Description automatically generated">
            <a:extLst>
              <a:ext uri="{FF2B5EF4-FFF2-40B4-BE49-F238E27FC236}">
                <a16:creationId xmlns:a16="http://schemas.microsoft.com/office/drawing/2014/main" id="{1FC75B7B-74B5-C565-EA14-2886AE6A68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5255" y="892202"/>
            <a:ext cx="3861976" cy="5098298"/>
          </a:xfrm>
          <a:prstGeom prst="rect">
            <a:avLst/>
          </a:prstGeom>
        </p:spPr>
      </p:pic>
      <p:sp>
        <p:nvSpPr>
          <p:cNvPr id="32" name="Rectangle 31">
            <a:extLst>
              <a:ext uri="{FF2B5EF4-FFF2-40B4-BE49-F238E27FC236}">
                <a16:creationId xmlns:a16="http://schemas.microsoft.com/office/drawing/2014/main" id="{2070153B-D00D-01A9-4A5D-1122A85C9115}"/>
              </a:ext>
            </a:extLst>
          </p:cNvPr>
          <p:cNvSpPr/>
          <p:nvPr/>
        </p:nvSpPr>
        <p:spPr>
          <a:xfrm>
            <a:off x="2328541" y="1206500"/>
            <a:ext cx="1222379" cy="11811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33" name="Rectangle 32">
            <a:extLst>
              <a:ext uri="{FF2B5EF4-FFF2-40B4-BE49-F238E27FC236}">
                <a16:creationId xmlns:a16="http://schemas.microsoft.com/office/drawing/2014/main" id="{5661BF1C-9A83-76CB-7656-56F82B4BFC9B}"/>
              </a:ext>
            </a:extLst>
          </p:cNvPr>
          <p:cNvSpPr/>
          <p:nvPr/>
        </p:nvSpPr>
        <p:spPr>
          <a:xfrm>
            <a:off x="2334891" y="2915875"/>
            <a:ext cx="1222379" cy="1829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34" name="Rectangle 33">
            <a:extLst>
              <a:ext uri="{FF2B5EF4-FFF2-40B4-BE49-F238E27FC236}">
                <a16:creationId xmlns:a16="http://schemas.microsoft.com/office/drawing/2014/main" id="{CB8A0056-274B-F226-5BD8-52C7E52267C1}"/>
              </a:ext>
            </a:extLst>
          </p:cNvPr>
          <p:cNvSpPr/>
          <p:nvPr/>
        </p:nvSpPr>
        <p:spPr>
          <a:xfrm>
            <a:off x="2341241" y="3939449"/>
            <a:ext cx="1222379" cy="3849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37" name="Rectangle 36">
            <a:extLst>
              <a:ext uri="{FF2B5EF4-FFF2-40B4-BE49-F238E27FC236}">
                <a16:creationId xmlns:a16="http://schemas.microsoft.com/office/drawing/2014/main" id="{490F7C14-9DC0-CB1C-021F-FD4CDD902620}"/>
              </a:ext>
            </a:extLst>
          </p:cNvPr>
          <p:cNvSpPr/>
          <p:nvPr/>
        </p:nvSpPr>
        <p:spPr>
          <a:xfrm>
            <a:off x="1079554" y="871213"/>
            <a:ext cx="5422846" cy="5170416"/>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6" name="Picture 35" descr="A screenshot of a computer&#10;&#10;Description automatically generated">
            <a:extLst>
              <a:ext uri="{FF2B5EF4-FFF2-40B4-BE49-F238E27FC236}">
                <a16:creationId xmlns:a16="http://schemas.microsoft.com/office/drawing/2014/main" id="{9CC07B9A-C269-2AB7-2460-813186E4A7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6642" y="885550"/>
            <a:ext cx="3861976" cy="5137099"/>
          </a:xfrm>
          <a:prstGeom prst="rect">
            <a:avLst/>
          </a:prstGeom>
        </p:spPr>
      </p:pic>
      <p:grpSp>
        <p:nvGrpSpPr>
          <p:cNvPr id="7" name="Group 6">
            <a:extLst>
              <a:ext uri="{FF2B5EF4-FFF2-40B4-BE49-F238E27FC236}">
                <a16:creationId xmlns:a16="http://schemas.microsoft.com/office/drawing/2014/main" id="{1E5EF29C-78CC-5C37-467E-B69CE33CD9BC}"/>
              </a:ext>
            </a:extLst>
          </p:cNvPr>
          <p:cNvGrpSpPr/>
          <p:nvPr/>
        </p:nvGrpSpPr>
        <p:grpSpPr>
          <a:xfrm>
            <a:off x="0" y="0"/>
            <a:ext cx="12192000" cy="250465"/>
            <a:chOff x="0" y="250465"/>
            <a:chExt cx="12192000" cy="250465"/>
          </a:xfrm>
        </p:grpSpPr>
        <p:sp>
          <p:nvSpPr>
            <p:cNvPr id="8" name="TextBox 7">
              <a:extLst>
                <a:ext uri="{FF2B5EF4-FFF2-40B4-BE49-F238E27FC236}">
                  <a16:creationId xmlns:a16="http://schemas.microsoft.com/office/drawing/2014/main" id="{AC8C40ED-7B9B-DAE4-9E68-8665799B136E}"/>
                </a:ext>
              </a:extLst>
            </p:cNvPr>
            <p:cNvSpPr txBox="1"/>
            <p:nvPr/>
          </p:nvSpPr>
          <p:spPr>
            <a:xfrm>
              <a:off x="712381" y="467833"/>
              <a:ext cx="0" cy="0"/>
            </a:xfrm>
            <a:prstGeom prst="rect">
              <a:avLst/>
            </a:prstGeom>
          </p:spPr>
          <p:txBody>
            <a:bodyPr wrap="none" lIns="22860" tIns="22860" rIns="22860" bIns="2286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Arial"/>
                <a:ea typeface="Helvetica Neue" charset="0"/>
                <a:cs typeface="Helvetica Neue" charset="0"/>
              </a:endParaRPr>
            </a:p>
          </p:txBody>
        </p:sp>
        <p:sp>
          <p:nvSpPr>
            <p:cNvPr id="9" name="Rectangle 8">
              <a:extLst>
                <a:ext uri="{FF2B5EF4-FFF2-40B4-BE49-F238E27FC236}">
                  <a16:creationId xmlns:a16="http://schemas.microsoft.com/office/drawing/2014/main" id="{21A09B3B-EC32-8805-0643-74E11979197E}"/>
                </a:ext>
              </a:extLst>
            </p:cNvPr>
            <p:cNvSpPr/>
            <p:nvPr/>
          </p:nvSpPr>
          <p:spPr>
            <a:xfrm>
              <a:off x="0" y="250465"/>
              <a:ext cx="12192000" cy="250465"/>
            </a:xfrm>
            <a:prstGeom prst="rect">
              <a:avLst/>
            </a:prstGeom>
            <a:solidFill>
              <a:srgbClr val="004C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BF955809-0912-6DDB-5AB2-0E2D50DD872D}"/>
                </a:ext>
              </a:extLst>
            </p:cNvPr>
            <p:cNvSpPr/>
            <p:nvPr/>
          </p:nvSpPr>
          <p:spPr>
            <a:xfrm>
              <a:off x="838822" y="250465"/>
              <a:ext cx="418478" cy="250465"/>
            </a:xfrm>
            <a:prstGeom prst="rect">
              <a:avLst/>
            </a:prstGeom>
            <a:solidFill>
              <a:srgbClr val="00B4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C61719EE-AD03-8633-87D6-64627ECF00EB}"/>
                </a:ext>
              </a:extLst>
            </p:cNvPr>
            <p:cNvSpPr/>
            <p:nvPr/>
          </p:nvSpPr>
          <p:spPr>
            <a:xfrm>
              <a:off x="2552700" y="250465"/>
              <a:ext cx="289560" cy="2504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8ED44E72-671F-6A18-1EF2-B126ED6F98B6}"/>
                </a:ext>
              </a:extLst>
            </p:cNvPr>
            <p:cNvSpPr/>
            <p:nvPr/>
          </p:nvSpPr>
          <p:spPr>
            <a:xfrm>
              <a:off x="3550920" y="250465"/>
              <a:ext cx="289560" cy="250465"/>
            </a:xfrm>
            <a:prstGeom prst="rect">
              <a:avLst/>
            </a:prstGeom>
            <a:solidFill>
              <a:srgbClr val="00B4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35F3F074-99F4-C447-089F-61EC6CD6B55E}"/>
                </a:ext>
              </a:extLst>
            </p:cNvPr>
            <p:cNvSpPr/>
            <p:nvPr/>
          </p:nvSpPr>
          <p:spPr>
            <a:xfrm>
              <a:off x="3840480" y="250465"/>
              <a:ext cx="1074420" cy="2504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F958C44B-5CF7-F053-6C21-57635747A650}"/>
                </a:ext>
              </a:extLst>
            </p:cNvPr>
            <p:cNvSpPr/>
            <p:nvPr/>
          </p:nvSpPr>
          <p:spPr>
            <a:xfrm>
              <a:off x="4914900" y="250465"/>
              <a:ext cx="289560" cy="250465"/>
            </a:xfrm>
            <a:prstGeom prst="rect">
              <a:avLst/>
            </a:prstGeom>
            <a:solidFill>
              <a:srgbClr val="0091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216AD1A7-A2EB-A4BD-EF02-3F61C0A2CE0C}"/>
                </a:ext>
              </a:extLst>
            </p:cNvPr>
            <p:cNvSpPr/>
            <p:nvPr/>
          </p:nvSpPr>
          <p:spPr>
            <a:xfrm>
              <a:off x="2286000" y="250465"/>
              <a:ext cx="304800" cy="250465"/>
            </a:xfrm>
            <a:prstGeom prst="rect">
              <a:avLst/>
            </a:prstGeom>
            <a:solidFill>
              <a:srgbClr val="00B4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D48C74E2-9B58-A757-1979-52483A1FCBE7}"/>
                </a:ext>
              </a:extLst>
            </p:cNvPr>
            <p:cNvSpPr/>
            <p:nvPr/>
          </p:nvSpPr>
          <p:spPr>
            <a:xfrm>
              <a:off x="1752600" y="250465"/>
              <a:ext cx="594360" cy="250465"/>
            </a:xfrm>
            <a:prstGeom prst="rect">
              <a:avLst/>
            </a:prstGeom>
            <a:solidFill>
              <a:srgbClr val="0091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7" name="Rectangle 16">
            <a:extLst>
              <a:ext uri="{FF2B5EF4-FFF2-40B4-BE49-F238E27FC236}">
                <a16:creationId xmlns:a16="http://schemas.microsoft.com/office/drawing/2014/main" id="{2D708D2F-DDBB-17DE-2936-44B10B8DDBEE}"/>
              </a:ext>
            </a:extLst>
          </p:cNvPr>
          <p:cNvSpPr/>
          <p:nvPr/>
        </p:nvSpPr>
        <p:spPr>
          <a:xfrm>
            <a:off x="0" y="6135670"/>
            <a:ext cx="12192000" cy="7223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8" name="Group 17">
            <a:extLst>
              <a:ext uri="{FF2B5EF4-FFF2-40B4-BE49-F238E27FC236}">
                <a16:creationId xmlns:a16="http://schemas.microsoft.com/office/drawing/2014/main" id="{69031045-2532-2512-3B96-51C95B3232E5}"/>
              </a:ext>
            </a:extLst>
          </p:cNvPr>
          <p:cNvGrpSpPr/>
          <p:nvPr/>
        </p:nvGrpSpPr>
        <p:grpSpPr>
          <a:xfrm>
            <a:off x="584199" y="6286203"/>
            <a:ext cx="11166440" cy="421262"/>
            <a:chOff x="838822" y="6264833"/>
            <a:chExt cx="11309282" cy="417529"/>
          </a:xfrm>
        </p:grpSpPr>
        <p:pic>
          <p:nvPicPr>
            <p:cNvPr id="19" name="Picture 18" descr="A close-up of a sign&#10;&#10;Description automatically generated">
              <a:extLst>
                <a:ext uri="{FF2B5EF4-FFF2-40B4-BE49-F238E27FC236}">
                  <a16:creationId xmlns:a16="http://schemas.microsoft.com/office/drawing/2014/main" id="{768F8D1D-EE31-9ACC-9440-88338BECD0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822" y="6264833"/>
              <a:ext cx="2271801" cy="417529"/>
            </a:xfrm>
            <a:prstGeom prst="rect">
              <a:avLst/>
            </a:prstGeom>
            <a:ln>
              <a:noFill/>
            </a:ln>
          </p:spPr>
        </p:pic>
        <p:grpSp>
          <p:nvGrpSpPr>
            <p:cNvPr id="20" name="Group 19">
              <a:extLst>
                <a:ext uri="{FF2B5EF4-FFF2-40B4-BE49-F238E27FC236}">
                  <a16:creationId xmlns:a16="http://schemas.microsoft.com/office/drawing/2014/main" id="{600DD122-ED57-40A3-3716-C6AE76175E3C}"/>
                </a:ext>
              </a:extLst>
            </p:cNvPr>
            <p:cNvGrpSpPr/>
            <p:nvPr/>
          </p:nvGrpSpPr>
          <p:grpSpPr>
            <a:xfrm>
              <a:off x="6014653" y="6398770"/>
              <a:ext cx="6133451" cy="283592"/>
              <a:chOff x="407049" y="5943600"/>
              <a:chExt cx="6133451" cy="283592"/>
            </a:xfrm>
          </p:grpSpPr>
          <p:sp>
            <p:nvSpPr>
              <p:cNvPr id="21" name="TextBox 20">
                <a:extLst>
                  <a:ext uri="{FF2B5EF4-FFF2-40B4-BE49-F238E27FC236}">
                    <a16:creationId xmlns:a16="http://schemas.microsoft.com/office/drawing/2014/main" id="{FBBD08C1-CD5F-5B3F-BD6A-D5B48775381D}"/>
                  </a:ext>
                </a:extLst>
              </p:cNvPr>
              <p:cNvSpPr txBox="1"/>
              <p:nvPr/>
            </p:nvSpPr>
            <p:spPr>
              <a:xfrm>
                <a:off x="684048" y="5950193"/>
                <a:ext cx="5856452" cy="276999"/>
              </a:xfrm>
              <a:prstGeom prst="rect">
                <a:avLst/>
              </a:prstGeom>
              <a:noFill/>
              <a:ln>
                <a:noFill/>
              </a:ln>
            </p:spPr>
            <p:txBody>
              <a:bodyPr wrap="square" rtlCol="0">
                <a:spAutoFit/>
              </a:bodyPr>
              <a:lstStyle/>
              <a:p>
                <a:r>
                  <a:rPr lang="en-US" sz="1200">
                    <a:solidFill>
                      <a:srgbClr val="1E1545"/>
                    </a:solidFill>
                    <a:latin typeface="Arial" panose="020B0604020202020204" pitchFamily="34" charset="0"/>
                    <a:cs typeface="Arial" panose="020B0604020202020204" pitchFamily="34" charset="0"/>
                  </a:rPr>
                  <a:t>www.health.gov.au/our-work/disability-support-for-older-australians-dsoa-program</a:t>
                </a:r>
              </a:p>
            </p:txBody>
          </p:sp>
          <p:grpSp>
            <p:nvGrpSpPr>
              <p:cNvPr id="22" name="Group 21">
                <a:extLst>
                  <a:ext uri="{FF2B5EF4-FFF2-40B4-BE49-F238E27FC236}">
                    <a16:creationId xmlns:a16="http://schemas.microsoft.com/office/drawing/2014/main" id="{EBC77922-A852-F7FE-C38F-2944EDA8E09B}"/>
                  </a:ext>
                </a:extLst>
              </p:cNvPr>
              <p:cNvGrpSpPr/>
              <p:nvPr/>
            </p:nvGrpSpPr>
            <p:grpSpPr>
              <a:xfrm>
                <a:off x="407049" y="5943600"/>
                <a:ext cx="276999" cy="276999"/>
                <a:chOff x="3777491" y="5377543"/>
                <a:chExt cx="914400" cy="914400"/>
              </a:xfrm>
            </p:grpSpPr>
            <p:sp>
              <p:nvSpPr>
                <p:cNvPr id="23" name="Oval 22">
                  <a:extLst>
                    <a:ext uri="{FF2B5EF4-FFF2-40B4-BE49-F238E27FC236}">
                      <a16:creationId xmlns:a16="http://schemas.microsoft.com/office/drawing/2014/main" id="{6D7E4144-ED6A-7670-D407-A0D9C17D3DEF}"/>
                    </a:ext>
                  </a:extLst>
                </p:cNvPr>
                <p:cNvSpPr/>
                <p:nvPr/>
              </p:nvSpPr>
              <p:spPr>
                <a:xfrm>
                  <a:off x="3777491" y="5377543"/>
                  <a:ext cx="914400" cy="914400"/>
                </a:xfrm>
                <a:prstGeom prst="ellipse">
                  <a:avLst/>
                </a:prstGeom>
                <a:solidFill>
                  <a:srgbClr val="24B2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4" name="Graphic 23" descr="Magnifying glass with solid fill">
                  <a:extLst>
                    <a:ext uri="{FF2B5EF4-FFF2-40B4-BE49-F238E27FC236}">
                      <a16:creationId xmlns:a16="http://schemas.microsoft.com/office/drawing/2014/main" id="{FAFF559E-C73D-ADEA-B3A3-FDB3A600E1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5727745">
                  <a:off x="3885477" y="5485529"/>
                  <a:ext cx="698429" cy="698429"/>
                </a:xfrm>
                <a:prstGeom prst="rect">
                  <a:avLst/>
                </a:prstGeom>
              </p:spPr>
            </p:pic>
          </p:grpSp>
        </p:grpSp>
      </p:grpSp>
      <p:sp>
        <p:nvSpPr>
          <p:cNvPr id="25" name="TextBox 24">
            <a:extLst>
              <a:ext uri="{FF2B5EF4-FFF2-40B4-BE49-F238E27FC236}">
                <a16:creationId xmlns:a16="http://schemas.microsoft.com/office/drawing/2014/main" id="{05E89DBE-73AC-9264-2C15-7B74C0AAB4B8}"/>
              </a:ext>
            </a:extLst>
          </p:cNvPr>
          <p:cNvSpPr txBox="1"/>
          <p:nvPr/>
        </p:nvSpPr>
        <p:spPr>
          <a:xfrm>
            <a:off x="4485049" y="325868"/>
            <a:ext cx="2920992" cy="400110"/>
          </a:xfrm>
          <a:prstGeom prst="rect">
            <a:avLst/>
          </a:prstGeom>
          <a:noFill/>
        </p:spPr>
        <p:txBody>
          <a:bodyPr wrap="none" rtlCol="0">
            <a:spAutoFit/>
          </a:bodyPr>
          <a:lstStyle/>
          <a:p>
            <a:r>
              <a:rPr lang="en-AU" sz="2000">
                <a:solidFill>
                  <a:srgbClr val="004C91"/>
                </a:solidFill>
                <a:latin typeface="Segoe UI Semibold" panose="020B0702040204020203" pitchFamily="34" charset="0"/>
                <a:cs typeface="Segoe UI Semibold" panose="020B0702040204020203" pitchFamily="34" charset="0"/>
              </a:rPr>
              <a:t>Completing Parts A &amp; B</a:t>
            </a:r>
          </a:p>
        </p:txBody>
      </p:sp>
      <p:pic>
        <p:nvPicPr>
          <p:cNvPr id="26" name="Picture 25" descr="A screenshot of a computer screen&#10;&#10;Description automatically generated">
            <a:extLst>
              <a:ext uri="{FF2B5EF4-FFF2-40B4-BE49-F238E27FC236}">
                <a16:creationId xmlns:a16="http://schemas.microsoft.com/office/drawing/2014/main" id="{1845D861-3150-A9E1-1463-4A7CBB49A1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55175" y="929178"/>
            <a:ext cx="3558540" cy="4411980"/>
          </a:xfrm>
          <a:prstGeom prst="rect">
            <a:avLst/>
          </a:prstGeom>
        </p:spPr>
      </p:pic>
      <p:sp>
        <p:nvSpPr>
          <p:cNvPr id="27" name="Rectangle 26">
            <a:extLst>
              <a:ext uri="{FF2B5EF4-FFF2-40B4-BE49-F238E27FC236}">
                <a16:creationId xmlns:a16="http://schemas.microsoft.com/office/drawing/2014/main" id="{5654CEE6-B5D4-690E-B9C5-4CEDC7E1A163}"/>
              </a:ext>
            </a:extLst>
          </p:cNvPr>
          <p:cNvSpPr/>
          <p:nvPr/>
        </p:nvSpPr>
        <p:spPr>
          <a:xfrm>
            <a:off x="7187046" y="1729543"/>
            <a:ext cx="1070264" cy="108985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pic>
        <p:nvPicPr>
          <p:cNvPr id="3" name="Slide 7">
            <a:hlinkClick r:id="" action="ppaction://media"/>
            <a:extLst>
              <a:ext uri="{FF2B5EF4-FFF2-40B4-BE49-F238E27FC236}">
                <a16:creationId xmlns:a16="http://schemas.microsoft.com/office/drawing/2014/main" id="{02A90F07-F38F-5289-C255-D6561E1A51E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06336" y="6277455"/>
            <a:ext cx="406400" cy="406400"/>
          </a:xfrm>
          <a:prstGeom prst="rect">
            <a:avLst/>
          </a:prstGeom>
          <a:effectLst>
            <a:softEdge rad="635000"/>
          </a:effectLst>
        </p:spPr>
      </p:pic>
      <p:sp>
        <p:nvSpPr>
          <p:cNvPr id="2" name="Slide Number Placeholder 1">
            <a:extLst>
              <a:ext uri="{FF2B5EF4-FFF2-40B4-BE49-F238E27FC236}">
                <a16:creationId xmlns:a16="http://schemas.microsoft.com/office/drawing/2014/main" id="{CF8F7B2E-A371-CED5-95D7-3D269E412C05}"/>
              </a:ext>
            </a:extLst>
          </p:cNvPr>
          <p:cNvSpPr>
            <a:spLocks noGrp="1"/>
          </p:cNvSpPr>
          <p:nvPr>
            <p:ph type="sldNum" sz="quarter" idx="12"/>
          </p:nvPr>
        </p:nvSpPr>
        <p:spPr/>
        <p:txBody>
          <a:bodyPr/>
          <a:lstStyle/>
          <a:p>
            <a:fld id="{3EC8C3A2-41B2-4A55-AFDC-A87E9CE19A83}" type="slidenum">
              <a:rPr lang="en-AU" smtClean="0"/>
              <a:t>7</a:t>
            </a:fld>
            <a:endParaRPr lang="en-AU"/>
          </a:p>
        </p:txBody>
      </p:sp>
    </p:spTree>
    <p:extLst>
      <p:ext uri="{BB962C8B-B14F-4D97-AF65-F5344CB8AC3E}">
        <p14:creationId xmlns:p14="http://schemas.microsoft.com/office/powerpoint/2010/main" val="3051589589"/>
      </p:ext>
    </p:extLst>
  </p:cSld>
  <p:clrMapOvr>
    <a:masterClrMapping/>
  </p:clrMapOvr>
  <mc:AlternateContent xmlns:mc="http://schemas.openxmlformats.org/markup-compatibility/2006" xmlns:p14="http://schemas.microsoft.com/office/powerpoint/2010/main">
    <mc:Choice Requires="p14">
      <p:transition spd="med" p14:dur="700" advClick="0" advTm="11000">
        <p:fade/>
      </p:transition>
    </mc:Choice>
    <mc:Fallback xmlns="">
      <p:transition spd="med"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911"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animEffect transition="in" filter="fade">
                                      <p:cBhvr>
                                        <p:cTn id="9" dur="2100"/>
                                        <p:tgtEl>
                                          <p:spTgt spid="31"/>
                                        </p:tgtEl>
                                      </p:cBhvr>
                                    </p:animEffect>
                                  </p:childTnLst>
                                </p:cTn>
                              </p:par>
                              <p:par>
                                <p:cTn id="10" presetID="10" presetClass="entr" presetSubtype="0" fill="hold" grpId="0" nodeType="withEffect">
                                  <p:stCondLst>
                                    <p:cond delay="400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800"/>
                                        <p:tgtEl>
                                          <p:spTgt spid="32"/>
                                        </p:tgtEl>
                                      </p:cBhvr>
                                    </p:animEffect>
                                  </p:childTnLst>
                                  <p:subTnLst>
                                    <p:set>
                                      <p:cBhvr override="childStyle">
                                        <p:cTn dur="1" fill="hold" display="0" masterRel="sameClick" afterEffect="1">
                                          <p:stCondLst>
                                            <p:cond evt="end" delay="0">
                                              <p:tn val="10"/>
                                            </p:cond>
                                          </p:stCondLst>
                                        </p:cTn>
                                        <p:tgtEl>
                                          <p:spTgt spid="32"/>
                                        </p:tgtEl>
                                        <p:attrNameLst>
                                          <p:attrName>style.visibility</p:attrName>
                                        </p:attrNameLst>
                                      </p:cBhvr>
                                      <p:to>
                                        <p:strVal val="hidden"/>
                                      </p:to>
                                    </p:set>
                                  </p:subTnLst>
                                </p:cTn>
                              </p:par>
                              <p:par>
                                <p:cTn id="13" presetID="10" presetClass="entr" presetSubtype="0" fill="hold" grpId="0" nodeType="withEffect">
                                  <p:stCondLst>
                                    <p:cond delay="780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1000"/>
                                        <p:tgtEl>
                                          <p:spTgt spid="33"/>
                                        </p:tgtEl>
                                      </p:cBhvr>
                                    </p:animEffect>
                                  </p:childTnLst>
                                  <p:subTnLst>
                                    <p:set>
                                      <p:cBhvr override="childStyle">
                                        <p:cTn dur="1" fill="hold" display="0" masterRel="sameClick" afterEffect="1">
                                          <p:stCondLst>
                                            <p:cond evt="end" delay="0">
                                              <p:tn val="13"/>
                                            </p:cond>
                                          </p:stCondLst>
                                        </p:cTn>
                                        <p:tgtEl>
                                          <p:spTgt spid="33"/>
                                        </p:tgtEl>
                                        <p:attrNameLst>
                                          <p:attrName>style.visibility</p:attrName>
                                        </p:attrNameLst>
                                      </p:cBhvr>
                                      <p:to>
                                        <p:strVal val="hidden"/>
                                      </p:to>
                                    </p:set>
                                  </p:subTnLst>
                                </p:cTn>
                              </p:par>
                              <p:par>
                                <p:cTn id="16" presetID="10" presetClass="entr" presetSubtype="0" fill="hold" grpId="0" nodeType="withEffect">
                                  <p:stCondLst>
                                    <p:cond delay="1750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14100"/>
                                        <p:tgtEl>
                                          <p:spTgt spid="34"/>
                                        </p:tgtEl>
                                      </p:cBhvr>
                                    </p:animEffect>
                                  </p:childTnLst>
                                  <p:subTnLst>
                                    <p:set>
                                      <p:cBhvr override="childStyle">
                                        <p:cTn dur="1" fill="hold" display="0" masterRel="sameClick" afterEffect="1">
                                          <p:stCondLst>
                                            <p:cond evt="end" delay="0">
                                              <p:tn val="16"/>
                                            </p:cond>
                                          </p:stCondLst>
                                        </p:cTn>
                                        <p:tgtEl>
                                          <p:spTgt spid="34"/>
                                        </p:tgtEl>
                                        <p:attrNameLst>
                                          <p:attrName>style.visibility</p:attrName>
                                        </p:attrNameLst>
                                      </p:cBhvr>
                                      <p:to>
                                        <p:strVal val="hidden"/>
                                      </p:to>
                                    </p:set>
                                  </p:subTnLst>
                                </p:cTn>
                              </p:par>
                              <p:par>
                                <p:cTn id="19" presetID="10" presetClass="entr" presetSubtype="0" fill="hold" nodeType="withEffect">
                                  <p:stCondLst>
                                    <p:cond delay="3130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200"/>
                                        <p:tgtEl>
                                          <p:spTgt spid="36"/>
                                        </p:tgtEl>
                                      </p:cBhvr>
                                    </p:animEffect>
                                  </p:childTnLst>
                                </p:cTn>
                              </p:par>
                              <p:par>
                                <p:cTn id="22" presetID="10" presetClass="entr" presetSubtype="0" fill="hold" grpId="0" nodeType="withEffect">
                                  <p:stCondLst>
                                    <p:cond delay="3140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3600"/>
                                        <p:tgtEl>
                                          <p:spTgt spid="37"/>
                                        </p:tgtEl>
                                      </p:cBhvr>
                                    </p:animEffect>
                                  </p:childTnLst>
                                </p:cTn>
                              </p:par>
                              <p:par>
                                <p:cTn id="25" presetID="1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2300"/>
                                        <p:tgtEl>
                                          <p:spTgt spid="26"/>
                                        </p:tgtEl>
                                      </p:cBhvr>
                                    </p:animEffect>
                                  </p:childTnLst>
                                </p:cTn>
                              </p:par>
                              <p:par>
                                <p:cTn id="28" presetID="10" presetClass="entr" presetSubtype="0" fill="hold" grpId="0" nodeType="withEffect">
                                  <p:stCondLst>
                                    <p:cond delay="3330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29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0">
                  <p:stCondLst>
                    <p:cond delay="indefinite"/>
                  </p:stCondLst>
                  <p:endCondLst>
                    <p:cond evt="onStopAudio" delay="0">
                      <p:tgtEl>
                        <p:sldTgt/>
                      </p:tgtEl>
                    </p:cond>
                  </p:endCondLst>
                </p:cTn>
                <p:tgtEl>
                  <p:spTgt spid="3"/>
                </p:tgtEl>
              </p:cMediaNode>
            </p:audio>
          </p:childTnLst>
        </p:cTn>
      </p:par>
    </p:tnLst>
    <p:bldLst>
      <p:bldP spid="32" grpId="0" animBg="1"/>
      <p:bldP spid="33" grpId="0" animBg="1"/>
      <p:bldP spid="34" grpId="0" animBg="1"/>
      <p:bldP spid="37"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21990AE1-7933-F511-D32A-B0BA1BCE4732}"/>
              </a:ext>
            </a:extLst>
          </p:cNvPr>
          <p:cNvGrpSpPr/>
          <p:nvPr/>
        </p:nvGrpSpPr>
        <p:grpSpPr>
          <a:xfrm>
            <a:off x="946573" y="800100"/>
            <a:ext cx="10298854" cy="5282502"/>
            <a:chOff x="1148657" y="634944"/>
            <a:chExt cx="10298854" cy="5065392"/>
          </a:xfrm>
          <a:solidFill>
            <a:schemeClr val="bg1">
              <a:lumMod val="85000"/>
            </a:schemeClr>
          </a:solidFill>
        </p:grpSpPr>
        <p:sp>
          <p:nvSpPr>
            <p:cNvPr id="34" name="Rectangle 33">
              <a:extLst>
                <a:ext uri="{FF2B5EF4-FFF2-40B4-BE49-F238E27FC236}">
                  <a16:creationId xmlns:a16="http://schemas.microsoft.com/office/drawing/2014/main" id="{993A2E24-57F3-D977-4138-3CE16C32D176}"/>
                </a:ext>
              </a:extLst>
            </p:cNvPr>
            <p:cNvSpPr/>
            <p:nvPr/>
          </p:nvSpPr>
          <p:spPr>
            <a:xfrm>
              <a:off x="1148657" y="634944"/>
              <a:ext cx="10298854" cy="5065392"/>
            </a:xfrm>
            <a:prstGeom prst="rect">
              <a:avLst/>
            </a:prstGeom>
            <a:grpFill/>
            <a:ln>
              <a:solidFill>
                <a:srgbClr val="004C91"/>
              </a:solid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TextBox 34">
              <a:extLst>
                <a:ext uri="{FF2B5EF4-FFF2-40B4-BE49-F238E27FC236}">
                  <a16:creationId xmlns:a16="http://schemas.microsoft.com/office/drawing/2014/main" id="{BBB97921-4A5E-890B-62E4-5D74EE19C4CE}"/>
                </a:ext>
              </a:extLst>
            </p:cNvPr>
            <p:cNvSpPr txBox="1"/>
            <p:nvPr/>
          </p:nvSpPr>
          <p:spPr>
            <a:xfrm>
              <a:off x="11099132" y="4295274"/>
              <a:ext cx="0" cy="0"/>
            </a:xfrm>
            <a:prstGeom prst="rect">
              <a:avLst/>
            </a:prstGeom>
            <a:grpFill/>
            <a:ln>
              <a:solidFill>
                <a:srgbClr val="004C91"/>
              </a:solidFill>
            </a:ln>
          </p:spPr>
          <p:txBody>
            <a:bodyPr wrap="none" lIns="22860" tIns="22860" rIns="22860" bIns="2286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Arial"/>
                <a:ea typeface="Helvetica Neue" charset="0"/>
                <a:cs typeface="Helvetica Neue" charset="0"/>
              </a:endParaRPr>
            </a:p>
          </p:txBody>
        </p:sp>
      </p:grpSp>
      <p:pic>
        <p:nvPicPr>
          <p:cNvPr id="63" name="Picture 62" descr="A screenshot of a service&#10;&#10;Description automatically generated">
            <a:extLst>
              <a:ext uri="{FF2B5EF4-FFF2-40B4-BE49-F238E27FC236}">
                <a16:creationId xmlns:a16="http://schemas.microsoft.com/office/drawing/2014/main" id="{7201F8E9-F724-C798-877F-591B5ECCBC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096" y="887427"/>
            <a:ext cx="8229808" cy="5107848"/>
          </a:xfrm>
          <a:prstGeom prst="rect">
            <a:avLst/>
          </a:prstGeom>
        </p:spPr>
      </p:pic>
      <p:sp>
        <p:nvSpPr>
          <p:cNvPr id="64" name="Rectangle 63">
            <a:extLst>
              <a:ext uri="{FF2B5EF4-FFF2-40B4-BE49-F238E27FC236}">
                <a16:creationId xmlns:a16="http://schemas.microsoft.com/office/drawing/2014/main" id="{937947ED-FA53-E34C-C1D2-814A39EBD5AE}"/>
              </a:ext>
            </a:extLst>
          </p:cNvPr>
          <p:cNvSpPr/>
          <p:nvPr/>
        </p:nvSpPr>
        <p:spPr>
          <a:xfrm>
            <a:off x="2428876" y="1235298"/>
            <a:ext cx="7410450" cy="17174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65" name="Rectangle 64">
            <a:extLst>
              <a:ext uri="{FF2B5EF4-FFF2-40B4-BE49-F238E27FC236}">
                <a16:creationId xmlns:a16="http://schemas.microsoft.com/office/drawing/2014/main" id="{E8AAFB0A-3953-B000-4B13-42139EFB60A1}"/>
              </a:ext>
            </a:extLst>
          </p:cNvPr>
          <p:cNvSpPr/>
          <p:nvPr/>
        </p:nvSpPr>
        <p:spPr>
          <a:xfrm>
            <a:off x="3840480" y="1235298"/>
            <a:ext cx="2912745" cy="2696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grpSp>
        <p:nvGrpSpPr>
          <p:cNvPr id="5" name="Group 4">
            <a:extLst>
              <a:ext uri="{FF2B5EF4-FFF2-40B4-BE49-F238E27FC236}">
                <a16:creationId xmlns:a16="http://schemas.microsoft.com/office/drawing/2014/main" id="{3EADE170-EE3B-D536-1BBB-A6512A16248C}"/>
              </a:ext>
            </a:extLst>
          </p:cNvPr>
          <p:cNvGrpSpPr/>
          <p:nvPr/>
        </p:nvGrpSpPr>
        <p:grpSpPr>
          <a:xfrm>
            <a:off x="1980302" y="816111"/>
            <a:ext cx="9052664" cy="5225778"/>
            <a:chOff x="1981096" y="845697"/>
            <a:chExt cx="9052664" cy="5225778"/>
          </a:xfrm>
        </p:grpSpPr>
        <p:sp>
          <p:nvSpPr>
            <p:cNvPr id="4" name="Rectangle 3">
              <a:extLst>
                <a:ext uri="{FF2B5EF4-FFF2-40B4-BE49-F238E27FC236}">
                  <a16:creationId xmlns:a16="http://schemas.microsoft.com/office/drawing/2014/main" id="{F94289E0-F62C-E174-274E-98F3A921020B}"/>
                </a:ext>
              </a:extLst>
            </p:cNvPr>
            <p:cNvSpPr/>
            <p:nvPr/>
          </p:nvSpPr>
          <p:spPr>
            <a:xfrm>
              <a:off x="1981096" y="876300"/>
              <a:ext cx="9052664" cy="5195175"/>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descr="A blue and white document with text&#10;&#10;Description automatically generated">
              <a:extLst>
                <a:ext uri="{FF2B5EF4-FFF2-40B4-BE49-F238E27FC236}">
                  <a16:creationId xmlns:a16="http://schemas.microsoft.com/office/drawing/2014/main" id="{008D802C-7ABC-AA29-F8F7-EB96407E01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8353" y="845697"/>
              <a:ext cx="7875295" cy="5191308"/>
            </a:xfrm>
            <a:prstGeom prst="rect">
              <a:avLst/>
            </a:prstGeom>
          </p:spPr>
        </p:pic>
      </p:grpSp>
      <p:grpSp>
        <p:nvGrpSpPr>
          <p:cNvPr id="36" name="Group 35">
            <a:extLst>
              <a:ext uri="{FF2B5EF4-FFF2-40B4-BE49-F238E27FC236}">
                <a16:creationId xmlns:a16="http://schemas.microsoft.com/office/drawing/2014/main" id="{CDE82371-4E56-7464-0780-73D52D9602F3}"/>
              </a:ext>
            </a:extLst>
          </p:cNvPr>
          <p:cNvGrpSpPr/>
          <p:nvPr/>
        </p:nvGrpSpPr>
        <p:grpSpPr>
          <a:xfrm>
            <a:off x="0" y="-35896"/>
            <a:ext cx="12192000" cy="250465"/>
            <a:chOff x="0" y="250465"/>
            <a:chExt cx="12192000" cy="250465"/>
          </a:xfrm>
        </p:grpSpPr>
        <p:sp>
          <p:nvSpPr>
            <p:cNvPr id="37" name="TextBox 36">
              <a:extLst>
                <a:ext uri="{FF2B5EF4-FFF2-40B4-BE49-F238E27FC236}">
                  <a16:creationId xmlns:a16="http://schemas.microsoft.com/office/drawing/2014/main" id="{6D682499-8023-BC53-6EB2-56D67312A1BE}"/>
                </a:ext>
              </a:extLst>
            </p:cNvPr>
            <p:cNvSpPr txBox="1"/>
            <p:nvPr/>
          </p:nvSpPr>
          <p:spPr>
            <a:xfrm>
              <a:off x="712381" y="467833"/>
              <a:ext cx="0" cy="0"/>
            </a:xfrm>
            <a:prstGeom prst="rect">
              <a:avLst/>
            </a:prstGeom>
          </p:spPr>
          <p:txBody>
            <a:bodyPr wrap="none" lIns="22860" tIns="22860" rIns="22860" bIns="2286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Arial"/>
                <a:ea typeface="Helvetica Neue" charset="0"/>
                <a:cs typeface="Helvetica Neue" charset="0"/>
              </a:endParaRPr>
            </a:p>
          </p:txBody>
        </p:sp>
        <p:sp>
          <p:nvSpPr>
            <p:cNvPr id="38" name="Rectangle 37">
              <a:extLst>
                <a:ext uri="{FF2B5EF4-FFF2-40B4-BE49-F238E27FC236}">
                  <a16:creationId xmlns:a16="http://schemas.microsoft.com/office/drawing/2014/main" id="{32A24D88-452F-C9EF-D0A7-F62AC4E79652}"/>
                </a:ext>
              </a:extLst>
            </p:cNvPr>
            <p:cNvSpPr/>
            <p:nvPr/>
          </p:nvSpPr>
          <p:spPr>
            <a:xfrm>
              <a:off x="0" y="250465"/>
              <a:ext cx="12192000" cy="250465"/>
            </a:xfrm>
            <a:prstGeom prst="rect">
              <a:avLst/>
            </a:prstGeom>
            <a:solidFill>
              <a:srgbClr val="004C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Rectangle 38">
              <a:extLst>
                <a:ext uri="{FF2B5EF4-FFF2-40B4-BE49-F238E27FC236}">
                  <a16:creationId xmlns:a16="http://schemas.microsoft.com/office/drawing/2014/main" id="{E2F5469B-8AF6-7A8D-2016-C73FC9289EEA}"/>
                </a:ext>
              </a:extLst>
            </p:cNvPr>
            <p:cNvSpPr/>
            <p:nvPr/>
          </p:nvSpPr>
          <p:spPr>
            <a:xfrm>
              <a:off x="838822" y="250465"/>
              <a:ext cx="418478" cy="250465"/>
            </a:xfrm>
            <a:prstGeom prst="rect">
              <a:avLst/>
            </a:prstGeom>
            <a:solidFill>
              <a:srgbClr val="00B4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Rectangle 39">
              <a:extLst>
                <a:ext uri="{FF2B5EF4-FFF2-40B4-BE49-F238E27FC236}">
                  <a16:creationId xmlns:a16="http://schemas.microsoft.com/office/drawing/2014/main" id="{4D6DBAD1-DAEA-4D03-1E77-E74A139C89E2}"/>
                </a:ext>
              </a:extLst>
            </p:cNvPr>
            <p:cNvSpPr/>
            <p:nvPr/>
          </p:nvSpPr>
          <p:spPr>
            <a:xfrm>
              <a:off x="2552700" y="250465"/>
              <a:ext cx="289560" cy="2504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Rectangle 40">
              <a:extLst>
                <a:ext uri="{FF2B5EF4-FFF2-40B4-BE49-F238E27FC236}">
                  <a16:creationId xmlns:a16="http://schemas.microsoft.com/office/drawing/2014/main" id="{7CEB5683-BF8B-FA65-31F1-9C1642469D30}"/>
                </a:ext>
              </a:extLst>
            </p:cNvPr>
            <p:cNvSpPr/>
            <p:nvPr/>
          </p:nvSpPr>
          <p:spPr>
            <a:xfrm>
              <a:off x="3550920" y="250465"/>
              <a:ext cx="289560" cy="250465"/>
            </a:xfrm>
            <a:prstGeom prst="rect">
              <a:avLst/>
            </a:prstGeom>
            <a:solidFill>
              <a:srgbClr val="00B4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Rectangle 41">
              <a:extLst>
                <a:ext uri="{FF2B5EF4-FFF2-40B4-BE49-F238E27FC236}">
                  <a16:creationId xmlns:a16="http://schemas.microsoft.com/office/drawing/2014/main" id="{7CBAC90A-8836-A0DB-0DA0-0BFD0E9ED995}"/>
                </a:ext>
              </a:extLst>
            </p:cNvPr>
            <p:cNvSpPr/>
            <p:nvPr/>
          </p:nvSpPr>
          <p:spPr>
            <a:xfrm>
              <a:off x="3840480" y="250465"/>
              <a:ext cx="1074420" cy="2504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Rectangle 42">
              <a:extLst>
                <a:ext uri="{FF2B5EF4-FFF2-40B4-BE49-F238E27FC236}">
                  <a16:creationId xmlns:a16="http://schemas.microsoft.com/office/drawing/2014/main" id="{940B3EA1-3CDC-D0B7-DF17-D36C98813C96}"/>
                </a:ext>
              </a:extLst>
            </p:cNvPr>
            <p:cNvSpPr/>
            <p:nvPr/>
          </p:nvSpPr>
          <p:spPr>
            <a:xfrm>
              <a:off x="4914900" y="250465"/>
              <a:ext cx="289560" cy="250465"/>
            </a:xfrm>
            <a:prstGeom prst="rect">
              <a:avLst/>
            </a:prstGeom>
            <a:solidFill>
              <a:srgbClr val="0091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a:extLst>
                <a:ext uri="{FF2B5EF4-FFF2-40B4-BE49-F238E27FC236}">
                  <a16:creationId xmlns:a16="http://schemas.microsoft.com/office/drawing/2014/main" id="{CC0B5142-6B01-3A14-2499-17C2197206AE}"/>
                </a:ext>
              </a:extLst>
            </p:cNvPr>
            <p:cNvSpPr/>
            <p:nvPr/>
          </p:nvSpPr>
          <p:spPr>
            <a:xfrm>
              <a:off x="2286000" y="250465"/>
              <a:ext cx="304800" cy="250465"/>
            </a:xfrm>
            <a:prstGeom prst="rect">
              <a:avLst/>
            </a:prstGeom>
            <a:solidFill>
              <a:srgbClr val="00B4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Rectangle 44">
              <a:extLst>
                <a:ext uri="{FF2B5EF4-FFF2-40B4-BE49-F238E27FC236}">
                  <a16:creationId xmlns:a16="http://schemas.microsoft.com/office/drawing/2014/main" id="{4203F84B-5B8A-F55E-9743-CB4789FD82DC}"/>
                </a:ext>
              </a:extLst>
            </p:cNvPr>
            <p:cNvSpPr/>
            <p:nvPr/>
          </p:nvSpPr>
          <p:spPr>
            <a:xfrm>
              <a:off x="1752600" y="250465"/>
              <a:ext cx="594360" cy="250465"/>
            </a:xfrm>
            <a:prstGeom prst="rect">
              <a:avLst/>
            </a:prstGeom>
            <a:solidFill>
              <a:srgbClr val="0091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46" name="Rectangle 45">
            <a:extLst>
              <a:ext uri="{FF2B5EF4-FFF2-40B4-BE49-F238E27FC236}">
                <a16:creationId xmlns:a16="http://schemas.microsoft.com/office/drawing/2014/main" id="{80162DD1-B3A9-9D30-4964-326AC6A6D6A8}"/>
              </a:ext>
            </a:extLst>
          </p:cNvPr>
          <p:cNvSpPr/>
          <p:nvPr/>
        </p:nvSpPr>
        <p:spPr>
          <a:xfrm>
            <a:off x="0" y="6135670"/>
            <a:ext cx="12192000" cy="7223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47" name="Group 46">
            <a:extLst>
              <a:ext uri="{FF2B5EF4-FFF2-40B4-BE49-F238E27FC236}">
                <a16:creationId xmlns:a16="http://schemas.microsoft.com/office/drawing/2014/main" id="{BE942C7A-9F84-C151-E50B-E447F79939D3}"/>
              </a:ext>
            </a:extLst>
          </p:cNvPr>
          <p:cNvGrpSpPr/>
          <p:nvPr/>
        </p:nvGrpSpPr>
        <p:grpSpPr>
          <a:xfrm>
            <a:off x="584199" y="6286203"/>
            <a:ext cx="11166440" cy="421262"/>
            <a:chOff x="838822" y="6264833"/>
            <a:chExt cx="11309282" cy="417529"/>
          </a:xfrm>
        </p:grpSpPr>
        <p:pic>
          <p:nvPicPr>
            <p:cNvPr id="48" name="Picture 47" descr="A close-up of a sign&#10;&#10;Description automatically generated">
              <a:extLst>
                <a:ext uri="{FF2B5EF4-FFF2-40B4-BE49-F238E27FC236}">
                  <a16:creationId xmlns:a16="http://schemas.microsoft.com/office/drawing/2014/main" id="{F2937328-0D19-1225-097E-42198657D8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822" y="6264833"/>
              <a:ext cx="2271801" cy="417529"/>
            </a:xfrm>
            <a:prstGeom prst="rect">
              <a:avLst/>
            </a:prstGeom>
            <a:ln>
              <a:noFill/>
            </a:ln>
          </p:spPr>
        </p:pic>
        <p:grpSp>
          <p:nvGrpSpPr>
            <p:cNvPr id="49" name="Group 48">
              <a:extLst>
                <a:ext uri="{FF2B5EF4-FFF2-40B4-BE49-F238E27FC236}">
                  <a16:creationId xmlns:a16="http://schemas.microsoft.com/office/drawing/2014/main" id="{AF718C32-AEB6-FEBF-F6D9-B9B5F16D628F}"/>
                </a:ext>
              </a:extLst>
            </p:cNvPr>
            <p:cNvGrpSpPr/>
            <p:nvPr/>
          </p:nvGrpSpPr>
          <p:grpSpPr>
            <a:xfrm>
              <a:off x="6014653" y="6398770"/>
              <a:ext cx="6133451" cy="283592"/>
              <a:chOff x="407049" y="5943600"/>
              <a:chExt cx="6133451" cy="283592"/>
            </a:xfrm>
          </p:grpSpPr>
          <p:sp>
            <p:nvSpPr>
              <p:cNvPr id="50" name="TextBox 49">
                <a:extLst>
                  <a:ext uri="{FF2B5EF4-FFF2-40B4-BE49-F238E27FC236}">
                    <a16:creationId xmlns:a16="http://schemas.microsoft.com/office/drawing/2014/main" id="{414DBE4F-BE3A-0275-B71F-090FC8353C48}"/>
                  </a:ext>
                </a:extLst>
              </p:cNvPr>
              <p:cNvSpPr txBox="1"/>
              <p:nvPr/>
            </p:nvSpPr>
            <p:spPr>
              <a:xfrm>
                <a:off x="684048" y="5950193"/>
                <a:ext cx="5856452" cy="276999"/>
              </a:xfrm>
              <a:prstGeom prst="rect">
                <a:avLst/>
              </a:prstGeom>
              <a:noFill/>
              <a:ln>
                <a:noFill/>
              </a:ln>
            </p:spPr>
            <p:txBody>
              <a:bodyPr wrap="square" rtlCol="0">
                <a:spAutoFit/>
              </a:bodyPr>
              <a:lstStyle/>
              <a:p>
                <a:r>
                  <a:rPr lang="en-US" sz="1200">
                    <a:solidFill>
                      <a:srgbClr val="1E1545"/>
                    </a:solidFill>
                    <a:latin typeface="Arial" panose="020B0604020202020204" pitchFamily="34" charset="0"/>
                    <a:cs typeface="Arial" panose="020B0604020202020204" pitchFamily="34" charset="0"/>
                  </a:rPr>
                  <a:t>www.health.gov.au/our-work/disability-support-for-older-australians-dsoa-program</a:t>
                </a:r>
              </a:p>
            </p:txBody>
          </p:sp>
          <p:grpSp>
            <p:nvGrpSpPr>
              <p:cNvPr id="51" name="Group 50">
                <a:extLst>
                  <a:ext uri="{FF2B5EF4-FFF2-40B4-BE49-F238E27FC236}">
                    <a16:creationId xmlns:a16="http://schemas.microsoft.com/office/drawing/2014/main" id="{2C9F2F62-377F-14DD-DF26-780843CBC41B}"/>
                  </a:ext>
                </a:extLst>
              </p:cNvPr>
              <p:cNvGrpSpPr/>
              <p:nvPr/>
            </p:nvGrpSpPr>
            <p:grpSpPr>
              <a:xfrm>
                <a:off x="407049" y="5943600"/>
                <a:ext cx="276999" cy="276999"/>
                <a:chOff x="3777491" y="5377543"/>
                <a:chExt cx="914400" cy="914400"/>
              </a:xfrm>
            </p:grpSpPr>
            <p:sp>
              <p:nvSpPr>
                <p:cNvPr id="52" name="Oval 51">
                  <a:extLst>
                    <a:ext uri="{FF2B5EF4-FFF2-40B4-BE49-F238E27FC236}">
                      <a16:creationId xmlns:a16="http://schemas.microsoft.com/office/drawing/2014/main" id="{698894A8-79DC-9B68-CC6C-AAADA00D1F7F}"/>
                    </a:ext>
                  </a:extLst>
                </p:cNvPr>
                <p:cNvSpPr/>
                <p:nvPr/>
              </p:nvSpPr>
              <p:spPr>
                <a:xfrm>
                  <a:off x="3777491" y="5377543"/>
                  <a:ext cx="914400" cy="914400"/>
                </a:xfrm>
                <a:prstGeom prst="ellipse">
                  <a:avLst/>
                </a:prstGeom>
                <a:solidFill>
                  <a:srgbClr val="24B2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3" name="Graphic 52" descr="Magnifying glass with solid fill">
                  <a:extLst>
                    <a:ext uri="{FF2B5EF4-FFF2-40B4-BE49-F238E27FC236}">
                      <a16:creationId xmlns:a16="http://schemas.microsoft.com/office/drawing/2014/main" id="{47E1898D-7A84-E44F-0360-C5AE87A5A18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5727745">
                  <a:off x="3885477" y="5485529"/>
                  <a:ext cx="698429" cy="698429"/>
                </a:xfrm>
                <a:prstGeom prst="rect">
                  <a:avLst/>
                </a:prstGeom>
              </p:spPr>
            </p:pic>
          </p:grpSp>
        </p:grpSp>
      </p:grpSp>
      <p:sp>
        <p:nvSpPr>
          <p:cNvPr id="54" name="TextBox 53">
            <a:extLst>
              <a:ext uri="{FF2B5EF4-FFF2-40B4-BE49-F238E27FC236}">
                <a16:creationId xmlns:a16="http://schemas.microsoft.com/office/drawing/2014/main" id="{FE5933B3-C52F-B02F-CDA8-5FB15E4834ED}"/>
              </a:ext>
            </a:extLst>
          </p:cNvPr>
          <p:cNvSpPr txBox="1"/>
          <p:nvPr/>
        </p:nvSpPr>
        <p:spPr>
          <a:xfrm>
            <a:off x="4914900" y="301689"/>
            <a:ext cx="2318263" cy="400110"/>
          </a:xfrm>
          <a:prstGeom prst="rect">
            <a:avLst/>
          </a:prstGeom>
          <a:noFill/>
        </p:spPr>
        <p:txBody>
          <a:bodyPr wrap="none" rtlCol="0">
            <a:spAutoFit/>
          </a:bodyPr>
          <a:lstStyle/>
          <a:p>
            <a:r>
              <a:rPr lang="en-AU" sz="2000">
                <a:solidFill>
                  <a:srgbClr val="004C91"/>
                </a:solidFill>
                <a:latin typeface="Segoe UI Semibold" panose="020B0702040204020203" pitchFamily="34" charset="0"/>
                <a:cs typeface="Segoe UI Semibold" panose="020B0702040204020203" pitchFamily="34" charset="0"/>
              </a:rPr>
              <a:t>Completing Part C</a:t>
            </a:r>
          </a:p>
        </p:txBody>
      </p:sp>
      <p:grpSp>
        <p:nvGrpSpPr>
          <p:cNvPr id="7" name="Group 6">
            <a:extLst>
              <a:ext uri="{FF2B5EF4-FFF2-40B4-BE49-F238E27FC236}">
                <a16:creationId xmlns:a16="http://schemas.microsoft.com/office/drawing/2014/main" id="{FE4DF987-CD01-4BA1-DF1A-053ADC260C1D}"/>
              </a:ext>
            </a:extLst>
          </p:cNvPr>
          <p:cNvGrpSpPr/>
          <p:nvPr/>
        </p:nvGrpSpPr>
        <p:grpSpPr>
          <a:xfrm>
            <a:off x="3308474" y="234515"/>
            <a:ext cx="5575052" cy="461665"/>
            <a:chOff x="3308474" y="234515"/>
            <a:chExt cx="5575052" cy="461665"/>
          </a:xfrm>
        </p:grpSpPr>
        <p:sp>
          <p:nvSpPr>
            <p:cNvPr id="8" name="Rectangle 7">
              <a:extLst>
                <a:ext uri="{FF2B5EF4-FFF2-40B4-BE49-F238E27FC236}">
                  <a16:creationId xmlns:a16="http://schemas.microsoft.com/office/drawing/2014/main" id="{49DEA73F-BF0C-67D9-A9FB-636D7FA3C5F1}"/>
                </a:ext>
              </a:extLst>
            </p:cNvPr>
            <p:cNvSpPr/>
            <p:nvPr/>
          </p:nvSpPr>
          <p:spPr>
            <a:xfrm>
              <a:off x="4914900" y="281068"/>
              <a:ext cx="2340232" cy="40683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6" name="TextBox 5">
              <a:extLst>
                <a:ext uri="{FF2B5EF4-FFF2-40B4-BE49-F238E27FC236}">
                  <a16:creationId xmlns:a16="http://schemas.microsoft.com/office/drawing/2014/main" id="{2C5FBDAB-0F4D-15DA-C52E-2E57AD823D5E}"/>
                </a:ext>
              </a:extLst>
            </p:cNvPr>
            <p:cNvSpPr txBox="1"/>
            <p:nvPr/>
          </p:nvSpPr>
          <p:spPr>
            <a:xfrm>
              <a:off x="3308474" y="234515"/>
              <a:ext cx="5575052" cy="461665"/>
            </a:xfrm>
            <a:prstGeom prst="rect">
              <a:avLst/>
            </a:prstGeom>
            <a:noFill/>
          </p:spPr>
          <p:txBody>
            <a:bodyPr wrap="none" rtlCol="0">
              <a:spAutoFit/>
            </a:bodyPr>
            <a:lstStyle/>
            <a:p>
              <a:r>
                <a:rPr lang="en-AU" sz="2400" b="1">
                  <a:solidFill>
                    <a:srgbClr val="004C91"/>
                  </a:solidFill>
                </a:rPr>
                <a:t>Appendix A – Service and Pricing Schedule</a:t>
              </a:r>
            </a:p>
          </p:txBody>
        </p:sp>
      </p:grpSp>
      <p:grpSp>
        <p:nvGrpSpPr>
          <p:cNvPr id="12" name="Group 11">
            <a:extLst>
              <a:ext uri="{FF2B5EF4-FFF2-40B4-BE49-F238E27FC236}">
                <a16:creationId xmlns:a16="http://schemas.microsoft.com/office/drawing/2014/main" id="{38838EB1-3099-9ED0-61AB-3427C2AFC5BB}"/>
              </a:ext>
            </a:extLst>
          </p:cNvPr>
          <p:cNvGrpSpPr/>
          <p:nvPr/>
        </p:nvGrpSpPr>
        <p:grpSpPr>
          <a:xfrm>
            <a:off x="7391583" y="1159752"/>
            <a:ext cx="2238855" cy="831727"/>
            <a:chOff x="9102461" y="331168"/>
            <a:chExt cx="2238855" cy="831727"/>
          </a:xfrm>
        </p:grpSpPr>
        <p:sp>
          <p:nvSpPr>
            <p:cNvPr id="13" name="Rectangle: Rounded Corners 12">
              <a:extLst>
                <a:ext uri="{FF2B5EF4-FFF2-40B4-BE49-F238E27FC236}">
                  <a16:creationId xmlns:a16="http://schemas.microsoft.com/office/drawing/2014/main" id="{E1F9C980-C344-BC0D-24DA-610D2F82FEDC}"/>
                </a:ext>
              </a:extLst>
            </p:cNvPr>
            <p:cNvSpPr/>
            <p:nvPr/>
          </p:nvSpPr>
          <p:spPr>
            <a:xfrm>
              <a:off x="9102461" y="331168"/>
              <a:ext cx="2238855" cy="83172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id="{5B053FB1-0426-495F-2E3B-75D063159C05}"/>
                </a:ext>
              </a:extLst>
            </p:cNvPr>
            <p:cNvSpPr txBox="1"/>
            <p:nvPr/>
          </p:nvSpPr>
          <p:spPr>
            <a:xfrm>
              <a:off x="9159349" y="369180"/>
              <a:ext cx="2119876" cy="738664"/>
            </a:xfrm>
            <a:prstGeom prst="rect">
              <a:avLst/>
            </a:prstGeom>
            <a:noFill/>
          </p:spPr>
          <p:txBody>
            <a:bodyPr wrap="none" lIns="91440" tIns="45720" rIns="91440" bIns="45720" rtlCol="0" anchor="t">
              <a:spAutoFit/>
            </a:bodyPr>
            <a:lstStyle/>
            <a:p>
              <a:pPr algn="ctr"/>
              <a:r>
                <a:rPr lang="en-AU" sz="1400">
                  <a:solidFill>
                    <a:schemeClr val="bg1"/>
                  </a:solidFill>
                </a:rPr>
                <a:t>Make sure you always visit</a:t>
              </a:r>
            </a:p>
            <a:p>
              <a:pPr algn="ctr"/>
              <a:r>
                <a:rPr lang="en-AU" sz="1400">
                  <a:solidFill>
                    <a:schemeClr val="bg1"/>
                  </a:solidFill>
                </a:rPr>
                <a:t>the DSOA website for the</a:t>
              </a:r>
              <a:endParaRPr lang="en-AU" sz="1400">
                <a:solidFill>
                  <a:schemeClr val="bg1"/>
                </a:solidFill>
                <a:ea typeface="Calibri" panose="020F0502020204030204"/>
                <a:cs typeface="Calibri" panose="020F0502020204030204"/>
              </a:endParaRPr>
            </a:p>
            <a:p>
              <a:pPr algn="ctr"/>
              <a:r>
                <a:rPr lang="en-AU" sz="1400">
                  <a:solidFill>
                    <a:schemeClr val="bg1"/>
                  </a:solidFill>
                </a:rPr>
                <a:t>most up to date pricing</a:t>
              </a:r>
            </a:p>
          </p:txBody>
        </p:sp>
      </p:grpSp>
      <p:pic>
        <p:nvPicPr>
          <p:cNvPr id="9" name="Slide 8">
            <a:hlinkClick r:id="" action="ppaction://media"/>
            <a:extLst>
              <a:ext uri="{FF2B5EF4-FFF2-40B4-BE49-F238E27FC236}">
                <a16:creationId xmlns:a16="http://schemas.microsoft.com/office/drawing/2014/main" id="{DD69ABEB-F7D2-098B-5123-367D42CC5EA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8227" y="6307717"/>
            <a:ext cx="406400" cy="406400"/>
          </a:xfrm>
          <a:prstGeom prst="rect">
            <a:avLst/>
          </a:prstGeom>
          <a:effectLst>
            <a:softEdge rad="635000"/>
          </a:effectLst>
        </p:spPr>
      </p:pic>
      <p:sp>
        <p:nvSpPr>
          <p:cNvPr id="2" name="Slide Number Placeholder 1">
            <a:extLst>
              <a:ext uri="{FF2B5EF4-FFF2-40B4-BE49-F238E27FC236}">
                <a16:creationId xmlns:a16="http://schemas.microsoft.com/office/drawing/2014/main" id="{026C7A90-9F24-056F-F901-70C850B608D8}"/>
              </a:ext>
            </a:extLst>
          </p:cNvPr>
          <p:cNvSpPr>
            <a:spLocks noGrp="1"/>
          </p:cNvSpPr>
          <p:nvPr>
            <p:ph type="sldNum" sz="quarter" idx="12"/>
          </p:nvPr>
        </p:nvSpPr>
        <p:spPr/>
        <p:txBody>
          <a:bodyPr/>
          <a:lstStyle/>
          <a:p>
            <a:fld id="{3EC8C3A2-41B2-4A55-AFDC-A87E9CE19A83}" type="slidenum">
              <a:rPr lang="en-AU" smtClean="0"/>
              <a:t>8</a:t>
            </a:fld>
            <a:endParaRPr lang="en-AU"/>
          </a:p>
        </p:txBody>
      </p:sp>
    </p:spTree>
    <p:extLst>
      <p:ext uri="{BB962C8B-B14F-4D97-AF65-F5344CB8AC3E}">
        <p14:creationId xmlns:p14="http://schemas.microsoft.com/office/powerpoint/2010/main" val="21901289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74" fill="hold"/>
                                        <p:tgtEl>
                                          <p:spTgt spid="9"/>
                                        </p:tgtEl>
                                      </p:cBhvr>
                                    </p:cmd>
                                  </p:childTnLst>
                                </p:cTn>
                              </p:par>
                              <p:par>
                                <p:cTn id="7" presetID="10" presetClass="entr" presetSubtype="0" fill="hold" nodeType="withEffect">
                                  <p:stCondLst>
                                    <p:cond delay="0"/>
                                  </p:stCondLst>
                                  <p:childTnLst>
                                    <p:set>
                                      <p:cBhvr>
                                        <p:cTn id="8" dur="1" fill="hold">
                                          <p:stCondLst>
                                            <p:cond delay="0"/>
                                          </p:stCondLst>
                                        </p:cTn>
                                        <p:tgtEl>
                                          <p:spTgt spid="63"/>
                                        </p:tgtEl>
                                        <p:attrNameLst>
                                          <p:attrName>style.visibility</p:attrName>
                                        </p:attrNameLst>
                                      </p:cBhvr>
                                      <p:to>
                                        <p:strVal val="visible"/>
                                      </p:to>
                                    </p:set>
                                    <p:animEffect transition="in" filter="fade">
                                      <p:cBhvr>
                                        <p:cTn id="9" dur="3000"/>
                                        <p:tgtEl>
                                          <p:spTgt spid="63"/>
                                        </p:tgtEl>
                                      </p:cBhvr>
                                    </p:animEffect>
                                  </p:childTnLst>
                                </p:cTn>
                              </p:par>
                              <p:par>
                                <p:cTn id="10" presetID="10" presetClass="entr" presetSubtype="0" fill="hold" grpId="0" nodeType="withEffect">
                                  <p:stCondLst>
                                    <p:cond delay="1130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3500"/>
                                        <p:tgtEl>
                                          <p:spTgt spid="64"/>
                                        </p:tgtEl>
                                      </p:cBhvr>
                                    </p:animEffect>
                                  </p:childTnLst>
                                  <p:subTnLst>
                                    <p:set>
                                      <p:cBhvr override="childStyle">
                                        <p:cTn dur="1" fill="hold" display="0" masterRel="sameClick" afterEffect="1">
                                          <p:stCondLst>
                                            <p:cond evt="end" delay="0">
                                              <p:tn val="10"/>
                                            </p:cond>
                                          </p:stCondLst>
                                        </p:cTn>
                                        <p:tgtEl>
                                          <p:spTgt spid="64"/>
                                        </p:tgtEl>
                                        <p:attrNameLst>
                                          <p:attrName>style.visibility</p:attrName>
                                        </p:attrNameLst>
                                      </p:cBhvr>
                                      <p:to>
                                        <p:strVal val="hidden"/>
                                      </p:to>
                                    </p:set>
                                  </p:subTnLst>
                                </p:cTn>
                              </p:par>
                              <p:par>
                                <p:cTn id="13" presetID="10" presetClass="entr" presetSubtype="0" fill="hold" grpId="0" nodeType="withEffect">
                                  <p:stCondLst>
                                    <p:cond delay="1510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3000"/>
                                        <p:tgtEl>
                                          <p:spTgt spid="65"/>
                                        </p:tgtEl>
                                      </p:cBhvr>
                                    </p:animEffect>
                                  </p:childTnLst>
                                  <p:subTnLst>
                                    <p:set>
                                      <p:cBhvr override="childStyle">
                                        <p:cTn dur="1" fill="hold" display="0" masterRel="sameClick" afterEffect="1">
                                          <p:stCondLst>
                                            <p:cond evt="end" delay="0">
                                              <p:tn val="13"/>
                                            </p:cond>
                                          </p:stCondLst>
                                        </p:cTn>
                                        <p:tgtEl>
                                          <p:spTgt spid="65"/>
                                        </p:tgtEl>
                                        <p:attrNameLst>
                                          <p:attrName>style.visibility</p:attrName>
                                        </p:attrNameLst>
                                      </p:cBhvr>
                                      <p:to>
                                        <p:strVal val="hidden"/>
                                      </p:to>
                                    </p:set>
                                  </p:subTnLst>
                                </p:cTn>
                              </p:par>
                              <p:par>
                                <p:cTn id="16" presetID="10" presetClass="entr" presetSubtype="0" fill="hold" nodeType="withEffect">
                                  <p:stCondLst>
                                    <p:cond delay="180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par>
                                <p:cTn id="19" presetID="10" presetClass="entr" presetSubtype="0" fill="hold" nodeType="withEffect">
                                  <p:stCondLst>
                                    <p:cond delay="180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197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38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5" fill="hold" display="0">
                  <p:stCondLst>
                    <p:cond delay="indefinite"/>
                  </p:stCondLst>
                  <p:endCondLst>
                    <p:cond evt="onStopAudio" delay="0">
                      <p:tgtEl>
                        <p:sldTgt/>
                      </p:tgtEl>
                    </p:cond>
                  </p:endCondLst>
                </p:cTn>
                <p:tgtEl>
                  <p:spTgt spid="9"/>
                </p:tgtEl>
              </p:cMediaNode>
            </p:audio>
          </p:childTnLst>
        </p:cTn>
      </p:par>
    </p:tnLst>
    <p:bldLst>
      <p:bldP spid="64" grpId="0" animBg="1"/>
      <p:bldP spid="6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391E1A1-E029-5833-1BD1-0292A027C7E2}"/>
              </a:ext>
            </a:extLst>
          </p:cNvPr>
          <p:cNvGrpSpPr/>
          <p:nvPr/>
        </p:nvGrpSpPr>
        <p:grpSpPr>
          <a:xfrm>
            <a:off x="946573" y="800100"/>
            <a:ext cx="10298854" cy="5282502"/>
            <a:chOff x="1148657" y="634944"/>
            <a:chExt cx="10298854" cy="5065392"/>
          </a:xfrm>
          <a:solidFill>
            <a:schemeClr val="bg1">
              <a:lumMod val="85000"/>
            </a:schemeClr>
          </a:solidFill>
        </p:grpSpPr>
        <p:sp>
          <p:nvSpPr>
            <p:cNvPr id="5" name="Rectangle 4">
              <a:extLst>
                <a:ext uri="{FF2B5EF4-FFF2-40B4-BE49-F238E27FC236}">
                  <a16:creationId xmlns:a16="http://schemas.microsoft.com/office/drawing/2014/main" id="{4224D56E-DCEF-3EC5-0AF7-E9BAF4E60127}"/>
                </a:ext>
              </a:extLst>
            </p:cNvPr>
            <p:cNvSpPr/>
            <p:nvPr/>
          </p:nvSpPr>
          <p:spPr>
            <a:xfrm>
              <a:off x="1148657" y="634944"/>
              <a:ext cx="10298854" cy="5065392"/>
            </a:xfrm>
            <a:prstGeom prst="rect">
              <a:avLst/>
            </a:prstGeom>
            <a:grpFill/>
            <a:ln>
              <a:solidFill>
                <a:srgbClr val="004C91"/>
              </a:solid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AFB22E9B-7155-6F5E-B1FA-35075B809174}"/>
                </a:ext>
              </a:extLst>
            </p:cNvPr>
            <p:cNvSpPr txBox="1"/>
            <p:nvPr/>
          </p:nvSpPr>
          <p:spPr>
            <a:xfrm>
              <a:off x="11099132" y="4295274"/>
              <a:ext cx="0" cy="0"/>
            </a:xfrm>
            <a:prstGeom prst="rect">
              <a:avLst/>
            </a:prstGeom>
            <a:grpFill/>
            <a:ln>
              <a:solidFill>
                <a:srgbClr val="004C91"/>
              </a:solidFill>
            </a:ln>
          </p:spPr>
          <p:txBody>
            <a:bodyPr wrap="none" lIns="22860" tIns="22860" rIns="22860" bIns="2286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Arial"/>
                <a:ea typeface="Helvetica Neue" charset="0"/>
                <a:cs typeface="Helvetica Neue" charset="0"/>
              </a:endParaRPr>
            </a:p>
          </p:txBody>
        </p:sp>
      </p:grpSp>
      <p:pic>
        <p:nvPicPr>
          <p:cNvPr id="30" name="Picture 29" descr="A blue and white survey&#10;&#10;Description automatically generated">
            <a:extLst>
              <a:ext uri="{FF2B5EF4-FFF2-40B4-BE49-F238E27FC236}">
                <a16:creationId xmlns:a16="http://schemas.microsoft.com/office/drawing/2014/main" id="{7E669E03-0B37-0834-B232-790EA4F6AAF4}"/>
              </a:ext>
            </a:extLst>
          </p:cNvPr>
          <p:cNvPicPr>
            <a:picLocks noChangeAspect="1"/>
          </p:cNvPicPr>
          <p:nvPr/>
        </p:nvPicPr>
        <p:blipFill rotWithShape="1">
          <a:blip r:embed="rId5">
            <a:extLst>
              <a:ext uri="{28A0092B-C50C-407E-A947-70E740481C1C}">
                <a14:useLocalDpi xmlns:a14="http://schemas.microsoft.com/office/drawing/2010/main" val="0"/>
              </a:ext>
            </a:extLst>
          </a:blip>
          <a:srcRect t="3621"/>
          <a:stretch/>
        </p:blipFill>
        <p:spPr>
          <a:xfrm>
            <a:off x="1654492" y="893344"/>
            <a:ext cx="8883015" cy="4290293"/>
          </a:xfrm>
          <a:prstGeom prst="rect">
            <a:avLst/>
          </a:prstGeom>
        </p:spPr>
      </p:pic>
      <p:pic>
        <p:nvPicPr>
          <p:cNvPr id="26" name="Picture 25">
            <a:extLst>
              <a:ext uri="{FF2B5EF4-FFF2-40B4-BE49-F238E27FC236}">
                <a16:creationId xmlns:a16="http://schemas.microsoft.com/office/drawing/2014/main" id="{2D7CDB7A-8029-A7D4-C032-30A6304F4E0E}"/>
              </a:ext>
            </a:extLst>
          </p:cNvPr>
          <p:cNvPicPr>
            <a:picLocks noChangeAspect="1"/>
          </p:cNvPicPr>
          <p:nvPr/>
        </p:nvPicPr>
        <p:blipFill rotWithShape="1">
          <a:blip r:embed="rId6"/>
          <a:srcRect l="22812" t="30356" r="72063" b="49337"/>
          <a:stretch/>
        </p:blipFill>
        <p:spPr>
          <a:xfrm>
            <a:off x="5353601" y="2601567"/>
            <a:ext cx="1168166" cy="1301790"/>
          </a:xfrm>
          <a:prstGeom prst="rect">
            <a:avLst/>
          </a:prstGeom>
        </p:spPr>
      </p:pic>
      <p:sp>
        <p:nvSpPr>
          <p:cNvPr id="27" name="Rectangle 26">
            <a:extLst>
              <a:ext uri="{FF2B5EF4-FFF2-40B4-BE49-F238E27FC236}">
                <a16:creationId xmlns:a16="http://schemas.microsoft.com/office/drawing/2014/main" id="{0164963B-B885-6E52-2D42-AB35D3B20469}"/>
              </a:ext>
            </a:extLst>
          </p:cNvPr>
          <p:cNvSpPr/>
          <p:nvPr/>
        </p:nvSpPr>
        <p:spPr>
          <a:xfrm>
            <a:off x="5350426" y="2273325"/>
            <a:ext cx="1177608" cy="32506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34" name="Rectangle 33">
            <a:extLst>
              <a:ext uri="{FF2B5EF4-FFF2-40B4-BE49-F238E27FC236}">
                <a16:creationId xmlns:a16="http://schemas.microsoft.com/office/drawing/2014/main" id="{AEDCE86E-50DC-2DB3-BFB9-FFF92B8194F2}"/>
              </a:ext>
            </a:extLst>
          </p:cNvPr>
          <p:cNvSpPr/>
          <p:nvPr/>
        </p:nvSpPr>
        <p:spPr>
          <a:xfrm>
            <a:off x="4093126" y="2273325"/>
            <a:ext cx="1257300" cy="33922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pic>
        <p:nvPicPr>
          <p:cNvPr id="35" name="Picture 34">
            <a:extLst>
              <a:ext uri="{FF2B5EF4-FFF2-40B4-BE49-F238E27FC236}">
                <a16:creationId xmlns:a16="http://schemas.microsoft.com/office/drawing/2014/main" id="{FC424BB6-F364-8DF8-4412-4738E31BC395}"/>
              </a:ext>
            </a:extLst>
          </p:cNvPr>
          <p:cNvPicPr>
            <a:picLocks noChangeAspect="1"/>
          </p:cNvPicPr>
          <p:nvPr/>
        </p:nvPicPr>
        <p:blipFill rotWithShape="1">
          <a:blip r:embed="rId7"/>
          <a:srcRect l="19518" t="40587" r="75290" b="40159"/>
          <a:stretch/>
        </p:blipFill>
        <p:spPr>
          <a:xfrm>
            <a:off x="4121759" y="2613812"/>
            <a:ext cx="1219141" cy="1271449"/>
          </a:xfrm>
          <a:prstGeom prst="rect">
            <a:avLst/>
          </a:prstGeom>
        </p:spPr>
      </p:pic>
      <p:sp>
        <p:nvSpPr>
          <p:cNvPr id="32" name="Rectangle 31">
            <a:extLst>
              <a:ext uri="{FF2B5EF4-FFF2-40B4-BE49-F238E27FC236}">
                <a16:creationId xmlns:a16="http://schemas.microsoft.com/office/drawing/2014/main" id="{F5EB6E67-D099-CF59-7497-C31BF6DCB86A}"/>
              </a:ext>
            </a:extLst>
          </p:cNvPr>
          <p:cNvSpPr/>
          <p:nvPr/>
        </p:nvSpPr>
        <p:spPr>
          <a:xfrm>
            <a:off x="1836187" y="2292429"/>
            <a:ext cx="2253213" cy="31974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grpSp>
        <p:nvGrpSpPr>
          <p:cNvPr id="7" name="Group 6">
            <a:extLst>
              <a:ext uri="{FF2B5EF4-FFF2-40B4-BE49-F238E27FC236}">
                <a16:creationId xmlns:a16="http://schemas.microsoft.com/office/drawing/2014/main" id="{9511CA48-B3EC-481E-E582-E596670CC9B4}"/>
              </a:ext>
            </a:extLst>
          </p:cNvPr>
          <p:cNvGrpSpPr/>
          <p:nvPr/>
        </p:nvGrpSpPr>
        <p:grpSpPr>
          <a:xfrm>
            <a:off x="0" y="0"/>
            <a:ext cx="12192000" cy="250465"/>
            <a:chOff x="0" y="250465"/>
            <a:chExt cx="12192000" cy="250465"/>
          </a:xfrm>
        </p:grpSpPr>
        <p:sp>
          <p:nvSpPr>
            <p:cNvPr id="8" name="TextBox 7">
              <a:extLst>
                <a:ext uri="{FF2B5EF4-FFF2-40B4-BE49-F238E27FC236}">
                  <a16:creationId xmlns:a16="http://schemas.microsoft.com/office/drawing/2014/main" id="{935651C4-0A19-A9C7-DE2D-D8CCF0E0540F}"/>
                </a:ext>
              </a:extLst>
            </p:cNvPr>
            <p:cNvSpPr txBox="1"/>
            <p:nvPr/>
          </p:nvSpPr>
          <p:spPr>
            <a:xfrm>
              <a:off x="712381" y="467833"/>
              <a:ext cx="0" cy="0"/>
            </a:xfrm>
            <a:prstGeom prst="rect">
              <a:avLst/>
            </a:prstGeom>
          </p:spPr>
          <p:txBody>
            <a:bodyPr wrap="none" lIns="22860" tIns="22860" rIns="22860" bIns="2286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Arial"/>
                <a:ea typeface="Helvetica Neue" charset="0"/>
                <a:cs typeface="Helvetica Neue" charset="0"/>
              </a:endParaRPr>
            </a:p>
          </p:txBody>
        </p:sp>
        <p:sp>
          <p:nvSpPr>
            <p:cNvPr id="9" name="Rectangle 8">
              <a:extLst>
                <a:ext uri="{FF2B5EF4-FFF2-40B4-BE49-F238E27FC236}">
                  <a16:creationId xmlns:a16="http://schemas.microsoft.com/office/drawing/2014/main" id="{4BF6EE6B-53DC-5184-9434-1E7D8D1C232D}"/>
                </a:ext>
              </a:extLst>
            </p:cNvPr>
            <p:cNvSpPr/>
            <p:nvPr/>
          </p:nvSpPr>
          <p:spPr>
            <a:xfrm>
              <a:off x="0" y="250465"/>
              <a:ext cx="12192000" cy="250465"/>
            </a:xfrm>
            <a:prstGeom prst="rect">
              <a:avLst/>
            </a:prstGeom>
            <a:solidFill>
              <a:srgbClr val="004C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6058395C-B485-F6A9-B57D-A2FBC883812D}"/>
                </a:ext>
              </a:extLst>
            </p:cNvPr>
            <p:cNvSpPr/>
            <p:nvPr/>
          </p:nvSpPr>
          <p:spPr>
            <a:xfrm>
              <a:off x="838822" y="250465"/>
              <a:ext cx="418478" cy="250465"/>
            </a:xfrm>
            <a:prstGeom prst="rect">
              <a:avLst/>
            </a:prstGeom>
            <a:solidFill>
              <a:srgbClr val="00B4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7A55EB92-03B9-A9C3-59B5-35BF6F450285}"/>
                </a:ext>
              </a:extLst>
            </p:cNvPr>
            <p:cNvSpPr/>
            <p:nvPr/>
          </p:nvSpPr>
          <p:spPr>
            <a:xfrm>
              <a:off x="2552700" y="250465"/>
              <a:ext cx="289560" cy="2504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047BF979-C4C4-CDED-195B-DE066D20E0AB}"/>
                </a:ext>
              </a:extLst>
            </p:cNvPr>
            <p:cNvSpPr/>
            <p:nvPr/>
          </p:nvSpPr>
          <p:spPr>
            <a:xfrm>
              <a:off x="3550920" y="250465"/>
              <a:ext cx="289560" cy="250465"/>
            </a:xfrm>
            <a:prstGeom prst="rect">
              <a:avLst/>
            </a:prstGeom>
            <a:solidFill>
              <a:srgbClr val="00B4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48519058-DE70-448E-4942-7742DB6B2A0E}"/>
                </a:ext>
              </a:extLst>
            </p:cNvPr>
            <p:cNvSpPr/>
            <p:nvPr/>
          </p:nvSpPr>
          <p:spPr>
            <a:xfrm>
              <a:off x="3840480" y="250465"/>
              <a:ext cx="1074420" cy="2504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917DD64F-C16C-06AE-F503-E8426EC97F48}"/>
                </a:ext>
              </a:extLst>
            </p:cNvPr>
            <p:cNvSpPr/>
            <p:nvPr/>
          </p:nvSpPr>
          <p:spPr>
            <a:xfrm>
              <a:off x="4914900" y="250465"/>
              <a:ext cx="289560" cy="250465"/>
            </a:xfrm>
            <a:prstGeom prst="rect">
              <a:avLst/>
            </a:prstGeom>
            <a:solidFill>
              <a:srgbClr val="0091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160B1025-4EF1-3FB0-C3B8-ECD2FC43BCE8}"/>
                </a:ext>
              </a:extLst>
            </p:cNvPr>
            <p:cNvSpPr/>
            <p:nvPr/>
          </p:nvSpPr>
          <p:spPr>
            <a:xfrm>
              <a:off x="2286000" y="250465"/>
              <a:ext cx="304800" cy="250465"/>
            </a:xfrm>
            <a:prstGeom prst="rect">
              <a:avLst/>
            </a:prstGeom>
            <a:solidFill>
              <a:srgbClr val="00B4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DB753760-1F0B-7498-84F8-BA7FB2EF4B00}"/>
                </a:ext>
              </a:extLst>
            </p:cNvPr>
            <p:cNvSpPr/>
            <p:nvPr/>
          </p:nvSpPr>
          <p:spPr>
            <a:xfrm>
              <a:off x="1752600" y="250465"/>
              <a:ext cx="594360" cy="250465"/>
            </a:xfrm>
            <a:prstGeom prst="rect">
              <a:avLst/>
            </a:prstGeom>
            <a:solidFill>
              <a:srgbClr val="0091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7" name="Rectangle 16">
            <a:extLst>
              <a:ext uri="{FF2B5EF4-FFF2-40B4-BE49-F238E27FC236}">
                <a16:creationId xmlns:a16="http://schemas.microsoft.com/office/drawing/2014/main" id="{81F925C5-017E-9D56-FC5D-876BC4C3368A}"/>
              </a:ext>
            </a:extLst>
          </p:cNvPr>
          <p:cNvSpPr/>
          <p:nvPr/>
        </p:nvSpPr>
        <p:spPr>
          <a:xfrm>
            <a:off x="0" y="6135670"/>
            <a:ext cx="12192000" cy="7223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8" name="Group 17">
            <a:extLst>
              <a:ext uri="{FF2B5EF4-FFF2-40B4-BE49-F238E27FC236}">
                <a16:creationId xmlns:a16="http://schemas.microsoft.com/office/drawing/2014/main" id="{E7D5FFDF-D7E0-C0DE-2A7E-A004B47E587D}"/>
              </a:ext>
            </a:extLst>
          </p:cNvPr>
          <p:cNvGrpSpPr/>
          <p:nvPr/>
        </p:nvGrpSpPr>
        <p:grpSpPr>
          <a:xfrm>
            <a:off x="584199" y="6286203"/>
            <a:ext cx="11166440" cy="421262"/>
            <a:chOff x="838822" y="6264833"/>
            <a:chExt cx="11309282" cy="417529"/>
          </a:xfrm>
        </p:grpSpPr>
        <p:pic>
          <p:nvPicPr>
            <p:cNvPr id="19" name="Picture 18" descr="A close-up of a sign&#10;&#10;Description automatically generated">
              <a:extLst>
                <a:ext uri="{FF2B5EF4-FFF2-40B4-BE49-F238E27FC236}">
                  <a16:creationId xmlns:a16="http://schemas.microsoft.com/office/drawing/2014/main" id="{901502BD-93F0-2AAF-9110-50A4C4658A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822" y="6264833"/>
              <a:ext cx="2271801" cy="417529"/>
            </a:xfrm>
            <a:prstGeom prst="rect">
              <a:avLst/>
            </a:prstGeom>
            <a:ln>
              <a:noFill/>
            </a:ln>
          </p:spPr>
        </p:pic>
        <p:grpSp>
          <p:nvGrpSpPr>
            <p:cNvPr id="20" name="Group 19">
              <a:extLst>
                <a:ext uri="{FF2B5EF4-FFF2-40B4-BE49-F238E27FC236}">
                  <a16:creationId xmlns:a16="http://schemas.microsoft.com/office/drawing/2014/main" id="{AB0839D9-FAB8-22F9-7B10-8B0175E9A492}"/>
                </a:ext>
              </a:extLst>
            </p:cNvPr>
            <p:cNvGrpSpPr/>
            <p:nvPr/>
          </p:nvGrpSpPr>
          <p:grpSpPr>
            <a:xfrm>
              <a:off x="6014653" y="6398770"/>
              <a:ext cx="6133451" cy="283592"/>
              <a:chOff x="407049" y="5943600"/>
              <a:chExt cx="6133451" cy="283592"/>
            </a:xfrm>
          </p:grpSpPr>
          <p:sp>
            <p:nvSpPr>
              <p:cNvPr id="21" name="TextBox 20">
                <a:extLst>
                  <a:ext uri="{FF2B5EF4-FFF2-40B4-BE49-F238E27FC236}">
                    <a16:creationId xmlns:a16="http://schemas.microsoft.com/office/drawing/2014/main" id="{90377C7C-AF3A-7DFD-E58A-31C5956760A2}"/>
                  </a:ext>
                </a:extLst>
              </p:cNvPr>
              <p:cNvSpPr txBox="1"/>
              <p:nvPr/>
            </p:nvSpPr>
            <p:spPr>
              <a:xfrm>
                <a:off x="684048" y="5950193"/>
                <a:ext cx="5856452" cy="276999"/>
              </a:xfrm>
              <a:prstGeom prst="rect">
                <a:avLst/>
              </a:prstGeom>
              <a:noFill/>
              <a:ln>
                <a:noFill/>
              </a:ln>
            </p:spPr>
            <p:txBody>
              <a:bodyPr wrap="square" rtlCol="0">
                <a:spAutoFit/>
              </a:bodyPr>
              <a:lstStyle/>
              <a:p>
                <a:r>
                  <a:rPr lang="en-US" sz="1200">
                    <a:solidFill>
                      <a:srgbClr val="1E1545"/>
                    </a:solidFill>
                    <a:latin typeface="Arial" panose="020B0604020202020204" pitchFamily="34" charset="0"/>
                    <a:cs typeface="Arial" panose="020B0604020202020204" pitchFamily="34" charset="0"/>
                  </a:rPr>
                  <a:t>www.health.gov.au/our-work/disability-support-for-older-australians-dsoa-program</a:t>
                </a:r>
              </a:p>
            </p:txBody>
          </p:sp>
          <p:grpSp>
            <p:nvGrpSpPr>
              <p:cNvPr id="22" name="Group 21">
                <a:extLst>
                  <a:ext uri="{FF2B5EF4-FFF2-40B4-BE49-F238E27FC236}">
                    <a16:creationId xmlns:a16="http://schemas.microsoft.com/office/drawing/2014/main" id="{B058212C-FE1B-0F35-0904-48AA6397651D}"/>
                  </a:ext>
                </a:extLst>
              </p:cNvPr>
              <p:cNvGrpSpPr/>
              <p:nvPr/>
            </p:nvGrpSpPr>
            <p:grpSpPr>
              <a:xfrm>
                <a:off x="407049" y="5943600"/>
                <a:ext cx="276999" cy="276999"/>
                <a:chOff x="3777491" y="5377543"/>
                <a:chExt cx="914400" cy="914400"/>
              </a:xfrm>
            </p:grpSpPr>
            <p:sp>
              <p:nvSpPr>
                <p:cNvPr id="23" name="Oval 22">
                  <a:extLst>
                    <a:ext uri="{FF2B5EF4-FFF2-40B4-BE49-F238E27FC236}">
                      <a16:creationId xmlns:a16="http://schemas.microsoft.com/office/drawing/2014/main" id="{9AB8CE9C-891B-8E7B-3A1F-5D11C94D6488}"/>
                    </a:ext>
                  </a:extLst>
                </p:cNvPr>
                <p:cNvSpPr/>
                <p:nvPr/>
              </p:nvSpPr>
              <p:spPr>
                <a:xfrm>
                  <a:off x="3777491" y="5377543"/>
                  <a:ext cx="914400" cy="914400"/>
                </a:xfrm>
                <a:prstGeom prst="ellipse">
                  <a:avLst/>
                </a:prstGeom>
                <a:solidFill>
                  <a:srgbClr val="24B2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4" name="Graphic 23" descr="Magnifying glass with solid fill">
                  <a:extLst>
                    <a:ext uri="{FF2B5EF4-FFF2-40B4-BE49-F238E27FC236}">
                      <a16:creationId xmlns:a16="http://schemas.microsoft.com/office/drawing/2014/main" id="{F9967396-40F1-256D-1ED1-FBD35ACA7AE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5727745">
                  <a:off x="3885477" y="5485529"/>
                  <a:ext cx="698429" cy="698429"/>
                </a:xfrm>
                <a:prstGeom prst="rect">
                  <a:avLst/>
                </a:prstGeom>
              </p:spPr>
            </p:pic>
          </p:grpSp>
        </p:grpSp>
      </p:grpSp>
      <p:pic>
        <p:nvPicPr>
          <p:cNvPr id="28" name="Picture 27">
            <a:extLst>
              <a:ext uri="{FF2B5EF4-FFF2-40B4-BE49-F238E27FC236}">
                <a16:creationId xmlns:a16="http://schemas.microsoft.com/office/drawing/2014/main" id="{AB42D59E-6FE2-D7E8-D2EE-B711BB50AB02}"/>
              </a:ext>
            </a:extLst>
          </p:cNvPr>
          <p:cNvPicPr>
            <a:picLocks noChangeAspect="1"/>
          </p:cNvPicPr>
          <p:nvPr/>
        </p:nvPicPr>
        <p:blipFill rotWithShape="1">
          <a:blip r:embed="rId11"/>
          <a:srcRect l="25950" t="65232" r="70231" b="27447"/>
          <a:stretch/>
        </p:blipFill>
        <p:spPr>
          <a:xfrm>
            <a:off x="6552635" y="2582336"/>
            <a:ext cx="933694" cy="503584"/>
          </a:xfrm>
          <a:prstGeom prst="rect">
            <a:avLst/>
          </a:prstGeom>
        </p:spPr>
      </p:pic>
      <p:sp>
        <p:nvSpPr>
          <p:cNvPr id="29" name="Rectangle 28">
            <a:extLst>
              <a:ext uri="{FF2B5EF4-FFF2-40B4-BE49-F238E27FC236}">
                <a16:creationId xmlns:a16="http://schemas.microsoft.com/office/drawing/2014/main" id="{C373D594-F903-8D15-C3DD-FFBDC36EE3B9}"/>
              </a:ext>
            </a:extLst>
          </p:cNvPr>
          <p:cNvSpPr/>
          <p:nvPr/>
        </p:nvSpPr>
        <p:spPr>
          <a:xfrm>
            <a:off x="6528034" y="2281347"/>
            <a:ext cx="1168166" cy="33884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4AD718D1-AAAD-ADB6-193F-E6E8B4A18D96}"/>
              </a:ext>
            </a:extLst>
          </p:cNvPr>
          <p:cNvSpPr txBox="1"/>
          <p:nvPr/>
        </p:nvSpPr>
        <p:spPr>
          <a:xfrm>
            <a:off x="4786413" y="318838"/>
            <a:ext cx="2318263" cy="400110"/>
          </a:xfrm>
          <a:prstGeom prst="rect">
            <a:avLst/>
          </a:prstGeom>
          <a:noFill/>
        </p:spPr>
        <p:txBody>
          <a:bodyPr wrap="none" rtlCol="0">
            <a:spAutoFit/>
          </a:bodyPr>
          <a:lstStyle/>
          <a:p>
            <a:r>
              <a:rPr lang="en-AU" sz="2000">
                <a:solidFill>
                  <a:srgbClr val="004C91"/>
                </a:solidFill>
                <a:latin typeface="Segoe UI Semibold" panose="020B0702040204020203" pitchFamily="34" charset="0"/>
                <a:cs typeface="Segoe UI Semibold" panose="020B0702040204020203" pitchFamily="34" charset="0"/>
              </a:rPr>
              <a:t>Completing Part C</a:t>
            </a:r>
          </a:p>
        </p:txBody>
      </p:sp>
      <p:sp>
        <p:nvSpPr>
          <p:cNvPr id="25" name="Rectangle 24">
            <a:extLst>
              <a:ext uri="{FF2B5EF4-FFF2-40B4-BE49-F238E27FC236}">
                <a16:creationId xmlns:a16="http://schemas.microsoft.com/office/drawing/2014/main" id="{5D690AFA-E389-A8A4-72EE-C4252AEEE2D4}"/>
              </a:ext>
            </a:extLst>
          </p:cNvPr>
          <p:cNvSpPr/>
          <p:nvPr/>
        </p:nvSpPr>
        <p:spPr>
          <a:xfrm>
            <a:off x="7817753" y="1202499"/>
            <a:ext cx="634163" cy="314403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33" name="Rectangle 32">
            <a:extLst>
              <a:ext uri="{FF2B5EF4-FFF2-40B4-BE49-F238E27FC236}">
                <a16:creationId xmlns:a16="http://schemas.microsoft.com/office/drawing/2014/main" id="{6F07EA2F-E080-4DDF-5C07-2FE1C52A4A6F}"/>
              </a:ext>
            </a:extLst>
          </p:cNvPr>
          <p:cNvSpPr/>
          <p:nvPr/>
        </p:nvSpPr>
        <p:spPr>
          <a:xfrm>
            <a:off x="8637398" y="1202499"/>
            <a:ext cx="634163" cy="314403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36" name="Rectangle 35">
            <a:extLst>
              <a:ext uri="{FF2B5EF4-FFF2-40B4-BE49-F238E27FC236}">
                <a16:creationId xmlns:a16="http://schemas.microsoft.com/office/drawing/2014/main" id="{764BC15E-798D-CC25-682A-5557C62D728B}"/>
              </a:ext>
            </a:extLst>
          </p:cNvPr>
          <p:cNvSpPr/>
          <p:nvPr/>
        </p:nvSpPr>
        <p:spPr>
          <a:xfrm>
            <a:off x="9457043" y="1202499"/>
            <a:ext cx="634163" cy="37877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pic>
        <p:nvPicPr>
          <p:cNvPr id="31" name="Picture 30">
            <a:extLst>
              <a:ext uri="{FF2B5EF4-FFF2-40B4-BE49-F238E27FC236}">
                <a16:creationId xmlns:a16="http://schemas.microsoft.com/office/drawing/2014/main" id="{AB4EE096-E3FC-9665-7E0D-6E6010460235}"/>
              </a:ext>
            </a:extLst>
          </p:cNvPr>
          <p:cNvPicPr>
            <a:picLocks noChangeAspect="1"/>
          </p:cNvPicPr>
          <p:nvPr/>
        </p:nvPicPr>
        <p:blipFill rotWithShape="1">
          <a:blip r:embed="rId12"/>
          <a:srcRect l="13750" t="40749" r="65703" b="7645"/>
          <a:stretch/>
        </p:blipFill>
        <p:spPr>
          <a:xfrm>
            <a:off x="1836187" y="2605043"/>
            <a:ext cx="4630740" cy="3586619"/>
          </a:xfrm>
          <a:prstGeom prst="rect">
            <a:avLst/>
          </a:prstGeom>
        </p:spPr>
      </p:pic>
      <p:pic>
        <p:nvPicPr>
          <p:cNvPr id="3" name="Slide 9">
            <a:hlinkClick r:id="" action="ppaction://media"/>
            <a:extLst>
              <a:ext uri="{FF2B5EF4-FFF2-40B4-BE49-F238E27FC236}">
                <a16:creationId xmlns:a16="http://schemas.microsoft.com/office/drawing/2014/main" id="{5A7C974A-8E55-3930-E0E4-F76F928E4CC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17739" y="6335005"/>
            <a:ext cx="406400" cy="406400"/>
          </a:xfrm>
          <a:prstGeom prst="rect">
            <a:avLst/>
          </a:prstGeom>
          <a:effectLst>
            <a:softEdge rad="635000"/>
          </a:effectLst>
        </p:spPr>
      </p:pic>
      <p:sp>
        <p:nvSpPr>
          <p:cNvPr id="37" name="Slide Number Placeholder 36">
            <a:extLst>
              <a:ext uri="{FF2B5EF4-FFF2-40B4-BE49-F238E27FC236}">
                <a16:creationId xmlns:a16="http://schemas.microsoft.com/office/drawing/2014/main" id="{23E60AE3-4B75-EAE1-E86D-7EF410FA2D24}"/>
              </a:ext>
            </a:extLst>
          </p:cNvPr>
          <p:cNvSpPr>
            <a:spLocks noGrp="1"/>
          </p:cNvSpPr>
          <p:nvPr>
            <p:ph type="sldNum" sz="quarter" idx="12"/>
          </p:nvPr>
        </p:nvSpPr>
        <p:spPr/>
        <p:txBody>
          <a:bodyPr/>
          <a:lstStyle/>
          <a:p>
            <a:fld id="{3EC8C3A2-41B2-4A55-AFDC-A87E9CE19A83}" type="slidenum">
              <a:rPr lang="en-AU" smtClean="0"/>
              <a:t>9</a:t>
            </a:fld>
            <a:endParaRPr lang="en-AU"/>
          </a:p>
        </p:txBody>
      </p:sp>
    </p:spTree>
    <p:extLst>
      <p:ext uri="{BB962C8B-B14F-4D97-AF65-F5344CB8AC3E}">
        <p14:creationId xmlns:p14="http://schemas.microsoft.com/office/powerpoint/2010/main" val="946054666"/>
      </p:ext>
    </p:extLst>
  </p:cSld>
  <p:clrMapOvr>
    <a:masterClrMapping/>
  </p:clrMapOvr>
  <mc:AlternateContent xmlns:mc="http://schemas.openxmlformats.org/markup-compatibility/2006" xmlns:p14="http://schemas.microsoft.com/office/powerpoint/2010/main">
    <mc:Choice Requires="p14">
      <p:transition spd="med" p14:dur="700" advClick="0" advTm="11000">
        <p:fade/>
      </p:transition>
    </mc:Choice>
    <mc:Fallback xmlns="">
      <p:transition spd="med"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18" fill="hold"/>
                                        <p:tgtEl>
                                          <p:spTgt spid="3"/>
                                        </p:tgtEl>
                                      </p:cBhvr>
                                    </p:cmd>
                                  </p:childTnLst>
                                </p:cTn>
                              </p:par>
                              <p:par>
                                <p:cTn id="7" presetID="10" presetClass="entr" presetSubtype="0" fill="hold" grpId="0" nodeType="withEffect">
                                  <p:stCondLst>
                                    <p:cond delay="600"/>
                                  </p:stCondLst>
                                  <p:childTnLst>
                                    <p:set>
                                      <p:cBhvr>
                                        <p:cTn id="8" dur="1" fill="hold">
                                          <p:stCondLst>
                                            <p:cond delay="0"/>
                                          </p:stCondLst>
                                        </p:cTn>
                                        <p:tgtEl>
                                          <p:spTgt spid="32"/>
                                        </p:tgtEl>
                                        <p:attrNameLst>
                                          <p:attrName>style.visibility</p:attrName>
                                        </p:attrNameLst>
                                      </p:cBhvr>
                                      <p:to>
                                        <p:strVal val="visible"/>
                                      </p:to>
                                    </p:set>
                                    <p:animEffect transition="in" filter="fade">
                                      <p:cBhvr>
                                        <p:cTn id="9" dur="6800"/>
                                        <p:tgtEl>
                                          <p:spTgt spid="32"/>
                                        </p:tgtEl>
                                      </p:cBhvr>
                                    </p:animEffect>
                                  </p:childTnLst>
                                  <p:subTnLst>
                                    <p:set>
                                      <p:cBhvr override="childStyle">
                                        <p:cTn dur="1" fill="hold" display="0" masterRel="sameClick" afterEffect="1">
                                          <p:stCondLst>
                                            <p:cond evt="end" delay="0">
                                              <p:tn val="7"/>
                                            </p:cond>
                                          </p:stCondLst>
                                        </p:cTn>
                                        <p:tgtEl>
                                          <p:spTgt spid="32"/>
                                        </p:tgtEl>
                                        <p:attrNameLst>
                                          <p:attrName>style.visibility</p:attrName>
                                        </p:attrNameLst>
                                      </p:cBhvr>
                                      <p:to>
                                        <p:strVal val="hidden"/>
                                      </p:to>
                                    </p:set>
                                  </p:subTnLst>
                                </p:cTn>
                              </p:par>
                              <p:par>
                                <p:cTn id="10" presetID="22" presetClass="entr" presetSubtype="1" fill="hold" nodeType="withEffect">
                                  <p:stCondLst>
                                    <p:cond delay="1500"/>
                                  </p:stCondLst>
                                  <p:childTnLst>
                                    <p:set>
                                      <p:cBhvr>
                                        <p:cTn id="11" dur="1" fill="hold">
                                          <p:stCondLst>
                                            <p:cond delay="0"/>
                                          </p:stCondLst>
                                        </p:cTn>
                                        <p:tgtEl>
                                          <p:spTgt spid="31"/>
                                        </p:tgtEl>
                                        <p:attrNameLst>
                                          <p:attrName>style.visibility</p:attrName>
                                        </p:attrNameLst>
                                      </p:cBhvr>
                                      <p:to>
                                        <p:strVal val="visible"/>
                                      </p:to>
                                    </p:set>
                                    <p:animEffect transition="in" filter="wipe(up)">
                                      <p:cBhvr>
                                        <p:cTn id="12" dur="6000"/>
                                        <p:tgtEl>
                                          <p:spTgt spid="31"/>
                                        </p:tgtEl>
                                      </p:cBhvr>
                                    </p:animEffect>
                                  </p:childTnLst>
                                  <p:subTnLst>
                                    <p:set>
                                      <p:cBhvr override="childStyle">
                                        <p:cTn dur="1" fill="hold" display="0" masterRel="sameClick" afterEffect="1">
                                          <p:stCondLst>
                                            <p:cond evt="end" delay="0">
                                              <p:tn val="10"/>
                                            </p:cond>
                                          </p:stCondLst>
                                        </p:cTn>
                                        <p:tgtEl>
                                          <p:spTgt spid="31"/>
                                        </p:tgtEl>
                                        <p:attrNameLst>
                                          <p:attrName>style.visibility</p:attrName>
                                        </p:attrNameLst>
                                      </p:cBhvr>
                                      <p:to>
                                        <p:strVal val="hidden"/>
                                      </p:to>
                                    </p:set>
                                  </p:subTnLst>
                                </p:cTn>
                              </p:par>
                              <p:par>
                                <p:cTn id="13" presetID="10" presetClass="entr" presetSubtype="0" fill="hold" grpId="0" nodeType="withEffect">
                                  <p:stCondLst>
                                    <p:cond delay="700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900"/>
                                        <p:tgtEl>
                                          <p:spTgt spid="34"/>
                                        </p:tgtEl>
                                      </p:cBhvr>
                                    </p:animEffect>
                                  </p:childTnLst>
                                  <p:subTnLst>
                                    <p:set>
                                      <p:cBhvr override="childStyle">
                                        <p:cTn dur="1" fill="hold" display="0" masterRel="sameClick" afterEffect="1">
                                          <p:stCondLst>
                                            <p:cond evt="end" delay="0">
                                              <p:tn val="13"/>
                                            </p:cond>
                                          </p:stCondLst>
                                        </p:cTn>
                                        <p:tgtEl>
                                          <p:spTgt spid="34"/>
                                        </p:tgtEl>
                                        <p:attrNameLst>
                                          <p:attrName>style.visibility</p:attrName>
                                        </p:attrNameLst>
                                      </p:cBhvr>
                                      <p:to>
                                        <p:strVal val="hidden"/>
                                      </p:to>
                                    </p:set>
                                  </p:subTnLst>
                                </p:cTn>
                              </p:par>
                              <p:par>
                                <p:cTn id="16" presetID="22" presetClass="entr" presetSubtype="1" fill="hold" nodeType="withEffect">
                                  <p:stCondLst>
                                    <p:cond delay="7700"/>
                                  </p:stCondLst>
                                  <p:childTnLst>
                                    <p:set>
                                      <p:cBhvr>
                                        <p:cTn id="17" dur="1" fill="hold">
                                          <p:stCondLst>
                                            <p:cond delay="0"/>
                                          </p:stCondLst>
                                        </p:cTn>
                                        <p:tgtEl>
                                          <p:spTgt spid="35"/>
                                        </p:tgtEl>
                                        <p:attrNameLst>
                                          <p:attrName>style.visibility</p:attrName>
                                        </p:attrNameLst>
                                      </p:cBhvr>
                                      <p:to>
                                        <p:strVal val="visible"/>
                                      </p:to>
                                    </p:set>
                                    <p:animEffect transition="in" filter="wipe(up)">
                                      <p:cBhvr>
                                        <p:cTn id="18" dur="5600"/>
                                        <p:tgtEl>
                                          <p:spTgt spid="35"/>
                                        </p:tgtEl>
                                      </p:cBhvr>
                                    </p:animEffect>
                                  </p:childTnLst>
                                  <p:subTnLst>
                                    <p:set>
                                      <p:cBhvr override="childStyle">
                                        <p:cTn dur="1" fill="hold" display="0" masterRel="sameClick" afterEffect="1">
                                          <p:stCondLst>
                                            <p:cond evt="end" delay="0">
                                              <p:tn val="16"/>
                                            </p:cond>
                                          </p:stCondLst>
                                        </p:cTn>
                                        <p:tgtEl>
                                          <p:spTgt spid="35"/>
                                        </p:tgtEl>
                                        <p:attrNameLst>
                                          <p:attrName>style.visibility</p:attrName>
                                        </p:attrNameLst>
                                      </p:cBhvr>
                                      <p:to>
                                        <p:strVal val="hidden"/>
                                      </p:to>
                                    </p:set>
                                  </p:subTnLst>
                                </p:cTn>
                              </p:par>
                              <p:par>
                                <p:cTn id="19" presetID="10" presetClass="entr" presetSubtype="0" fill="hold" grpId="0" nodeType="withEffect">
                                  <p:stCondLst>
                                    <p:cond delay="1050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6100"/>
                                        <p:tgtEl>
                                          <p:spTgt spid="27"/>
                                        </p:tgtEl>
                                      </p:cBhvr>
                                    </p:animEffect>
                                  </p:childTnLst>
                                  <p:subTnLst>
                                    <p:set>
                                      <p:cBhvr override="childStyle">
                                        <p:cTn dur="1" fill="hold" display="0" masterRel="sameClick" afterEffect="1">
                                          <p:stCondLst>
                                            <p:cond evt="end" delay="0">
                                              <p:tn val="19"/>
                                            </p:cond>
                                          </p:stCondLst>
                                        </p:cTn>
                                        <p:tgtEl>
                                          <p:spTgt spid="27"/>
                                        </p:tgtEl>
                                        <p:attrNameLst>
                                          <p:attrName>style.visibility</p:attrName>
                                        </p:attrNameLst>
                                      </p:cBhvr>
                                      <p:to>
                                        <p:strVal val="hidden"/>
                                      </p:to>
                                    </p:set>
                                  </p:subTnLst>
                                </p:cTn>
                              </p:par>
                              <p:par>
                                <p:cTn id="22" presetID="22" presetClass="entr" presetSubtype="1" fill="hold" nodeType="withEffect">
                                  <p:stCondLst>
                                    <p:cond delay="11300"/>
                                  </p:stCondLst>
                                  <p:childTnLst>
                                    <p:set>
                                      <p:cBhvr>
                                        <p:cTn id="23" dur="1" fill="hold">
                                          <p:stCondLst>
                                            <p:cond delay="0"/>
                                          </p:stCondLst>
                                        </p:cTn>
                                        <p:tgtEl>
                                          <p:spTgt spid="26"/>
                                        </p:tgtEl>
                                        <p:attrNameLst>
                                          <p:attrName>style.visibility</p:attrName>
                                        </p:attrNameLst>
                                      </p:cBhvr>
                                      <p:to>
                                        <p:strVal val="visible"/>
                                      </p:to>
                                    </p:set>
                                    <p:animEffect transition="in" filter="wipe(up)">
                                      <p:cBhvr>
                                        <p:cTn id="24" dur="5300"/>
                                        <p:tgtEl>
                                          <p:spTgt spid="26"/>
                                        </p:tgtEl>
                                      </p:cBhvr>
                                    </p:animEffect>
                                  </p:childTnLst>
                                  <p:subTnLst>
                                    <p:set>
                                      <p:cBhvr override="childStyle">
                                        <p:cTn dur="1" fill="hold" display="0" masterRel="sameClick" afterEffect="1">
                                          <p:stCondLst>
                                            <p:cond evt="end" delay="0">
                                              <p:tn val="22"/>
                                            </p:cond>
                                          </p:stCondLst>
                                        </p:cTn>
                                        <p:tgtEl>
                                          <p:spTgt spid="26"/>
                                        </p:tgtEl>
                                        <p:attrNameLst>
                                          <p:attrName>style.visibility</p:attrName>
                                        </p:attrNameLst>
                                      </p:cBhvr>
                                      <p:to>
                                        <p:strVal val="hidden"/>
                                      </p:to>
                                    </p:set>
                                  </p:subTnLst>
                                </p:cTn>
                              </p:par>
                              <p:par>
                                <p:cTn id="25" presetID="10" presetClass="entr" presetSubtype="0" fill="hold" grpId="0" nodeType="withEffect">
                                  <p:stCondLst>
                                    <p:cond delay="1600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100"/>
                                        <p:tgtEl>
                                          <p:spTgt spid="29"/>
                                        </p:tgtEl>
                                      </p:cBhvr>
                                    </p:animEffect>
                                  </p:childTnLst>
                                  <p:subTnLst>
                                    <p:set>
                                      <p:cBhvr override="childStyle">
                                        <p:cTn dur="1" fill="hold" display="0" masterRel="sameClick" afterEffect="1">
                                          <p:stCondLst>
                                            <p:cond evt="end" delay="0">
                                              <p:tn val="25"/>
                                            </p:cond>
                                          </p:stCondLst>
                                        </p:cTn>
                                        <p:tgtEl>
                                          <p:spTgt spid="29"/>
                                        </p:tgtEl>
                                        <p:attrNameLst>
                                          <p:attrName>style.visibility</p:attrName>
                                        </p:attrNameLst>
                                      </p:cBhvr>
                                      <p:to>
                                        <p:strVal val="hidden"/>
                                      </p:to>
                                    </p:set>
                                  </p:subTnLst>
                                </p:cTn>
                              </p:par>
                              <p:par>
                                <p:cTn id="28" presetID="22" presetClass="entr" presetSubtype="1" fill="hold" nodeType="withEffect">
                                  <p:stCondLst>
                                    <p:cond delay="16900"/>
                                  </p:stCondLst>
                                  <p:childTnLst>
                                    <p:set>
                                      <p:cBhvr>
                                        <p:cTn id="29" dur="1" fill="hold">
                                          <p:stCondLst>
                                            <p:cond delay="0"/>
                                          </p:stCondLst>
                                        </p:cTn>
                                        <p:tgtEl>
                                          <p:spTgt spid="28"/>
                                        </p:tgtEl>
                                        <p:attrNameLst>
                                          <p:attrName>style.visibility</p:attrName>
                                        </p:attrNameLst>
                                      </p:cBhvr>
                                      <p:to>
                                        <p:strVal val="visible"/>
                                      </p:to>
                                    </p:set>
                                    <p:animEffect transition="in" filter="wipe(up)">
                                      <p:cBhvr>
                                        <p:cTn id="30" dur="4700"/>
                                        <p:tgtEl>
                                          <p:spTgt spid="28"/>
                                        </p:tgtEl>
                                      </p:cBhvr>
                                    </p:animEffect>
                                  </p:childTnLst>
                                  <p:subTnLst>
                                    <p:set>
                                      <p:cBhvr override="childStyle">
                                        <p:cTn dur="1" fill="hold" display="0" masterRel="sameClick" afterEffect="1">
                                          <p:stCondLst>
                                            <p:cond evt="end" delay="0">
                                              <p:tn val="28"/>
                                            </p:cond>
                                          </p:stCondLst>
                                        </p:cTn>
                                        <p:tgtEl>
                                          <p:spTgt spid="28"/>
                                        </p:tgtEl>
                                        <p:attrNameLst>
                                          <p:attrName>style.visibility</p:attrName>
                                        </p:attrNameLst>
                                      </p:cBhvr>
                                      <p:to>
                                        <p:strVal val="hidden"/>
                                      </p:to>
                                    </p:set>
                                  </p:subTnLst>
                                </p:cTn>
                              </p:par>
                              <p:par>
                                <p:cTn id="31" presetID="10" presetClass="entr" presetSubtype="0" fill="hold" grpId="0" nodeType="withEffect">
                                  <p:stCondLst>
                                    <p:cond delay="2250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3700"/>
                                        <p:tgtEl>
                                          <p:spTgt spid="25"/>
                                        </p:tgtEl>
                                      </p:cBhvr>
                                    </p:animEffect>
                                  </p:childTnLst>
                                  <p:subTnLst>
                                    <p:set>
                                      <p:cBhvr override="childStyle">
                                        <p:cTn dur="1" fill="hold" display="0" masterRel="sameClick" afterEffect="1">
                                          <p:stCondLst>
                                            <p:cond evt="end" delay="0">
                                              <p:tn val="31"/>
                                            </p:cond>
                                          </p:stCondLst>
                                        </p:cTn>
                                        <p:tgtEl>
                                          <p:spTgt spid="25"/>
                                        </p:tgtEl>
                                        <p:attrNameLst>
                                          <p:attrName>style.visibility</p:attrName>
                                        </p:attrNameLst>
                                      </p:cBhvr>
                                      <p:to>
                                        <p:strVal val="hidden"/>
                                      </p:to>
                                    </p:set>
                                  </p:subTnLst>
                                </p:cTn>
                              </p:par>
                              <p:par>
                                <p:cTn id="34" presetID="10" presetClass="entr" presetSubtype="0" fill="hold" grpId="0" nodeType="withEffect">
                                  <p:stCondLst>
                                    <p:cond delay="2570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3300"/>
                                        <p:tgtEl>
                                          <p:spTgt spid="33"/>
                                        </p:tgtEl>
                                      </p:cBhvr>
                                    </p:animEffect>
                                  </p:childTnLst>
                                  <p:subTnLst>
                                    <p:set>
                                      <p:cBhvr override="childStyle">
                                        <p:cTn dur="1" fill="hold" display="0" masterRel="sameClick" afterEffect="1">
                                          <p:stCondLst>
                                            <p:cond evt="end" delay="0">
                                              <p:tn val="34"/>
                                            </p:cond>
                                          </p:stCondLst>
                                        </p:cTn>
                                        <p:tgtEl>
                                          <p:spTgt spid="33"/>
                                        </p:tgtEl>
                                        <p:attrNameLst>
                                          <p:attrName>style.visibility</p:attrName>
                                        </p:attrNameLst>
                                      </p:cBhvr>
                                      <p:to>
                                        <p:strVal val="hidden"/>
                                      </p:to>
                                    </p:set>
                                  </p:subTnLst>
                                </p:cTn>
                              </p:par>
                              <p:par>
                                <p:cTn id="37" presetID="10" presetClass="entr" presetSubtype="0" fill="hold" grpId="0" nodeType="withEffect">
                                  <p:stCondLst>
                                    <p:cond delay="2830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3400"/>
                                        <p:tgtEl>
                                          <p:spTgt spid="36"/>
                                        </p:tgtEl>
                                      </p:cBhvr>
                                    </p:animEffect>
                                  </p:childTnLst>
                                  <p:subTnLst>
                                    <p:set>
                                      <p:cBhvr override="childStyle">
                                        <p:cTn dur="1" fill="hold" display="0" masterRel="sameClick" afterEffect="1">
                                          <p:stCondLst>
                                            <p:cond evt="end" delay="0">
                                              <p:tn val="37"/>
                                            </p:cond>
                                          </p:stCondLst>
                                        </p:cTn>
                                        <p:tgtEl>
                                          <p:spTgt spid="3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100000">
                <p:cTn id="40" fill="hold" display="0">
                  <p:stCondLst>
                    <p:cond delay="indefinite"/>
                  </p:stCondLst>
                  <p:endCondLst>
                    <p:cond evt="onStopAudio" delay="0">
                      <p:tgtEl>
                        <p:sldTgt/>
                      </p:tgtEl>
                    </p:cond>
                  </p:endCondLst>
                </p:cTn>
                <p:tgtEl>
                  <p:spTgt spid="3"/>
                </p:tgtEl>
              </p:cMediaNode>
            </p:audio>
          </p:childTnLst>
        </p:cTn>
      </p:par>
    </p:tnLst>
    <p:bldLst>
      <p:bldP spid="27" grpId="0" animBg="1"/>
      <p:bldP spid="34" grpId="0" animBg="1"/>
      <p:bldP spid="32" grpId="0" animBg="1"/>
      <p:bldP spid="29" grpId="0" animBg="1"/>
      <p:bldP spid="25" grpId="0" animBg="1"/>
      <p:bldP spid="33" grpId="0" animBg="1"/>
      <p:bldP spid="3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4DA298F30DFD946846B594AF30A1739" ma:contentTypeVersion="12" ma:contentTypeDescription="Create a new document." ma:contentTypeScope="" ma:versionID="da9b5f668b10547586f0c46b37e03935">
  <xsd:schema xmlns:xsd="http://www.w3.org/2001/XMLSchema" xmlns:xs="http://www.w3.org/2001/XMLSchema" xmlns:p="http://schemas.microsoft.com/office/2006/metadata/properties" xmlns:ns2="8381f3be-104b-484e-923f-07a7f5d07ddc" xmlns:ns3="c4876c76-5897-4d5d-ac80-954d0599e137" targetNamespace="http://schemas.microsoft.com/office/2006/metadata/properties" ma:root="true" ma:fieldsID="53a4b1e303d65810efefde2d4da72bb8" ns2:_="" ns3:_="">
    <xsd:import namespace="8381f3be-104b-484e-923f-07a7f5d07ddc"/>
    <xsd:import namespace="c4876c76-5897-4d5d-ac80-954d0599e13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81f3be-104b-484e-923f-07a7f5d07d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4876c76-5897-4d5d-ac80-954d0599e13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c4876c76-5897-4d5d-ac80-954d0599e137">
      <UserInfo>
        <DisplayName>FIRMAN, Karolina</DisplayName>
        <AccountId>340</AccountId>
        <AccountType/>
      </UserInfo>
      <UserInfo>
        <DisplayName>LI, Rachell</DisplayName>
        <AccountId>170</AccountId>
        <AccountType/>
      </UserInfo>
      <UserInfo>
        <DisplayName>CHU, Minh</DisplayName>
        <AccountId>14</AccountId>
        <AccountType/>
      </UserInfo>
      <UserInfo>
        <DisplayName>PAULIC, David</DisplayName>
        <AccountId>44</AccountId>
        <AccountType/>
      </UserInfo>
      <UserInfo>
        <DisplayName>DELANEY, Candice</DisplayName>
        <AccountId>26</AccountId>
        <AccountType/>
      </UserInfo>
      <UserInfo>
        <DisplayName>GREENWOOD, Shy</DisplayName>
        <AccountId>239</AccountId>
        <AccountType/>
      </UserInfo>
      <UserInfo>
        <DisplayName>BOWER, Jessica</DisplayName>
        <AccountId>52</AccountId>
        <AccountType/>
      </UserInfo>
    </SharedWithUsers>
  </documentManagement>
</p:properties>
</file>

<file path=customXml/itemProps1.xml><?xml version="1.0" encoding="utf-8"?>
<ds:datastoreItem xmlns:ds="http://schemas.openxmlformats.org/officeDocument/2006/customXml" ds:itemID="{BA0315B4-3C1A-4247-8C81-BBE6DFDFCE3F}">
  <ds:schemaRefs>
    <ds:schemaRef ds:uri="http://schemas.microsoft.com/sharepoint/v3/contenttype/forms"/>
  </ds:schemaRefs>
</ds:datastoreItem>
</file>

<file path=customXml/itemProps2.xml><?xml version="1.0" encoding="utf-8"?>
<ds:datastoreItem xmlns:ds="http://schemas.openxmlformats.org/officeDocument/2006/customXml" ds:itemID="{A8CCE319-5229-45CC-88F2-6DAF9BB3A379}">
  <ds:schemaRefs>
    <ds:schemaRef ds:uri="8381f3be-104b-484e-923f-07a7f5d07ddc"/>
    <ds:schemaRef ds:uri="c4876c76-5897-4d5d-ac80-954d0599e13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2407C6B-F5DA-4FBA-BBBE-31920F664465}">
  <ds:schemaRefs>
    <ds:schemaRef ds:uri="c4876c76-5897-4d5d-ac80-954d0599e137"/>
    <ds:schemaRef ds:uri="http://purl.org/dc/dcmitype/"/>
    <ds:schemaRef ds:uri="http://schemas.openxmlformats.org/package/2006/metadata/core-properties"/>
    <ds:schemaRef ds:uri="http://purl.org/dc/elements/1.1/"/>
    <ds:schemaRef ds:uri="http://schemas.microsoft.com/office/2006/metadata/properties"/>
    <ds:schemaRef ds:uri="http://schemas.microsoft.com/office/2006/documentManagement/types"/>
    <ds:schemaRef ds:uri="http://purl.org/dc/terms/"/>
    <ds:schemaRef ds:uri="http://schemas.microsoft.com/office/infopath/2007/PartnerControls"/>
    <ds:schemaRef ds:uri="8381f3be-104b-484e-923f-07a7f5d07ddc"/>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10</TotalTime>
  <Words>972</Words>
  <Application>Microsoft Office PowerPoint</Application>
  <PresentationFormat>Widescreen</PresentationFormat>
  <Paragraphs>78</Paragraphs>
  <Slides>11</Slides>
  <Notes>11</Notes>
  <HiddenSlides>0</HiddenSlides>
  <MMClips>12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Fave Script Bold Pro</vt:lpstr>
      <vt:lpstr>Segoe UI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GREENWOOD, Shy</dc:creator>
  <cp:lastModifiedBy>BORODA, Libi</cp:lastModifiedBy>
  <cp:revision>4</cp:revision>
  <dcterms:created xsi:type="dcterms:W3CDTF">2024-03-21T19:39:36Z</dcterms:created>
  <dcterms:modified xsi:type="dcterms:W3CDTF">2024-05-17T00:50:45Z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0x01010004DA298F30DFD946846B594AF30A1739</vt:lpwstr>
  </property>
</Properties>
</file>