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3" r:id="rId4"/>
  </p:sldMasterIdLst>
  <p:notesMasterIdLst>
    <p:notesMasterId r:id="rId35"/>
  </p:notesMasterIdLst>
  <p:handoutMasterIdLst>
    <p:handoutMasterId r:id="rId36"/>
  </p:handoutMasterIdLst>
  <p:sldIdLst>
    <p:sldId id="455" r:id="rId5"/>
    <p:sldId id="467" r:id="rId6"/>
    <p:sldId id="470" r:id="rId7"/>
    <p:sldId id="468" r:id="rId8"/>
    <p:sldId id="472" r:id="rId9"/>
    <p:sldId id="473" r:id="rId10"/>
    <p:sldId id="474" r:id="rId11"/>
    <p:sldId id="471" r:id="rId12"/>
    <p:sldId id="532" r:id="rId13"/>
    <p:sldId id="460" r:id="rId14"/>
    <p:sldId id="461" r:id="rId15"/>
    <p:sldId id="526" r:id="rId16"/>
    <p:sldId id="524" r:id="rId17"/>
    <p:sldId id="525" r:id="rId18"/>
    <p:sldId id="527" r:id="rId19"/>
    <p:sldId id="528" r:id="rId20"/>
    <p:sldId id="529" r:id="rId21"/>
    <p:sldId id="530" r:id="rId22"/>
    <p:sldId id="531" r:id="rId23"/>
    <p:sldId id="544" r:id="rId24"/>
    <p:sldId id="458" r:id="rId25"/>
    <p:sldId id="533" r:id="rId26"/>
    <p:sldId id="536" r:id="rId27"/>
    <p:sldId id="534" r:id="rId28"/>
    <p:sldId id="537" r:id="rId29"/>
    <p:sldId id="538" r:id="rId30"/>
    <p:sldId id="543" r:id="rId31"/>
    <p:sldId id="541" r:id="rId32"/>
    <p:sldId id="539" r:id="rId33"/>
    <p:sldId id="5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96A801-44BE-87FA-4B94-25D9B270C822}" name="KINGSFORD, Richard" initials="KR" userId="S::KINGRI@health.gov.au::784ec017-db6c-46f2-a360-abfbe82353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A96"/>
    <a:srgbClr val="FFFFFF"/>
    <a:srgbClr val="153A6E"/>
    <a:srgbClr val="F1F2F2"/>
    <a:srgbClr val="00B4C4"/>
    <a:srgbClr val="005CAB"/>
    <a:srgbClr val="00727E"/>
    <a:srgbClr val="004C91"/>
    <a:srgbClr val="153A96"/>
    <a:srgbClr val="009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8" autoAdjust="0"/>
    <p:restoredTop sz="94898"/>
  </p:normalViewPr>
  <p:slideViewPr>
    <p:cSldViewPr snapToGrid="0" snapToObjects="1">
      <p:cViewPr varScale="1">
        <p:scale>
          <a:sx n="67" d="100"/>
          <a:sy n="67" d="100"/>
        </p:scale>
        <p:origin x="66" y="35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6EF9B-FF41-453F-A2D7-1B8500EE151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645C263F-958E-451E-AC8B-25927D15CD37}">
      <dgm:prSet phldrT="[Text]"/>
      <dgm:spPr/>
      <dgm:t>
        <a:bodyPr/>
        <a:lstStyle/>
        <a:p>
          <a:r>
            <a:rPr lang="en-AU" dirty="0"/>
            <a:t>About the QUDTP Program</a:t>
          </a:r>
        </a:p>
      </dgm:t>
    </dgm:pt>
    <dgm:pt modelId="{696E763D-D0D7-44D7-A14C-A97A6D5BD752}" type="parTrans" cxnId="{DD8107F4-ABAE-48D8-8C78-9AED40868075}">
      <dgm:prSet/>
      <dgm:spPr/>
      <dgm:t>
        <a:bodyPr/>
        <a:lstStyle/>
        <a:p>
          <a:endParaRPr lang="en-AU"/>
        </a:p>
      </dgm:t>
    </dgm:pt>
    <dgm:pt modelId="{1D0BC69F-9E0C-4A3F-9E08-8652A61D0145}" type="sibTrans" cxnId="{DD8107F4-ABAE-48D8-8C78-9AED40868075}">
      <dgm:prSet/>
      <dgm:spPr/>
      <dgm:t>
        <a:bodyPr/>
        <a:lstStyle/>
        <a:p>
          <a:endParaRPr lang="en-AU"/>
        </a:p>
      </dgm:t>
    </dgm:pt>
    <dgm:pt modelId="{2AD42653-5856-429D-BDC8-D9F988BCB8E5}">
      <dgm:prSet phldrT="[Text]"/>
      <dgm:spPr/>
      <dgm:t>
        <a:bodyPr/>
        <a:lstStyle/>
        <a:p>
          <a:r>
            <a:rPr lang="en-AU" dirty="0"/>
            <a:t>QUDTP Program Objectives</a:t>
          </a:r>
        </a:p>
      </dgm:t>
    </dgm:pt>
    <dgm:pt modelId="{F8DA0BBE-8712-45FF-B92E-38B909058C91}" type="parTrans" cxnId="{A7308A39-B12A-4396-8FA2-E08158E933DD}">
      <dgm:prSet/>
      <dgm:spPr/>
      <dgm:t>
        <a:bodyPr/>
        <a:lstStyle/>
        <a:p>
          <a:endParaRPr lang="en-AU"/>
        </a:p>
      </dgm:t>
    </dgm:pt>
    <dgm:pt modelId="{2798324D-3AA2-40E5-90DA-68F840C944FA}" type="sibTrans" cxnId="{A7308A39-B12A-4396-8FA2-E08158E933DD}">
      <dgm:prSet/>
      <dgm:spPr/>
      <dgm:t>
        <a:bodyPr/>
        <a:lstStyle/>
        <a:p>
          <a:endParaRPr lang="en-AU"/>
        </a:p>
      </dgm:t>
    </dgm:pt>
    <dgm:pt modelId="{A4DEC15A-87A2-4C8F-BC6A-6B7B00DCD79F}">
      <dgm:prSet phldrT="[Text]"/>
      <dgm:spPr/>
      <dgm:t>
        <a:bodyPr/>
        <a:lstStyle/>
        <a:p>
          <a:r>
            <a:rPr lang="en-AU" dirty="0"/>
            <a:t>About the Grant Opportunities</a:t>
          </a:r>
        </a:p>
      </dgm:t>
    </dgm:pt>
    <dgm:pt modelId="{48712AFD-B9C7-4B5D-BE3A-FDDAF16BBF77}" type="parTrans" cxnId="{7673F508-94DC-4E3A-BE0C-6249536E89E7}">
      <dgm:prSet/>
      <dgm:spPr/>
      <dgm:t>
        <a:bodyPr/>
        <a:lstStyle/>
        <a:p>
          <a:endParaRPr lang="en-AU"/>
        </a:p>
      </dgm:t>
    </dgm:pt>
    <dgm:pt modelId="{CAEED58F-DE90-4EDA-B24A-05F6D8DB7FC0}" type="sibTrans" cxnId="{7673F508-94DC-4E3A-BE0C-6249536E89E7}">
      <dgm:prSet/>
      <dgm:spPr/>
      <dgm:t>
        <a:bodyPr/>
        <a:lstStyle/>
        <a:p>
          <a:endParaRPr lang="en-AU"/>
        </a:p>
      </dgm:t>
    </dgm:pt>
    <dgm:pt modelId="{BF3975FB-68BC-44D8-9A42-BDDF16BE3171}">
      <dgm:prSet/>
      <dgm:spPr/>
      <dgm:t>
        <a:bodyPr/>
        <a:lstStyle/>
        <a:p>
          <a:r>
            <a:rPr lang="en-AU" dirty="0"/>
            <a:t>Timeframes, Funding and Criteria</a:t>
          </a:r>
        </a:p>
      </dgm:t>
    </dgm:pt>
    <dgm:pt modelId="{B510787C-B9BC-4FBA-A319-0E13618A3522}" type="parTrans" cxnId="{5023D3FD-B309-4E41-BA3E-01E5DFD9BC7F}">
      <dgm:prSet/>
      <dgm:spPr/>
      <dgm:t>
        <a:bodyPr/>
        <a:lstStyle/>
        <a:p>
          <a:endParaRPr lang="en-AU"/>
        </a:p>
      </dgm:t>
    </dgm:pt>
    <dgm:pt modelId="{76B22F95-3A4F-43B2-AD86-6707AE1C6460}" type="sibTrans" cxnId="{5023D3FD-B309-4E41-BA3E-01E5DFD9BC7F}">
      <dgm:prSet/>
      <dgm:spPr/>
      <dgm:t>
        <a:bodyPr/>
        <a:lstStyle/>
        <a:p>
          <a:endParaRPr lang="en-AU"/>
        </a:p>
      </dgm:t>
    </dgm:pt>
    <dgm:pt modelId="{D192AA4E-9C4F-4661-972A-12DABEC39BFA}">
      <dgm:prSet/>
      <dgm:spPr/>
      <dgm:t>
        <a:bodyPr/>
        <a:lstStyle/>
        <a:p>
          <a:r>
            <a:rPr lang="en-AU" dirty="0"/>
            <a:t>The Application Process</a:t>
          </a:r>
        </a:p>
      </dgm:t>
    </dgm:pt>
    <dgm:pt modelId="{F11115CD-F304-43C2-AAF4-101FBEF00C3C}" type="parTrans" cxnId="{C2D5CA3E-7433-4F0F-80E0-02FB015CA478}">
      <dgm:prSet/>
      <dgm:spPr/>
      <dgm:t>
        <a:bodyPr/>
        <a:lstStyle/>
        <a:p>
          <a:endParaRPr lang="en-AU"/>
        </a:p>
      </dgm:t>
    </dgm:pt>
    <dgm:pt modelId="{8F818891-FA24-479A-A0F6-9446FBFEA147}" type="sibTrans" cxnId="{C2D5CA3E-7433-4F0F-80E0-02FB015CA478}">
      <dgm:prSet/>
      <dgm:spPr/>
      <dgm:t>
        <a:bodyPr/>
        <a:lstStyle/>
        <a:p>
          <a:endParaRPr lang="en-AU"/>
        </a:p>
      </dgm:t>
    </dgm:pt>
    <dgm:pt modelId="{D00E78A9-84B9-4D3D-AD13-6316DDA8E6D2}">
      <dgm:prSet/>
      <dgm:spPr/>
      <dgm:t>
        <a:bodyPr/>
        <a:lstStyle/>
        <a:p>
          <a:r>
            <a:rPr lang="en-AU" dirty="0"/>
            <a:t>Questions</a:t>
          </a:r>
        </a:p>
      </dgm:t>
    </dgm:pt>
    <dgm:pt modelId="{24B94B8F-D78C-4E5B-A620-600328ADE67D}" type="parTrans" cxnId="{607558A8-5FCB-40E2-8705-1B04962BD00A}">
      <dgm:prSet/>
      <dgm:spPr/>
      <dgm:t>
        <a:bodyPr/>
        <a:lstStyle/>
        <a:p>
          <a:endParaRPr lang="en-AU"/>
        </a:p>
      </dgm:t>
    </dgm:pt>
    <dgm:pt modelId="{B156ECB7-71A6-4517-A208-4C1EE067653C}" type="sibTrans" cxnId="{607558A8-5FCB-40E2-8705-1B04962BD00A}">
      <dgm:prSet/>
      <dgm:spPr/>
      <dgm:t>
        <a:bodyPr/>
        <a:lstStyle/>
        <a:p>
          <a:endParaRPr lang="en-AU"/>
        </a:p>
      </dgm:t>
    </dgm:pt>
    <dgm:pt modelId="{E2C5EBC3-ECDD-4193-95DC-53B4654BEB64}" type="pres">
      <dgm:prSet presAssocID="{15E6EF9B-FF41-453F-A2D7-1B8500EE1519}" presName="linear" presStyleCnt="0">
        <dgm:presLayoutVars>
          <dgm:dir/>
          <dgm:animLvl val="lvl"/>
          <dgm:resizeHandles val="exact"/>
        </dgm:presLayoutVars>
      </dgm:prSet>
      <dgm:spPr/>
    </dgm:pt>
    <dgm:pt modelId="{E7735212-FC9D-46EB-B982-7ADE9E64224B}" type="pres">
      <dgm:prSet presAssocID="{645C263F-958E-451E-AC8B-25927D15CD37}" presName="parentLin" presStyleCnt="0"/>
      <dgm:spPr/>
    </dgm:pt>
    <dgm:pt modelId="{7A2D0AF4-6AC1-4EFC-8247-2AF284903DF1}" type="pres">
      <dgm:prSet presAssocID="{645C263F-958E-451E-AC8B-25927D15CD37}" presName="parentLeftMargin" presStyleLbl="node1" presStyleIdx="0" presStyleCnt="6"/>
      <dgm:spPr/>
    </dgm:pt>
    <dgm:pt modelId="{F49DFA15-CC6B-4DD9-B44F-9427E0B2E350}" type="pres">
      <dgm:prSet presAssocID="{645C263F-958E-451E-AC8B-25927D15CD37}" presName="parentText" presStyleLbl="node1" presStyleIdx="0" presStyleCnt="6">
        <dgm:presLayoutVars>
          <dgm:chMax val="0"/>
          <dgm:bulletEnabled val="1"/>
        </dgm:presLayoutVars>
      </dgm:prSet>
      <dgm:spPr/>
    </dgm:pt>
    <dgm:pt modelId="{9023A574-D644-4A15-BA94-6A98227E4FC2}" type="pres">
      <dgm:prSet presAssocID="{645C263F-958E-451E-AC8B-25927D15CD37}" presName="negativeSpace" presStyleCnt="0"/>
      <dgm:spPr/>
    </dgm:pt>
    <dgm:pt modelId="{C76B422D-D919-49E7-9797-F544FF6EC569}" type="pres">
      <dgm:prSet presAssocID="{645C263F-958E-451E-AC8B-25927D15CD37}" presName="childText" presStyleLbl="conFgAcc1" presStyleIdx="0" presStyleCnt="6">
        <dgm:presLayoutVars>
          <dgm:bulletEnabled val="1"/>
        </dgm:presLayoutVars>
      </dgm:prSet>
      <dgm:spPr/>
    </dgm:pt>
    <dgm:pt modelId="{F7CE9141-95BC-4347-8E8E-0D7D2087CEC1}" type="pres">
      <dgm:prSet presAssocID="{1D0BC69F-9E0C-4A3F-9E08-8652A61D0145}" presName="spaceBetweenRectangles" presStyleCnt="0"/>
      <dgm:spPr/>
    </dgm:pt>
    <dgm:pt modelId="{D77BE394-3810-430B-9106-E7A73754076A}" type="pres">
      <dgm:prSet presAssocID="{2AD42653-5856-429D-BDC8-D9F988BCB8E5}" presName="parentLin" presStyleCnt="0"/>
      <dgm:spPr/>
    </dgm:pt>
    <dgm:pt modelId="{41C013B5-FE49-4C45-82A0-EA8B74FD2B73}" type="pres">
      <dgm:prSet presAssocID="{2AD42653-5856-429D-BDC8-D9F988BCB8E5}" presName="parentLeftMargin" presStyleLbl="node1" presStyleIdx="0" presStyleCnt="6"/>
      <dgm:spPr/>
    </dgm:pt>
    <dgm:pt modelId="{B10999EA-91E9-4FD8-A278-221657D03D2F}" type="pres">
      <dgm:prSet presAssocID="{2AD42653-5856-429D-BDC8-D9F988BCB8E5}" presName="parentText" presStyleLbl="node1" presStyleIdx="1" presStyleCnt="6">
        <dgm:presLayoutVars>
          <dgm:chMax val="0"/>
          <dgm:bulletEnabled val="1"/>
        </dgm:presLayoutVars>
      </dgm:prSet>
      <dgm:spPr/>
    </dgm:pt>
    <dgm:pt modelId="{80545CF5-51C5-43DC-9C77-83306418704E}" type="pres">
      <dgm:prSet presAssocID="{2AD42653-5856-429D-BDC8-D9F988BCB8E5}" presName="negativeSpace" presStyleCnt="0"/>
      <dgm:spPr/>
    </dgm:pt>
    <dgm:pt modelId="{E35DD572-BCF1-45A7-8C7D-3D83BB855E09}" type="pres">
      <dgm:prSet presAssocID="{2AD42653-5856-429D-BDC8-D9F988BCB8E5}" presName="childText" presStyleLbl="conFgAcc1" presStyleIdx="1" presStyleCnt="6">
        <dgm:presLayoutVars>
          <dgm:bulletEnabled val="1"/>
        </dgm:presLayoutVars>
      </dgm:prSet>
      <dgm:spPr/>
    </dgm:pt>
    <dgm:pt modelId="{F1C69283-C6D9-449E-88B5-772E4ACA30A0}" type="pres">
      <dgm:prSet presAssocID="{2798324D-3AA2-40E5-90DA-68F840C944FA}" presName="spaceBetweenRectangles" presStyleCnt="0"/>
      <dgm:spPr/>
    </dgm:pt>
    <dgm:pt modelId="{6A21EB4C-1331-4BEC-A086-667801EA66CC}" type="pres">
      <dgm:prSet presAssocID="{A4DEC15A-87A2-4C8F-BC6A-6B7B00DCD79F}" presName="parentLin" presStyleCnt="0"/>
      <dgm:spPr/>
    </dgm:pt>
    <dgm:pt modelId="{AA393D92-0A10-456A-A3CB-390CCAC6E124}" type="pres">
      <dgm:prSet presAssocID="{A4DEC15A-87A2-4C8F-BC6A-6B7B00DCD79F}" presName="parentLeftMargin" presStyleLbl="node1" presStyleIdx="1" presStyleCnt="6"/>
      <dgm:spPr/>
    </dgm:pt>
    <dgm:pt modelId="{86965F7C-BF12-4B98-989B-0CC3319F6343}" type="pres">
      <dgm:prSet presAssocID="{A4DEC15A-87A2-4C8F-BC6A-6B7B00DCD79F}" presName="parentText" presStyleLbl="node1" presStyleIdx="2" presStyleCnt="6">
        <dgm:presLayoutVars>
          <dgm:chMax val="0"/>
          <dgm:bulletEnabled val="1"/>
        </dgm:presLayoutVars>
      </dgm:prSet>
      <dgm:spPr/>
    </dgm:pt>
    <dgm:pt modelId="{138817C2-D2AC-4E12-92CA-15829E07BC2C}" type="pres">
      <dgm:prSet presAssocID="{A4DEC15A-87A2-4C8F-BC6A-6B7B00DCD79F}" presName="negativeSpace" presStyleCnt="0"/>
      <dgm:spPr/>
    </dgm:pt>
    <dgm:pt modelId="{014EC918-D1CA-4C02-9DA3-09ECD30E0A93}" type="pres">
      <dgm:prSet presAssocID="{A4DEC15A-87A2-4C8F-BC6A-6B7B00DCD79F}" presName="childText" presStyleLbl="conFgAcc1" presStyleIdx="2" presStyleCnt="6">
        <dgm:presLayoutVars>
          <dgm:bulletEnabled val="1"/>
        </dgm:presLayoutVars>
      </dgm:prSet>
      <dgm:spPr/>
    </dgm:pt>
    <dgm:pt modelId="{06AD63BE-3DF0-4160-9480-9F0943D9C906}" type="pres">
      <dgm:prSet presAssocID="{CAEED58F-DE90-4EDA-B24A-05F6D8DB7FC0}" presName="spaceBetweenRectangles" presStyleCnt="0"/>
      <dgm:spPr/>
    </dgm:pt>
    <dgm:pt modelId="{651A8FB9-EA98-4017-83EE-7219F6458787}" type="pres">
      <dgm:prSet presAssocID="{BF3975FB-68BC-44D8-9A42-BDDF16BE3171}" presName="parentLin" presStyleCnt="0"/>
      <dgm:spPr/>
    </dgm:pt>
    <dgm:pt modelId="{42873B6A-EF09-4AE1-940C-3C10042B5137}" type="pres">
      <dgm:prSet presAssocID="{BF3975FB-68BC-44D8-9A42-BDDF16BE3171}" presName="parentLeftMargin" presStyleLbl="node1" presStyleIdx="2" presStyleCnt="6"/>
      <dgm:spPr/>
    </dgm:pt>
    <dgm:pt modelId="{598E0C63-5E50-4083-8BF8-D1FB24E20EFB}" type="pres">
      <dgm:prSet presAssocID="{BF3975FB-68BC-44D8-9A42-BDDF16BE3171}" presName="parentText" presStyleLbl="node1" presStyleIdx="3" presStyleCnt="6">
        <dgm:presLayoutVars>
          <dgm:chMax val="0"/>
          <dgm:bulletEnabled val="1"/>
        </dgm:presLayoutVars>
      </dgm:prSet>
      <dgm:spPr/>
    </dgm:pt>
    <dgm:pt modelId="{C45170C4-AF7D-435D-B00B-D2323EB6231C}" type="pres">
      <dgm:prSet presAssocID="{BF3975FB-68BC-44D8-9A42-BDDF16BE3171}" presName="negativeSpace" presStyleCnt="0"/>
      <dgm:spPr/>
    </dgm:pt>
    <dgm:pt modelId="{3D979278-CF4D-45F3-988C-25037CBCA0DD}" type="pres">
      <dgm:prSet presAssocID="{BF3975FB-68BC-44D8-9A42-BDDF16BE3171}" presName="childText" presStyleLbl="conFgAcc1" presStyleIdx="3" presStyleCnt="6">
        <dgm:presLayoutVars>
          <dgm:bulletEnabled val="1"/>
        </dgm:presLayoutVars>
      </dgm:prSet>
      <dgm:spPr/>
    </dgm:pt>
    <dgm:pt modelId="{190DEFEF-CA0E-474E-93CE-12FFFC60471D}" type="pres">
      <dgm:prSet presAssocID="{76B22F95-3A4F-43B2-AD86-6707AE1C6460}" presName="spaceBetweenRectangles" presStyleCnt="0"/>
      <dgm:spPr/>
    </dgm:pt>
    <dgm:pt modelId="{105E7C94-1109-41C2-B344-2287896A057C}" type="pres">
      <dgm:prSet presAssocID="{D192AA4E-9C4F-4661-972A-12DABEC39BFA}" presName="parentLin" presStyleCnt="0"/>
      <dgm:spPr/>
    </dgm:pt>
    <dgm:pt modelId="{C9BAA9A9-6CBB-4AD5-8BFA-6638F11C3DF7}" type="pres">
      <dgm:prSet presAssocID="{D192AA4E-9C4F-4661-972A-12DABEC39BFA}" presName="parentLeftMargin" presStyleLbl="node1" presStyleIdx="3" presStyleCnt="6"/>
      <dgm:spPr/>
    </dgm:pt>
    <dgm:pt modelId="{AA5F8DE5-00AE-46B6-88B0-D1B6F0559B02}" type="pres">
      <dgm:prSet presAssocID="{D192AA4E-9C4F-4661-972A-12DABEC39BFA}" presName="parentText" presStyleLbl="node1" presStyleIdx="4" presStyleCnt="6">
        <dgm:presLayoutVars>
          <dgm:chMax val="0"/>
          <dgm:bulletEnabled val="1"/>
        </dgm:presLayoutVars>
      </dgm:prSet>
      <dgm:spPr/>
    </dgm:pt>
    <dgm:pt modelId="{DA5F42B8-83F0-4EAA-88A0-9C6AE8CDFED5}" type="pres">
      <dgm:prSet presAssocID="{D192AA4E-9C4F-4661-972A-12DABEC39BFA}" presName="negativeSpace" presStyleCnt="0"/>
      <dgm:spPr/>
    </dgm:pt>
    <dgm:pt modelId="{19255DB6-B7E7-4DC7-93C2-C7B4BBE73763}" type="pres">
      <dgm:prSet presAssocID="{D192AA4E-9C4F-4661-972A-12DABEC39BFA}" presName="childText" presStyleLbl="conFgAcc1" presStyleIdx="4" presStyleCnt="6">
        <dgm:presLayoutVars>
          <dgm:bulletEnabled val="1"/>
        </dgm:presLayoutVars>
      </dgm:prSet>
      <dgm:spPr/>
    </dgm:pt>
    <dgm:pt modelId="{0D4777B2-401D-4E73-B771-5D22B9464C5F}" type="pres">
      <dgm:prSet presAssocID="{8F818891-FA24-479A-A0F6-9446FBFEA147}" presName="spaceBetweenRectangles" presStyleCnt="0"/>
      <dgm:spPr/>
    </dgm:pt>
    <dgm:pt modelId="{2FD8A7B9-E23F-4CC5-85EE-718F1045D7DF}" type="pres">
      <dgm:prSet presAssocID="{D00E78A9-84B9-4D3D-AD13-6316DDA8E6D2}" presName="parentLin" presStyleCnt="0"/>
      <dgm:spPr/>
    </dgm:pt>
    <dgm:pt modelId="{3FFB86A4-2436-4161-9131-F99F10066AAA}" type="pres">
      <dgm:prSet presAssocID="{D00E78A9-84B9-4D3D-AD13-6316DDA8E6D2}" presName="parentLeftMargin" presStyleLbl="node1" presStyleIdx="4" presStyleCnt="6"/>
      <dgm:spPr/>
    </dgm:pt>
    <dgm:pt modelId="{7EE00FBA-7511-4C86-913C-E4F5BD2DA07E}" type="pres">
      <dgm:prSet presAssocID="{D00E78A9-84B9-4D3D-AD13-6316DDA8E6D2}" presName="parentText" presStyleLbl="node1" presStyleIdx="5" presStyleCnt="6">
        <dgm:presLayoutVars>
          <dgm:chMax val="0"/>
          <dgm:bulletEnabled val="1"/>
        </dgm:presLayoutVars>
      </dgm:prSet>
      <dgm:spPr/>
    </dgm:pt>
    <dgm:pt modelId="{8A3C1C98-1688-4924-9831-17B72B0B014C}" type="pres">
      <dgm:prSet presAssocID="{D00E78A9-84B9-4D3D-AD13-6316DDA8E6D2}" presName="negativeSpace" presStyleCnt="0"/>
      <dgm:spPr/>
    </dgm:pt>
    <dgm:pt modelId="{6B164B6C-0503-43C2-80E4-143F48D2EA0D}" type="pres">
      <dgm:prSet presAssocID="{D00E78A9-84B9-4D3D-AD13-6316DDA8E6D2}" presName="childText" presStyleLbl="conFgAcc1" presStyleIdx="5" presStyleCnt="6">
        <dgm:presLayoutVars>
          <dgm:bulletEnabled val="1"/>
        </dgm:presLayoutVars>
      </dgm:prSet>
      <dgm:spPr/>
    </dgm:pt>
  </dgm:ptLst>
  <dgm:cxnLst>
    <dgm:cxn modelId="{7673F508-94DC-4E3A-BE0C-6249536E89E7}" srcId="{15E6EF9B-FF41-453F-A2D7-1B8500EE1519}" destId="{A4DEC15A-87A2-4C8F-BC6A-6B7B00DCD79F}" srcOrd="2" destOrd="0" parTransId="{48712AFD-B9C7-4B5D-BE3A-FDDAF16BBF77}" sibTransId="{CAEED58F-DE90-4EDA-B24A-05F6D8DB7FC0}"/>
    <dgm:cxn modelId="{CEA00909-55A4-4488-A34B-18B65372E690}" type="presOf" srcId="{15E6EF9B-FF41-453F-A2D7-1B8500EE1519}" destId="{E2C5EBC3-ECDD-4193-95DC-53B4654BEB64}" srcOrd="0" destOrd="0" presId="urn:microsoft.com/office/officeart/2005/8/layout/list1"/>
    <dgm:cxn modelId="{FC2D601A-24EA-474D-8139-FF2EE5FED0BE}" type="presOf" srcId="{645C263F-958E-451E-AC8B-25927D15CD37}" destId="{7A2D0AF4-6AC1-4EFC-8247-2AF284903DF1}" srcOrd="0" destOrd="0" presId="urn:microsoft.com/office/officeart/2005/8/layout/list1"/>
    <dgm:cxn modelId="{21E9021C-7120-49CC-B90D-6FF24F35660C}" type="presOf" srcId="{D00E78A9-84B9-4D3D-AD13-6316DDA8E6D2}" destId="{3FFB86A4-2436-4161-9131-F99F10066AAA}" srcOrd="0" destOrd="0" presId="urn:microsoft.com/office/officeart/2005/8/layout/list1"/>
    <dgm:cxn modelId="{A7308A39-B12A-4396-8FA2-E08158E933DD}" srcId="{15E6EF9B-FF41-453F-A2D7-1B8500EE1519}" destId="{2AD42653-5856-429D-BDC8-D9F988BCB8E5}" srcOrd="1" destOrd="0" parTransId="{F8DA0BBE-8712-45FF-B92E-38B909058C91}" sibTransId="{2798324D-3AA2-40E5-90DA-68F840C944FA}"/>
    <dgm:cxn modelId="{C2D5CA3E-7433-4F0F-80E0-02FB015CA478}" srcId="{15E6EF9B-FF41-453F-A2D7-1B8500EE1519}" destId="{D192AA4E-9C4F-4661-972A-12DABEC39BFA}" srcOrd="4" destOrd="0" parTransId="{F11115CD-F304-43C2-AAF4-101FBEF00C3C}" sibTransId="{8F818891-FA24-479A-A0F6-9446FBFEA147}"/>
    <dgm:cxn modelId="{A016F965-452E-4559-9D01-3E1847F40C0A}" type="presOf" srcId="{A4DEC15A-87A2-4C8F-BC6A-6B7B00DCD79F}" destId="{86965F7C-BF12-4B98-989B-0CC3319F6343}" srcOrd="1" destOrd="0" presId="urn:microsoft.com/office/officeart/2005/8/layout/list1"/>
    <dgm:cxn modelId="{3CBEE06C-D005-4641-A3F7-6F6387269E7E}" type="presOf" srcId="{BF3975FB-68BC-44D8-9A42-BDDF16BE3171}" destId="{42873B6A-EF09-4AE1-940C-3C10042B5137}" srcOrd="0" destOrd="0" presId="urn:microsoft.com/office/officeart/2005/8/layout/list1"/>
    <dgm:cxn modelId="{7115746F-6D68-4202-80DE-59DBED0E8CE2}" type="presOf" srcId="{645C263F-958E-451E-AC8B-25927D15CD37}" destId="{F49DFA15-CC6B-4DD9-B44F-9427E0B2E350}" srcOrd="1" destOrd="0" presId="urn:microsoft.com/office/officeart/2005/8/layout/list1"/>
    <dgm:cxn modelId="{C25C4553-ED97-472E-9530-BB0E0AF2F591}" type="presOf" srcId="{D00E78A9-84B9-4D3D-AD13-6316DDA8E6D2}" destId="{7EE00FBA-7511-4C86-913C-E4F5BD2DA07E}" srcOrd="1" destOrd="0" presId="urn:microsoft.com/office/officeart/2005/8/layout/list1"/>
    <dgm:cxn modelId="{152C3078-FDD0-421F-BC44-928F7222E70B}" type="presOf" srcId="{BF3975FB-68BC-44D8-9A42-BDDF16BE3171}" destId="{598E0C63-5E50-4083-8BF8-D1FB24E20EFB}" srcOrd="1" destOrd="0" presId="urn:microsoft.com/office/officeart/2005/8/layout/list1"/>
    <dgm:cxn modelId="{298BB97D-2DAE-464C-A154-43DEBCE26F54}" type="presOf" srcId="{D192AA4E-9C4F-4661-972A-12DABEC39BFA}" destId="{AA5F8DE5-00AE-46B6-88B0-D1B6F0559B02}" srcOrd="1" destOrd="0" presId="urn:microsoft.com/office/officeart/2005/8/layout/list1"/>
    <dgm:cxn modelId="{5A2C5F97-A105-4F27-AC08-318500F7B4B6}" type="presOf" srcId="{D192AA4E-9C4F-4661-972A-12DABEC39BFA}" destId="{C9BAA9A9-6CBB-4AD5-8BFA-6638F11C3DF7}" srcOrd="0" destOrd="0" presId="urn:microsoft.com/office/officeart/2005/8/layout/list1"/>
    <dgm:cxn modelId="{54B11AA2-E58C-4594-BCB4-6852E6B30CF3}" type="presOf" srcId="{2AD42653-5856-429D-BDC8-D9F988BCB8E5}" destId="{41C013B5-FE49-4C45-82A0-EA8B74FD2B73}" srcOrd="0" destOrd="0" presId="urn:microsoft.com/office/officeart/2005/8/layout/list1"/>
    <dgm:cxn modelId="{92945BA4-7773-4357-A2DE-3B40C14DA6D4}" type="presOf" srcId="{2AD42653-5856-429D-BDC8-D9F988BCB8E5}" destId="{B10999EA-91E9-4FD8-A278-221657D03D2F}" srcOrd="1" destOrd="0" presId="urn:microsoft.com/office/officeart/2005/8/layout/list1"/>
    <dgm:cxn modelId="{607558A8-5FCB-40E2-8705-1B04962BD00A}" srcId="{15E6EF9B-FF41-453F-A2D7-1B8500EE1519}" destId="{D00E78A9-84B9-4D3D-AD13-6316DDA8E6D2}" srcOrd="5" destOrd="0" parTransId="{24B94B8F-D78C-4E5B-A620-600328ADE67D}" sibTransId="{B156ECB7-71A6-4517-A208-4C1EE067653C}"/>
    <dgm:cxn modelId="{8BD9DAE0-4B2D-4D3B-AAF8-EBB641A9EC5A}" type="presOf" srcId="{A4DEC15A-87A2-4C8F-BC6A-6B7B00DCD79F}" destId="{AA393D92-0A10-456A-A3CB-390CCAC6E124}" srcOrd="0" destOrd="0" presId="urn:microsoft.com/office/officeart/2005/8/layout/list1"/>
    <dgm:cxn modelId="{DD8107F4-ABAE-48D8-8C78-9AED40868075}" srcId="{15E6EF9B-FF41-453F-A2D7-1B8500EE1519}" destId="{645C263F-958E-451E-AC8B-25927D15CD37}" srcOrd="0" destOrd="0" parTransId="{696E763D-D0D7-44D7-A14C-A97A6D5BD752}" sibTransId="{1D0BC69F-9E0C-4A3F-9E08-8652A61D0145}"/>
    <dgm:cxn modelId="{5023D3FD-B309-4E41-BA3E-01E5DFD9BC7F}" srcId="{15E6EF9B-FF41-453F-A2D7-1B8500EE1519}" destId="{BF3975FB-68BC-44D8-9A42-BDDF16BE3171}" srcOrd="3" destOrd="0" parTransId="{B510787C-B9BC-4FBA-A319-0E13618A3522}" sibTransId="{76B22F95-3A4F-43B2-AD86-6707AE1C6460}"/>
    <dgm:cxn modelId="{1CBAFE06-7C0F-4B50-8E5B-88BB1ACB9518}" type="presParOf" srcId="{E2C5EBC3-ECDD-4193-95DC-53B4654BEB64}" destId="{E7735212-FC9D-46EB-B982-7ADE9E64224B}" srcOrd="0" destOrd="0" presId="urn:microsoft.com/office/officeart/2005/8/layout/list1"/>
    <dgm:cxn modelId="{FBBD0D18-8526-491A-A24D-25F36AC6AC65}" type="presParOf" srcId="{E7735212-FC9D-46EB-B982-7ADE9E64224B}" destId="{7A2D0AF4-6AC1-4EFC-8247-2AF284903DF1}" srcOrd="0" destOrd="0" presId="urn:microsoft.com/office/officeart/2005/8/layout/list1"/>
    <dgm:cxn modelId="{57121FA8-1B24-4F3C-B2BA-C1C2B665439F}" type="presParOf" srcId="{E7735212-FC9D-46EB-B982-7ADE9E64224B}" destId="{F49DFA15-CC6B-4DD9-B44F-9427E0B2E350}" srcOrd="1" destOrd="0" presId="urn:microsoft.com/office/officeart/2005/8/layout/list1"/>
    <dgm:cxn modelId="{48A81195-225F-421D-B488-C5E832D29234}" type="presParOf" srcId="{E2C5EBC3-ECDD-4193-95DC-53B4654BEB64}" destId="{9023A574-D644-4A15-BA94-6A98227E4FC2}" srcOrd="1" destOrd="0" presId="urn:microsoft.com/office/officeart/2005/8/layout/list1"/>
    <dgm:cxn modelId="{554F7B3B-F488-4124-AF08-84E6B2AA905E}" type="presParOf" srcId="{E2C5EBC3-ECDD-4193-95DC-53B4654BEB64}" destId="{C76B422D-D919-49E7-9797-F544FF6EC569}" srcOrd="2" destOrd="0" presId="urn:microsoft.com/office/officeart/2005/8/layout/list1"/>
    <dgm:cxn modelId="{D2F9593A-200E-4CAE-9EFC-EADF9719EC0B}" type="presParOf" srcId="{E2C5EBC3-ECDD-4193-95DC-53B4654BEB64}" destId="{F7CE9141-95BC-4347-8E8E-0D7D2087CEC1}" srcOrd="3" destOrd="0" presId="urn:microsoft.com/office/officeart/2005/8/layout/list1"/>
    <dgm:cxn modelId="{A1548399-434C-41DC-B37B-7DAB22D80727}" type="presParOf" srcId="{E2C5EBC3-ECDD-4193-95DC-53B4654BEB64}" destId="{D77BE394-3810-430B-9106-E7A73754076A}" srcOrd="4" destOrd="0" presId="urn:microsoft.com/office/officeart/2005/8/layout/list1"/>
    <dgm:cxn modelId="{506C4056-023C-4555-8F2C-3B4306E49A3A}" type="presParOf" srcId="{D77BE394-3810-430B-9106-E7A73754076A}" destId="{41C013B5-FE49-4C45-82A0-EA8B74FD2B73}" srcOrd="0" destOrd="0" presId="urn:microsoft.com/office/officeart/2005/8/layout/list1"/>
    <dgm:cxn modelId="{68D0DC13-3DB7-4E41-B8BD-E64DD797F2FB}" type="presParOf" srcId="{D77BE394-3810-430B-9106-E7A73754076A}" destId="{B10999EA-91E9-4FD8-A278-221657D03D2F}" srcOrd="1" destOrd="0" presId="urn:microsoft.com/office/officeart/2005/8/layout/list1"/>
    <dgm:cxn modelId="{33160882-68B6-46FE-89EB-C020063A4B1F}" type="presParOf" srcId="{E2C5EBC3-ECDD-4193-95DC-53B4654BEB64}" destId="{80545CF5-51C5-43DC-9C77-83306418704E}" srcOrd="5" destOrd="0" presId="urn:microsoft.com/office/officeart/2005/8/layout/list1"/>
    <dgm:cxn modelId="{D2C68BF1-049C-4E85-8F39-4E1AF6C415BE}" type="presParOf" srcId="{E2C5EBC3-ECDD-4193-95DC-53B4654BEB64}" destId="{E35DD572-BCF1-45A7-8C7D-3D83BB855E09}" srcOrd="6" destOrd="0" presId="urn:microsoft.com/office/officeart/2005/8/layout/list1"/>
    <dgm:cxn modelId="{4DFCAB03-760F-4395-AE5C-B66696561D27}" type="presParOf" srcId="{E2C5EBC3-ECDD-4193-95DC-53B4654BEB64}" destId="{F1C69283-C6D9-449E-88B5-772E4ACA30A0}" srcOrd="7" destOrd="0" presId="urn:microsoft.com/office/officeart/2005/8/layout/list1"/>
    <dgm:cxn modelId="{17DCC1DB-F8B5-4392-B604-FBA4575116E5}" type="presParOf" srcId="{E2C5EBC3-ECDD-4193-95DC-53B4654BEB64}" destId="{6A21EB4C-1331-4BEC-A086-667801EA66CC}" srcOrd="8" destOrd="0" presId="urn:microsoft.com/office/officeart/2005/8/layout/list1"/>
    <dgm:cxn modelId="{907D6621-5F06-4C2D-AB4F-70E9A4AF4F07}" type="presParOf" srcId="{6A21EB4C-1331-4BEC-A086-667801EA66CC}" destId="{AA393D92-0A10-456A-A3CB-390CCAC6E124}" srcOrd="0" destOrd="0" presId="urn:microsoft.com/office/officeart/2005/8/layout/list1"/>
    <dgm:cxn modelId="{EE459A7D-6E71-45F2-8C8A-414DD1E429B9}" type="presParOf" srcId="{6A21EB4C-1331-4BEC-A086-667801EA66CC}" destId="{86965F7C-BF12-4B98-989B-0CC3319F6343}" srcOrd="1" destOrd="0" presId="urn:microsoft.com/office/officeart/2005/8/layout/list1"/>
    <dgm:cxn modelId="{3A0D4B5E-5146-4ED4-A2E5-C59A1DD7BB19}" type="presParOf" srcId="{E2C5EBC3-ECDD-4193-95DC-53B4654BEB64}" destId="{138817C2-D2AC-4E12-92CA-15829E07BC2C}" srcOrd="9" destOrd="0" presId="urn:microsoft.com/office/officeart/2005/8/layout/list1"/>
    <dgm:cxn modelId="{0681D71A-D481-41D3-ABA1-A30FE1ABC6EC}" type="presParOf" srcId="{E2C5EBC3-ECDD-4193-95DC-53B4654BEB64}" destId="{014EC918-D1CA-4C02-9DA3-09ECD30E0A93}" srcOrd="10" destOrd="0" presId="urn:microsoft.com/office/officeart/2005/8/layout/list1"/>
    <dgm:cxn modelId="{9E6A1F9F-2075-4D1F-9352-FB79BDDE2BAF}" type="presParOf" srcId="{E2C5EBC3-ECDD-4193-95DC-53B4654BEB64}" destId="{06AD63BE-3DF0-4160-9480-9F0943D9C906}" srcOrd="11" destOrd="0" presId="urn:microsoft.com/office/officeart/2005/8/layout/list1"/>
    <dgm:cxn modelId="{E8187375-9D39-453D-98E3-E6EB479DF099}" type="presParOf" srcId="{E2C5EBC3-ECDD-4193-95DC-53B4654BEB64}" destId="{651A8FB9-EA98-4017-83EE-7219F6458787}" srcOrd="12" destOrd="0" presId="urn:microsoft.com/office/officeart/2005/8/layout/list1"/>
    <dgm:cxn modelId="{D0A1AA03-F5FD-4CBF-A154-A91B837E9BF2}" type="presParOf" srcId="{651A8FB9-EA98-4017-83EE-7219F6458787}" destId="{42873B6A-EF09-4AE1-940C-3C10042B5137}" srcOrd="0" destOrd="0" presId="urn:microsoft.com/office/officeart/2005/8/layout/list1"/>
    <dgm:cxn modelId="{578AC1C7-D4C1-49A3-9860-BA4BA17D6F87}" type="presParOf" srcId="{651A8FB9-EA98-4017-83EE-7219F6458787}" destId="{598E0C63-5E50-4083-8BF8-D1FB24E20EFB}" srcOrd="1" destOrd="0" presId="urn:microsoft.com/office/officeart/2005/8/layout/list1"/>
    <dgm:cxn modelId="{9E99F628-72CB-4DED-B666-B365BE7DB566}" type="presParOf" srcId="{E2C5EBC3-ECDD-4193-95DC-53B4654BEB64}" destId="{C45170C4-AF7D-435D-B00B-D2323EB6231C}" srcOrd="13" destOrd="0" presId="urn:microsoft.com/office/officeart/2005/8/layout/list1"/>
    <dgm:cxn modelId="{430EDE0A-794E-43C7-AE58-73447EE1937E}" type="presParOf" srcId="{E2C5EBC3-ECDD-4193-95DC-53B4654BEB64}" destId="{3D979278-CF4D-45F3-988C-25037CBCA0DD}" srcOrd="14" destOrd="0" presId="urn:microsoft.com/office/officeart/2005/8/layout/list1"/>
    <dgm:cxn modelId="{80B4E614-6B6D-437D-8CF6-4C467E643546}" type="presParOf" srcId="{E2C5EBC3-ECDD-4193-95DC-53B4654BEB64}" destId="{190DEFEF-CA0E-474E-93CE-12FFFC60471D}" srcOrd="15" destOrd="0" presId="urn:microsoft.com/office/officeart/2005/8/layout/list1"/>
    <dgm:cxn modelId="{3239DF72-DC01-469C-A243-71F10F87B0D3}" type="presParOf" srcId="{E2C5EBC3-ECDD-4193-95DC-53B4654BEB64}" destId="{105E7C94-1109-41C2-B344-2287896A057C}" srcOrd="16" destOrd="0" presId="urn:microsoft.com/office/officeart/2005/8/layout/list1"/>
    <dgm:cxn modelId="{E89D8E54-65EB-41E3-B80F-3EFC52C17629}" type="presParOf" srcId="{105E7C94-1109-41C2-B344-2287896A057C}" destId="{C9BAA9A9-6CBB-4AD5-8BFA-6638F11C3DF7}" srcOrd="0" destOrd="0" presId="urn:microsoft.com/office/officeart/2005/8/layout/list1"/>
    <dgm:cxn modelId="{E8796597-5B4B-4015-9B45-FC0B3E685F52}" type="presParOf" srcId="{105E7C94-1109-41C2-B344-2287896A057C}" destId="{AA5F8DE5-00AE-46B6-88B0-D1B6F0559B02}" srcOrd="1" destOrd="0" presId="urn:microsoft.com/office/officeart/2005/8/layout/list1"/>
    <dgm:cxn modelId="{620ACB11-A4CB-4E41-AAEC-BDEE82ABC804}" type="presParOf" srcId="{E2C5EBC3-ECDD-4193-95DC-53B4654BEB64}" destId="{DA5F42B8-83F0-4EAA-88A0-9C6AE8CDFED5}" srcOrd="17" destOrd="0" presId="urn:microsoft.com/office/officeart/2005/8/layout/list1"/>
    <dgm:cxn modelId="{5213F543-19F3-4F12-9C3C-9735B582E663}" type="presParOf" srcId="{E2C5EBC3-ECDD-4193-95DC-53B4654BEB64}" destId="{19255DB6-B7E7-4DC7-93C2-C7B4BBE73763}" srcOrd="18" destOrd="0" presId="urn:microsoft.com/office/officeart/2005/8/layout/list1"/>
    <dgm:cxn modelId="{9F010D5E-FA78-44A9-8330-C27593A7859F}" type="presParOf" srcId="{E2C5EBC3-ECDD-4193-95DC-53B4654BEB64}" destId="{0D4777B2-401D-4E73-B771-5D22B9464C5F}" srcOrd="19" destOrd="0" presId="urn:microsoft.com/office/officeart/2005/8/layout/list1"/>
    <dgm:cxn modelId="{65DA2217-0B84-4013-BE4D-1F9BB8A2A84A}" type="presParOf" srcId="{E2C5EBC3-ECDD-4193-95DC-53B4654BEB64}" destId="{2FD8A7B9-E23F-4CC5-85EE-718F1045D7DF}" srcOrd="20" destOrd="0" presId="urn:microsoft.com/office/officeart/2005/8/layout/list1"/>
    <dgm:cxn modelId="{75FDF360-FCFD-47B3-836D-9E9862A067E1}" type="presParOf" srcId="{2FD8A7B9-E23F-4CC5-85EE-718F1045D7DF}" destId="{3FFB86A4-2436-4161-9131-F99F10066AAA}" srcOrd="0" destOrd="0" presId="urn:microsoft.com/office/officeart/2005/8/layout/list1"/>
    <dgm:cxn modelId="{FC595AAA-1E53-46A1-A4D5-B130CFCBFC79}" type="presParOf" srcId="{2FD8A7B9-E23F-4CC5-85EE-718F1045D7DF}" destId="{7EE00FBA-7511-4C86-913C-E4F5BD2DA07E}" srcOrd="1" destOrd="0" presId="urn:microsoft.com/office/officeart/2005/8/layout/list1"/>
    <dgm:cxn modelId="{722ABA3C-1F4D-4584-9730-DAB8A4939F35}" type="presParOf" srcId="{E2C5EBC3-ECDD-4193-95DC-53B4654BEB64}" destId="{8A3C1C98-1688-4924-9831-17B72B0B014C}" srcOrd="21" destOrd="0" presId="urn:microsoft.com/office/officeart/2005/8/layout/list1"/>
    <dgm:cxn modelId="{14B157B2-FBCC-4F02-BC5B-B75094B95ABE}" type="presParOf" srcId="{E2C5EBC3-ECDD-4193-95DC-53B4654BEB64}" destId="{6B164B6C-0503-43C2-80E4-143F48D2EA0D}"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B422D-D919-49E7-9797-F544FF6EC569}">
      <dsp:nvSpPr>
        <dsp:cNvPr id="0" name=""/>
        <dsp:cNvSpPr/>
      </dsp:nvSpPr>
      <dsp:spPr>
        <a:xfrm>
          <a:off x="0" y="3369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9DFA15-CC6B-4DD9-B44F-9427E0B2E350}">
      <dsp:nvSpPr>
        <dsp:cNvPr id="0" name=""/>
        <dsp:cNvSpPr/>
      </dsp:nvSpPr>
      <dsp:spPr>
        <a:xfrm>
          <a:off x="337231" y="417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About the QUDTP Program</a:t>
          </a:r>
        </a:p>
      </dsp:txBody>
      <dsp:txXfrm>
        <a:off x="366052" y="70554"/>
        <a:ext cx="4663599" cy="532758"/>
      </dsp:txXfrm>
    </dsp:sp>
    <dsp:sp modelId="{E35DD572-BCF1-45A7-8C7D-3D83BB855E09}">
      <dsp:nvSpPr>
        <dsp:cNvPr id="0" name=""/>
        <dsp:cNvSpPr/>
      </dsp:nvSpPr>
      <dsp:spPr>
        <a:xfrm>
          <a:off x="0" y="12441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0999EA-91E9-4FD8-A278-221657D03D2F}">
      <dsp:nvSpPr>
        <dsp:cNvPr id="0" name=""/>
        <dsp:cNvSpPr/>
      </dsp:nvSpPr>
      <dsp:spPr>
        <a:xfrm>
          <a:off x="337231" y="9489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QUDTP Program Objectives</a:t>
          </a:r>
        </a:p>
      </dsp:txBody>
      <dsp:txXfrm>
        <a:off x="366052" y="977754"/>
        <a:ext cx="4663599" cy="532758"/>
      </dsp:txXfrm>
    </dsp:sp>
    <dsp:sp modelId="{014EC918-D1CA-4C02-9DA3-09ECD30E0A93}">
      <dsp:nvSpPr>
        <dsp:cNvPr id="0" name=""/>
        <dsp:cNvSpPr/>
      </dsp:nvSpPr>
      <dsp:spPr>
        <a:xfrm>
          <a:off x="0" y="21513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65F7C-BF12-4B98-989B-0CC3319F6343}">
      <dsp:nvSpPr>
        <dsp:cNvPr id="0" name=""/>
        <dsp:cNvSpPr/>
      </dsp:nvSpPr>
      <dsp:spPr>
        <a:xfrm>
          <a:off x="337231" y="18561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About the Grant Opportunities</a:t>
          </a:r>
        </a:p>
      </dsp:txBody>
      <dsp:txXfrm>
        <a:off x="366052" y="1884954"/>
        <a:ext cx="4663599" cy="532758"/>
      </dsp:txXfrm>
    </dsp:sp>
    <dsp:sp modelId="{3D979278-CF4D-45F3-988C-25037CBCA0DD}">
      <dsp:nvSpPr>
        <dsp:cNvPr id="0" name=""/>
        <dsp:cNvSpPr/>
      </dsp:nvSpPr>
      <dsp:spPr>
        <a:xfrm>
          <a:off x="0" y="30585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8E0C63-5E50-4083-8BF8-D1FB24E20EFB}">
      <dsp:nvSpPr>
        <dsp:cNvPr id="0" name=""/>
        <dsp:cNvSpPr/>
      </dsp:nvSpPr>
      <dsp:spPr>
        <a:xfrm>
          <a:off x="337231" y="27633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Timeframes, Funding and Criteria</a:t>
          </a:r>
        </a:p>
      </dsp:txBody>
      <dsp:txXfrm>
        <a:off x="366052" y="2792154"/>
        <a:ext cx="4663599" cy="532758"/>
      </dsp:txXfrm>
    </dsp:sp>
    <dsp:sp modelId="{19255DB6-B7E7-4DC7-93C2-C7B4BBE73763}">
      <dsp:nvSpPr>
        <dsp:cNvPr id="0" name=""/>
        <dsp:cNvSpPr/>
      </dsp:nvSpPr>
      <dsp:spPr>
        <a:xfrm>
          <a:off x="0" y="39657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F8DE5-00AE-46B6-88B0-D1B6F0559B02}">
      <dsp:nvSpPr>
        <dsp:cNvPr id="0" name=""/>
        <dsp:cNvSpPr/>
      </dsp:nvSpPr>
      <dsp:spPr>
        <a:xfrm>
          <a:off x="337231" y="36705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The Application Process</a:t>
          </a:r>
        </a:p>
      </dsp:txBody>
      <dsp:txXfrm>
        <a:off x="366052" y="3699354"/>
        <a:ext cx="4663599" cy="532758"/>
      </dsp:txXfrm>
    </dsp:sp>
    <dsp:sp modelId="{6B164B6C-0503-43C2-80E4-143F48D2EA0D}">
      <dsp:nvSpPr>
        <dsp:cNvPr id="0" name=""/>
        <dsp:cNvSpPr/>
      </dsp:nvSpPr>
      <dsp:spPr>
        <a:xfrm>
          <a:off x="0" y="4872933"/>
          <a:ext cx="67446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E00FBA-7511-4C86-913C-E4F5BD2DA07E}">
      <dsp:nvSpPr>
        <dsp:cNvPr id="0" name=""/>
        <dsp:cNvSpPr/>
      </dsp:nvSpPr>
      <dsp:spPr>
        <a:xfrm>
          <a:off x="337231" y="4577733"/>
          <a:ext cx="472124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452" tIns="0" rIns="178452" bIns="0" numCol="1" spcCol="1270" anchor="ctr" anchorCtr="0">
          <a:noAutofit/>
        </a:bodyPr>
        <a:lstStyle/>
        <a:p>
          <a:pPr marL="0" lvl="0" indent="0" algn="l" defTabSz="889000">
            <a:lnSpc>
              <a:spcPct val="90000"/>
            </a:lnSpc>
            <a:spcBef>
              <a:spcPct val="0"/>
            </a:spcBef>
            <a:spcAft>
              <a:spcPct val="35000"/>
            </a:spcAft>
            <a:buNone/>
          </a:pPr>
          <a:r>
            <a:rPr lang="en-AU" sz="2000" kern="1200" dirty="0"/>
            <a:t>Questions</a:t>
          </a:r>
        </a:p>
      </dsp:txBody>
      <dsp:txXfrm>
        <a:off x="366052" y="4606554"/>
        <a:ext cx="4663599"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6BD2C-675F-EB49-90C0-04BE238EA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7BA457F-96B0-7940-A355-704673CC6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007C1-EFE5-D647-A9AD-E46E503CBB2C}" type="datetimeFigureOut">
              <a:rPr lang="en-US" smtClean="0"/>
              <a:t>4/30/2024</a:t>
            </a:fld>
            <a:endParaRPr lang="en-US" dirty="0"/>
          </a:p>
        </p:txBody>
      </p:sp>
      <p:sp>
        <p:nvSpPr>
          <p:cNvPr id="4" name="Footer Placeholder 3">
            <a:extLst>
              <a:ext uri="{FF2B5EF4-FFF2-40B4-BE49-F238E27FC236}">
                <a16:creationId xmlns:a16="http://schemas.microsoft.com/office/drawing/2014/main" id="{4AC93EC4-0AFF-BA47-92F6-879424DB2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91E6F3-8DEB-2746-872B-68149DD4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F24250-436E-B84D-848B-317CC4F20292}" type="slidenum">
              <a:rPr lang="en-US" smtClean="0"/>
              <a:t>‹#›</a:t>
            </a:fld>
            <a:endParaRPr lang="en-US" dirty="0"/>
          </a:p>
        </p:txBody>
      </p:sp>
    </p:spTree>
    <p:extLst>
      <p:ext uri="{BB962C8B-B14F-4D97-AF65-F5344CB8AC3E}">
        <p14:creationId xmlns:p14="http://schemas.microsoft.com/office/powerpoint/2010/main" val="26339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0FA-5F08-DA4E-AAAA-2D71BC162741}" type="datetimeFigureOut">
              <a:rPr lang="en-US" smtClean="0"/>
              <a:t>4/30/2024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F9032-5597-3042-A2EA-4E24F1F56884}" type="slidenum">
              <a:rPr lang="en-US" smtClean="0"/>
              <a:t>‹#›</a:t>
            </a:fld>
            <a:endParaRPr lang="en-US" dirty="0"/>
          </a:p>
        </p:txBody>
      </p:sp>
    </p:spTree>
    <p:extLst>
      <p:ext uri="{BB962C8B-B14F-4D97-AF65-F5344CB8AC3E}">
        <p14:creationId xmlns:p14="http://schemas.microsoft.com/office/powerpoint/2010/main" val="36788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1</a:t>
            </a:fld>
            <a:endParaRPr lang="en-US" dirty="0"/>
          </a:p>
        </p:txBody>
      </p:sp>
    </p:spTree>
    <p:extLst>
      <p:ext uri="{BB962C8B-B14F-4D97-AF65-F5344CB8AC3E}">
        <p14:creationId xmlns:p14="http://schemas.microsoft.com/office/powerpoint/2010/main" val="33269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21</a:t>
            </a:fld>
            <a:endParaRPr lang="en-US" dirty="0"/>
          </a:p>
        </p:txBody>
      </p:sp>
    </p:spTree>
    <p:extLst>
      <p:ext uri="{BB962C8B-B14F-4D97-AF65-F5344CB8AC3E}">
        <p14:creationId xmlns:p14="http://schemas.microsoft.com/office/powerpoint/2010/main" val="786778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22</a:t>
            </a:fld>
            <a:endParaRPr lang="en-US" dirty="0"/>
          </a:p>
        </p:txBody>
      </p:sp>
    </p:spTree>
    <p:extLst>
      <p:ext uri="{BB962C8B-B14F-4D97-AF65-F5344CB8AC3E}">
        <p14:creationId xmlns:p14="http://schemas.microsoft.com/office/powerpoint/2010/main" val="293968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23</a:t>
            </a:fld>
            <a:endParaRPr lang="en-US" dirty="0"/>
          </a:p>
        </p:txBody>
      </p:sp>
    </p:spTree>
    <p:extLst>
      <p:ext uri="{BB962C8B-B14F-4D97-AF65-F5344CB8AC3E}">
        <p14:creationId xmlns:p14="http://schemas.microsoft.com/office/powerpoint/2010/main" val="288545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24</a:t>
            </a:fld>
            <a:endParaRPr lang="en-US" dirty="0"/>
          </a:p>
        </p:txBody>
      </p:sp>
    </p:spTree>
    <p:extLst>
      <p:ext uri="{BB962C8B-B14F-4D97-AF65-F5344CB8AC3E}">
        <p14:creationId xmlns:p14="http://schemas.microsoft.com/office/powerpoint/2010/main" val="1803232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25</a:t>
            </a:fld>
            <a:endParaRPr lang="en-US" dirty="0"/>
          </a:p>
        </p:txBody>
      </p:sp>
    </p:spTree>
    <p:extLst>
      <p:ext uri="{BB962C8B-B14F-4D97-AF65-F5344CB8AC3E}">
        <p14:creationId xmlns:p14="http://schemas.microsoft.com/office/powerpoint/2010/main" val="122138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28</a:t>
            </a:fld>
            <a:endParaRPr lang="en-US" dirty="0"/>
          </a:p>
        </p:txBody>
      </p:sp>
    </p:spTree>
    <p:extLst>
      <p:ext uri="{BB962C8B-B14F-4D97-AF65-F5344CB8AC3E}">
        <p14:creationId xmlns:p14="http://schemas.microsoft.com/office/powerpoint/2010/main" val="249401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29</a:t>
            </a:fld>
            <a:endParaRPr lang="en-US" dirty="0"/>
          </a:p>
        </p:txBody>
      </p:sp>
    </p:spTree>
    <p:extLst>
      <p:ext uri="{BB962C8B-B14F-4D97-AF65-F5344CB8AC3E}">
        <p14:creationId xmlns:p14="http://schemas.microsoft.com/office/powerpoint/2010/main" val="394994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30</a:t>
            </a:fld>
            <a:endParaRPr lang="en-US" dirty="0"/>
          </a:p>
        </p:txBody>
      </p:sp>
    </p:spTree>
    <p:extLst>
      <p:ext uri="{BB962C8B-B14F-4D97-AF65-F5344CB8AC3E}">
        <p14:creationId xmlns:p14="http://schemas.microsoft.com/office/powerpoint/2010/main" val="363576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a:t>
            </a:fld>
            <a:endParaRPr lang="en-US" dirty="0"/>
          </a:p>
        </p:txBody>
      </p:sp>
    </p:spTree>
    <p:extLst>
      <p:ext uri="{BB962C8B-B14F-4D97-AF65-F5344CB8AC3E}">
        <p14:creationId xmlns:p14="http://schemas.microsoft.com/office/powerpoint/2010/main" val="195821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3</a:t>
            </a:fld>
            <a:endParaRPr lang="en-US" dirty="0"/>
          </a:p>
        </p:txBody>
      </p:sp>
    </p:spTree>
    <p:extLst>
      <p:ext uri="{BB962C8B-B14F-4D97-AF65-F5344CB8AC3E}">
        <p14:creationId xmlns:p14="http://schemas.microsoft.com/office/powerpoint/2010/main" val="78677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4</a:t>
            </a:fld>
            <a:endParaRPr lang="en-US" dirty="0"/>
          </a:p>
        </p:txBody>
      </p:sp>
    </p:spTree>
    <p:extLst>
      <p:ext uri="{BB962C8B-B14F-4D97-AF65-F5344CB8AC3E}">
        <p14:creationId xmlns:p14="http://schemas.microsoft.com/office/powerpoint/2010/main" val="335689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5</a:t>
            </a:fld>
            <a:endParaRPr lang="en-US" dirty="0"/>
          </a:p>
        </p:txBody>
      </p:sp>
    </p:spTree>
    <p:extLst>
      <p:ext uri="{BB962C8B-B14F-4D97-AF65-F5344CB8AC3E}">
        <p14:creationId xmlns:p14="http://schemas.microsoft.com/office/powerpoint/2010/main" val="424421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6</a:t>
            </a:fld>
            <a:endParaRPr lang="en-US" dirty="0"/>
          </a:p>
        </p:txBody>
      </p:sp>
    </p:spTree>
    <p:extLst>
      <p:ext uri="{BB962C8B-B14F-4D97-AF65-F5344CB8AC3E}">
        <p14:creationId xmlns:p14="http://schemas.microsoft.com/office/powerpoint/2010/main" val="71684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7</a:t>
            </a:fld>
            <a:endParaRPr lang="en-US" dirty="0"/>
          </a:p>
        </p:txBody>
      </p:sp>
    </p:spTree>
    <p:extLst>
      <p:ext uri="{BB962C8B-B14F-4D97-AF65-F5344CB8AC3E}">
        <p14:creationId xmlns:p14="http://schemas.microsoft.com/office/powerpoint/2010/main" val="50053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9</a:t>
            </a:fld>
            <a:endParaRPr lang="en-US" dirty="0"/>
          </a:p>
        </p:txBody>
      </p:sp>
    </p:spTree>
    <p:extLst>
      <p:ext uri="{BB962C8B-B14F-4D97-AF65-F5344CB8AC3E}">
        <p14:creationId xmlns:p14="http://schemas.microsoft.com/office/powerpoint/2010/main" val="40329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F9032-5597-3042-A2EA-4E24F1F56884}" type="slidenum">
              <a:rPr lang="en-US" smtClean="0"/>
              <a:t>20</a:t>
            </a:fld>
            <a:endParaRPr lang="en-US" dirty="0"/>
          </a:p>
        </p:txBody>
      </p:sp>
    </p:spTree>
    <p:extLst>
      <p:ext uri="{BB962C8B-B14F-4D97-AF65-F5344CB8AC3E}">
        <p14:creationId xmlns:p14="http://schemas.microsoft.com/office/powerpoint/2010/main" val="111782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16512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79431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330151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hape&#10;&#10;Description automatically generated with medium confidence">
            <a:extLst>
              <a:ext uri="{FF2B5EF4-FFF2-40B4-BE49-F238E27FC236}">
                <a16:creationId xmlns:a16="http://schemas.microsoft.com/office/drawing/2014/main" id="{43FB36D4-294B-455D-90CB-363BD5C60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09717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Right">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DC821E7D-8E5B-0443-A5F3-00785BB23C7B}"/>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dirty="0"/>
              <a:t>Click icon to add picture</a:t>
            </a:r>
            <a:endParaRPr dirty="0"/>
          </a:p>
        </p:txBody>
      </p:sp>
      <p:pic>
        <p:nvPicPr>
          <p:cNvPr id="5" name="Picture 4" descr="Shape&#10;&#10;Description automatically generated with medium confidence">
            <a:extLst>
              <a:ext uri="{FF2B5EF4-FFF2-40B4-BE49-F238E27FC236}">
                <a16:creationId xmlns:a16="http://schemas.microsoft.com/office/drawing/2014/main" id="{F7940347-5516-4FAF-B968-A82DC249D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0312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Gradient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ECC3D-4340-4E40-AC6A-F9401763D662}"/>
              </a:ext>
            </a:extLst>
          </p:cNvPr>
          <p:cNvSpPr/>
          <p:nvPr userDrawn="1"/>
        </p:nvSpPr>
        <p:spPr>
          <a:xfrm>
            <a:off x="0" y="0"/>
            <a:ext cx="12192000" cy="210589"/>
          </a:xfrm>
          <a:prstGeom prst="rect">
            <a:avLst/>
          </a:prstGeom>
          <a:solidFill>
            <a:srgbClr val="0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188F766-4C1F-3941-B36C-3F586118A49A}"/>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E21E5BF-9B7B-0A4C-9EC0-4D7B3AAF4F0D}"/>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D42ECB8-8A33-F04E-88D1-FAC646208AC9}"/>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A76EA20-6A3B-9345-A4A1-2F71ED598508}"/>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7E7824F-89BF-F440-A5D1-3640E9D51C4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9997972-1439-C942-A9CD-125960657BC2}"/>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943050A-2473-F74A-90B1-13C96DB80099}"/>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141ABFE-D653-3540-B09E-B4410096FF90}"/>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10;&#10;Description automatically generated with medium confidence">
            <a:extLst>
              <a:ext uri="{FF2B5EF4-FFF2-40B4-BE49-F238E27FC236}">
                <a16:creationId xmlns:a16="http://schemas.microsoft.com/office/drawing/2014/main" id="{41AE3820-E8FB-4C18-989E-080BD0ED51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71794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rangeGradient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B9C8918-2C9E-2646-B722-8558548DC62E}"/>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8E19101-4567-5B4E-83B0-15AC8A162AAB}"/>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74B773E-8DCD-AD4C-9CD5-1601F3902E35}"/>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6F806F-E1BF-C34F-A504-7BB831B0DC9F}"/>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3F6638-19E1-924D-9C2C-93DCBC632B92}"/>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8F5A554-F078-754F-B143-7BB72BFED050}"/>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4D0FB3-72C3-BB4E-89B9-94B5BEAE2C26}"/>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C819A78-97FB-3149-AC9B-8F846F3B786B}"/>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167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dirty="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653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dirty="0"/>
              <a:t>Click icon to add picture</a:t>
            </a:r>
            <a:endParaRPr dirty="0"/>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dirty="0">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dirty="0">
                <a:solidFill>
                  <a:srgbClr val="008A96"/>
                </a:solidFill>
              </a:rPr>
              <a:t>Pull quote</a:t>
            </a:r>
          </a:p>
          <a:p>
            <a:pPr marL="0" indent="0">
              <a:lnSpc>
                <a:spcPts val="2360"/>
              </a:lnSpc>
              <a:buNone/>
            </a:pPr>
            <a:endParaRPr lang="en-AU" sz="2000" dirty="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ma14="http://schemas.microsoft.com/office/mac/drawingml/2011/main" xmlns=""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dirty="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7678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29209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187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189903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37674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202730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21602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dirty="0"/>
          </a:p>
        </p:txBody>
      </p:sp>
    </p:spTree>
    <p:extLst>
      <p:ext uri="{BB962C8B-B14F-4D97-AF65-F5344CB8AC3E}">
        <p14:creationId xmlns:p14="http://schemas.microsoft.com/office/powerpoint/2010/main" val="2401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noProof="0" dirty="0"/>
          </a:p>
        </p:txBody>
      </p:sp>
      <p:sp>
        <p:nvSpPr>
          <p:cNvPr id="6" name="Footer Placeholder 5"/>
          <p:cNvSpPr>
            <a:spLocks noGrp="1"/>
          </p:cNvSpPr>
          <p:nvPr>
            <p:ph type="ftr" sz="quarter" idx="11"/>
          </p:nvPr>
        </p:nvSpPr>
        <p:spPr/>
        <p:txBody>
          <a:bodyPr/>
          <a:lstStyle/>
          <a:p>
            <a:endParaRPr lang="en-AU" noProof="0" dirty="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dirty="0"/>
          </a:p>
        </p:txBody>
      </p:sp>
    </p:spTree>
    <p:extLst>
      <p:ext uri="{BB962C8B-B14F-4D97-AF65-F5344CB8AC3E}">
        <p14:creationId xmlns:p14="http://schemas.microsoft.com/office/powerpoint/2010/main" val="29287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dirty="0"/>
          </a:p>
        </p:txBody>
      </p:sp>
    </p:spTree>
    <p:extLst>
      <p:ext uri="{BB962C8B-B14F-4D97-AF65-F5344CB8AC3E}">
        <p14:creationId xmlns:p14="http://schemas.microsoft.com/office/powerpoint/2010/main" val="159539280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9" r:id="rId14"/>
    <p:sldLayoutId id="2147484010" r:id="rId15"/>
    <p:sldLayoutId id="2147483677" r:id="rId16"/>
    <p:sldLayoutId id="214748366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0.sv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hyperlink" Target="https://www.health.gov.au/resources/collections/quality-use-of-pathology-program-qupp-reports-of-completed-projects?language=en" TargetMode="External"/><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hyperlink" Target="https://www.health.gov.au/our-work/qudtp/pathology-stream/current-funded-projects" TargetMode="External"/><Relationship Id="rId5" Type="http://schemas.openxmlformats.org/officeDocument/2006/relationships/hyperlink" Target="https://www.health.gov.au/our-work/qudtp/health-professional-education-stream" TargetMode="External"/><Relationship Id="rId4" Type="http://schemas.openxmlformats.org/officeDocument/2006/relationships/hyperlink" Target="https://www.health.gov.au/our-work/qudtp/consumer-health-literacy-strea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mailto:QUM@health.gov.a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QUM@health.gov.au"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on a whiteboard&#10;&#10;Description automatically generated">
            <a:extLst>
              <a:ext uri="{FF2B5EF4-FFF2-40B4-BE49-F238E27FC236}">
                <a16:creationId xmlns:a16="http://schemas.microsoft.com/office/drawing/2014/main" id="{048E34B1-CC03-4D07-9794-9785D72299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9723" y="206288"/>
            <a:ext cx="5152277" cy="5592793"/>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06289"/>
            <a:ext cx="12192001"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859545" y="1069481"/>
            <a:ext cx="7178861" cy="4223285"/>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ma14="http://schemas.microsoft.com/office/mac/drawingml/2011/main" xmlns=""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r>
                <a:rPr lang="en-US" sz="2000" b="1" dirty="0">
                  <a:solidFill>
                    <a:srgbClr val="008A96"/>
                  </a:solidFill>
                </a:rPr>
                <a:t> </a:t>
              </a:r>
            </a:p>
            <a:p>
              <a:pPr algn="ctr">
                <a:lnSpc>
                  <a:spcPct val="120000"/>
                </a:lnSpc>
                <a:defRPr sz="2600" i="0" spc="0">
                  <a:solidFill>
                    <a:srgbClr val="6E686F"/>
                  </a:solidFill>
                  <a:latin typeface="Open Sans"/>
                  <a:ea typeface="Open Sans"/>
                  <a:cs typeface="Open Sans"/>
                  <a:sym typeface="Open Sans"/>
                </a:defRPr>
              </a:pPr>
              <a:endParaRPr lang="en-US" sz="2000" b="1" dirty="0">
                <a:solidFill>
                  <a:srgbClr val="008A96"/>
                </a:solidFill>
              </a:endParaRPr>
            </a:p>
            <a:p>
              <a:pPr algn="ctr">
                <a:lnSpc>
                  <a:spcPct val="120000"/>
                </a:lnSpc>
                <a:defRPr sz="2600" i="0" spc="0">
                  <a:solidFill>
                    <a:srgbClr val="6E686F"/>
                  </a:solidFill>
                  <a:latin typeface="Open Sans"/>
                  <a:ea typeface="Open Sans"/>
                  <a:cs typeface="Open Sans"/>
                  <a:sym typeface="Open Sans"/>
                </a:defRPr>
              </a:pPr>
              <a:endParaRPr lang="en-US" sz="2000" b="1" dirty="0">
                <a:solidFill>
                  <a:srgbClr val="008A96"/>
                </a:solidFill>
              </a:endParaRPr>
            </a:p>
            <a:p>
              <a:pPr algn="ctr">
                <a:lnSpc>
                  <a:spcPct val="120000"/>
                </a:lnSpc>
                <a:defRPr sz="2600" i="0" spc="0">
                  <a:solidFill>
                    <a:srgbClr val="6E686F"/>
                  </a:solidFill>
                  <a:latin typeface="Open Sans"/>
                  <a:ea typeface="Open Sans"/>
                  <a:cs typeface="Open Sans"/>
                  <a:sym typeface="Open Sans"/>
                </a:defRPr>
              </a:pPr>
              <a:endParaRPr lang="en-US" sz="2000" b="1" dirty="0">
                <a:solidFill>
                  <a:srgbClr val="008A96"/>
                </a:solidFill>
              </a:endParaRPr>
            </a:p>
            <a:p>
              <a:pPr algn="ctr">
                <a:lnSpc>
                  <a:spcPct val="120000"/>
                </a:lnSpc>
                <a:defRPr sz="2600" i="0" spc="0">
                  <a:solidFill>
                    <a:srgbClr val="6E686F"/>
                  </a:solidFill>
                  <a:latin typeface="Open Sans"/>
                  <a:ea typeface="Open Sans"/>
                  <a:cs typeface="Open Sans"/>
                  <a:sym typeface="Open Sans"/>
                </a:defRPr>
              </a:pPr>
              <a:endParaRPr lang="en-US" sz="2800" b="1" dirty="0">
                <a:solidFill>
                  <a:srgbClr val="008A96"/>
                </a:solidFill>
              </a:endParaRPr>
            </a:p>
            <a:p>
              <a:pPr algn="ctr">
                <a:lnSpc>
                  <a:spcPct val="120000"/>
                </a:lnSpc>
                <a:defRPr sz="2600" i="0" spc="0">
                  <a:solidFill>
                    <a:srgbClr val="6E686F"/>
                  </a:solidFill>
                  <a:latin typeface="Open Sans"/>
                  <a:ea typeface="Open Sans"/>
                  <a:cs typeface="Open Sans"/>
                  <a:sym typeface="Open Sans"/>
                </a:defRPr>
              </a:pPr>
              <a:r>
                <a:rPr lang="en-US" sz="2800" b="1" dirty="0">
                  <a:solidFill>
                    <a:srgbClr val="008A96"/>
                  </a:solidFill>
                </a:rPr>
                <a:t>Consumer Health Literacy</a:t>
              </a:r>
            </a:p>
            <a:p>
              <a:pPr algn="ctr">
                <a:lnSpc>
                  <a:spcPct val="120000"/>
                </a:lnSpc>
                <a:defRPr sz="2600" i="0" spc="0">
                  <a:solidFill>
                    <a:srgbClr val="6E686F"/>
                  </a:solidFill>
                  <a:latin typeface="Open Sans"/>
                  <a:ea typeface="Open Sans"/>
                  <a:cs typeface="Open Sans"/>
                  <a:sym typeface="Open Sans"/>
                </a:defRPr>
              </a:pPr>
              <a:r>
                <a:rPr lang="en-US" sz="2800" b="1" dirty="0">
                  <a:solidFill>
                    <a:srgbClr val="008A96"/>
                  </a:solidFill>
                </a:rPr>
                <a:t>and</a:t>
              </a:r>
            </a:p>
            <a:p>
              <a:pPr algn="ctr">
                <a:lnSpc>
                  <a:spcPct val="120000"/>
                </a:lnSpc>
                <a:defRPr sz="2600" i="0" spc="0">
                  <a:solidFill>
                    <a:srgbClr val="6E686F"/>
                  </a:solidFill>
                  <a:latin typeface="Open Sans"/>
                  <a:ea typeface="Open Sans"/>
                  <a:cs typeface="Open Sans"/>
                  <a:sym typeface="Open Sans"/>
                </a:defRPr>
              </a:pPr>
              <a:r>
                <a:rPr lang="en-US" sz="2800" b="1" dirty="0">
                  <a:solidFill>
                    <a:srgbClr val="008A96"/>
                  </a:solidFill>
                </a:rPr>
                <a:t>Health Professional Education</a:t>
              </a:r>
            </a:p>
            <a:p>
              <a:pPr algn="ctr">
                <a:lnSpc>
                  <a:spcPct val="120000"/>
                </a:lnSpc>
                <a:defRPr sz="2600" i="0" spc="0">
                  <a:solidFill>
                    <a:srgbClr val="6E686F"/>
                  </a:solidFill>
                  <a:latin typeface="Open Sans"/>
                  <a:ea typeface="Open Sans"/>
                  <a:cs typeface="Open Sans"/>
                  <a:sym typeface="Open Sans"/>
                </a:defRPr>
              </a:pPr>
              <a:r>
                <a:rPr lang="en-US" sz="2800" b="1" dirty="0">
                  <a:solidFill>
                    <a:srgbClr val="008A96"/>
                  </a:solidFill>
                </a:rPr>
                <a:t>Grant Opportunity Forum</a:t>
              </a:r>
              <a:endParaRPr sz="2800" b="1" dirty="0">
                <a:solidFill>
                  <a:srgbClr val="008A96"/>
                </a:solidFill>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931024" y="1324775"/>
            <a:ext cx="6803629" cy="1754326"/>
          </a:xfrm>
          <a:prstGeom prst="rect">
            <a:avLst/>
          </a:prstGeom>
          <a:noFill/>
        </p:spPr>
        <p:txBody>
          <a:bodyPr wrap="square" lIns="0" rtlCol="0">
            <a:spAutoFit/>
          </a:bodyPr>
          <a:lstStyle/>
          <a:p>
            <a:pPr algn="ctr"/>
            <a:r>
              <a:rPr lang="en-US" sz="3600" b="1" dirty="0">
                <a:solidFill>
                  <a:srgbClr val="005BAB"/>
                </a:solidFill>
                <a:latin typeface="Arial"/>
              </a:rPr>
              <a:t>Quality Use of Diagnostics, Therapeutics and Pathology (QUDTP) Program</a:t>
            </a:r>
          </a:p>
        </p:txBody>
      </p:sp>
    </p:spTree>
    <p:extLst>
      <p:ext uri="{BB962C8B-B14F-4D97-AF65-F5344CB8AC3E}">
        <p14:creationId xmlns:p14="http://schemas.microsoft.com/office/powerpoint/2010/main" val="3411348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0594A-8F73-729B-211A-61EB2F1FAE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4" name="Rectangle 3">
            <a:extLst>
              <a:ext uri="{FF2B5EF4-FFF2-40B4-BE49-F238E27FC236}">
                <a16:creationId xmlns:a16="http://schemas.microsoft.com/office/drawing/2014/main" id="{1E8EFE3A-DE30-9944-CAF8-0FB2077ADD29}"/>
              </a:ext>
            </a:extLst>
          </p:cNvPr>
          <p:cNvSpPr/>
          <p:nvPr/>
        </p:nvSpPr>
        <p:spPr>
          <a:xfrm>
            <a:off x="-4253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srgbClr val="005BAB"/>
              </a:solidFill>
              <a:latin typeface="Arial"/>
            </a:endParaRPr>
          </a:p>
        </p:txBody>
      </p:sp>
      <p:sp>
        <p:nvSpPr>
          <p:cNvPr id="15" name="TextBox 14">
            <a:extLst>
              <a:ext uri="{FF2B5EF4-FFF2-40B4-BE49-F238E27FC236}">
                <a16:creationId xmlns:a16="http://schemas.microsoft.com/office/drawing/2014/main" id="{57094C69-0B59-B05C-BC6F-D587CEF6FBD7}"/>
              </a:ext>
            </a:extLst>
          </p:cNvPr>
          <p:cNvSpPr txBox="1"/>
          <p:nvPr/>
        </p:nvSpPr>
        <p:spPr>
          <a:xfrm>
            <a:off x="255180" y="1926135"/>
            <a:ext cx="4976037" cy="923330"/>
          </a:xfrm>
          <a:prstGeom prst="rect">
            <a:avLst/>
          </a:prstGeom>
          <a:noFill/>
        </p:spPr>
        <p:txBody>
          <a:bodyPr wrap="square" rtlCol="0">
            <a:spAutoFit/>
          </a:bodyPr>
          <a:lstStyle/>
          <a:p>
            <a:r>
              <a:rPr lang="en-US" sz="3600" b="1" dirty="0">
                <a:solidFill>
                  <a:srgbClr val="005BAB"/>
                </a:solidFill>
                <a:latin typeface="Arial"/>
              </a:rPr>
              <a:t>Grant Opportunities</a:t>
            </a:r>
          </a:p>
          <a:p>
            <a:endParaRPr lang="en-AU" dirty="0"/>
          </a:p>
        </p:txBody>
      </p:sp>
      <p:sp>
        <p:nvSpPr>
          <p:cNvPr id="16" name="TextBox 15">
            <a:extLst>
              <a:ext uri="{FF2B5EF4-FFF2-40B4-BE49-F238E27FC236}">
                <a16:creationId xmlns:a16="http://schemas.microsoft.com/office/drawing/2014/main" id="{2178BEFD-6CCD-142E-8A8C-C0956BC812A6}"/>
              </a:ext>
            </a:extLst>
          </p:cNvPr>
          <p:cNvSpPr txBox="1"/>
          <p:nvPr/>
        </p:nvSpPr>
        <p:spPr>
          <a:xfrm>
            <a:off x="384576" y="2851873"/>
            <a:ext cx="6039294" cy="1631216"/>
          </a:xfrm>
          <a:prstGeom prst="rect">
            <a:avLst/>
          </a:prstGeom>
          <a:noFill/>
        </p:spPr>
        <p:txBody>
          <a:bodyPr wrap="square" rtlCol="0">
            <a:spAutoFit/>
          </a:bodyPr>
          <a:lstStyle/>
          <a:p>
            <a:pPr marL="285750" indent="-285750">
              <a:buFont typeface="Arial" panose="020B0604020202020204" pitchFamily="34" charset="0"/>
              <a:buChar char="•"/>
            </a:pPr>
            <a:r>
              <a:rPr lang="en-AU" sz="2000" dirty="0">
                <a:solidFill>
                  <a:srgbClr val="008A96"/>
                </a:solidFill>
              </a:rPr>
              <a:t>Consumer Health Literacy</a:t>
            </a:r>
          </a:p>
          <a:p>
            <a:pPr marL="285750" indent="-285750">
              <a:buFont typeface="Arial" panose="020B0604020202020204" pitchFamily="34" charset="0"/>
              <a:buChar char="•"/>
            </a:pPr>
            <a:endParaRPr lang="en-AU" sz="2000" dirty="0">
              <a:solidFill>
                <a:srgbClr val="008A96"/>
              </a:solidFill>
            </a:endParaRPr>
          </a:p>
          <a:p>
            <a:pPr marL="285750" indent="-285750">
              <a:buFont typeface="Arial" panose="020B0604020202020204" pitchFamily="34" charset="0"/>
              <a:buChar char="•"/>
            </a:pPr>
            <a:r>
              <a:rPr lang="en-AU" sz="2000" dirty="0">
                <a:solidFill>
                  <a:srgbClr val="008A96"/>
                </a:solidFill>
              </a:rPr>
              <a:t>Health Professional Education</a:t>
            </a:r>
          </a:p>
          <a:p>
            <a:endParaRPr lang="en-AU" sz="2000" dirty="0">
              <a:solidFill>
                <a:srgbClr val="008A96"/>
              </a:solidFill>
            </a:endParaRPr>
          </a:p>
          <a:p>
            <a:pPr marL="285750" indent="-285750">
              <a:buFont typeface="Arial" panose="020B0604020202020204" pitchFamily="34" charset="0"/>
              <a:buChar char="•"/>
            </a:pPr>
            <a:endParaRPr lang="en-AU" sz="2000" dirty="0">
              <a:solidFill>
                <a:srgbClr val="008A96"/>
              </a:solidFill>
            </a:endParaRPr>
          </a:p>
        </p:txBody>
      </p:sp>
      <p:sp>
        <p:nvSpPr>
          <p:cNvPr id="2" name="TextBox 1">
            <a:extLst>
              <a:ext uri="{FF2B5EF4-FFF2-40B4-BE49-F238E27FC236}">
                <a16:creationId xmlns:a16="http://schemas.microsoft.com/office/drawing/2014/main" id="{A6ACF050-39BC-4567-A986-A11BAF8C4596}"/>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10</a:t>
            </a:fld>
            <a:endParaRPr lang="en-AU" dirty="0">
              <a:solidFill>
                <a:schemeClr val="bg1"/>
              </a:solidFill>
            </a:endParaRPr>
          </a:p>
        </p:txBody>
      </p:sp>
    </p:spTree>
    <p:extLst>
      <p:ext uri="{BB962C8B-B14F-4D97-AF65-F5344CB8AC3E}">
        <p14:creationId xmlns:p14="http://schemas.microsoft.com/office/powerpoint/2010/main" val="1595743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20A24-5B1C-967C-9743-C891314FEA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832448" y="214314"/>
            <a:ext cx="7359552" cy="5574206"/>
          </a:xfrm>
          <a:prstGeom prst="rect">
            <a:avLst/>
          </a:prstGeom>
        </p:spPr>
      </p:pic>
      <p:sp>
        <p:nvSpPr>
          <p:cNvPr id="3" name="Rectangle 2">
            <a:extLst>
              <a:ext uri="{FF2B5EF4-FFF2-40B4-BE49-F238E27FC236}">
                <a16:creationId xmlns:a16="http://schemas.microsoft.com/office/drawing/2014/main" id="{FEC6FC69-D7EE-391B-AFF7-614A5820618B}"/>
              </a:ext>
            </a:extLst>
          </p:cNvPr>
          <p:cNvSpPr/>
          <p:nvPr/>
        </p:nvSpPr>
        <p:spPr>
          <a:xfrm>
            <a:off x="0" y="16255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2105F008-A27C-905F-803A-9AB1C98F3EA0}"/>
              </a:ext>
            </a:extLst>
          </p:cNvPr>
          <p:cNvSpPr txBox="1"/>
          <p:nvPr/>
        </p:nvSpPr>
        <p:spPr>
          <a:xfrm>
            <a:off x="255180" y="1558667"/>
            <a:ext cx="4976037" cy="1477328"/>
          </a:xfrm>
          <a:prstGeom prst="rect">
            <a:avLst/>
          </a:prstGeom>
          <a:noFill/>
        </p:spPr>
        <p:txBody>
          <a:bodyPr wrap="square" rtlCol="0">
            <a:spAutoFit/>
          </a:bodyPr>
          <a:lstStyle/>
          <a:p>
            <a:r>
              <a:rPr lang="en-US" sz="3600" b="1" dirty="0">
                <a:solidFill>
                  <a:srgbClr val="005BAB"/>
                </a:solidFill>
                <a:latin typeface="Arial"/>
              </a:rPr>
              <a:t>Consumer Health Literacy Grant</a:t>
            </a:r>
          </a:p>
          <a:p>
            <a:endParaRPr lang="en-AU" dirty="0"/>
          </a:p>
        </p:txBody>
      </p:sp>
      <p:sp>
        <p:nvSpPr>
          <p:cNvPr id="5" name="TextBox 4">
            <a:extLst>
              <a:ext uri="{FF2B5EF4-FFF2-40B4-BE49-F238E27FC236}">
                <a16:creationId xmlns:a16="http://schemas.microsoft.com/office/drawing/2014/main" id="{CA5D843E-F36F-86DD-ECF2-873748BE1500}"/>
              </a:ext>
            </a:extLst>
          </p:cNvPr>
          <p:cNvSpPr txBox="1"/>
          <p:nvPr/>
        </p:nvSpPr>
        <p:spPr>
          <a:xfrm>
            <a:off x="255180" y="3149712"/>
            <a:ext cx="6039294" cy="1015663"/>
          </a:xfrm>
          <a:prstGeom prst="rect">
            <a:avLst/>
          </a:prstGeom>
          <a:noFill/>
        </p:spPr>
        <p:txBody>
          <a:bodyPr wrap="square" rtlCol="0">
            <a:spAutoFit/>
          </a:bodyPr>
          <a:lstStyle/>
          <a:p>
            <a:pPr marL="285750" indent="-285750">
              <a:buFont typeface="Arial" panose="020B0604020202020204" pitchFamily="34" charset="0"/>
              <a:buChar char="•"/>
            </a:pPr>
            <a:r>
              <a:rPr lang="en-AU" sz="2000" dirty="0">
                <a:solidFill>
                  <a:srgbClr val="008A96"/>
                </a:solidFill>
              </a:rPr>
              <a:t>Objectives</a:t>
            </a:r>
          </a:p>
          <a:p>
            <a:pPr marL="285750" indent="-285750">
              <a:buFont typeface="Arial" panose="020B0604020202020204" pitchFamily="34" charset="0"/>
              <a:buChar char="•"/>
            </a:pPr>
            <a:endParaRPr lang="en-AU" sz="2000" dirty="0">
              <a:solidFill>
                <a:srgbClr val="008A96"/>
              </a:solidFill>
            </a:endParaRPr>
          </a:p>
          <a:p>
            <a:pPr marL="285750" indent="-285750">
              <a:buFont typeface="Arial" panose="020B0604020202020204" pitchFamily="34" charset="0"/>
              <a:buChar char="•"/>
            </a:pPr>
            <a:r>
              <a:rPr lang="en-AU" sz="2000" dirty="0">
                <a:solidFill>
                  <a:srgbClr val="008A96"/>
                </a:solidFill>
              </a:rPr>
              <a:t>Intended Outcomes</a:t>
            </a:r>
          </a:p>
        </p:txBody>
      </p:sp>
      <p:sp>
        <p:nvSpPr>
          <p:cNvPr id="6" name="TextBox 5">
            <a:extLst>
              <a:ext uri="{FF2B5EF4-FFF2-40B4-BE49-F238E27FC236}">
                <a16:creationId xmlns:a16="http://schemas.microsoft.com/office/drawing/2014/main" id="{7F805B3A-A34D-9988-E9FB-D218F7A0EA9D}"/>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11</a:t>
            </a:fld>
            <a:endParaRPr lang="en-AU" dirty="0">
              <a:solidFill>
                <a:schemeClr val="bg1"/>
              </a:solidFill>
            </a:endParaRPr>
          </a:p>
        </p:txBody>
      </p:sp>
    </p:spTree>
    <p:extLst>
      <p:ext uri="{BB962C8B-B14F-4D97-AF65-F5344CB8AC3E}">
        <p14:creationId xmlns:p14="http://schemas.microsoft.com/office/powerpoint/2010/main" val="47661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01287C-3F42-7440-999F-8203CC73004C}"/>
              </a:ext>
            </a:extLst>
          </p:cNvPr>
          <p:cNvSpPr txBox="1"/>
          <p:nvPr/>
        </p:nvSpPr>
        <p:spPr>
          <a:xfrm>
            <a:off x="1015142" y="547592"/>
            <a:ext cx="9822530" cy="646331"/>
          </a:xfrm>
          <a:prstGeom prst="rect">
            <a:avLst/>
          </a:prstGeom>
          <a:noFill/>
        </p:spPr>
        <p:txBody>
          <a:bodyPr wrap="square" lIns="0" rtlCol="0">
            <a:noAutofit/>
          </a:bodyPr>
          <a:lstStyle/>
          <a:p>
            <a:r>
              <a:rPr lang="en-US" sz="4800" b="1" dirty="0">
                <a:solidFill>
                  <a:srgbClr val="005BAB"/>
                </a:solidFill>
                <a:latin typeface="Arial"/>
              </a:rPr>
              <a:t>Objectives </a:t>
            </a:r>
            <a:r>
              <a:rPr lang="en-US" sz="3200" b="1" dirty="0">
                <a:solidFill>
                  <a:srgbClr val="005BAB"/>
                </a:solidFill>
                <a:latin typeface="Arial"/>
              </a:rPr>
              <a:t>Consumer Health Literacy</a:t>
            </a:r>
          </a:p>
        </p:txBody>
      </p:sp>
      <p:cxnSp>
        <p:nvCxnSpPr>
          <p:cNvPr id="3" name="Straight Connector 2"/>
          <p:cNvCxnSpPr/>
          <p:nvPr/>
        </p:nvCxnSpPr>
        <p:spPr>
          <a:xfrm flipV="1">
            <a:off x="696000" y="14120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F3AFDB91-8F26-4172-B108-9C3F42A6ABD3}"/>
              </a:ext>
            </a:extLst>
          </p:cNvPr>
          <p:cNvSpPr/>
          <p:nvPr/>
        </p:nvSpPr>
        <p:spPr>
          <a:xfrm rot="16200000">
            <a:off x="-478894"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7" name="Rectangle 6" descr="Books with solid fill">
            <a:extLst>
              <a:ext uri="{FF2B5EF4-FFF2-40B4-BE49-F238E27FC236}">
                <a16:creationId xmlns:a16="http://schemas.microsoft.com/office/drawing/2014/main" id="{51426457-B86E-40BA-8D35-D5ED9E10181A}"/>
              </a:ext>
            </a:extLst>
          </p:cNvPr>
          <p:cNvSpPr/>
          <p:nvPr/>
        </p:nvSpPr>
        <p:spPr>
          <a:xfrm>
            <a:off x="696000" y="1640458"/>
            <a:ext cx="965694" cy="96569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BCE687C4-EC48-49A8-8145-67E6C597CF0B}"/>
              </a:ext>
            </a:extLst>
          </p:cNvPr>
          <p:cNvSpPr/>
          <p:nvPr/>
        </p:nvSpPr>
        <p:spPr>
          <a:xfrm rot="16200000">
            <a:off x="3032267"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10" name="Rectangle 9" descr="Aspiration with solid fill">
            <a:extLst>
              <a:ext uri="{FF2B5EF4-FFF2-40B4-BE49-F238E27FC236}">
                <a16:creationId xmlns:a16="http://schemas.microsoft.com/office/drawing/2014/main" id="{4563964E-7082-428E-B45D-E26FC5673AE6}"/>
              </a:ext>
            </a:extLst>
          </p:cNvPr>
          <p:cNvSpPr/>
          <p:nvPr/>
        </p:nvSpPr>
        <p:spPr>
          <a:xfrm>
            <a:off x="668692" y="3215120"/>
            <a:ext cx="965694" cy="96569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F10EDC00-E054-4325-873E-72DFD76FAF11}"/>
              </a:ext>
            </a:extLst>
          </p:cNvPr>
          <p:cNvSpPr/>
          <p:nvPr/>
        </p:nvSpPr>
        <p:spPr>
          <a:xfrm rot="16200000">
            <a:off x="6543429"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14" name="Rectangle 13" descr="Chat with solid fill">
            <a:extLst>
              <a:ext uri="{FF2B5EF4-FFF2-40B4-BE49-F238E27FC236}">
                <a16:creationId xmlns:a16="http://schemas.microsoft.com/office/drawing/2014/main" id="{3284D4A8-4CBF-4837-9457-AA80AE9BDABE}"/>
              </a:ext>
            </a:extLst>
          </p:cNvPr>
          <p:cNvSpPr/>
          <p:nvPr/>
        </p:nvSpPr>
        <p:spPr>
          <a:xfrm>
            <a:off x="696000" y="4789783"/>
            <a:ext cx="965694" cy="965694"/>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2" name="TextBox 1">
            <a:extLst>
              <a:ext uri="{FF2B5EF4-FFF2-40B4-BE49-F238E27FC236}">
                <a16:creationId xmlns:a16="http://schemas.microsoft.com/office/drawing/2014/main" id="{3E01516C-9ADE-30D7-80E9-845BAE4FA56F}"/>
              </a:ext>
            </a:extLst>
          </p:cNvPr>
          <p:cNvSpPr txBox="1"/>
          <p:nvPr/>
        </p:nvSpPr>
        <p:spPr>
          <a:xfrm>
            <a:off x="1764090" y="1734852"/>
            <a:ext cx="9731910" cy="769441"/>
          </a:xfrm>
          <a:prstGeom prst="rect">
            <a:avLst/>
          </a:prstGeom>
          <a:solidFill>
            <a:schemeClr val="accent1"/>
          </a:solidFill>
        </p:spPr>
        <p:txBody>
          <a:bodyPr wrap="square" rtlCol="0">
            <a:spAutoFit/>
          </a:bodyPr>
          <a:lstStyle/>
          <a:p>
            <a:r>
              <a:rPr lang="en-AU" sz="2200" kern="1200" dirty="0">
                <a:solidFill>
                  <a:srgbClr val="FFFFFF"/>
                </a:solidFill>
                <a:effectLst/>
                <a:ea typeface="Calibri" panose="020F0502020204030204" pitchFamily="34" charset="0"/>
                <a:cs typeface="Arial" panose="020B0604020202020204" pitchFamily="34" charset="0"/>
              </a:rPr>
              <a:t>Improve Australians’ health literacy in relation to Quality Use of Medicines (QUM) and diagnostics</a:t>
            </a:r>
            <a:endParaRPr lang="en-AU" sz="2200" kern="100" dirty="0">
              <a:effectLst/>
              <a:ea typeface="Calibri" panose="020F0502020204030204" pitchFamily="34" charset="0"/>
            </a:endParaRPr>
          </a:p>
        </p:txBody>
      </p:sp>
      <p:sp>
        <p:nvSpPr>
          <p:cNvPr id="4" name="TextBox 3">
            <a:extLst>
              <a:ext uri="{FF2B5EF4-FFF2-40B4-BE49-F238E27FC236}">
                <a16:creationId xmlns:a16="http://schemas.microsoft.com/office/drawing/2014/main" id="{33464A66-C3C2-51AE-319B-2072DB670A8F}"/>
              </a:ext>
            </a:extLst>
          </p:cNvPr>
          <p:cNvSpPr txBox="1"/>
          <p:nvPr/>
        </p:nvSpPr>
        <p:spPr>
          <a:xfrm>
            <a:off x="1764090" y="3286125"/>
            <a:ext cx="9731910" cy="769441"/>
          </a:xfrm>
          <a:prstGeom prst="rect">
            <a:avLst/>
          </a:prstGeom>
          <a:solidFill>
            <a:schemeClr val="accent1"/>
          </a:solidFill>
        </p:spPr>
        <p:txBody>
          <a:bodyPr wrap="square" rtlCol="0">
            <a:spAutoFit/>
          </a:bodyPr>
          <a:lstStyle/>
          <a:p>
            <a:r>
              <a:rPr lang="en-AU" sz="2200" kern="1200" dirty="0">
                <a:solidFill>
                  <a:srgbClr val="FFFFFF"/>
                </a:solidFill>
                <a:effectLst/>
                <a:ea typeface="Calibri" panose="020F0502020204030204" pitchFamily="34" charset="0"/>
                <a:cs typeface="Arial" panose="020B0604020202020204" pitchFamily="34" charset="0"/>
              </a:rPr>
              <a:t>Empower consumers to be active participants in their health care and health outcomes</a:t>
            </a:r>
            <a:endParaRPr lang="en-AU" sz="2200" kern="100" dirty="0">
              <a:effectLst/>
              <a:ea typeface="Calibri" panose="020F0502020204030204" pitchFamily="34" charset="0"/>
            </a:endParaRPr>
          </a:p>
        </p:txBody>
      </p:sp>
      <p:sp>
        <p:nvSpPr>
          <p:cNvPr id="15" name="TextBox 14">
            <a:extLst>
              <a:ext uri="{FF2B5EF4-FFF2-40B4-BE49-F238E27FC236}">
                <a16:creationId xmlns:a16="http://schemas.microsoft.com/office/drawing/2014/main" id="{CDED49C1-9F28-1305-D198-30B48A144A20}"/>
              </a:ext>
            </a:extLst>
          </p:cNvPr>
          <p:cNvSpPr txBox="1"/>
          <p:nvPr/>
        </p:nvSpPr>
        <p:spPr>
          <a:xfrm>
            <a:off x="1764090" y="4514761"/>
            <a:ext cx="9731910" cy="1755865"/>
          </a:xfrm>
          <a:prstGeom prst="rect">
            <a:avLst/>
          </a:prstGeom>
          <a:solidFill>
            <a:schemeClr val="accent1"/>
          </a:solidFill>
        </p:spPr>
        <p:txBody>
          <a:bodyPr wrap="square" rtlCol="0">
            <a:spAutoFit/>
          </a:bodyPr>
          <a:lstStyle/>
          <a:p>
            <a:pPr>
              <a:lnSpc>
                <a:spcPct val="90000"/>
              </a:lnSpc>
              <a:spcAft>
                <a:spcPts val="290"/>
              </a:spcAft>
            </a:pPr>
            <a:r>
              <a:rPr lang="en-AU" sz="2200" kern="1200" dirty="0">
                <a:solidFill>
                  <a:srgbClr val="FFFFFF"/>
                </a:solidFill>
                <a:effectLst/>
                <a:ea typeface="Calibri" panose="020F0502020204030204" pitchFamily="34" charset="0"/>
                <a:cs typeface="Arial" panose="020B0604020202020204" pitchFamily="34" charset="0"/>
              </a:rPr>
              <a:t>Promote and develop consumer behaviours that support QUM, such as:</a:t>
            </a:r>
            <a:endParaRPr lang="en-AU" sz="2200" kern="100" dirty="0">
              <a:effectLst/>
              <a:ea typeface="Calibri" panose="020F0502020204030204" pitchFamily="34" charset="0"/>
            </a:endParaRPr>
          </a:p>
          <a:p>
            <a:pPr marL="685800" lvl="1" indent="-228600">
              <a:lnSpc>
                <a:spcPct val="90000"/>
              </a:lnSpc>
              <a:buFont typeface="Arial" panose="020B0604020202020204" pitchFamily="34" charset="0"/>
              <a:buChar char="•"/>
              <a:tabLst>
                <a:tab pos="1371600" algn="l"/>
              </a:tabLst>
            </a:pPr>
            <a:r>
              <a:rPr lang="en-AU" sz="2200" kern="1200" dirty="0">
                <a:solidFill>
                  <a:srgbClr val="FFFFFF"/>
                </a:solidFill>
                <a:effectLst/>
                <a:ea typeface="Times New Roman" panose="02020603050405020304" pitchFamily="18" charset="0"/>
                <a:cs typeface="Arial" panose="020B0604020202020204" pitchFamily="34" charset="0"/>
              </a:rPr>
              <a:t>Medication adherence</a:t>
            </a:r>
            <a:endParaRPr lang="en-AU" sz="2200" dirty="0">
              <a:effectLst/>
              <a:ea typeface="Times New Roman" panose="02020603050405020304" pitchFamily="18" charset="0"/>
              <a:cs typeface="Times New Roman" panose="02020603050405020304" pitchFamily="18" charset="0"/>
            </a:endParaRPr>
          </a:p>
          <a:p>
            <a:pPr marL="685800" lvl="1" indent="-228600">
              <a:buFont typeface="Arial" panose="020B0604020202020204" pitchFamily="34" charset="0"/>
              <a:buChar char="•"/>
              <a:tabLst>
                <a:tab pos="1371600" algn="l"/>
              </a:tabLst>
            </a:pPr>
            <a:r>
              <a:rPr lang="en-AU" sz="2200" kern="1200" dirty="0">
                <a:solidFill>
                  <a:srgbClr val="FFFFFF"/>
                </a:solidFill>
                <a:effectLst/>
                <a:ea typeface="Times New Roman" panose="02020603050405020304" pitchFamily="18" charset="0"/>
                <a:cs typeface="Arial" panose="020B0604020202020204" pitchFamily="34" charset="0"/>
              </a:rPr>
              <a:t>Non-drug options and the importance of a healthy lifestyle</a:t>
            </a:r>
          </a:p>
          <a:p>
            <a:pPr marL="685800" lvl="1" indent="-228600">
              <a:buFont typeface="Arial" panose="020B0604020202020204" pitchFamily="34" charset="0"/>
              <a:buChar char="•"/>
              <a:tabLst>
                <a:tab pos="1371600" algn="l"/>
              </a:tabLst>
            </a:pPr>
            <a:r>
              <a:rPr lang="en-AU" sz="2200" kern="1200" dirty="0">
                <a:solidFill>
                  <a:srgbClr val="FFFFFF"/>
                </a:solidFill>
                <a:effectLst/>
                <a:ea typeface="Calibri" panose="020F0502020204030204" pitchFamily="34" charset="0"/>
                <a:cs typeface="Arial" panose="020B0604020202020204" pitchFamily="34" charset="0"/>
              </a:rPr>
              <a:t>Support effective transition of care and whole-of-healthcare system approaches</a:t>
            </a:r>
            <a:endParaRPr lang="en-AU" sz="2200" dirty="0"/>
          </a:p>
        </p:txBody>
      </p:sp>
      <p:sp>
        <p:nvSpPr>
          <p:cNvPr id="6" name="TextBox 5">
            <a:extLst>
              <a:ext uri="{FF2B5EF4-FFF2-40B4-BE49-F238E27FC236}">
                <a16:creationId xmlns:a16="http://schemas.microsoft.com/office/drawing/2014/main" id="{B8FDB096-C5C3-321C-4760-1E877A8176D0}"/>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12</a:t>
            </a:fld>
            <a:endParaRPr lang="en-AU" dirty="0"/>
          </a:p>
        </p:txBody>
      </p:sp>
    </p:spTree>
    <p:extLst>
      <p:ext uri="{BB962C8B-B14F-4D97-AF65-F5344CB8AC3E}">
        <p14:creationId xmlns:p14="http://schemas.microsoft.com/office/powerpoint/2010/main" val="85557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01287C-3F42-7440-999F-8203CC73004C}"/>
              </a:ext>
            </a:extLst>
          </p:cNvPr>
          <p:cNvSpPr txBox="1"/>
          <p:nvPr/>
        </p:nvSpPr>
        <p:spPr>
          <a:xfrm>
            <a:off x="1015142" y="547592"/>
            <a:ext cx="9822530" cy="646331"/>
          </a:xfrm>
          <a:prstGeom prst="rect">
            <a:avLst/>
          </a:prstGeom>
          <a:noFill/>
        </p:spPr>
        <p:txBody>
          <a:bodyPr wrap="square" lIns="0" rtlCol="0">
            <a:noAutofit/>
          </a:bodyPr>
          <a:lstStyle/>
          <a:p>
            <a:r>
              <a:rPr lang="en-US" sz="4800" b="1" dirty="0">
                <a:solidFill>
                  <a:srgbClr val="005BAB"/>
                </a:solidFill>
                <a:latin typeface="Arial"/>
              </a:rPr>
              <a:t>Objectives </a:t>
            </a:r>
            <a:r>
              <a:rPr lang="en-US" sz="3200" b="1" dirty="0">
                <a:solidFill>
                  <a:srgbClr val="005BAB"/>
                </a:solidFill>
                <a:latin typeface="Arial"/>
              </a:rPr>
              <a:t>Consumer Health Literacy cont.</a:t>
            </a:r>
          </a:p>
        </p:txBody>
      </p:sp>
      <p:cxnSp>
        <p:nvCxnSpPr>
          <p:cNvPr id="3" name="Straight Connector 2"/>
          <p:cNvCxnSpPr/>
          <p:nvPr/>
        </p:nvCxnSpPr>
        <p:spPr>
          <a:xfrm flipV="1">
            <a:off x="696000" y="14120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1442F1FE-D6D2-47E1-B4EE-2837CFAB28B5}"/>
              </a:ext>
            </a:extLst>
          </p:cNvPr>
          <p:cNvSpPr/>
          <p:nvPr/>
        </p:nvSpPr>
        <p:spPr>
          <a:xfrm rot="16200000">
            <a:off x="-478894"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8" name="Freeform: Shape 7">
            <a:extLst>
              <a:ext uri="{FF2B5EF4-FFF2-40B4-BE49-F238E27FC236}">
                <a16:creationId xmlns:a16="http://schemas.microsoft.com/office/drawing/2014/main" id="{EE147A9C-599C-4E0B-8833-3B8095E41377}"/>
              </a:ext>
            </a:extLst>
          </p:cNvPr>
          <p:cNvSpPr/>
          <p:nvPr/>
        </p:nvSpPr>
        <p:spPr>
          <a:xfrm rot="16200000">
            <a:off x="3032267"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10" name="Rectangle 9" descr="Network with solid fill">
            <a:extLst>
              <a:ext uri="{FF2B5EF4-FFF2-40B4-BE49-F238E27FC236}">
                <a16:creationId xmlns:a16="http://schemas.microsoft.com/office/drawing/2014/main" id="{A2B7D224-746A-420A-84B8-9EFB2D3DB907}"/>
              </a:ext>
            </a:extLst>
          </p:cNvPr>
          <p:cNvSpPr/>
          <p:nvPr/>
        </p:nvSpPr>
        <p:spPr>
          <a:xfrm>
            <a:off x="696000" y="1918634"/>
            <a:ext cx="965694" cy="965694"/>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8FF787EC-31E0-46C1-AB60-48BE989D597D}"/>
              </a:ext>
            </a:extLst>
          </p:cNvPr>
          <p:cNvSpPr/>
          <p:nvPr/>
        </p:nvSpPr>
        <p:spPr>
          <a:xfrm rot="16200000">
            <a:off x="6543429"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endParaRPr lang="en-AU" sz="3600" kern="1200" dirty="0"/>
          </a:p>
        </p:txBody>
      </p:sp>
      <p:sp>
        <p:nvSpPr>
          <p:cNvPr id="14" name="Rectangle 13" descr="Bar graph with upward trend with solid fill">
            <a:extLst>
              <a:ext uri="{FF2B5EF4-FFF2-40B4-BE49-F238E27FC236}">
                <a16:creationId xmlns:a16="http://schemas.microsoft.com/office/drawing/2014/main" id="{E1B1B8FA-D773-4326-ACD1-6AE2631CDE39}"/>
              </a:ext>
            </a:extLst>
          </p:cNvPr>
          <p:cNvSpPr/>
          <p:nvPr/>
        </p:nvSpPr>
        <p:spPr>
          <a:xfrm>
            <a:off x="668691" y="3400951"/>
            <a:ext cx="965694" cy="965694"/>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pic>
        <p:nvPicPr>
          <p:cNvPr id="4" name="Graphic 3" descr="Alarm clock with solid fill">
            <a:extLst>
              <a:ext uri="{FF2B5EF4-FFF2-40B4-BE49-F238E27FC236}">
                <a16:creationId xmlns:a16="http://schemas.microsoft.com/office/drawing/2014/main" id="{8E5D1CCD-C26F-0BF9-827E-FC3F792CE7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647" y="4789235"/>
            <a:ext cx="914400" cy="914400"/>
          </a:xfrm>
          <a:prstGeom prst="rect">
            <a:avLst/>
          </a:prstGeom>
        </p:spPr>
      </p:pic>
      <p:sp>
        <p:nvSpPr>
          <p:cNvPr id="16" name="TextBox 15">
            <a:extLst>
              <a:ext uri="{FF2B5EF4-FFF2-40B4-BE49-F238E27FC236}">
                <a16:creationId xmlns:a16="http://schemas.microsoft.com/office/drawing/2014/main" id="{34FE2ADD-BCE1-E2BD-517F-714B97A1E68B}"/>
              </a:ext>
            </a:extLst>
          </p:cNvPr>
          <p:cNvSpPr txBox="1"/>
          <p:nvPr/>
        </p:nvSpPr>
        <p:spPr>
          <a:xfrm>
            <a:off x="1817673" y="2039781"/>
            <a:ext cx="9678323" cy="769441"/>
          </a:xfrm>
          <a:prstGeom prst="rect">
            <a:avLst/>
          </a:prstGeom>
          <a:solidFill>
            <a:schemeClr val="accent1"/>
          </a:solidFill>
        </p:spPr>
        <p:txBody>
          <a:bodyPr wrap="square" rtlCol="0">
            <a:spAutoFit/>
          </a:bodyPr>
          <a:lstStyle/>
          <a:p>
            <a:r>
              <a:rPr lang="en-AU" sz="2200" kern="1200" dirty="0">
                <a:solidFill>
                  <a:srgbClr val="FFFFFF"/>
                </a:solidFill>
                <a:effectLst/>
                <a:latin typeface="Arial" panose="020B0604020202020204" pitchFamily="34" charset="0"/>
                <a:ea typeface="Calibri" panose="020F0502020204030204" pitchFamily="34" charset="0"/>
              </a:rPr>
              <a:t>National delivery of QUM targeting areas of high need and Government priorities (National Health Priority Areas or other identified priority areas)</a:t>
            </a:r>
            <a:endParaRPr lang="en-AU" sz="2200" kern="100" dirty="0">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54A2D621-CC1D-53EC-3991-30FA415C4823}"/>
              </a:ext>
            </a:extLst>
          </p:cNvPr>
          <p:cNvSpPr txBox="1"/>
          <p:nvPr/>
        </p:nvSpPr>
        <p:spPr>
          <a:xfrm>
            <a:off x="1817669" y="3499078"/>
            <a:ext cx="9678327" cy="769441"/>
          </a:xfrm>
          <a:prstGeom prst="rect">
            <a:avLst/>
          </a:prstGeom>
          <a:solidFill>
            <a:schemeClr val="accent1"/>
          </a:solidFill>
        </p:spPr>
        <p:txBody>
          <a:bodyPr wrap="square" rtlCol="0">
            <a:spAutoFit/>
          </a:bodyPr>
          <a:lstStyle/>
          <a:p>
            <a:r>
              <a:rPr lang="en-AU" sz="2200" kern="1200" dirty="0">
                <a:solidFill>
                  <a:srgbClr val="FFFFFF"/>
                </a:solidFill>
                <a:effectLst/>
                <a:ea typeface="Calibri" panose="020F0502020204030204" pitchFamily="34" charset="0"/>
                <a:cs typeface="Arial" panose="020B0604020202020204" pitchFamily="34" charset="0"/>
              </a:rPr>
              <a:t>Leverage funding and capabilities of the sector, strengthening collaboration and partnerships to promote program objectives</a:t>
            </a:r>
            <a:endParaRPr lang="en-AU" sz="2200" kern="100" dirty="0">
              <a:effectLst/>
              <a:ea typeface="Calibri" panose="020F0502020204030204" pitchFamily="34" charset="0"/>
            </a:endParaRPr>
          </a:p>
        </p:txBody>
      </p:sp>
      <p:sp>
        <p:nvSpPr>
          <p:cNvPr id="18" name="TextBox 17">
            <a:extLst>
              <a:ext uri="{FF2B5EF4-FFF2-40B4-BE49-F238E27FC236}">
                <a16:creationId xmlns:a16="http://schemas.microsoft.com/office/drawing/2014/main" id="{9995F03C-5808-B501-2BBE-389077F00FC1}"/>
              </a:ext>
            </a:extLst>
          </p:cNvPr>
          <p:cNvSpPr txBox="1"/>
          <p:nvPr/>
        </p:nvSpPr>
        <p:spPr>
          <a:xfrm>
            <a:off x="1810254" y="4924121"/>
            <a:ext cx="9685742" cy="769441"/>
          </a:xfrm>
          <a:prstGeom prst="rect">
            <a:avLst/>
          </a:prstGeom>
          <a:solidFill>
            <a:schemeClr val="accent1"/>
          </a:solidFill>
        </p:spPr>
        <p:txBody>
          <a:bodyPr wrap="square" rtlCol="0">
            <a:spAutoFit/>
          </a:bodyPr>
          <a:lstStyle/>
          <a:p>
            <a:r>
              <a:rPr lang="en-AU" sz="2200" kern="1200" dirty="0">
                <a:solidFill>
                  <a:srgbClr val="FFFFFF"/>
                </a:solidFill>
                <a:effectLst/>
                <a:ea typeface="Calibri" panose="020F0502020204030204" pitchFamily="34" charset="0"/>
                <a:cs typeface="Arial" panose="020B0604020202020204" pitchFamily="34" charset="0"/>
              </a:rPr>
              <a:t>Enable timely distribution and access to information, tools and resources for health consumers</a:t>
            </a:r>
            <a:endParaRPr lang="en-AU" sz="2200" kern="100" dirty="0">
              <a:effectLst/>
              <a:ea typeface="Calibri" panose="020F0502020204030204" pitchFamily="34" charset="0"/>
            </a:endParaRPr>
          </a:p>
        </p:txBody>
      </p:sp>
      <p:sp>
        <p:nvSpPr>
          <p:cNvPr id="2" name="TextBox 1">
            <a:extLst>
              <a:ext uri="{FF2B5EF4-FFF2-40B4-BE49-F238E27FC236}">
                <a16:creationId xmlns:a16="http://schemas.microsoft.com/office/drawing/2014/main" id="{E30F6008-0784-DFEC-21F5-B4EB86041AD1}"/>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13</a:t>
            </a:fld>
            <a:endParaRPr lang="en-AU" dirty="0"/>
          </a:p>
        </p:txBody>
      </p:sp>
    </p:spTree>
    <p:extLst>
      <p:ext uri="{BB962C8B-B14F-4D97-AF65-F5344CB8AC3E}">
        <p14:creationId xmlns:p14="http://schemas.microsoft.com/office/powerpoint/2010/main" val="307080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AE36047-E7DD-C946-9170-1178877AA9FD}"/>
              </a:ext>
            </a:extLst>
          </p:cNvPr>
          <p:cNvGrpSpPr/>
          <p:nvPr/>
        </p:nvGrpSpPr>
        <p:grpSpPr>
          <a:xfrm>
            <a:off x="894828" y="1403542"/>
            <a:ext cx="5799586" cy="988300"/>
            <a:chOff x="827667" y="2295401"/>
            <a:chExt cx="5799586"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2044250" y="2506180"/>
              <a:ext cx="4583003" cy="562661"/>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ea typeface="Helvetica Neue" charset="0"/>
                  <a:cs typeface="Helvetica Neue" charset="0"/>
                </a:rPr>
                <a:t>Awareness activities targeting highest priority areas</a:t>
              </a:r>
            </a:p>
          </p:txBody>
        </p:sp>
        <p:sp>
          <p:nvSpPr>
            <p:cNvPr id="9" name="2"/>
            <p:cNvSpPr txBox="1">
              <a:spLocks/>
            </p:cNvSpPr>
            <p:nvPr/>
          </p:nvSpPr>
          <p:spPr>
            <a:xfrm>
              <a:off x="894832" y="2453344"/>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2</a:t>
              </a: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894830" y="123126"/>
            <a:ext cx="5631804" cy="988300"/>
            <a:chOff x="827667" y="981548"/>
            <a:chExt cx="5643725"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0" y="1186253"/>
              <a:ext cx="4427142" cy="661731"/>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ea typeface="Helvetica Neue" charset="0"/>
                  <a:cs typeface="Helvetica Neue" charset="0"/>
                </a:rPr>
                <a:t>Evidence-based initiatives supporting QUM outcomes delivered on a national scale </a:t>
              </a:r>
            </a:p>
          </p:txBody>
        </p:sp>
        <p:sp>
          <p:nvSpPr>
            <p:cNvPr id="10" name="1"/>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1</a:t>
              </a: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894828" y="2768536"/>
            <a:ext cx="5789671" cy="988300"/>
            <a:chOff x="827667" y="3617352"/>
            <a:chExt cx="5789671" cy="988300"/>
          </a:xfrm>
        </p:grpSpPr>
        <p:sp>
          <p:nvSpPr>
            <p:cNvPr id="16" name="Rechteck"/>
            <p:cNvSpPr/>
            <p:nvPr/>
          </p:nvSpPr>
          <p:spPr>
            <a:xfrm>
              <a:off x="827667" y="3621401"/>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0" name="Rechteck"/>
            <p:cNvSpPr/>
            <p:nvPr/>
          </p:nvSpPr>
          <p:spPr>
            <a:xfrm>
              <a:off x="827667" y="3617352"/>
              <a:ext cx="986568" cy="988300"/>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2034335" y="3749446"/>
              <a:ext cx="4583003" cy="728795"/>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ea typeface="Helvetica Neue" charset="0"/>
                  <a:cs typeface="Helvetica Neue" charset="0"/>
                </a:rPr>
                <a:t>Improved health literacy of Australians through collaboration</a:t>
              </a:r>
            </a:p>
          </p:txBody>
        </p:sp>
        <p:sp>
          <p:nvSpPr>
            <p:cNvPr id="11" name="3"/>
            <p:cNvSpPr txBox="1">
              <a:spLocks/>
            </p:cNvSpPr>
            <p:nvPr/>
          </p:nvSpPr>
          <p:spPr>
            <a:xfrm>
              <a:off x="894832" y="3773270"/>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3</a:t>
              </a:r>
            </a:p>
          </p:txBody>
        </p:sp>
      </p:grpSp>
      <p:grpSp>
        <p:nvGrpSpPr>
          <p:cNvPr id="45" name="Group 44">
            <a:extLst>
              <a:ext uri="{FF2B5EF4-FFF2-40B4-BE49-F238E27FC236}">
                <a16:creationId xmlns:a16="http://schemas.microsoft.com/office/drawing/2014/main" id="{D2304305-69A7-2F4F-B4F8-33D6ABD8DE31}"/>
              </a:ext>
            </a:extLst>
          </p:cNvPr>
          <p:cNvGrpSpPr/>
          <p:nvPr/>
        </p:nvGrpSpPr>
        <p:grpSpPr>
          <a:xfrm>
            <a:off x="894828" y="4096932"/>
            <a:ext cx="5912244" cy="988351"/>
            <a:chOff x="827667" y="4941276"/>
            <a:chExt cx="5912244" cy="988351"/>
          </a:xfrm>
        </p:grpSpPr>
        <p:sp>
          <p:nvSpPr>
            <p:cNvPr id="17" name="Rechteck"/>
            <p:cNvSpPr/>
            <p:nvPr/>
          </p:nvSpPr>
          <p:spPr>
            <a:xfrm>
              <a:off x="827667" y="49453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1" name="Rechteck"/>
            <p:cNvSpPr/>
            <p:nvPr/>
          </p:nvSpPr>
          <p:spPr>
            <a:xfrm>
              <a:off x="827667" y="4941276"/>
              <a:ext cx="986568" cy="988300"/>
            </a:xfrm>
            <a:prstGeom prst="rect">
              <a:avLst/>
            </a:prstGeom>
            <a:gradFill flip="none" rotWithShape="1">
              <a:gsLst>
                <a:gs pos="2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5" name="Tequis magnam everunt re volupti ntiusament at et omnimo totatin venimus anturis explaut alique quatem qui utemquia dolo erum soluptas alite."/>
            <p:cNvSpPr txBox="1">
              <a:spLocks/>
            </p:cNvSpPr>
            <p:nvPr/>
          </p:nvSpPr>
          <p:spPr>
            <a:xfrm>
              <a:off x="2044251" y="5070914"/>
              <a:ext cx="4695660"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ea typeface="Helvetica Neue" charset="0"/>
                  <a:cs typeface="Helvetica Neue" charset="0"/>
                </a:rPr>
                <a:t>Coordinated system wide approaches addressing QUM issues </a:t>
              </a:r>
            </a:p>
          </p:txBody>
        </p:sp>
        <p:sp>
          <p:nvSpPr>
            <p:cNvPr id="12" name="4"/>
            <p:cNvSpPr txBox="1">
              <a:spLocks/>
            </p:cNvSpPr>
            <p:nvPr/>
          </p:nvSpPr>
          <p:spPr>
            <a:xfrm>
              <a:off x="894832" y="5093196"/>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4</a:t>
              </a:r>
            </a:p>
          </p:txBody>
        </p:sp>
      </p:grpSp>
      <p:sp>
        <p:nvSpPr>
          <p:cNvPr id="48" name="Send some greetings…">
            <a:extLst>
              <a:ext uri="{FF2B5EF4-FFF2-40B4-BE49-F238E27FC236}">
                <a16:creationId xmlns:a16="http://schemas.microsoft.com/office/drawing/2014/main" id="{0DB207B3-5A44-8844-901C-ED673FD0A2E9}"/>
              </a:ext>
            </a:extLst>
          </p:cNvPr>
          <p:cNvSpPr txBox="1"/>
          <p:nvPr/>
        </p:nvSpPr>
        <p:spPr>
          <a:xfrm>
            <a:off x="8322304" y="989562"/>
            <a:ext cx="3607625" cy="908130"/>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p>
            <a:r>
              <a:rPr lang="en-AU" sz="4800" b="1" dirty="0">
                <a:solidFill>
                  <a:srgbClr val="005BAB"/>
                </a:solidFill>
                <a:latin typeface="Arial"/>
              </a:rPr>
              <a:t>Intended Outcomes </a:t>
            </a:r>
            <a:r>
              <a:rPr lang="en-AU" sz="3600" b="1" dirty="0">
                <a:solidFill>
                  <a:srgbClr val="005BAB"/>
                </a:solidFill>
                <a:latin typeface="Arial"/>
              </a:rPr>
              <a:t>of the Consumer Health Literacy</a:t>
            </a:r>
          </a:p>
          <a:p>
            <a:r>
              <a:rPr lang="en-AU" sz="3600" b="1" dirty="0">
                <a:solidFill>
                  <a:srgbClr val="005BAB"/>
                </a:solidFill>
                <a:latin typeface="Arial"/>
              </a:rPr>
              <a:t>Grant Opportunity</a:t>
            </a:r>
            <a:endParaRPr lang="en-US" sz="3600" b="1" dirty="0">
              <a:solidFill>
                <a:srgbClr val="005BAB"/>
              </a:solidFill>
              <a:latin typeface="Arial"/>
            </a:endParaRPr>
          </a:p>
        </p:txBody>
      </p:sp>
      <p:grpSp>
        <p:nvGrpSpPr>
          <p:cNvPr id="26" name="Group 25">
            <a:extLst>
              <a:ext uri="{FF2B5EF4-FFF2-40B4-BE49-F238E27FC236}">
                <a16:creationId xmlns:a16="http://schemas.microsoft.com/office/drawing/2014/main" id="{D2E98D5F-3E6A-491D-8A4C-BE1285E16FDA}"/>
              </a:ext>
            </a:extLst>
          </p:cNvPr>
          <p:cNvGrpSpPr/>
          <p:nvPr/>
        </p:nvGrpSpPr>
        <p:grpSpPr>
          <a:xfrm>
            <a:off x="884912" y="5478802"/>
            <a:ext cx="5809502" cy="988300"/>
            <a:chOff x="827667" y="981548"/>
            <a:chExt cx="5809502" cy="988300"/>
          </a:xfrm>
        </p:grpSpPr>
        <p:sp>
          <p:nvSpPr>
            <p:cNvPr id="27" name="Rechteck">
              <a:extLst>
                <a:ext uri="{FF2B5EF4-FFF2-40B4-BE49-F238E27FC236}">
                  <a16:creationId xmlns:a16="http://schemas.microsoft.com/office/drawing/2014/main" id="{18672DCC-B1DF-4B9F-A3A2-5EBB036049BE}"/>
                </a:ext>
              </a:extLst>
            </p:cNvPr>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8" name="Rechteck">
              <a:extLst>
                <a:ext uri="{FF2B5EF4-FFF2-40B4-BE49-F238E27FC236}">
                  <a16:creationId xmlns:a16="http://schemas.microsoft.com/office/drawing/2014/main" id="{06601CED-2BDB-4EFB-B9FA-B826550AD09F}"/>
                </a:ext>
              </a:extLst>
            </p:cNvPr>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29" name="Tequis magnam everunt re volupti ntiusament at et omnimo totatin venimus anturis explaut alique quatem qui utemquia dolo erum soluptas alite.">
              <a:extLst>
                <a:ext uri="{FF2B5EF4-FFF2-40B4-BE49-F238E27FC236}">
                  <a16:creationId xmlns:a16="http://schemas.microsoft.com/office/drawing/2014/main" id="{E2549F4B-6C41-4F9A-A360-2E9FFAAFDCE8}"/>
                </a:ext>
              </a:extLst>
            </p:cNvPr>
            <p:cNvSpPr txBox="1">
              <a:spLocks/>
            </p:cNvSpPr>
            <p:nvPr/>
          </p:nvSpPr>
          <p:spPr>
            <a:xfrm>
              <a:off x="2044251" y="1315751"/>
              <a:ext cx="4592918" cy="564537"/>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ea typeface="Helvetica Neue" charset="0"/>
                  <a:cs typeface="Helvetica Neue" charset="0"/>
                </a:rPr>
                <a:t>Evidence-based resources and tools supporting consumers managing their medications </a:t>
              </a:r>
            </a:p>
            <a:p>
              <a:endParaRPr lang="en-AU" sz="1300" dirty="0">
                <a:latin typeface="Helvetica Neue" charset="0"/>
                <a:ea typeface="Helvetica Neue" charset="0"/>
                <a:cs typeface="Helvetica Neue" charset="0"/>
              </a:endParaRPr>
            </a:p>
          </p:txBody>
        </p:sp>
        <p:sp>
          <p:nvSpPr>
            <p:cNvPr id="30" name="1">
              <a:extLst>
                <a:ext uri="{FF2B5EF4-FFF2-40B4-BE49-F238E27FC236}">
                  <a16:creationId xmlns:a16="http://schemas.microsoft.com/office/drawing/2014/main" id="{4E698717-59CA-4AF7-ADC6-52A477BE7514}"/>
                </a:ext>
              </a:extLst>
            </p:cNvPr>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5</a:t>
              </a:r>
            </a:p>
          </p:txBody>
        </p:sp>
      </p:grpSp>
      <p:sp>
        <p:nvSpPr>
          <p:cNvPr id="2" name="Slide Number Placeholder 1">
            <a:extLst>
              <a:ext uri="{FF2B5EF4-FFF2-40B4-BE49-F238E27FC236}">
                <a16:creationId xmlns:a16="http://schemas.microsoft.com/office/drawing/2014/main" id="{A57F1205-A701-F2EF-26FE-6827530201CA}"/>
              </a:ext>
            </a:extLst>
          </p:cNvPr>
          <p:cNvSpPr>
            <a:spLocks noGrp="1"/>
          </p:cNvSpPr>
          <p:nvPr>
            <p:ph type="sldNum" sz="quarter" idx="12"/>
          </p:nvPr>
        </p:nvSpPr>
        <p:spPr/>
        <p:txBody>
          <a:bodyPr/>
          <a:lstStyle/>
          <a:p>
            <a:fld id="{D8E7AC7D-DE47-D04B-810A-E333F322F2EB}" type="slidenum">
              <a:rPr lang="en-US" smtClean="0"/>
              <a:t>14</a:t>
            </a:fld>
            <a:endParaRPr lang="en-US" dirty="0"/>
          </a:p>
        </p:txBody>
      </p:sp>
      <p:sp>
        <p:nvSpPr>
          <p:cNvPr id="3" name="TextBox 2">
            <a:extLst>
              <a:ext uri="{FF2B5EF4-FFF2-40B4-BE49-F238E27FC236}">
                <a16:creationId xmlns:a16="http://schemas.microsoft.com/office/drawing/2014/main" id="{5E2C3F23-64CE-A1A4-8B7C-A868F5BF9875}"/>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14</a:t>
            </a:fld>
            <a:endParaRPr lang="en-AU" dirty="0"/>
          </a:p>
        </p:txBody>
      </p:sp>
    </p:spTree>
    <p:extLst>
      <p:ext uri="{BB962C8B-B14F-4D97-AF65-F5344CB8AC3E}">
        <p14:creationId xmlns:p14="http://schemas.microsoft.com/office/powerpoint/2010/main" val="172606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20A24-5B1C-967C-9743-C891314FEA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832448" y="214314"/>
            <a:ext cx="7359552" cy="5574206"/>
          </a:xfrm>
          <a:prstGeom prst="rect">
            <a:avLst/>
          </a:prstGeom>
        </p:spPr>
      </p:pic>
      <p:sp>
        <p:nvSpPr>
          <p:cNvPr id="3" name="Rectangle 2">
            <a:extLst>
              <a:ext uri="{FF2B5EF4-FFF2-40B4-BE49-F238E27FC236}">
                <a16:creationId xmlns:a16="http://schemas.microsoft.com/office/drawing/2014/main" id="{FEC6FC69-D7EE-391B-AFF7-614A5820618B}"/>
              </a:ext>
            </a:extLst>
          </p:cNvPr>
          <p:cNvSpPr/>
          <p:nvPr/>
        </p:nvSpPr>
        <p:spPr>
          <a:xfrm>
            <a:off x="0" y="16255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2105F008-A27C-905F-803A-9AB1C98F3EA0}"/>
              </a:ext>
            </a:extLst>
          </p:cNvPr>
          <p:cNvSpPr txBox="1"/>
          <p:nvPr/>
        </p:nvSpPr>
        <p:spPr>
          <a:xfrm>
            <a:off x="255180" y="1558667"/>
            <a:ext cx="4976037" cy="1477328"/>
          </a:xfrm>
          <a:prstGeom prst="rect">
            <a:avLst/>
          </a:prstGeom>
          <a:noFill/>
        </p:spPr>
        <p:txBody>
          <a:bodyPr wrap="square" rtlCol="0">
            <a:spAutoFit/>
          </a:bodyPr>
          <a:lstStyle/>
          <a:p>
            <a:r>
              <a:rPr lang="en-US" sz="3600" b="1" dirty="0">
                <a:solidFill>
                  <a:srgbClr val="005BAB"/>
                </a:solidFill>
                <a:latin typeface="Arial"/>
              </a:rPr>
              <a:t>Health Professional Education Grant</a:t>
            </a:r>
          </a:p>
          <a:p>
            <a:endParaRPr lang="en-AU" dirty="0"/>
          </a:p>
        </p:txBody>
      </p:sp>
      <p:sp>
        <p:nvSpPr>
          <p:cNvPr id="5" name="TextBox 4">
            <a:extLst>
              <a:ext uri="{FF2B5EF4-FFF2-40B4-BE49-F238E27FC236}">
                <a16:creationId xmlns:a16="http://schemas.microsoft.com/office/drawing/2014/main" id="{CA5D843E-F36F-86DD-ECF2-873748BE1500}"/>
              </a:ext>
            </a:extLst>
          </p:cNvPr>
          <p:cNvSpPr txBox="1"/>
          <p:nvPr/>
        </p:nvSpPr>
        <p:spPr>
          <a:xfrm>
            <a:off x="255180" y="3149712"/>
            <a:ext cx="6039294" cy="1015663"/>
          </a:xfrm>
          <a:prstGeom prst="rect">
            <a:avLst/>
          </a:prstGeom>
          <a:noFill/>
        </p:spPr>
        <p:txBody>
          <a:bodyPr wrap="square" rtlCol="0">
            <a:spAutoFit/>
          </a:bodyPr>
          <a:lstStyle/>
          <a:p>
            <a:pPr marL="285750" indent="-285750">
              <a:buFont typeface="Arial" panose="020B0604020202020204" pitchFamily="34" charset="0"/>
              <a:buChar char="•"/>
            </a:pPr>
            <a:r>
              <a:rPr lang="en-AU" sz="2000" dirty="0">
                <a:solidFill>
                  <a:srgbClr val="008A96"/>
                </a:solidFill>
              </a:rPr>
              <a:t>Objectives</a:t>
            </a:r>
          </a:p>
          <a:p>
            <a:pPr marL="285750" indent="-285750">
              <a:buFont typeface="Arial" panose="020B0604020202020204" pitchFamily="34" charset="0"/>
              <a:buChar char="•"/>
            </a:pPr>
            <a:endParaRPr lang="en-AU" sz="2000" dirty="0">
              <a:solidFill>
                <a:srgbClr val="008A96"/>
              </a:solidFill>
            </a:endParaRPr>
          </a:p>
          <a:p>
            <a:pPr marL="285750" indent="-285750">
              <a:buFont typeface="Arial" panose="020B0604020202020204" pitchFamily="34" charset="0"/>
              <a:buChar char="•"/>
            </a:pPr>
            <a:r>
              <a:rPr lang="en-AU" sz="2000" dirty="0">
                <a:solidFill>
                  <a:srgbClr val="008A96"/>
                </a:solidFill>
              </a:rPr>
              <a:t>Intended Outcomes</a:t>
            </a:r>
          </a:p>
        </p:txBody>
      </p:sp>
      <p:sp>
        <p:nvSpPr>
          <p:cNvPr id="6" name="TextBox 5">
            <a:extLst>
              <a:ext uri="{FF2B5EF4-FFF2-40B4-BE49-F238E27FC236}">
                <a16:creationId xmlns:a16="http://schemas.microsoft.com/office/drawing/2014/main" id="{1EEEAB96-4AE7-89A2-CC96-8FE9C1C89657}"/>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15</a:t>
            </a:fld>
            <a:endParaRPr lang="en-AU" dirty="0">
              <a:solidFill>
                <a:schemeClr val="bg1"/>
              </a:solidFill>
            </a:endParaRPr>
          </a:p>
        </p:txBody>
      </p:sp>
    </p:spTree>
    <p:extLst>
      <p:ext uri="{BB962C8B-B14F-4D97-AF65-F5344CB8AC3E}">
        <p14:creationId xmlns:p14="http://schemas.microsoft.com/office/powerpoint/2010/main" val="94048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01287C-3F42-7440-999F-8203CC73004C}"/>
              </a:ext>
            </a:extLst>
          </p:cNvPr>
          <p:cNvSpPr txBox="1"/>
          <p:nvPr/>
        </p:nvSpPr>
        <p:spPr>
          <a:xfrm>
            <a:off x="1015142" y="547592"/>
            <a:ext cx="9822530" cy="646331"/>
          </a:xfrm>
          <a:prstGeom prst="rect">
            <a:avLst/>
          </a:prstGeom>
          <a:noFill/>
        </p:spPr>
        <p:txBody>
          <a:bodyPr wrap="square" lIns="0" rtlCol="0">
            <a:noAutofit/>
          </a:bodyPr>
          <a:lstStyle/>
          <a:p>
            <a:r>
              <a:rPr lang="en-US" sz="4800" b="1" dirty="0">
                <a:solidFill>
                  <a:srgbClr val="005BAB"/>
                </a:solidFill>
                <a:latin typeface="Arial"/>
              </a:rPr>
              <a:t>Objectives </a:t>
            </a:r>
            <a:r>
              <a:rPr lang="en-US" sz="4800" dirty="0"/>
              <a:t> </a:t>
            </a:r>
            <a:r>
              <a:rPr lang="en-US" sz="3200" b="1" dirty="0">
                <a:solidFill>
                  <a:srgbClr val="005BAB"/>
                </a:solidFill>
                <a:latin typeface="Arial"/>
              </a:rPr>
              <a:t>Health Professional Education</a:t>
            </a:r>
          </a:p>
        </p:txBody>
      </p:sp>
      <p:cxnSp>
        <p:nvCxnSpPr>
          <p:cNvPr id="3" name="Straight Connector 2"/>
          <p:cNvCxnSpPr/>
          <p:nvPr/>
        </p:nvCxnSpPr>
        <p:spPr>
          <a:xfrm flipV="1">
            <a:off x="696000" y="14120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EF0E330-7D63-43DE-B1CD-7B811A5AC5DF}"/>
              </a:ext>
            </a:extLst>
          </p:cNvPr>
          <p:cNvGrpSpPr/>
          <p:nvPr/>
        </p:nvGrpSpPr>
        <p:grpSpPr>
          <a:xfrm>
            <a:off x="1392961" y="1764123"/>
            <a:ext cx="9910263" cy="4863919"/>
            <a:chOff x="1392961" y="1764123"/>
            <a:chExt cx="9910263" cy="4863919"/>
          </a:xfrm>
        </p:grpSpPr>
        <p:sp>
          <p:nvSpPr>
            <p:cNvPr id="5" name="Freeform: Shape 4">
              <a:extLst>
                <a:ext uri="{FF2B5EF4-FFF2-40B4-BE49-F238E27FC236}">
                  <a16:creationId xmlns:a16="http://schemas.microsoft.com/office/drawing/2014/main" id="{A5BB0A4B-6073-4CD7-AF60-03ABE9078E86}"/>
                </a:ext>
              </a:extLst>
            </p:cNvPr>
            <p:cNvSpPr/>
            <p:nvPr/>
          </p:nvSpPr>
          <p:spPr>
            <a:xfrm rot="16200000">
              <a:off x="-478894"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6" name="Freeform: Shape 5">
              <a:extLst>
                <a:ext uri="{FF2B5EF4-FFF2-40B4-BE49-F238E27FC236}">
                  <a16:creationId xmlns:a16="http://schemas.microsoft.com/office/drawing/2014/main" id="{2DBCF5AD-643B-42FC-8040-E23D3E14E2F8}"/>
                </a:ext>
              </a:extLst>
            </p:cNvPr>
            <p:cNvSpPr/>
            <p:nvPr/>
          </p:nvSpPr>
          <p:spPr>
            <a:xfrm>
              <a:off x="1875809"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425845" rIns="163576" bIns="163576" numCol="1" spcCol="1270" anchor="t" anchorCtr="0">
              <a:noAutofit/>
            </a:bodyPr>
            <a:lstStyle/>
            <a:p>
              <a:pPr marL="0" lvl="1" algn="l" defTabSz="800100">
                <a:lnSpc>
                  <a:spcPct val="90000"/>
                </a:lnSpc>
                <a:spcBef>
                  <a:spcPct val="0"/>
                </a:spcBef>
                <a:spcAft>
                  <a:spcPct val="15000"/>
                </a:spcAft>
              </a:pPr>
              <a:r>
                <a:rPr lang="en-AU" sz="1800" kern="1200" dirty="0"/>
                <a:t>Promote behaviour changes amongst prescribers, dispensers and health workforce, that are consistent with the quality use of medicines and diagnostics in an Australian health system</a:t>
              </a:r>
            </a:p>
          </p:txBody>
        </p:sp>
        <p:sp>
          <p:nvSpPr>
            <p:cNvPr id="7" name="Rectangle 6" descr="Books with solid fill">
              <a:extLst>
                <a:ext uri="{FF2B5EF4-FFF2-40B4-BE49-F238E27FC236}">
                  <a16:creationId xmlns:a16="http://schemas.microsoft.com/office/drawing/2014/main" id="{C019639E-6FFB-4CB1-A579-276F039C13E9}"/>
                </a:ext>
              </a:extLst>
            </p:cNvPr>
            <p:cNvSpPr/>
            <p:nvPr/>
          </p:nvSpPr>
          <p:spPr>
            <a:xfrm>
              <a:off x="1392961" y="1764123"/>
              <a:ext cx="965694" cy="96569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AC3B9712-A3BE-499C-8AAB-BE0E947DAF18}"/>
                </a:ext>
              </a:extLst>
            </p:cNvPr>
            <p:cNvSpPr/>
            <p:nvPr/>
          </p:nvSpPr>
          <p:spPr>
            <a:xfrm rot="16200000">
              <a:off x="3032267"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9" name="Freeform: Shape 8">
              <a:extLst>
                <a:ext uri="{FF2B5EF4-FFF2-40B4-BE49-F238E27FC236}">
                  <a16:creationId xmlns:a16="http://schemas.microsoft.com/office/drawing/2014/main" id="{D192F0A9-8E8E-41A9-85D9-A42D41EF9AE4}"/>
                </a:ext>
              </a:extLst>
            </p:cNvPr>
            <p:cNvSpPr/>
            <p:nvPr/>
          </p:nvSpPr>
          <p:spPr>
            <a:xfrm>
              <a:off x="5386971"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425845" rIns="163576" bIns="163576" numCol="1" spcCol="1270" anchor="t" anchorCtr="0">
              <a:noAutofit/>
            </a:bodyPr>
            <a:lstStyle/>
            <a:p>
              <a:pPr marL="0" lvl="1" algn="l" defTabSz="800100">
                <a:lnSpc>
                  <a:spcPct val="90000"/>
                </a:lnSpc>
                <a:spcBef>
                  <a:spcPct val="0"/>
                </a:spcBef>
                <a:spcAft>
                  <a:spcPct val="15000"/>
                </a:spcAft>
              </a:pPr>
              <a:r>
                <a:rPr lang="en-AU" sz="1800" kern="1200" dirty="0"/>
                <a:t>Deliver consumer-centred QUDTP initiatives for health professionals, including Specialists, General Practitioners, Pharmacists, Nurses, aged care and disability workers and other health professionals</a:t>
              </a:r>
              <a:endParaRPr lang="en-AU" sz="1800" kern="1200" dirty="0">
                <a:solidFill>
                  <a:schemeClr val="bg1"/>
                </a:solidFill>
              </a:endParaRPr>
            </a:p>
          </p:txBody>
        </p:sp>
        <p:sp>
          <p:nvSpPr>
            <p:cNvPr id="10" name="Rectangle 9" descr="Aspiration with solid fill">
              <a:extLst>
                <a:ext uri="{FF2B5EF4-FFF2-40B4-BE49-F238E27FC236}">
                  <a16:creationId xmlns:a16="http://schemas.microsoft.com/office/drawing/2014/main" id="{B577E386-7243-4E35-9FAF-F9973C668C61}"/>
                </a:ext>
              </a:extLst>
            </p:cNvPr>
            <p:cNvSpPr/>
            <p:nvPr/>
          </p:nvSpPr>
          <p:spPr>
            <a:xfrm>
              <a:off x="4904123" y="1764123"/>
              <a:ext cx="965694" cy="96569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C7694AA6-648B-4BF3-9D2B-C37FE1127913}"/>
                </a:ext>
              </a:extLst>
            </p:cNvPr>
            <p:cNvSpPr/>
            <p:nvPr/>
          </p:nvSpPr>
          <p:spPr>
            <a:xfrm rot="16200000">
              <a:off x="6543429"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13" name="Freeform: Shape 12">
              <a:extLst>
                <a:ext uri="{FF2B5EF4-FFF2-40B4-BE49-F238E27FC236}">
                  <a16:creationId xmlns:a16="http://schemas.microsoft.com/office/drawing/2014/main" id="{CF24B5B6-CE0C-4C6E-9EB7-3060136805DD}"/>
                </a:ext>
              </a:extLst>
            </p:cNvPr>
            <p:cNvSpPr/>
            <p:nvPr/>
          </p:nvSpPr>
          <p:spPr>
            <a:xfrm>
              <a:off x="8898132"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425845" rIns="163576" bIns="163576" numCol="1" spcCol="1270" anchor="t" anchorCtr="0">
              <a:noAutofit/>
            </a:bodyPr>
            <a:lstStyle/>
            <a:p>
              <a:pPr marL="0" lvl="1" algn="l" defTabSz="800100">
                <a:lnSpc>
                  <a:spcPct val="90000"/>
                </a:lnSpc>
                <a:spcBef>
                  <a:spcPct val="0"/>
                </a:spcBef>
                <a:spcAft>
                  <a:spcPct val="15000"/>
                </a:spcAft>
              </a:pPr>
              <a:r>
                <a:rPr lang="en-AU" sz="1800" kern="1200" dirty="0"/>
                <a:t>Develop, promote, distribute timely, evidence-based information, tools and resources to support health professionals to deliver best-practice care to achieve Quality Use of Medicines </a:t>
              </a:r>
              <a:endParaRPr lang="en-AU" sz="1800" kern="1200" dirty="0">
                <a:solidFill>
                  <a:schemeClr val="bg1"/>
                </a:solidFill>
              </a:endParaRPr>
            </a:p>
          </p:txBody>
        </p:sp>
        <p:sp>
          <p:nvSpPr>
            <p:cNvPr id="14" name="Rectangle 13" descr="Chat with solid fill">
              <a:extLst>
                <a:ext uri="{FF2B5EF4-FFF2-40B4-BE49-F238E27FC236}">
                  <a16:creationId xmlns:a16="http://schemas.microsoft.com/office/drawing/2014/main" id="{E1B9E4AB-2A2B-4C65-A37B-C7E2AAC44BEC}"/>
                </a:ext>
              </a:extLst>
            </p:cNvPr>
            <p:cNvSpPr/>
            <p:nvPr/>
          </p:nvSpPr>
          <p:spPr>
            <a:xfrm>
              <a:off x="8415285" y="1764123"/>
              <a:ext cx="965694" cy="965694"/>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grpSp>
      <p:sp>
        <p:nvSpPr>
          <p:cNvPr id="2" name="TextBox 1">
            <a:extLst>
              <a:ext uri="{FF2B5EF4-FFF2-40B4-BE49-F238E27FC236}">
                <a16:creationId xmlns:a16="http://schemas.microsoft.com/office/drawing/2014/main" id="{EA5CB272-8A8D-59D7-0252-69961E75293A}"/>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16</a:t>
            </a:fld>
            <a:endParaRPr lang="en-AU" dirty="0"/>
          </a:p>
        </p:txBody>
      </p:sp>
    </p:spTree>
    <p:extLst>
      <p:ext uri="{BB962C8B-B14F-4D97-AF65-F5344CB8AC3E}">
        <p14:creationId xmlns:p14="http://schemas.microsoft.com/office/powerpoint/2010/main" val="49591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01287C-3F42-7440-999F-8203CC73004C}"/>
              </a:ext>
            </a:extLst>
          </p:cNvPr>
          <p:cNvSpPr txBox="1"/>
          <p:nvPr/>
        </p:nvSpPr>
        <p:spPr>
          <a:xfrm>
            <a:off x="1015142" y="547592"/>
            <a:ext cx="9822530" cy="646331"/>
          </a:xfrm>
          <a:prstGeom prst="rect">
            <a:avLst/>
          </a:prstGeom>
          <a:noFill/>
        </p:spPr>
        <p:txBody>
          <a:bodyPr wrap="square" lIns="0" rtlCol="0">
            <a:noAutofit/>
          </a:bodyPr>
          <a:lstStyle/>
          <a:p>
            <a:r>
              <a:rPr lang="en-US" sz="4800" b="1" dirty="0">
                <a:solidFill>
                  <a:srgbClr val="005BAB"/>
                </a:solidFill>
                <a:latin typeface="Arial"/>
              </a:rPr>
              <a:t>Objectives </a:t>
            </a:r>
            <a:r>
              <a:rPr lang="en-US" sz="2800" b="1" dirty="0">
                <a:solidFill>
                  <a:srgbClr val="005BAB"/>
                </a:solidFill>
                <a:latin typeface="Arial"/>
              </a:rPr>
              <a:t>Health Professional Education cont.</a:t>
            </a:r>
          </a:p>
        </p:txBody>
      </p:sp>
      <p:cxnSp>
        <p:nvCxnSpPr>
          <p:cNvPr id="3" name="Straight Connector 2"/>
          <p:cNvCxnSpPr/>
          <p:nvPr/>
        </p:nvCxnSpPr>
        <p:spPr>
          <a:xfrm flipV="1">
            <a:off x="696000" y="14120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0E08D7D-6B24-4610-B958-F248640181B4}"/>
              </a:ext>
            </a:extLst>
          </p:cNvPr>
          <p:cNvGrpSpPr/>
          <p:nvPr/>
        </p:nvGrpSpPr>
        <p:grpSpPr>
          <a:xfrm>
            <a:off x="1392961" y="1764123"/>
            <a:ext cx="9910263" cy="4863919"/>
            <a:chOff x="1392961" y="1764123"/>
            <a:chExt cx="9910263" cy="4863919"/>
          </a:xfrm>
        </p:grpSpPr>
        <p:sp>
          <p:nvSpPr>
            <p:cNvPr id="5" name="Freeform: Shape 4">
              <a:extLst>
                <a:ext uri="{FF2B5EF4-FFF2-40B4-BE49-F238E27FC236}">
                  <a16:creationId xmlns:a16="http://schemas.microsoft.com/office/drawing/2014/main" id="{040D6213-6019-4834-B03E-3436DFCCE18F}"/>
                </a:ext>
              </a:extLst>
            </p:cNvPr>
            <p:cNvSpPr/>
            <p:nvPr/>
          </p:nvSpPr>
          <p:spPr>
            <a:xfrm rot="16200000">
              <a:off x="-478894"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6" name="Freeform: Shape 5">
              <a:extLst>
                <a:ext uri="{FF2B5EF4-FFF2-40B4-BE49-F238E27FC236}">
                  <a16:creationId xmlns:a16="http://schemas.microsoft.com/office/drawing/2014/main" id="{5A60D499-60C7-404E-9080-FB622F6FD87E}"/>
                </a:ext>
              </a:extLst>
            </p:cNvPr>
            <p:cNvSpPr/>
            <p:nvPr/>
          </p:nvSpPr>
          <p:spPr>
            <a:xfrm>
              <a:off x="1875809"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425845" rIns="142240" bIns="142240" numCol="1" spcCol="1270" anchor="t" anchorCtr="0">
              <a:noAutofit/>
            </a:bodyPr>
            <a:lstStyle/>
            <a:p>
              <a:pPr marL="0" lvl="1" algn="l" defTabSz="889000">
                <a:lnSpc>
                  <a:spcPct val="90000"/>
                </a:lnSpc>
                <a:spcBef>
                  <a:spcPct val="0"/>
                </a:spcBef>
                <a:spcAft>
                  <a:spcPct val="15000"/>
                </a:spcAft>
              </a:pPr>
              <a:r>
                <a:rPr lang="en-AU" sz="2000" kern="1200" dirty="0">
                  <a:solidFill>
                    <a:srgbClr val="FFFFFF"/>
                  </a:solidFill>
                  <a:latin typeface="Arial"/>
                  <a:ea typeface="+mn-ea"/>
                  <a:cs typeface="Arial"/>
                </a:rPr>
                <a:t>National delivery of Quality Use of Medicines (QUM) interventions targeting areas of high need and Government priorities (National Health Priority Areas or other identified areas)</a:t>
              </a:r>
              <a:endParaRPr lang="en-AU" sz="2000" kern="1200" dirty="0">
                <a:solidFill>
                  <a:schemeClr val="bg1"/>
                </a:solidFill>
              </a:endParaRPr>
            </a:p>
          </p:txBody>
        </p:sp>
        <p:sp>
          <p:nvSpPr>
            <p:cNvPr id="7" name="Rectangle 6" descr="Group of people with solid fill">
              <a:extLst>
                <a:ext uri="{FF2B5EF4-FFF2-40B4-BE49-F238E27FC236}">
                  <a16:creationId xmlns:a16="http://schemas.microsoft.com/office/drawing/2014/main" id="{7C498C43-EA7D-4F27-A088-57C2918BF04A}"/>
                </a:ext>
              </a:extLst>
            </p:cNvPr>
            <p:cNvSpPr/>
            <p:nvPr/>
          </p:nvSpPr>
          <p:spPr>
            <a:xfrm>
              <a:off x="1392961" y="1764123"/>
              <a:ext cx="965694" cy="965694"/>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8" name="Freeform: Shape 7">
              <a:extLst>
                <a:ext uri="{FF2B5EF4-FFF2-40B4-BE49-F238E27FC236}">
                  <a16:creationId xmlns:a16="http://schemas.microsoft.com/office/drawing/2014/main" id="{A2E985AA-B4F9-4627-B814-057C7C5ED595}"/>
                </a:ext>
              </a:extLst>
            </p:cNvPr>
            <p:cNvSpPr/>
            <p:nvPr/>
          </p:nvSpPr>
          <p:spPr>
            <a:xfrm rot="16200000">
              <a:off x="3032267"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9" name="Freeform: Shape 8">
              <a:extLst>
                <a:ext uri="{FF2B5EF4-FFF2-40B4-BE49-F238E27FC236}">
                  <a16:creationId xmlns:a16="http://schemas.microsoft.com/office/drawing/2014/main" id="{52EB2DFD-6A5C-48D1-9F86-133EA0B7C5E9}"/>
                </a:ext>
              </a:extLst>
            </p:cNvPr>
            <p:cNvSpPr/>
            <p:nvPr/>
          </p:nvSpPr>
          <p:spPr>
            <a:xfrm>
              <a:off x="5386971"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425845" rIns="142240" bIns="142240" numCol="1" spcCol="1270" anchor="t" anchorCtr="0">
              <a:noAutofit/>
            </a:bodyPr>
            <a:lstStyle/>
            <a:p>
              <a:pPr marL="0" lvl="1" algn="l" defTabSz="889000">
                <a:lnSpc>
                  <a:spcPct val="90000"/>
                </a:lnSpc>
                <a:spcBef>
                  <a:spcPct val="0"/>
                </a:spcBef>
                <a:spcAft>
                  <a:spcPct val="15000"/>
                </a:spcAft>
              </a:pPr>
              <a:r>
                <a:rPr lang="en-AU" sz="2000" dirty="0">
                  <a:solidFill>
                    <a:srgbClr val="FFFFFF"/>
                  </a:solidFill>
                  <a:latin typeface="Arial"/>
                  <a:cs typeface="Arial"/>
                </a:rPr>
                <a:t>Address the QUM needs for all Australians and/or for high-priority groups and settings</a:t>
              </a:r>
            </a:p>
          </p:txBody>
        </p:sp>
        <p:sp>
          <p:nvSpPr>
            <p:cNvPr id="10" name="Rectangle 9" descr="Network with solid fill">
              <a:extLst>
                <a:ext uri="{FF2B5EF4-FFF2-40B4-BE49-F238E27FC236}">
                  <a16:creationId xmlns:a16="http://schemas.microsoft.com/office/drawing/2014/main" id="{F9DDC7B9-DD4D-46D3-965B-01DD2797BD40}"/>
                </a:ext>
              </a:extLst>
            </p:cNvPr>
            <p:cNvSpPr/>
            <p:nvPr/>
          </p:nvSpPr>
          <p:spPr>
            <a:xfrm>
              <a:off x="4904123" y="1764123"/>
              <a:ext cx="965694" cy="965694"/>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2CF1EA58-CD6D-4E34-B19B-DBB1D823E683}"/>
                </a:ext>
              </a:extLst>
            </p:cNvPr>
            <p:cNvSpPr/>
            <p:nvPr/>
          </p:nvSpPr>
          <p:spPr>
            <a:xfrm rot="16200000">
              <a:off x="6543429" y="4273338"/>
              <a:ext cx="4226560" cy="482847"/>
            </a:xfrm>
            <a:custGeom>
              <a:avLst/>
              <a:gdLst>
                <a:gd name="connsiteX0" fmla="*/ 0 w 4226560"/>
                <a:gd name="connsiteY0" fmla="*/ 0 h 482847"/>
                <a:gd name="connsiteX1" fmla="*/ 4226560 w 4226560"/>
                <a:gd name="connsiteY1" fmla="*/ 0 h 482847"/>
                <a:gd name="connsiteX2" fmla="*/ 4226560 w 4226560"/>
                <a:gd name="connsiteY2" fmla="*/ 482847 h 482847"/>
                <a:gd name="connsiteX3" fmla="*/ 0 w 4226560"/>
                <a:gd name="connsiteY3" fmla="*/ 482847 h 482847"/>
                <a:gd name="connsiteX4" fmla="*/ 0 w 4226560"/>
                <a:gd name="connsiteY4" fmla="*/ 0 h 48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482847">
                  <a:moveTo>
                    <a:pt x="0" y="0"/>
                  </a:moveTo>
                  <a:lnTo>
                    <a:pt x="4226560" y="0"/>
                  </a:lnTo>
                  <a:lnTo>
                    <a:pt x="4226560" y="482847"/>
                  </a:lnTo>
                  <a:lnTo>
                    <a:pt x="0" y="48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25845" bIns="0" numCol="1" spcCol="1270" anchor="t" anchorCtr="0">
              <a:noAutofit/>
            </a:bodyPr>
            <a:lstStyle/>
            <a:p>
              <a:pPr marL="0" lvl="0" indent="0" algn="r" defTabSz="1600200">
                <a:lnSpc>
                  <a:spcPct val="90000"/>
                </a:lnSpc>
                <a:spcBef>
                  <a:spcPct val="0"/>
                </a:spcBef>
                <a:spcAft>
                  <a:spcPct val="35000"/>
                </a:spcAft>
                <a:buNone/>
              </a:pPr>
              <a:r>
                <a:rPr lang="en-AU" sz="3600" kern="1200" dirty="0"/>
                <a:t> </a:t>
              </a:r>
            </a:p>
          </p:txBody>
        </p:sp>
        <p:sp>
          <p:nvSpPr>
            <p:cNvPr id="13" name="Freeform: Shape 12">
              <a:extLst>
                <a:ext uri="{FF2B5EF4-FFF2-40B4-BE49-F238E27FC236}">
                  <a16:creationId xmlns:a16="http://schemas.microsoft.com/office/drawing/2014/main" id="{166F0693-22B1-4D82-973E-E2E1D08BA2FF}"/>
                </a:ext>
              </a:extLst>
            </p:cNvPr>
            <p:cNvSpPr/>
            <p:nvPr/>
          </p:nvSpPr>
          <p:spPr>
            <a:xfrm>
              <a:off x="8898132" y="2401481"/>
              <a:ext cx="2405092" cy="4226560"/>
            </a:xfrm>
            <a:custGeom>
              <a:avLst/>
              <a:gdLst>
                <a:gd name="connsiteX0" fmla="*/ 0 w 2405092"/>
                <a:gd name="connsiteY0" fmla="*/ 0 h 4226560"/>
                <a:gd name="connsiteX1" fmla="*/ 2405092 w 2405092"/>
                <a:gd name="connsiteY1" fmla="*/ 0 h 4226560"/>
                <a:gd name="connsiteX2" fmla="*/ 2405092 w 2405092"/>
                <a:gd name="connsiteY2" fmla="*/ 4226560 h 4226560"/>
                <a:gd name="connsiteX3" fmla="*/ 0 w 2405092"/>
                <a:gd name="connsiteY3" fmla="*/ 4226560 h 4226560"/>
                <a:gd name="connsiteX4" fmla="*/ 0 w 2405092"/>
                <a:gd name="connsiteY4" fmla="*/ 0 h 422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92" h="4226560">
                  <a:moveTo>
                    <a:pt x="0" y="0"/>
                  </a:moveTo>
                  <a:lnTo>
                    <a:pt x="2405092" y="0"/>
                  </a:lnTo>
                  <a:lnTo>
                    <a:pt x="2405092" y="4226560"/>
                  </a:lnTo>
                  <a:lnTo>
                    <a:pt x="0" y="42265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425845" rIns="192024" bIns="192024" numCol="1" spcCol="1270" anchor="t" anchorCtr="0">
              <a:noAutofit/>
            </a:bodyPr>
            <a:lstStyle/>
            <a:p>
              <a:pPr marL="0" lvl="1" algn="l" defTabSz="933450">
                <a:lnSpc>
                  <a:spcPct val="90000"/>
                </a:lnSpc>
                <a:spcBef>
                  <a:spcPct val="0"/>
                </a:spcBef>
                <a:spcAft>
                  <a:spcPct val="15000"/>
                </a:spcAft>
              </a:pPr>
              <a:r>
                <a:rPr lang="en-AU" sz="2100" kern="1200" dirty="0">
                  <a:solidFill>
                    <a:schemeClr val="bg1"/>
                  </a:solidFill>
                  <a:latin typeface="+mj-lt"/>
                  <a:cs typeface="Arial"/>
                </a:rPr>
                <a:t>Leverage grant funds through cross-sector collaboration and partnerships that support and promote </a:t>
              </a:r>
              <a:r>
                <a:rPr lang="en-AU" sz="2100" dirty="0">
                  <a:solidFill>
                    <a:schemeClr val="bg1"/>
                  </a:solidFill>
                  <a:latin typeface="+mj-lt"/>
                  <a:cs typeface="Arial"/>
                </a:rPr>
                <a:t>QUDTP</a:t>
              </a:r>
              <a:endParaRPr lang="en-AU" sz="2100" kern="1200" dirty="0">
                <a:solidFill>
                  <a:schemeClr val="bg1"/>
                </a:solidFill>
              </a:endParaRPr>
            </a:p>
          </p:txBody>
        </p:sp>
        <p:sp>
          <p:nvSpPr>
            <p:cNvPr id="14" name="Rectangle 13" descr="Bar graph with upward trend with solid fill">
              <a:extLst>
                <a:ext uri="{FF2B5EF4-FFF2-40B4-BE49-F238E27FC236}">
                  <a16:creationId xmlns:a16="http://schemas.microsoft.com/office/drawing/2014/main" id="{C0CA8534-1CFA-41F4-AF19-D2D730A43D9F}"/>
                </a:ext>
              </a:extLst>
            </p:cNvPr>
            <p:cNvSpPr/>
            <p:nvPr/>
          </p:nvSpPr>
          <p:spPr>
            <a:xfrm>
              <a:off x="8415285" y="1764123"/>
              <a:ext cx="965694" cy="965694"/>
            </a:xfrm>
            <a:prstGeom prst="rect">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grpSp>
      <p:sp>
        <p:nvSpPr>
          <p:cNvPr id="2" name="TextBox 1">
            <a:extLst>
              <a:ext uri="{FF2B5EF4-FFF2-40B4-BE49-F238E27FC236}">
                <a16:creationId xmlns:a16="http://schemas.microsoft.com/office/drawing/2014/main" id="{6D016487-87D2-03FE-EDC3-535F6D55987E}"/>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17</a:t>
            </a:fld>
            <a:endParaRPr lang="en-AU" dirty="0"/>
          </a:p>
        </p:txBody>
      </p:sp>
    </p:spTree>
    <p:extLst>
      <p:ext uri="{BB962C8B-B14F-4D97-AF65-F5344CB8AC3E}">
        <p14:creationId xmlns:p14="http://schemas.microsoft.com/office/powerpoint/2010/main" val="2874087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AE36047-E7DD-C946-9170-1178877AA9FD}"/>
              </a:ext>
            </a:extLst>
          </p:cNvPr>
          <p:cNvGrpSpPr/>
          <p:nvPr/>
        </p:nvGrpSpPr>
        <p:grpSpPr>
          <a:xfrm>
            <a:off x="245834" y="2120827"/>
            <a:ext cx="7910448" cy="1087233"/>
            <a:chOff x="827667" y="2295401"/>
            <a:chExt cx="4835493"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1848642" y="2342856"/>
              <a:ext cx="3814518" cy="81253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Educational and awareness activities that target the highest priority areas for QUM issues and supports consumer focused care</a:t>
              </a:r>
            </a:p>
          </p:txBody>
        </p:sp>
        <p:sp>
          <p:nvSpPr>
            <p:cNvPr id="9" name="2"/>
            <p:cNvSpPr txBox="1">
              <a:spLocks/>
            </p:cNvSpPr>
            <p:nvPr/>
          </p:nvSpPr>
          <p:spPr>
            <a:xfrm>
              <a:off x="888752" y="2584447"/>
              <a:ext cx="854552" cy="570948"/>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2</a:t>
              </a: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268174" y="569089"/>
            <a:ext cx="8058531" cy="1082779"/>
            <a:chOff x="671988" y="818554"/>
            <a:chExt cx="5180133" cy="1302828"/>
          </a:xfrm>
        </p:grpSpPr>
        <p:sp>
          <p:nvSpPr>
            <p:cNvPr id="14" name="Rechteck"/>
            <p:cNvSpPr/>
            <p:nvPr/>
          </p:nvSpPr>
          <p:spPr>
            <a:xfrm>
              <a:off x="914224" y="906041"/>
              <a:ext cx="4695661" cy="1162706"/>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8" name="Rechteck"/>
            <p:cNvSpPr/>
            <p:nvPr/>
          </p:nvSpPr>
          <p:spPr>
            <a:xfrm>
              <a:off x="671988" y="818554"/>
              <a:ext cx="1015100" cy="1302828"/>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1735249" y="908132"/>
              <a:ext cx="4116872" cy="1122774"/>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Evidence-based behaviour change initiatives and education services that support QUM outcomes for identified and demonstrated needs and are delivered nationally</a:t>
              </a:r>
            </a:p>
            <a:p>
              <a:endParaRPr lang="en-AU" sz="950" dirty="0">
                <a:latin typeface="Helvetica Neue" charset="0"/>
                <a:ea typeface="Helvetica Neue" charset="0"/>
                <a:cs typeface="Helvetica Neue" charset="0"/>
              </a:endParaRPr>
            </a:p>
          </p:txBody>
        </p:sp>
        <p:sp>
          <p:nvSpPr>
            <p:cNvPr id="10" name="1"/>
            <p:cNvSpPr txBox="1">
              <a:spLocks/>
            </p:cNvSpPr>
            <p:nvPr/>
          </p:nvSpPr>
          <p:spPr>
            <a:xfrm>
              <a:off x="753793" y="1189469"/>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1</a:t>
              </a: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268174" y="3692070"/>
            <a:ext cx="7916650" cy="1022954"/>
            <a:chOff x="827667" y="3617352"/>
            <a:chExt cx="4839285" cy="851613"/>
          </a:xfrm>
        </p:grpSpPr>
        <p:sp>
          <p:nvSpPr>
            <p:cNvPr id="16" name="Rechteck"/>
            <p:cNvSpPr/>
            <p:nvPr/>
          </p:nvSpPr>
          <p:spPr>
            <a:xfrm>
              <a:off x="827667" y="3621402"/>
              <a:ext cx="4695661" cy="842799"/>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0" name="Rechteck"/>
            <p:cNvSpPr/>
            <p:nvPr/>
          </p:nvSpPr>
          <p:spPr>
            <a:xfrm>
              <a:off x="827667" y="3617352"/>
              <a:ext cx="986568" cy="842799"/>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1827632" y="3717321"/>
              <a:ext cx="3839320" cy="642861"/>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Coordinated system wide approaches are implemented to address QUM issues that support appropriate use of therapeutics, diagnostics and pathology</a:t>
              </a:r>
            </a:p>
          </p:txBody>
        </p:sp>
        <p:sp>
          <p:nvSpPr>
            <p:cNvPr id="11" name="3"/>
            <p:cNvSpPr txBox="1">
              <a:spLocks/>
            </p:cNvSpPr>
            <p:nvPr/>
          </p:nvSpPr>
          <p:spPr>
            <a:xfrm>
              <a:off x="841321" y="3722095"/>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  3</a:t>
              </a:r>
            </a:p>
          </p:txBody>
        </p:sp>
      </p:grpSp>
      <p:grpSp>
        <p:nvGrpSpPr>
          <p:cNvPr id="45" name="Group 44">
            <a:extLst>
              <a:ext uri="{FF2B5EF4-FFF2-40B4-BE49-F238E27FC236}">
                <a16:creationId xmlns:a16="http://schemas.microsoft.com/office/drawing/2014/main" id="{D2304305-69A7-2F4F-B4F8-33D6ABD8DE31}"/>
              </a:ext>
            </a:extLst>
          </p:cNvPr>
          <p:cNvGrpSpPr/>
          <p:nvPr/>
        </p:nvGrpSpPr>
        <p:grpSpPr>
          <a:xfrm>
            <a:off x="245834" y="5184807"/>
            <a:ext cx="7916652" cy="1059993"/>
            <a:chOff x="827667" y="4941276"/>
            <a:chExt cx="4839285" cy="988351"/>
          </a:xfrm>
        </p:grpSpPr>
        <p:sp>
          <p:nvSpPr>
            <p:cNvPr id="17" name="Rechteck"/>
            <p:cNvSpPr/>
            <p:nvPr/>
          </p:nvSpPr>
          <p:spPr>
            <a:xfrm>
              <a:off x="827667" y="49453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1" name="Rechteck"/>
            <p:cNvSpPr/>
            <p:nvPr/>
          </p:nvSpPr>
          <p:spPr>
            <a:xfrm>
              <a:off x="827667" y="4941276"/>
              <a:ext cx="986568" cy="988300"/>
            </a:xfrm>
            <a:prstGeom prst="rect">
              <a:avLst/>
            </a:prstGeom>
            <a:gradFill flip="none" rotWithShape="1">
              <a:gsLst>
                <a:gs pos="2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5" name="Tequis magnam everunt re volupti ntiusament at et omnimo totatin venimus anturis explaut alique quatem qui utemquia dolo erum soluptas alite."/>
            <p:cNvSpPr txBox="1">
              <a:spLocks/>
            </p:cNvSpPr>
            <p:nvPr/>
          </p:nvSpPr>
          <p:spPr>
            <a:xfrm>
              <a:off x="1827633" y="5019009"/>
              <a:ext cx="3839319" cy="783061"/>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Provide free education support to health professionals to deliver evidenced-based, best practice and clinically appropriate care</a:t>
              </a:r>
            </a:p>
          </p:txBody>
        </p:sp>
        <p:sp>
          <p:nvSpPr>
            <p:cNvPr id="12" name="4"/>
            <p:cNvSpPr txBox="1">
              <a:spLocks/>
            </p:cNvSpPr>
            <p:nvPr/>
          </p:nvSpPr>
          <p:spPr>
            <a:xfrm>
              <a:off x="885897" y="5109605"/>
              <a:ext cx="854552" cy="692465"/>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4</a:t>
              </a:r>
            </a:p>
          </p:txBody>
        </p:sp>
      </p:grpSp>
      <p:sp>
        <p:nvSpPr>
          <p:cNvPr id="48" name="Send some greetings…">
            <a:extLst>
              <a:ext uri="{FF2B5EF4-FFF2-40B4-BE49-F238E27FC236}">
                <a16:creationId xmlns:a16="http://schemas.microsoft.com/office/drawing/2014/main" id="{0DB207B3-5A44-8844-901C-ED673FD0A2E9}"/>
              </a:ext>
            </a:extLst>
          </p:cNvPr>
          <p:cNvSpPr txBox="1"/>
          <p:nvPr/>
        </p:nvSpPr>
        <p:spPr>
          <a:xfrm>
            <a:off x="8867163" y="744703"/>
            <a:ext cx="3016113" cy="1067714"/>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p>
            <a:r>
              <a:rPr lang="en-AU" sz="4400" b="1" dirty="0">
                <a:solidFill>
                  <a:srgbClr val="005BAB"/>
                </a:solidFill>
                <a:latin typeface="Arial"/>
              </a:rPr>
              <a:t>Intended Outcomes </a:t>
            </a:r>
            <a:r>
              <a:rPr lang="en-AU" sz="3200" b="1" dirty="0">
                <a:solidFill>
                  <a:srgbClr val="005BAB"/>
                </a:solidFill>
                <a:latin typeface="Arial"/>
              </a:rPr>
              <a:t>of the Health Professional Education Grant Opportunity</a:t>
            </a:r>
            <a:endParaRPr lang="en-US" sz="3200" b="1" dirty="0">
              <a:solidFill>
                <a:srgbClr val="005BAB"/>
              </a:solidFill>
              <a:latin typeface="Arial"/>
            </a:endParaRPr>
          </a:p>
        </p:txBody>
      </p:sp>
      <p:sp>
        <p:nvSpPr>
          <p:cNvPr id="2" name="Slide Number Placeholder 1">
            <a:extLst>
              <a:ext uri="{FF2B5EF4-FFF2-40B4-BE49-F238E27FC236}">
                <a16:creationId xmlns:a16="http://schemas.microsoft.com/office/drawing/2014/main" id="{DA630F71-4AD3-1C17-2FDB-D51FBE2B71C0}"/>
              </a:ext>
            </a:extLst>
          </p:cNvPr>
          <p:cNvSpPr>
            <a:spLocks noGrp="1"/>
          </p:cNvSpPr>
          <p:nvPr>
            <p:ph type="sldNum" sz="quarter" idx="12"/>
          </p:nvPr>
        </p:nvSpPr>
        <p:spPr/>
        <p:txBody>
          <a:bodyPr/>
          <a:lstStyle/>
          <a:p>
            <a:fld id="{D8E7AC7D-DE47-D04B-810A-E333F322F2EB}" type="slidenum">
              <a:rPr lang="en-US" smtClean="0"/>
              <a:t>18</a:t>
            </a:fld>
            <a:endParaRPr lang="en-US" dirty="0"/>
          </a:p>
        </p:txBody>
      </p:sp>
      <p:sp>
        <p:nvSpPr>
          <p:cNvPr id="3" name="TextBox 2">
            <a:extLst>
              <a:ext uri="{FF2B5EF4-FFF2-40B4-BE49-F238E27FC236}">
                <a16:creationId xmlns:a16="http://schemas.microsoft.com/office/drawing/2014/main" id="{1E1EAAE1-91A4-500E-71F1-7E951C91B753}"/>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18</a:t>
            </a:fld>
            <a:endParaRPr lang="en-AU" dirty="0"/>
          </a:p>
        </p:txBody>
      </p:sp>
    </p:spTree>
    <p:extLst>
      <p:ext uri="{BB962C8B-B14F-4D97-AF65-F5344CB8AC3E}">
        <p14:creationId xmlns:p14="http://schemas.microsoft.com/office/powerpoint/2010/main" val="237048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AE36047-E7DD-C946-9170-1178877AA9FD}"/>
              </a:ext>
            </a:extLst>
          </p:cNvPr>
          <p:cNvGrpSpPr/>
          <p:nvPr/>
        </p:nvGrpSpPr>
        <p:grpSpPr>
          <a:xfrm>
            <a:off x="253855" y="2758171"/>
            <a:ext cx="8010340" cy="1093803"/>
            <a:chOff x="827667" y="2297426"/>
            <a:chExt cx="4896555" cy="994272"/>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9" name="Rechteck"/>
            <p:cNvSpPr/>
            <p:nvPr/>
          </p:nvSpPr>
          <p:spPr>
            <a:xfrm>
              <a:off x="827667" y="2303398"/>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1875320" y="2321008"/>
              <a:ext cx="3848902" cy="873513"/>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Effective coordination and collaboration across the health sector, including Primary Care, Specialists, Hospitals, and other key delivery partners</a:t>
              </a:r>
            </a:p>
          </p:txBody>
        </p:sp>
        <p:sp>
          <p:nvSpPr>
            <p:cNvPr id="9" name="2"/>
            <p:cNvSpPr txBox="1">
              <a:spLocks/>
            </p:cNvSpPr>
            <p:nvPr/>
          </p:nvSpPr>
          <p:spPr>
            <a:xfrm>
              <a:off x="888752" y="2584447"/>
              <a:ext cx="854552" cy="570948"/>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7</a:t>
              </a: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253855" y="1587137"/>
            <a:ext cx="7757644" cy="906428"/>
            <a:chOff x="664332" y="721589"/>
            <a:chExt cx="4945553" cy="1548871"/>
          </a:xfrm>
        </p:grpSpPr>
        <p:sp>
          <p:nvSpPr>
            <p:cNvPr id="14" name="Rechteck"/>
            <p:cNvSpPr/>
            <p:nvPr/>
          </p:nvSpPr>
          <p:spPr>
            <a:xfrm>
              <a:off x="914224" y="906041"/>
              <a:ext cx="4695661" cy="1162706"/>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8" name="Rechteck"/>
            <p:cNvSpPr/>
            <p:nvPr/>
          </p:nvSpPr>
          <p:spPr>
            <a:xfrm>
              <a:off x="664332" y="721589"/>
              <a:ext cx="1033474" cy="1548871"/>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1768776" y="887204"/>
              <a:ext cx="3837121" cy="1163040"/>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Reduce medicine-related hospital admissions</a:t>
              </a:r>
            </a:p>
          </p:txBody>
        </p:sp>
        <p:sp>
          <p:nvSpPr>
            <p:cNvPr id="10" name="1"/>
            <p:cNvSpPr txBox="1">
              <a:spLocks/>
            </p:cNvSpPr>
            <p:nvPr/>
          </p:nvSpPr>
          <p:spPr>
            <a:xfrm>
              <a:off x="749415" y="1393953"/>
              <a:ext cx="848472" cy="778012"/>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6</a:t>
              </a: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214096" y="4202840"/>
            <a:ext cx="8594341" cy="2241684"/>
            <a:chOff x="814270" y="3621402"/>
            <a:chExt cx="5141819" cy="836971"/>
          </a:xfrm>
        </p:grpSpPr>
        <p:sp>
          <p:nvSpPr>
            <p:cNvPr id="16" name="Rechteck"/>
            <p:cNvSpPr/>
            <p:nvPr/>
          </p:nvSpPr>
          <p:spPr>
            <a:xfrm>
              <a:off x="1863429" y="3638840"/>
              <a:ext cx="4092660" cy="819533"/>
            </a:xfrm>
            <a:prstGeom prst="rect">
              <a:avLst/>
            </a:prstGeom>
            <a:solidFill>
              <a:schemeClr val="bg1"/>
            </a:solidFill>
            <a:ln w="12700">
              <a:miter lim="400000"/>
            </a:ln>
          </p:spPr>
          <p:txBody>
            <a:bodyPr lIns="25400" tIns="25400" rIns="25400" bIns="25400" anchor="ctr"/>
            <a:lstStyle/>
            <a:p>
              <a:pPr marL="0" lvl="1" algn="just" defTabSz="1828709">
                <a:lnSpc>
                  <a:spcPct val="110000"/>
                </a:lnSpc>
                <a:spcAft>
                  <a:spcPts val="400"/>
                </a:spcAft>
                <a:buClr>
                  <a:srgbClr val="000000"/>
                </a:buClr>
              </a:pPr>
              <a:r>
                <a:rPr lang="en-AU" dirty="0">
                  <a:latin typeface="Helvetica Neue" charset="0"/>
                  <a:ea typeface="Open Sans"/>
                  <a:cs typeface="Open Sans"/>
                </a:rPr>
                <a:t>QUM initiatives </a:t>
              </a:r>
              <a:r>
                <a:rPr lang="en-AU" dirty="0">
                  <a:latin typeface="Helvetica Neue" charset="0"/>
                  <a:ea typeface="Open Sans"/>
                  <a:cs typeface="Open Sans"/>
                  <a:sym typeface="Open Sans"/>
                </a:rPr>
                <a:t>which enable and support health professionals to:</a:t>
              </a:r>
            </a:p>
            <a:p>
              <a:pPr marL="285750" lvl="1" indent="-285750" defTabSz="1828709">
                <a:lnSpc>
                  <a:spcPct val="110000"/>
                </a:lnSpc>
                <a:spcAft>
                  <a:spcPts val="400"/>
                </a:spcAft>
                <a:buFont typeface="Arial" panose="020B0604020202020204" pitchFamily="34" charset="0"/>
                <a:buChar char="•"/>
              </a:pPr>
              <a:r>
                <a:rPr lang="en-AU" dirty="0">
                  <a:latin typeface="Helvetica Neue" charset="0"/>
                  <a:ea typeface="Open Sans"/>
                  <a:cs typeface="Open Sans"/>
                  <a:sym typeface="Open Sans"/>
                </a:rPr>
                <a:t>diagnose and manage chronic and complex conditions</a:t>
              </a:r>
            </a:p>
            <a:p>
              <a:pPr marL="285750" lvl="1" indent="-285750" defTabSz="1828709">
                <a:lnSpc>
                  <a:spcPct val="110000"/>
                </a:lnSpc>
                <a:spcAft>
                  <a:spcPts val="400"/>
                </a:spcAft>
                <a:buFont typeface="Arial" panose="020B0604020202020204" pitchFamily="34" charset="0"/>
                <a:buChar char="•"/>
              </a:pPr>
              <a:r>
                <a:rPr lang="en-AU" dirty="0">
                  <a:latin typeface="Helvetica Neue" charset="0"/>
                  <a:ea typeface="Open Sans"/>
                  <a:cs typeface="Open Sans"/>
                  <a:sym typeface="Open Sans"/>
                </a:rPr>
                <a:t>deliver improved transition of care, appropriate referrals, and team care arrangements</a:t>
              </a:r>
            </a:p>
            <a:p>
              <a:pPr marL="285750" lvl="1" indent="-285750" defTabSz="1828709">
                <a:lnSpc>
                  <a:spcPct val="110000"/>
                </a:lnSpc>
                <a:spcAft>
                  <a:spcPts val="400"/>
                </a:spcAft>
                <a:buFont typeface="Arial" panose="020B0604020202020204" pitchFamily="34" charset="0"/>
                <a:buChar char="•"/>
              </a:pPr>
              <a:r>
                <a:rPr lang="en-AU" dirty="0">
                  <a:latin typeface="Helvetica Neue" charset="0"/>
                  <a:ea typeface="Open Sans"/>
                  <a:cs typeface="Open Sans"/>
                  <a:sym typeface="Open Sans"/>
                </a:rPr>
                <a:t>deliver care that is consumer-focused, achieves shared decision-making and self-management</a:t>
              </a:r>
            </a:p>
          </p:txBody>
        </p:sp>
        <p:sp>
          <p:nvSpPr>
            <p:cNvPr id="20" name="Rechteck"/>
            <p:cNvSpPr/>
            <p:nvPr/>
          </p:nvSpPr>
          <p:spPr>
            <a:xfrm>
              <a:off x="817034" y="3621402"/>
              <a:ext cx="986568" cy="819533"/>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1827632" y="3717321"/>
              <a:ext cx="3523238" cy="642861"/>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AU" sz="1400" dirty="0">
                <a:latin typeface="Helvetica Neue" charset="0"/>
              </a:endParaRPr>
            </a:p>
          </p:txBody>
        </p:sp>
        <p:sp>
          <p:nvSpPr>
            <p:cNvPr id="11" name="3"/>
            <p:cNvSpPr txBox="1">
              <a:spLocks/>
            </p:cNvSpPr>
            <p:nvPr/>
          </p:nvSpPr>
          <p:spPr>
            <a:xfrm>
              <a:off x="814270" y="3877351"/>
              <a:ext cx="854552" cy="309381"/>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  8</a:t>
              </a:r>
            </a:p>
          </p:txBody>
        </p:sp>
      </p:grpSp>
      <p:sp>
        <p:nvSpPr>
          <p:cNvPr id="48" name="Send some greetings…">
            <a:extLst>
              <a:ext uri="{FF2B5EF4-FFF2-40B4-BE49-F238E27FC236}">
                <a16:creationId xmlns:a16="http://schemas.microsoft.com/office/drawing/2014/main" id="{0DB207B3-5A44-8844-901C-ED673FD0A2E9}"/>
              </a:ext>
            </a:extLst>
          </p:cNvPr>
          <p:cNvSpPr txBox="1"/>
          <p:nvPr/>
        </p:nvSpPr>
        <p:spPr>
          <a:xfrm>
            <a:off x="8808439" y="617864"/>
            <a:ext cx="3147547" cy="1067714"/>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p>
            <a:r>
              <a:rPr lang="en-AU" sz="4400" b="1" dirty="0">
                <a:solidFill>
                  <a:srgbClr val="005BAB"/>
                </a:solidFill>
                <a:latin typeface="Arial"/>
              </a:rPr>
              <a:t>Intended Outcomes </a:t>
            </a:r>
            <a:r>
              <a:rPr lang="en-AU" sz="3200" b="1" dirty="0">
                <a:solidFill>
                  <a:srgbClr val="005BAB"/>
                </a:solidFill>
                <a:latin typeface="Arial"/>
              </a:rPr>
              <a:t>of the Health Professional Education Grant Opportunity – cont.</a:t>
            </a:r>
            <a:endParaRPr lang="en-US" sz="3200" b="1" dirty="0">
              <a:solidFill>
                <a:srgbClr val="005BAB"/>
              </a:solidFill>
              <a:latin typeface="Arial"/>
            </a:endParaRPr>
          </a:p>
        </p:txBody>
      </p:sp>
      <p:sp>
        <p:nvSpPr>
          <p:cNvPr id="13" name="Rechteck">
            <a:extLst>
              <a:ext uri="{FF2B5EF4-FFF2-40B4-BE49-F238E27FC236}">
                <a16:creationId xmlns:a16="http://schemas.microsoft.com/office/drawing/2014/main" id="{19007D7D-0439-79EF-64A9-3A0BB9E8E434}"/>
              </a:ext>
            </a:extLst>
          </p:cNvPr>
          <p:cNvSpPr/>
          <p:nvPr/>
        </p:nvSpPr>
        <p:spPr>
          <a:xfrm>
            <a:off x="240986" y="323189"/>
            <a:ext cx="1613939" cy="1064354"/>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17" name="Tequis magnam everunt re volupti ntiusament at et omnimo totatin venimus anturis explaut alique quatem qui utemquia dolo erum soluptas alite.">
            <a:extLst>
              <a:ext uri="{FF2B5EF4-FFF2-40B4-BE49-F238E27FC236}">
                <a16:creationId xmlns:a16="http://schemas.microsoft.com/office/drawing/2014/main" id="{C1F56A54-CC1C-49D1-723E-B129B3A1DD37}"/>
              </a:ext>
            </a:extLst>
          </p:cNvPr>
          <p:cNvSpPr txBox="1">
            <a:spLocks/>
          </p:cNvSpPr>
          <p:nvPr/>
        </p:nvSpPr>
        <p:spPr>
          <a:xfrm>
            <a:off x="1981763" y="539472"/>
            <a:ext cx="6277618" cy="575118"/>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800" dirty="0">
                <a:solidFill>
                  <a:schemeClr val="tx1"/>
                </a:solidFill>
                <a:latin typeface="Helvetica Neue" charset="0"/>
              </a:rPr>
              <a:t>Reduce unnecessary use of clinical interventions and encourages appropriate use of medicines and other health technologies</a:t>
            </a:r>
          </a:p>
        </p:txBody>
      </p:sp>
      <p:sp>
        <p:nvSpPr>
          <p:cNvPr id="21" name="1">
            <a:extLst>
              <a:ext uri="{FF2B5EF4-FFF2-40B4-BE49-F238E27FC236}">
                <a16:creationId xmlns:a16="http://schemas.microsoft.com/office/drawing/2014/main" id="{2C607C85-A7C4-9398-0027-BF976B309C26}"/>
              </a:ext>
            </a:extLst>
          </p:cNvPr>
          <p:cNvSpPr txBox="1">
            <a:spLocks/>
          </p:cNvSpPr>
          <p:nvPr/>
        </p:nvSpPr>
        <p:spPr>
          <a:xfrm>
            <a:off x="285030" y="453194"/>
            <a:ext cx="1397972" cy="804345"/>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5</a:t>
            </a:r>
          </a:p>
        </p:txBody>
      </p:sp>
      <p:sp>
        <p:nvSpPr>
          <p:cNvPr id="2" name="Slide Number Placeholder 1">
            <a:extLst>
              <a:ext uri="{FF2B5EF4-FFF2-40B4-BE49-F238E27FC236}">
                <a16:creationId xmlns:a16="http://schemas.microsoft.com/office/drawing/2014/main" id="{C7DD933D-80EE-2846-1822-7073CA032A84}"/>
              </a:ext>
            </a:extLst>
          </p:cNvPr>
          <p:cNvSpPr>
            <a:spLocks noGrp="1"/>
          </p:cNvSpPr>
          <p:nvPr>
            <p:ph type="sldNum" sz="quarter" idx="12"/>
          </p:nvPr>
        </p:nvSpPr>
        <p:spPr/>
        <p:txBody>
          <a:bodyPr/>
          <a:lstStyle/>
          <a:p>
            <a:fld id="{D8E7AC7D-DE47-D04B-810A-E333F322F2EB}" type="slidenum">
              <a:rPr lang="en-US" smtClean="0"/>
              <a:t>19</a:t>
            </a:fld>
            <a:endParaRPr lang="en-US" dirty="0"/>
          </a:p>
        </p:txBody>
      </p:sp>
      <p:sp>
        <p:nvSpPr>
          <p:cNvPr id="3" name="TextBox 2">
            <a:extLst>
              <a:ext uri="{FF2B5EF4-FFF2-40B4-BE49-F238E27FC236}">
                <a16:creationId xmlns:a16="http://schemas.microsoft.com/office/drawing/2014/main" id="{2421ECF1-6DC5-D0FC-3DAF-70F28B38D2AE}"/>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19</a:t>
            </a:fld>
            <a:endParaRPr lang="en-AU" dirty="0"/>
          </a:p>
        </p:txBody>
      </p:sp>
    </p:spTree>
    <p:extLst>
      <p:ext uri="{BB962C8B-B14F-4D97-AF65-F5344CB8AC3E}">
        <p14:creationId xmlns:p14="http://schemas.microsoft.com/office/powerpoint/2010/main" val="162784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lue, fabric&#10;&#10;Description automatically generated">
            <a:extLst>
              <a:ext uri="{FF2B5EF4-FFF2-40B4-BE49-F238E27FC236}">
                <a16:creationId xmlns:a16="http://schemas.microsoft.com/office/drawing/2014/main" id="{18051BD6-62A5-49A8-AD33-26220252763A}"/>
              </a:ext>
            </a:extLst>
          </p:cNvPr>
          <p:cNvPicPr>
            <a:picLocks noChangeAspect="1"/>
          </p:cNvPicPr>
          <p:nvPr/>
        </p:nvPicPr>
        <p:blipFill>
          <a:blip r:embed="rId3"/>
          <a:stretch>
            <a:fillRect/>
          </a:stretch>
        </p:blipFill>
        <p:spPr>
          <a:xfrm>
            <a:off x="7795390" y="214314"/>
            <a:ext cx="3888172" cy="5543849"/>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508438" y="1069481"/>
            <a:ext cx="6808800"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ma14="http://schemas.microsoft.com/office/mac/drawingml/2011/main" xmlns=""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836712" y="1611561"/>
            <a:ext cx="6152252" cy="2585323"/>
          </a:xfrm>
          <a:prstGeom prst="rect">
            <a:avLst/>
          </a:prstGeom>
          <a:noFill/>
        </p:spPr>
        <p:txBody>
          <a:bodyPr wrap="square" lIns="0" rtlCol="0">
            <a:spAutoFit/>
          </a:bodyPr>
          <a:lstStyle/>
          <a:p>
            <a:pPr algn="ctr">
              <a:defRPr/>
            </a:pPr>
            <a:r>
              <a:rPr lang="en-AU" sz="5400" b="1" dirty="0">
                <a:solidFill>
                  <a:srgbClr val="005BAB"/>
                </a:solidFill>
                <a:latin typeface="Arial"/>
              </a:rPr>
              <a:t>Acknowledgement</a:t>
            </a:r>
          </a:p>
          <a:p>
            <a:pPr algn="ctr">
              <a:defRPr/>
            </a:pPr>
            <a:r>
              <a:rPr lang="en-AU" sz="5400" b="1" dirty="0">
                <a:solidFill>
                  <a:srgbClr val="005BAB"/>
                </a:solidFill>
                <a:latin typeface="Arial"/>
              </a:rPr>
              <a:t>of</a:t>
            </a:r>
          </a:p>
          <a:p>
            <a:pPr algn="ctr">
              <a:defRPr/>
            </a:pPr>
            <a:r>
              <a:rPr lang="en-AU" sz="5400" b="1" dirty="0">
                <a:solidFill>
                  <a:srgbClr val="005BAB"/>
                </a:solidFill>
                <a:latin typeface="Arial"/>
              </a:rPr>
              <a:t>Country</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2B934A2A-6F05-4829-C88E-295E1756E07D}"/>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t>2</a:t>
            </a:fld>
            <a:endParaRPr lang="en-AU" dirty="0"/>
          </a:p>
        </p:txBody>
      </p:sp>
    </p:spTree>
    <p:extLst>
      <p:ext uri="{BB962C8B-B14F-4D97-AF65-F5344CB8AC3E}">
        <p14:creationId xmlns:p14="http://schemas.microsoft.com/office/powerpoint/2010/main" val="425576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OUT…">
            <a:extLst>
              <a:ext uri="{FF2B5EF4-FFF2-40B4-BE49-F238E27FC236}">
                <a16:creationId xmlns:a16="http://schemas.microsoft.com/office/drawing/2014/main" id="{3201B30D-BA0F-E144-8C27-49B45F289989}"/>
              </a:ext>
            </a:extLst>
          </p:cNvPr>
          <p:cNvSpPr txBox="1"/>
          <p:nvPr/>
        </p:nvSpPr>
        <p:spPr>
          <a:xfrm>
            <a:off x="7285772" y="898314"/>
            <a:ext cx="4160251" cy="1182721"/>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cap="none" dirty="0">
                <a:gradFill>
                  <a:gsLst>
                    <a:gs pos="0">
                      <a:srgbClr val="008A96"/>
                    </a:gs>
                    <a:gs pos="100000">
                      <a:srgbClr val="00B4C4"/>
                    </a:gs>
                  </a:gsLst>
                  <a:lin ang="2700000" scaled="1"/>
                </a:gradFill>
              </a:rPr>
              <a:t>Text to the left and image to the right</a:t>
            </a:r>
          </a:p>
        </p:txBody>
      </p:sp>
      <p:sp>
        <p:nvSpPr>
          <p:cNvPr id="9" name="TextBox 8">
            <a:extLst>
              <a:ext uri="{FF2B5EF4-FFF2-40B4-BE49-F238E27FC236}">
                <a16:creationId xmlns:a16="http://schemas.microsoft.com/office/drawing/2014/main" id="{1FCECA5A-3B46-A64A-99B4-38E2FC0EF2E6}"/>
              </a:ext>
            </a:extLst>
          </p:cNvPr>
          <p:cNvSpPr txBox="1"/>
          <p:nvPr/>
        </p:nvSpPr>
        <p:spPr>
          <a:xfrm>
            <a:off x="355232" y="357572"/>
            <a:ext cx="4851379" cy="1325596"/>
          </a:xfrm>
          <a:prstGeom prst="rect">
            <a:avLst/>
          </a:prstGeom>
          <a:noFill/>
        </p:spPr>
        <p:txBody>
          <a:bodyPr wrap="square" lIns="0" rtlCol="0">
            <a:noAutofit/>
          </a:bodyPr>
          <a:lstStyle/>
          <a:p>
            <a:r>
              <a:rPr lang="en-US" sz="3600" b="1" dirty="0">
                <a:solidFill>
                  <a:srgbClr val="005BAB"/>
                </a:solidFill>
                <a:latin typeface="Arial"/>
              </a:rPr>
              <a:t>Identified Priorities &amp; Areas of Need</a:t>
            </a: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2AF45C9-EBA7-A441-8282-E9C4BF97C4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5772" y="-8709"/>
            <a:ext cx="4906227" cy="6867781"/>
          </a:xfrm>
          <a:prstGeom prst="rect">
            <a:avLst/>
          </a:prstGeom>
        </p:spPr>
      </p:pic>
      <p:sp>
        <p:nvSpPr>
          <p:cNvPr id="12" name="Rectangle 11">
            <a:extLst>
              <a:ext uri="{FF2B5EF4-FFF2-40B4-BE49-F238E27FC236}">
                <a16:creationId xmlns:a16="http://schemas.microsoft.com/office/drawing/2014/main" id="{60FF4BFB-AB11-0047-8D88-9DB26B7F4FCC}"/>
              </a:ext>
            </a:extLst>
          </p:cNvPr>
          <p:cNvSpPr/>
          <p:nvPr/>
        </p:nvSpPr>
        <p:spPr>
          <a:xfrm>
            <a:off x="6956659" y="-8709"/>
            <a:ext cx="5235340"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B496C25-F0A8-E9AD-139C-EFDC7C5A0E96}"/>
              </a:ext>
            </a:extLst>
          </p:cNvPr>
          <p:cNvSpPr txBox="1"/>
          <p:nvPr/>
        </p:nvSpPr>
        <p:spPr>
          <a:xfrm>
            <a:off x="6956659" y="3164681"/>
            <a:ext cx="5235340" cy="3693319"/>
          </a:xfrm>
          <a:prstGeom prst="rect">
            <a:avLst/>
          </a:prstGeom>
          <a:gradFill>
            <a:gsLst>
              <a:gs pos="0">
                <a:srgbClr val="005CAB">
                  <a:shade val="30000"/>
                  <a:satMod val="115000"/>
                </a:srgbClr>
              </a:gs>
              <a:gs pos="50000">
                <a:srgbClr val="005CAB">
                  <a:shade val="67500"/>
                  <a:satMod val="115000"/>
                </a:srgbClr>
              </a:gs>
              <a:gs pos="100000">
                <a:srgbClr val="005CAB">
                  <a:shade val="100000"/>
                  <a:satMod val="115000"/>
                </a:srgbClr>
              </a:gs>
            </a:gsLst>
            <a:lin ang="18900000" scaled="1"/>
          </a:gradFill>
        </p:spPr>
        <p:txBody>
          <a:bodyPr wrap="square" rtlCol="0">
            <a:spAutoFit/>
          </a:bodyPr>
          <a:lstStyle/>
          <a:p>
            <a:r>
              <a:rPr lang="en-AU" b="1" dirty="0">
                <a:solidFill>
                  <a:srgbClr val="FFFFFF"/>
                </a:solidFill>
              </a:rPr>
              <a:t>Targeted population cohorts:</a:t>
            </a:r>
          </a:p>
          <a:p>
            <a:pPr marL="228600" indent="-228600">
              <a:buFont typeface="Arial" panose="020B0604020202020204" pitchFamily="34" charset="0"/>
              <a:buChar char="•"/>
            </a:pPr>
            <a:r>
              <a:rPr lang="en-AU" dirty="0">
                <a:solidFill>
                  <a:srgbClr val="FFFFFF"/>
                </a:solidFill>
              </a:rPr>
              <a:t>Aged Care:</a:t>
            </a:r>
          </a:p>
          <a:p>
            <a:pPr marL="685800" lvl="1" indent="-228600">
              <a:buFont typeface="Courier New" panose="02070309020205020404" pitchFamily="49" charset="0"/>
              <a:buChar char="o"/>
            </a:pPr>
            <a:r>
              <a:rPr lang="en-AU" dirty="0">
                <a:solidFill>
                  <a:srgbClr val="FFFFFF"/>
                </a:solidFill>
              </a:rPr>
              <a:t>Polypharmacy</a:t>
            </a:r>
          </a:p>
          <a:p>
            <a:pPr marL="685800" lvl="1" indent="-228600">
              <a:buFont typeface="Courier New" panose="02070309020205020404" pitchFamily="49" charset="0"/>
              <a:buChar char="o"/>
            </a:pPr>
            <a:r>
              <a:rPr lang="en-AU" dirty="0">
                <a:solidFill>
                  <a:srgbClr val="FFFFFF"/>
                </a:solidFill>
              </a:rPr>
              <a:t>Inappropriate use of antipsychotics and benzodiazepines (chemical restraints)</a:t>
            </a:r>
          </a:p>
          <a:p>
            <a:pPr marL="685800" lvl="1" indent="-228600">
              <a:buFont typeface="Courier New" panose="02070309020205020404" pitchFamily="49" charset="0"/>
              <a:buChar char="o"/>
            </a:pPr>
            <a:r>
              <a:rPr lang="en-AU" dirty="0">
                <a:solidFill>
                  <a:srgbClr val="FFFFFF"/>
                </a:solidFill>
              </a:rPr>
              <a:t>Antimicrobial resistance</a:t>
            </a:r>
          </a:p>
          <a:p>
            <a:pPr marL="228600" indent="-228600">
              <a:buFont typeface="Arial" panose="020B0604020202020204" pitchFamily="34" charset="0"/>
              <a:buChar char="•"/>
            </a:pPr>
            <a:r>
              <a:rPr lang="en-AU" dirty="0">
                <a:solidFill>
                  <a:srgbClr val="FFFFFF"/>
                </a:solidFill>
              </a:rPr>
              <a:t>First Nations Peoples</a:t>
            </a:r>
          </a:p>
          <a:p>
            <a:pPr marL="228600" indent="-228600">
              <a:buFont typeface="Arial" panose="020B0604020202020204" pitchFamily="34" charset="0"/>
              <a:buChar char="•"/>
            </a:pPr>
            <a:r>
              <a:rPr lang="en-AU" dirty="0">
                <a:solidFill>
                  <a:srgbClr val="FFFFFF"/>
                </a:solidFill>
              </a:rPr>
              <a:t>Rural and remote populations</a:t>
            </a:r>
          </a:p>
          <a:p>
            <a:pPr marL="228600" indent="-228600">
              <a:buFont typeface="Arial" panose="020B0604020202020204" pitchFamily="34" charset="0"/>
              <a:buChar char="•"/>
            </a:pPr>
            <a:r>
              <a:rPr lang="en-AU" dirty="0">
                <a:solidFill>
                  <a:srgbClr val="FFFFFF"/>
                </a:solidFill>
              </a:rPr>
              <a:t>Trans and gender diverse people</a:t>
            </a:r>
          </a:p>
          <a:p>
            <a:pPr marL="228600" indent="-228600">
              <a:buFont typeface="Arial" panose="020B0604020202020204" pitchFamily="34" charset="0"/>
              <a:buChar char="•"/>
            </a:pPr>
            <a:r>
              <a:rPr lang="en-AU" dirty="0">
                <a:solidFill>
                  <a:srgbClr val="FFFFFF"/>
                </a:solidFill>
              </a:rPr>
              <a:t>Culturally and linguistically diverse groups</a:t>
            </a:r>
          </a:p>
          <a:p>
            <a:pPr marL="228600" indent="-228600">
              <a:buFont typeface="Arial" panose="020B0604020202020204" pitchFamily="34" charset="0"/>
              <a:buChar char="•"/>
            </a:pPr>
            <a:r>
              <a:rPr lang="en-AU" dirty="0">
                <a:solidFill>
                  <a:srgbClr val="FFFFFF"/>
                </a:solidFill>
              </a:rPr>
              <a:t>People with disability</a:t>
            </a:r>
          </a:p>
          <a:p>
            <a:pPr marL="228600" indent="-228600">
              <a:buFont typeface="Arial" panose="020B0604020202020204" pitchFamily="34" charset="0"/>
              <a:buChar char="•"/>
            </a:pPr>
            <a:r>
              <a:rPr lang="en-AU" dirty="0">
                <a:solidFill>
                  <a:srgbClr val="FFFFFF"/>
                </a:solidFill>
              </a:rPr>
              <a:t>Justice health (transitioning from correctional facilities)</a:t>
            </a:r>
          </a:p>
        </p:txBody>
      </p:sp>
      <p:sp>
        <p:nvSpPr>
          <p:cNvPr id="2" name="TextBox 1">
            <a:extLst>
              <a:ext uri="{FF2B5EF4-FFF2-40B4-BE49-F238E27FC236}">
                <a16:creationId xmlns:a16="http://schemas.microsoft.com/office/drawing/2014/main" id="{3DF8394C-8BF4-7059-FD48-DEF98C6352D2}"/>
              </a:ext>
            </a:extLst>
          </p:cNvPr>
          <p:cNvSpPr txBox="1"/>
          <p:nvPr/>
        </p:nvSpPr>
        <p:spPr>
          <a:xfrm>
            <a:off x="355233" y="2015885"/>
            <a:ext cx="4985808" cy="3785652"/>
          </a:xfrm>
          <a:prstGeom prst="rect">
            <a:avLst/>
          </a:prstGeom>
          <a:gradFill>
            <a:gsLst>
              <a:gs pos="0">
                <a:srgbClr val="005CAB">
                  <a:shade val="30000"/>
                  <a:satMod val="115000"/>
                </a:srgbClr>
              </a:gs>
              <a:gs pos="50000">
                <a:srgbClr val="005CAB">
                  <a:shade val="67500"/>
                  <a:satMod val="115000"/>
                </a:srgbClr>
              </a:gs>
              <a:gs pos="100000">
                <a:srgbClr val="005CAB">
                  <a:shade val="100000"/>
                  <a:satMod val="115000"/>
                </a:srgbClr>
              </a:gs>
            </a:gsLst>
            <a:lin ang="18900000" scaled="1"/>
          </a:gradFill>
        </p:spPr>
        <p:txBody>
          <a:bodyPr wrap="square" rtlCol="0">
            <a:spAutoFit/>
          </a:bodyPr>
          <a:lstStyle/>
          <a:p>
            <a:r>
              <a:rPr lang="en-AU" sz="2000" b="1" dirty="0">
                <a:solidFill>
                  <a:srgbClr val="FFFFFF"/>
                </a:solidFill>
              </a:rPr>
              <a:t>National Health Priority Areas:</a:t>
            </a:r>
          </a:p>
          <a:p>
            <a:pPr marL="228600" indent="-228600">
              <a:buFont typeface="+mj-lt"/>
              <a:buAutoNum type="arabicPeriod"/>
            </a:pPr>
            <a:r>
              <a:rPr lang="en-AU" sz="2000" dirty="0">
                <a:solidFill>
                  <a:srgbClr val="FFFFFF"/>
                </a:solidFill>
              </a:rPr>
              <a:t>Cancer control (1996)</a:t>
            </a:r>
          </a:p>
          <a:p>
            <a:pPr marL="228600" indent="-228600">
              <a:buFont typeface="+mj-lt"/>
              <a:buAutoNum type="arabicPeriod"/>
            </a:pPr>
            <a:r>
              <a:rPr lang="en-AU" sz="2000" dirty="0">
                <a:solidFill>
                  <a:srgbClr val="FFFFFF"/>
                </a:solidFill>
              </a:rPr>
              <a:t>Cardiovascular health (1996)</a:t>
            </a:r>
          </a:p>
          <a:p>
            <a:pPr marL="228600" indent="-228600">
              <a:buFont typeface="+mj-lt"/>
              <a:buAutoNum type="arabicPeriod"/>
            </a:pPr>
            <a:r>
              <a:rPr lang="en-AU" sz="2000" dirty="0">
                <a:solidFill>
                  <a:srgbClr val="FFFFFF"/>
                </a:solidFill>
              </a:rPr>
              <a:t>Injury prevention and control (1996)</a:t>
            </a:r>
          </a:p>
          <a:p>
            <a:pPr marL="228600" indent="-228600">
              <a:buFont typeface="+mj-lt"/>
              <a:buAutoNum type="arabicPeriod"/>
            </a:pPr>
            <a:r>
              <a:rPr lang="en-AU" sz="2000" dirty="0">
                <a:solidFill>
                  <a:srgbClr val="FFFFFF"/>
                </a:solidFill>
              </a:rPr>
              <a:t>Mental health (1996)</a:t>
            </a:r>
          </a:p>
          <a:p>
            <a:pPr marL="228600" indent="-228600">
              <a:buFont typeface="+mj-lt"/>
              <a:buAutoNum type="arabicPeriod"/>
            </a:pPr>
            <a:r>
              <a:rPr lang="en-AU" sz="2000" dirty="0">
                <a:solidFill>
                  <a:srgbClr val="FFFFFF"/>
                </a:solidFill>
              </a:rPr>
              <a:t>Diabetes mellitus (1997)</a:t>
            </a:r>
          </a:p>
          <a:p>
            <a:pPr marL="228600" indent="-228600">
              <a:buFont typeface="+mj-lt"/>
              <a:buAutoNum type="arabicPeriod"/>
            </a:pPr>
            <a:r>
              <a:rPr lang="en-AU" sz="2000" dirty="0">
                <a:solidFill>
                  <a:srgbClr val="FFFFFF"/>
                </a:solidFill>
              </a:rPr>
              <a:t>Asthma (1999)</a:t>
            </a:r>
          </a:p>
          <a:p>
            <a:pPr marL="228600" indent="-228600">
              <a:buFont typeface="+mj-lt"/>
              <a:buAutoNum type="arabicPeriod"/>
            </a:pPr>
            <a:r>
              <a:rPr lang="en-AU" sz="2000" dirty="0">
                <a:solidFill>
                  <a:srgbClr val="FFFFFF"/>
                </a:solidFill>
              </a:rPr>
              <a:t>Arthritis and musculoskeletal conditions (2002)</a:t>
            </a:r>
          </a:p>
          <a:p>
            <a:pPr marL="228600" indent="-228600">
              <a:buFont typeface="+mj-lt"/>
              <a:buAutoNum type="arabicPeriod"/>
            </a:pPr>
            <a:r>
              <a:rPr lang="en-AU" sz="2000" dirty="0">
                <a:solidFill>
                  <a:srgbClr val="FFFFFF"/>
                </a:solidFill>
              </a:rPr>
              <a:t>Obesity (2008)</a:t>
            </a:r>
          </a:p>
          <a:p>
            <a:pPr marL="228600" indent="-228600">
              <a:buFont typeface="+mj-lt"/>
              <a:buAutoNum type="arabicPeriod"/>
            </a:pPr>
            <a:r>
              <a:rPr lang="en-AU" sz="2000" dirty="0">
                <a:solidFill>
                  <a:srgbClr val="FFFFFF"/>
                </a:solidFill>
              </a:rPr>
              <a:t>Dementia (2012)</a:t>
            </a:r>
          </a:p>
          <a:p>
            <a:pPr marL="228600" indent="-228600">
              <a:buFont typeface="+mj-lt"/>
              <a:buAutoNum type="arabicPeriod"/>
            </a:pPr>
            <a:r>
              <a:rPr lang="en-AU" sz="2000" dirty="0">
                <a:solidFill>
                  <a:srgbClr val="FFFFFF"/>
                </a:solidFill>
              </a:rPr>
              <a:t>Quality Use of Medicines (2019)</a:t>
            </a:r>
          </a:p>
        </p:txBody>
      </p:sp>
      <p:sp>
        <p:nvSpPr>
          <p:cNvPr id="3" name="TextBox 2">
            <a:extLst>
              <a:ext uri="{FF2B5EF4-FFF2-40B4-BE49-F238E27FC236}">
                <a16:creationId xmlns:a16="http://schemas.microsoft.com/office/drawing/2014/main" id="{8EFDBDBA-F5FF-FE22-CBA7-46CE6009961C}"/>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20</a:t>
            </a:fld>
            <a:endParaRPr lang="en-AU" dirty="0">
              <a:solidFill>
                <a:schemeClr val="bg1"/>
              </a:solidFill>
            </a:endParaRPr>
          </a:p>
        </p:txBody>
      </p:sp>
    </p:spTree>
    <p:extLst>
      <p:ext uri="{BB962C8B-B14F-4D97-AF65-F5344CB8AC3E}">
        <p14:creationId xmlns:p14="http://schemas.microsoft.com/office/powerpoint/2010/main" val="376639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OUT…">
            <a:extLst>
              <a:ext uri="{FF2B5EF4-FFF2-40B4-BE49-F238E27FC236}">
                <a16:creationId xmlns:a16="http://schemas.microsoft.com/office/drawing/2014/main" id="{3201B30D-BA0F-E144-8C27-49B45F289989}"/>
              </a:ext>
            </a:extLst>
          </p:cNvPr>
          <p:cNvSpPr txBox="1"/>
          <p:nvPr/>
        </p:nvSpPr>
        <p:spPr>
          <a:xfrm>
            <a:off x="7285772" y="898314"/>
            <a:ext cx="4160251" cy="1182721"/>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cap="none" dirty="0">
                <a:gradFill>
                  <a:gsLst>
                    <a:gs pos="0">
                      <a:srgbClr val="008A96"/>
                    </a:gs>
                    <a:gs pos="100000">
                      <a:srgbClr val="00B4C4"/>
                    </a:gs>
                  </a:gsLst>
                  <a:lin ang="2700000" scaled="1"/>
                </a:gradFill>
              </a:rPr>
              <a:t>Text to the left and image to the right</a:t>
            </a:r>
          </a:p>
        </p:txBody>
      </p:sp>
      <p:sp>
        <p:nvSpPr>
          <p:cNvPr id="10"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CD0C9AF9-1B6D-B940-AFFD-C959413FE587}"/>
              </a:ext>
            </a:extLst>
          </p:cNvPr>
          <p:cNvSpPr txBox="1"/>
          <p:nvPr/>
        </p:nvSpPr>
        <p:spPr>
          <a:xfrm>
            <a:off x="280309" y="1499651"/>
            <a:ext cx="6725154" cy="4337736"/>
          </a:xfrm>
          <a:prstGeom prst="rect">
            <a:avLst/>
          </a:prstGeom>
          <a:ln w="12700">
            <a:miter lim="400000"/>
          </a:ln>
          <a:extLst>
            <a:ext uri="{C572A759-6A51-4108-AA02-DFA0A04FC94B}">
              <ma14:wrappingTextBoxFlag xmlns:ma14="http://schemas.microsoft.com/office/mac/drawingml/2011/main" xmlns=""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2000" b="1" dirty="0">
                <a:solidFill>
                  <a:schemeClr val="tx1"/>
                </a:solidFill>
                <a:latin typeface="+mn-lt"/>
                <a:ea typeface="Helvetica Neue" charset="0"/>
                <a:cs typeface="Helvetica Neue" charset="0"/>
              </a:rPr>
              <a:t>Specialised Topics</a:t>
            </a:r>
          </a:p>
          <a:p>
            <a:r>
              <a:rPr lang="en-AU" sz="2000" dirty="0">
                <a:solidFill>
                  <a:schemeClr val="tx1"/>
                </a:solidFill>
                <a:latin typeface="+mn-lt"/>
                <a:ea typeface="Helvetica Neue" charset="0"/>
                <a:cs typeface="Helvetica Neue" charset="0"/>
              </a:rPr>
              <a:t>Include the appropriate use of:</a:t>
            </a:r>
          </a:p>
          <a:p>
            <a:pPr marL="285750" indent="-285750">
              <a:buFont typeface="Arial" panose="020B0604020202020204" pitchFamily="34" charset="0"/>
              <a:buChar char="•"/>
            </a:pPr>
            <a:r>
              <a:rPr lang="en-AU" sz="2000" dirty="0">
                <a:solidFill>
                  <a:schemeClr val="tx1"/>
                </a:solidFill>
                <a:latin typeface="+mn-lt"/>
              </a:rPr>
              <a:t>Analgesics, specifically opioids and pain management</a:t>
            </a:r>
          </a:p>
          <a:p>
            <a:pPr marL="285750" indent="-285750">
              <a:buFont typeface="Arial" panose="020B0604020202020204" pitchFamily="34" charset="0"/>
              <a:buChar char="•"/>
            </a:pPr>
            <a:r>
              <a:rPr lang="en-AU" sz="2000" dirty="0">
                <a:solidFill>
                  <a:schemeClr val="tx1"/>
                </a:solidFill>
                <a:latin typeface="+mn-lt"/>
                <a:ea typeface="Helvetica Neue" charset="0"/>
                <a:cs typeface="Helvetica Neue" charset="0"/>
              </a:rPr>
              <a:t>Osteoporosis medications</a:t>
            </a:r>
          </a:p>
          <a:p>
            <a:pPr marL="285750" indent="-285750">
              <a:buFont typeface="Arial" panose="020B0604020202020204" pitchFamily="34" charset="0"/>
              <a:buChar char="•"/>
            </a:pPr>
            <a:r>
              <a:rPr lang="en-AU" sz="2000" dirty="0">
                <a:solidFill>
                  <a:schemeClr val="tx1"/>
                </a:solidFill>
                <a:latin typeface="+mn-lt"/>
                <a:ea typeface="Helvetica Neue" charset="0"/>
                <a:cs typeface="Helvetica Neue" charset="0"/>
              </a:rPr>
              <a:t>Antidepressants in adolescents and young adults</a:t>
            </a:r>
          </a:p>
          <a:p>
            <a:pPr marL="285750" indent="-285750">
              <a:buFont typeface="Arial" panose="020B0604020202020204" pitchFamily="34" charset="0"/>
              <a:buChar char="•"/>
            </a:pPr>
            <a:r>
              <a:rPr lang="en-AU" sz="2000" dirty="0">
                <a:solidFill>
                  <a:schemeClr val="tx1"/>
                </a:solidFill>
                <a:latin typeface="+mn-lt"/>
                <a:ea typeface="Helvetica Neue" charset="0"/>
                <a:cs typeface="Helvetica Neue" charset="0"/>
              </a:rPr>
              <a:t>Medications to treat Attention Deficit Hyperactivity Disorder</a:t>
            </a:r>
          </a:p>
          <a:p>
            <a:pPr marL="285750" indent="-285750">
              <a:buFont typeface="Arial" panose="020B0604020202020204" pitchFamily="34" charset="0"/>
              <a:buChar char="•"/>
            </a:pPr>
            <a:r>
              <a:rPr lang="en-AU" sz="2000" dirty="0">
                <a:solidFill>
                  <a:schemeClr val="tx1"/>
                </a:solidFill>
                <a:latin typeface="+mn-lt"/>
                <a:ea typeface="Helvetica Neue" charset="0"/>
                <a:cs typeface="Helvetica Neue" charset="0"/>
              </a:rPr>
              <a:t>Medicines to treat diabetes mellitus</a:t>
            </a:r>
          </a:p>
          <a:p>
            <a:pPr marL="285750" indent="-285750">
              <a:buFont typeface="Arial" panose="020B0604020202020204" pitchFamily="34" charset="0"/>
              <a:buChar char="•"/>
            </a:pPr>
            <a:r>
              <a:rPr lang="en-AU" sz="2000" dirty="0">
                <a:solidFill>
                  <a:schemeClr val="tx1"/>
                </a:solidFill>
                <a:latin typeface="+mn-lt"/>
                <a:ea typeface="Helvetica Neue" charset="0"/>
                <a:cs typeface="Helvetica Neue" charset="0"/>
              </a:rPr>
              <a:t>Women’s health (including endometriosis and menopause)</a:t>
            </a:r>
          </a:p>
          <a:p>
            <a:r>
              <a:rPr lang="en-AU" sz="2000" dirty="0">
                <a:solidFill>
                  <a:schemeClr val="tx1"/>
                </a:solidFill>
                <a:latin typeface="+mn-lt"/>
                <a:ea typeface="Helvetica Neue" charset="0"/>
                <a:cs typeface="Helvetica Neue" charset="0"/>
              </a:rPr>
              <a:t>In addition to Antimicrobial resistance</a:t>
            </a:r>
            <a:r>
              <a:rPr lang="en-AU" sz="1800" dirty="0">
                <a:solidFill>
                  <a:schemeClr val="tx1"/>
                </a:solidFill>
                <a:latin typeface="+mn-lt"/>
                <a:ea typeface="Helvetica Neue" charset="0"/>
                <a:cs typeface="Helvetica Neue" charset="0"/>
              </a:rPr>
              <a:t> </a:t>
            </a:r>
            <a:r>
              <a:rPr lang="en-AU" sz="1600" dirty="0">
                <a:solidFill>
                  <a:schemeClr val="tx1"/>
                </a:solidFill>
                <a:latin typeface="+mn-lt"/>
                <a:ea typeface="Helvetica Neue" charset="0"/>
                <a:cs typeface="Helvetica Neue" charset="0"/>
              </a:rPr>
              <a:t>(Health Professional Education Only)</a:t>
            </a:r>
          </a:p>
          <a:p>
            <a:endParaRPr lang="en-AU" sz="1300" dirty="0">
              <a:solidFill>
                <a:schemeClr val="bg2">
                  <a:lumMod val="25000"/>
                </a:schemeClr>
              </a:solidFill>
              <a:latin typeface="+mn-lt"/>
              <a:ea typeface="Helvetica Neue" charset="0"/>
              <a:cs typeface="Helvetica Neue" charset="0"/>
            </a:endParaRPr>
          </a:p>
          <a:p>
            <a:endParaRPr lang="en-AU" sz="1300" dirty="0">
              <a:solidFill>
                <a:schemeClr val="bg2">
                  <a:lumMod val="25000"/>
                </a:schemeClr>
              </a:solidFill>
              <a:latin typeface="+mn-lt"/>
              <a:ea typeface="Helvetica Neue" charset="0"/>
              <a:cs typeface="Helvetica Neue" charset="0"/>
            </a:endParaRPr>
          </a:p>
        </p:txBody>
      </p:sp>
      <p:sp>
        <p:nvSpPr>
          <p:cNvPr id="9" name="TextBox 8">
            <a:extLst>
              <a:ext uri="{FF2B5EF4-FFF2-40B4-BE49-F238E27FC236}">
                <a16:creationId xmlns:a16="http://schemas.microsoft.com/office/drawing/2014/main" id="{1FCECA5A-3B46-A64A-99B4-38E2FC0EF2E6}"/>
              </a:ext>
            </a:extLst>
          </p:cNvPr>
          <p:cNvSpPr txBox="1"/>
          <p:nvPr/>
        </p:nvSpPr>
        <p:spPr>
          <a:xfrm>
            <a:off x="355232" y="357572"/>
            <a:ext cx="5165673" cy="1325596"/>
          </a:xfrm>
          <a:prstGeom prst="rect">
            <a:avLst/>
          </a:prstGeom>
          <a:noFill/>
        </p:spPr>
        <p:txBody>
          <a:bodyPr wrap="square" lIns="0" rtlCol="0">
            <a:noAutofit/>
          </a:bodyPr>
          <a:lstStyle/>
          <a:p>
            <a:r>
              <a:rPr lang="en-US" sz="3600" b="1" dirty="0">
                <a:solidFill>
                  <a:srgbClr val="005BAB"/>
                </a:solidFill>
                <a:latin typeface="Arial"/>
              </a:rPr>
              <a:t>Identified Priorities &amp; Areas of Need – cont.</a:t>
            </a: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2AF45C9-EBA7-A441-8282-E9C4BF97C4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5772" y="-8709"/>
            <a:ext cx="4906227" cy="6867781"/>
          </a:xfrm>
          <a:prstGeom prst="rect">
            <a:avLst/>
          </a:prstGeom>
        </p:spPr>
      </p:pic>
      <p:sp>
        <p:nvSpPr>
          <p:cNvPr id="3"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6C1CC5B2-272F-E7FD-0514-4B8A8F81CB91}"/>
              </a:ext>
            </a:extLst>
          </p:cNvPr>
          <p:cNvSpPr txBox="1"/>
          <p:nvPr/>
        </p:nvSpPr>
        <p:spPr>
          <a:xfrm>
            <a:off x="7656778" y="3181800"/>
            <a:ext cx="4164214" cy="346916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800" b="1" dirty="0">
                <a:solidFill>
                  <a:srgbClr val="008A96"/>
                </a:solidFill>
                <a:latin typeface="+mn-lt"/>
                <a:ea typeface="Helvetica Neue" charset="0"/>
                <a:cs typeface="Helvetica Neue" charset="0"/>
              </a:rPr>
              <a:t>General medication related themes</a:t>
            </a:r>
          </a:p>
          <a:p>
            <a:pPr marL="285750" indent="-285750">
              <a:buFont typeface="Arial" panose="020B0604020202020204" pitchFamily="34" charset="0"/>
              <a:buChar char="•"/>
            </a:pPr>
            <a:r>
              <a:rPr lang="en-AU" sz="1800" dirty="0">
                <a:solidFill>
                  <a:srgbClr val="008A96"/>
                </a:solidFill>
                <a:latin typeface="+mn-lt"/>
              </a:rPr>
              <a:t>Reducing polypharmacy</a:t>
            </a:r>
          </a:p>
          <a:p>
            <a:pPr marL="285750" indent="-285750">
              <a:buFont typeface="Arial" panose="020B0604020202020204" pitchFamily="34" charset="0"/>
              <a:buChar char="•"/>
            </a:pPr>
            <a:r>
              <a:rPr lang="en-AU" sz="1800" dirty="0">
                <a:solidFill>
                  <a:srgbClr val="008A96"/>
                </a:solidFill>
                <a:latin typeface="+mn-lt"/>
                <a:ea typeface="Helvetica Neue" charset="0"/>
                <a:cs typeface="Helvetica Neue" charset="0"/>
              </a:rPr>
              <a:t>Education &amp; access to information for newly registered medicines or indications – deprescribing &amp; maximising patient outcomes</a:t>
            </a:r>
          </a:p>
          <a:p>
            <a:pPr marL="285750" indent="-285750">
              <a:buFont typeface="Arial" panose="020B0604020202020204" pitchFamily="34" charset="0"/>
              <a:buChar char="•"/>
            </a:pPr>
            <a:r>
              <a:rPr lang="en-AU" sz="1800" dirty="0">
                <a:solidFill>
                  <a:srgbClr val="008A96"/>
                </a:solidFill>
                <a:latin typeface="+mn-lt"/>
                <a:ea typeface="Helvetica Neue" charset="0"/>
                <a:cs typeface="Helvetica Neue" charset="0"/>
              </a:rPr>
              <a:t>Improving specialist prescribing in persons with multimorbidity</a:t>
            </a:r>
          </a:p>
          <a:p>
            <a:pPr marL="285750" indent="-285750">
              <a:buFont typeface="Arial" panose="020B0604020202020204" pitchFamily="34" charset="0"/>
              <a:buChar char="•"/>
            </a:pPr>
            <a:r>
              <a:rPr lang="en-AU" sz="1800" dirty="0">
                <a:solidFill>
                  <a:srgbClr val="008A96"/>
                </a:solidFill>
                <a:latin typeface="+mn-lt"/>
                <a:ea typeface="Helvetica Neue" charset="0"/>
                <a:cs typeface="Helvetica Neue" charset="0"/>
              </a:rPr>
              <a:t>Navigating shortages and medicine choices</a:t>
            </a:r>
          </a:p>
          <a:p>
            <a:endParaRPr lang="en-AU" sz="1200" dirty="0">
              <a:solidFill>
                <a:schemeClr val="tx1"/>
              </a:solidFill>
              <a:latin typeface="+mn-lt"/>
              <a:ea typeface="Helvetica Neue" charset="0"/>
              <a:cs typeface="Helvetica Neue" charset="0"/>
            </a:endParaRPr>
          </a:p>
          <a:p>
            <a:endParaRPr lang="en-AU" sz="1300" dirty="0">
              <a:solidFill>
                <a:schemeClr val="bg2">
                  <a:lumMod val="25000"/>
                </a:schemeClr>
              </a:solidFill>
              <a:latin typeface="+mn-lt"/>
              <a:ea typeface="Helvetica Neue" charset="0"/>
              <a:cs typeface="Helvetica Neue" charset="0"/>
            </a:endParaRPr>
          </a:p>
          <a:p>
            <a:endParaRPr lang="en-AU" sz="1300" dirty="0">
              <a:solidFill>
                <a:schemeClr val="bg2">
                  <a:lumMod val="25000"/>
                </a:schemeClr>
              </a:solidFill>
              <a:latin typeface="+mn-lt"/>
              <a:ea typeface="Helvetica Neue" charset="0"/>
              <a:cs typeface="Helvetica Neue" charset="0"/>
            </a:endParaRPr>
          </a:p>
        </p:txBody>
      </p:sp>
      <p:sp>
        <p:nvSpPr>
          <p:cNvPr id="2" name="TextBox 1">
            <a:extLst>
              <a:ext uri="{FF2B5EF4-FFF2-40B4-BE49-F238E27FC236}">
                <a16:creationId xmlns:a16="http://schemas.microsoft.com/office/drawing/2014/main" id="{A4D76D94-71A5-93FE-A78E-C3555902FE7F}"/>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21</a:t>
            </a:fld>
            <a:endParaRPr lang="en-AU" dirty="0">
              <a:solidFill>
                <a:schemeClr val="bg1"/>
              </a:solidFill>
            </a:endParaRPr>
          </a:p>
        </p:txBody>
      </p:sp>
    </p:spTree>
    <p:extLst>
      <p:ext uri="{BB962C8B-B14F-4D97-AF65-F5344CB8AC3E}">
        <p14:creationId xmlns:p14="http://schemas.microsoft.com/office/powerpoint/2010/main" val="276892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walking in office">
            <a:extLst>
              <a:ext uri="{FF2B5EF4-FFF2-40B4-BE49-F238E27FC236}">
                <a16:creationId xmlns:a16="http://schemas.microsoft.com/office/drawing/2014/main" id="{01845CA0-B9CA-49AA-BEF0-5263B24C01B3}"/>
              </a:ext>
            </a:extLst>
          </p:cNvPr>
          <p:cNvPicPr>
            <a:picLocks noChangeAspect="1"/>
          </p:cNvPicPr>
          <p:nvPr/>
        </p:nvPicPr>
        <p:blipFill>
          <a:blip r:embed="rId3"/>
          <a:stretch>
            <a:fillRect/>
          </a:stretch>
        </p:blipFill>
        <p:spPr>
          <a:xfrm>
            <a:off x="3924300" y="214314"/>
            <a:ext cx="8267700" cy="5563902"/>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1554476" y="2070299"/>
            <a:ext cx="6152252" cy="1754326"/>
          </a:xfrm>
          <a:prstGeom prst="rect">
            <a:avLst/>
          </a:prstGeom>
          <a:noFill/>
        </p:spPr>
        <p:txBody>
          <a:bodyPr wrap="square" lIns="0" rtlCol="0">
            <a:spAutoFit/>
          </a:bodyPr>
          <a:lstStyle/>
          <a:p>
            <a:pPr algn="ctr"/>
            <a:r>
              <a:rPr lang="en-AU" sz="5400" b="1" dirty="0">
                <a:solidFill>
                  <a:srgbClr val="005BAB"/>
                </a:solidFill>
                <a:latin typeface="Arial"/>
              </a:rPr>
              <a:t>Timeframes and Funding</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CE3E2B66-FB59-B869-034D-D4C07F54DB42}"/>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22</a:t>
            </a:fld>
            <a:endParaRPr lang="en-AU" dirty="0">
              <a:solidFill>
                <a:schemeClr val="bg1"/>
              </a:solidFill>
            </a:endParaRPr>
          </a:p>
        </p:txBody>
      </p:sp>
    </p:spTree>
    <p:extLst>
      <p:ext uri="{BB962C8B-B14F-4D97-AF65-F5344CB8AC3E}">
        <p14:creationId xmlns:p14="http://schemas.microsoft.com/office/powerpoint/2010/main" val="2922426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CD0C9AF9-1B6D-B940-AFFD-C959413FE587}"/>
              </a:ext>
            </a:extLst>
          </p:cNvPr>
          <p:cNvSpPr txBox="1"/>
          <p:nvPr/>
        </p:nvSpPr>
        <p:spPr>
          <a:xfrm>
            <a:off x="913804" y="3033874"/>
            <a:ext cx="4034750" cy="2652282"/>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endParaRPr lang="en-AU" sz="1300" dirty="0">
              <a:solidFill>
                <a:schemeClr val="bg2">
                  <a:lumMod val="25000"/>
                </a:schemeClr>
              </a:solidFill>
              <a:latin typeface="+mn-lt"/>
              <a:ea typeface="Helvetica Neue" charset="0"/>
              <a:cs typeface="Helvetica Neue" charset="0"/>
            </a:endParaRP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nd some greetings…">
            <a:extLst>
              <a:ext uri="{FF2B5EF4-FFF2-40B4-BE49-F238E27FC236}">
                <a16:creationId xmlns:a16="http://schemas.microsoft.com/office/drawing/2014/main" id="{BEC4456D-7AD4-4758-A1C7-CEE122AE0611}"/>
              </a:ext>
            </a:extLst>
          </p:cNvPr>
          <p:cNvSpPr txBox="1"/>
          <p:nvPr/>
        </p:nvSpPr>
        <p:spPr>
          <a:xfrm>
            <a:off x="577514" y="1171844"/>
            <a:ext cx="4424500" cy="908130"/>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p>
            <a:r>
              <a:rPr lang="en-AU" sz="4800" b="1" dirty="0">
                <a:solidFill>
                  <a:srgbClr val="005BAB"/>
                </a:solidFill>
                <a:latin typeface="Arial"/>
              </a:rPr>
              <a:t>Timeframes</a:t>
            </a:r>
          </a:p>
        </p:txBody>
      </p:sp>
      <p:pic>
        <p:nvPicPr>
          <p:cNvPr id="5" name="Graphic 4" descr="Daily calendar with solid fill">
            <a:extLst>
              <a:ext uri="{FF2B5EF4-FFF2-40B4-BE49-F238E27FC236}">
                <a16:creationId xmlns:a16="http://schemas.microsoft.com/office/drawing/2014/main" id="{7C9B971B-1FC4-7DDE-F4BD-1AF439AA53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7591" y="210589"/>
            <a:ext cx="2174566" cy="2374591"/>
          </a:xfrm>
          <a:prstGeom prst="rect">
            <a:avLst/>
          </a:prstGeom>
        </p:spPr>
      </p:pic>
      <p:graphicFrame>
        <p:nvGraphicFramePr>
          <p:cNvPr id="6" name="Table 9">
            <a:extLst>
              <a:ext uri="{FF2B5EF4-FFF2-40B4-BE49-F238E27FC236}">
                <a16:creationId xmlns:a16="http://schemas.microsoft.com/office/drawing/2014/main" id="{EF1D5575-9709-74BF-4F4A-0ACB62BBF934}"/>
              </a:ext>
            </a:extLst>
          </p:cNvPr>
          <p:cNvGraphicFramePr>
            <a:graphicFrameLocks noGrp="1"/>
          </p:cNvGraphicFramePr>
          <p:nvPr>
            <p:extLst>
              <p:ext uri="{D42A27DB-BD31-4B8C-83A1-F6EECF244321}">
                <p14:modId xmlns:p14="http://schemas.microsoft.com/office/powerpoint/2010/main" val="2679540732"/>
              </p:ext>
            </p:extLst>
          </p:nvPr>
        </p:nvGraphicFramePr>
        <p:xfrm>
          <a:off x="577514" y="1983920"/>
          <a:ext cx="9120234" cy="4453570"/>
        </p:xfrm>
        <a:graphic>
          <a:graphicData uri="http://schemas.openxmlformats.org/drawingml/2006/table">
            <a:tbl>
              <a:tblPr firstRow="1" bandRow="1">
                <a:tableStyleId>{5C22544A-7EE6-4342-B048-85BDC9FD1C3A}</a:tableStyleId>
              </a:tblPr>
              <a:tblGrid>
                <a:gridCol w="4102710">
                  <a:extLst>
                    <a:ext uri="{9D8B030D-6E8A-4147-A177-3AD203B41FA5}">
                      <a16:colId xmlns:a16="http://schemas.microsoft.com/office/drawing/2014/main" val="2303660258"/>
                    </a:ext>
                  </a:extLst>
                </a:gridCol>
                <a:gridCol w="5017524">
                  <a:extLst>
                    <a:ext uri="{9D8B030D-6E8A-4147-A177-3AD203B41FA5}">
                      <a16:colId xmlns:a16="http://schemas.microsoft.com/office/drawing/2014/main" val="1859999719"/>
                    </a:ext>
                  </a:extLst>
                </a:gridCol>
              </a:tblGrid>
              <a:tr h="520849">
                <a:tc>
                  <a:txBody>
                    <a:bodyPr/>
                    <a:lstStyle/>
                    <a:p>
                      <a:r>
                        <a:rPr lang="en-AU" dirty="0"/>
                        <a:t>Anticipated timing</a:t>
                      </a:r>
                    </a:p>
                  </a:txBody>
                  <a:tcPr/>
                </a:tc>
                <a:tc>
                  <a:txBody>
                    <a:bodyPr/>
                    <a:lstStyle/>
                    <a:p>
                      <a:r>
                        <a:rPr lang="en-AU" dirty="0"/>
                        <a:t>Activity</a:t>
                      </a:r>
                    </a:p>
                  </a:txBody>
                  <a:tcPr/>
                </a:tc>
                <a:extLst>
                  <a:ext uri="{0D108BD9-81ED-4DB2-BD59-A6C34878D82A}">
                    <a16:rowId xmlns:a16="http://schemas.microsoft.com/office/drawing/2014/main" val="4235169623"/>
                  </a:ext>
                </a:extLst>
              </a:tr>
              <a:tr h="618064">
                <a:tc>
                  <a:txBody>
                    <a:bodyPr/>
                    <a:lstStyle/>
                    <a:p>
                      <a:r>
                        <a:rPr lang="en-AU" b="0" dirty="0"/>
                        <a:t>Present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The Department is working to finalise the grant design</a:t>
                      </a:r>
                    </a:p>
                  </a:txBody>
                  <a:tcPr/>
                </a:tc>
                <a:extLst>
                  <a:ext uri="{0D108BD9-81ED-4DB2-BD59-A6C34878D82A}">
                    <a16:rowId xmlns:a16="http://schemas.microsoft.com/office/drawing/2014/main" val="2307936147"/>
                  </a:ext>
                </a:extLst>
              </a:tr>
              <a:tr h="882948">
                <a:tc>
                  <a:txBody>
                    <a:bodyPr/>
                    <a:lstStyle/>
                    <a:p>
                      <a:r>
                        <a:rPr lang="en-AU" sz="1800" b="0" dirty="0">
                          <a:solidFill>
                            <a:schemeClr val="tx1"/>
                          </a:solidFill>
                          <a:latin typeface="+mn-lt"/>
                          <a:cs typeface="Calibri"/>
                        </a:rPr>
                        <a:t>July/August 2024</a:t>
                      </a:r>
                      <a:endParaRPr lang="en-AU"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Grant opportunity is anticipated to open (contingent on a whole-of-government approval process)</a:t>
                      </a:r>
                    </a:p>
                  </a:txBody>
                  <a:tcPr/>
                </a:tc>
                <a:extLst>
                  <a:ext uri="{0D108BD9-81ED-4DB2-BD59-A6C34878D82A}">
                    <a16:rowId xmlns:a16="http://schemas.microsoft.com/office/drawing/2014/main" val="1619668166"/>
                  </a:ext>
                </a:extLst>
              </a:tr>
              <a:tr h="580249">
                <a:tc>
                  <a:txBody>
                    <a:bodyPr/>
                    <a:lstStyle/>
                    <a:p>
                      <a:r>
                        <a:rPr lang="en-AU" b="0" dirty="0"/>
                        <a:t>October/November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Successful applicants will be notified</a:t>
                      </a:r>
                    </a:p>
                  </a:txBody>
                  <a:tcPr/>
                </a:tc>
                <a:extLst>
                  <a:ext uri="{0D108BD9-81ED-4DB2-BD59-A6C34878D82A}">
                    <a16:rowId xmlns:a16="http://schemas.microsoft.com/office/drawing/2014/main" val="1357839527"/>
                  </a:ext>
                </a:extLst>
              </a:tr>
              <a:tr h="898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t>By </a:t>
                      </a:r>
                      <a:r>
                        <a:rPr lang="en-AU" sz="1800" b="0" dirty="0">
                          <a:solidFill>
                            <a:schemeClr val="tx1"/>
                          </a:solidFill>
                          <a:latin typeface="+mn-lt"/>
                          <a:cs typeface="Calibri"/>
                        </a:rPr>
                        <a:t>January 2025</a:t>
                      </a:r>
                    </a:p>
                  </a:txBody>
                  <a:tcPr/>
                </a:tc>
                <a:tc>
                  <a:txBody>
                    <a:bodyPr/>
                    <a:lstStyle/>
                    <a:p>
                      <a:r>
                        <a:rPr lang="en-AU" sz="1800" dirty="0">
                          <a:solidFill>
                            <a:schemeClr val="tx1"/>
                          </a:solidFill>
                          <a:latin typeface="+mn-lt"/>
                          <a:cs typeface="Calibri"/>
                        </a:rPr>
                        <a:t>Grants Funding Agreements signed (dependent on the Community Grants Hub)</a:t>
                      </a:r>
                      <a:endParaRPr lang="en-AU" dirty="0"/>
                    </a:p>
                  </a:txBody>
                  <a:tcPr/>
                </a:tc>
                <a:extLst>
                  <a:ext uri="{0D108BD9-81ED-4DB2-BD59-A6C34878D82A}">
                    <a16:rowId xmlns:a16="http://schemas.microsoft.com/office/drawing/2014/main" val="2390335853"/>
                  </a:ext>
                </a:extLst>
              </a:tr>
              <a:tr h="898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solidFill>
                            <a:schemeClr val="tx1"/>
                          </a:solidFill>
                          <a:latin typeface="+mn-lt"/>
                          <a:cs typeface="Calibri"/>
                        </a:rPr>
                        <a:t>January 2025 – December 2027</a:t>
                      </a:r>
                    </a:p>
                  </a:txBody>
                  <a:tcPr/>
                </a:tc>
                <a:tc>
                  <a:txBody>
                    <a:bodyPr/>
                    <a:lstStyle/>
                    <a:p>
                      <a:r>
                        <a:rPr lang="en-AU" dirty="0"/>
                        <a:t>Grant Implementation</a:t>
                      </a:r>
                    </a:p>
                  </a:txBody>
                  <a:tcPr/>
                </a:tc>
                <a:extLst>
                  <a:ext uri="{0D108BD9-81ED-4DB2-BD59-A6C34878D82A}">
                    <a16:rowId xmlns:a16="http://schemas.microsoft.com/office/drawing/2014/main" val="2954529153"/>
                  </a:ext>
                </a:extLst>
              </a:tr>
            </a:tbl>
          </a:graphicData>
        </a:graphic>
      </p:graphicFrame>
      <p:sp>
        <p:nvSpPr>
          <p:cNvPr id="2" name="TextBox 1">
            <a:extLst>
              <a:ext uri="{FF2B5EF4-FFF2-40B4-BE49-F238E27FC236}">
                <a16:creationId xmlns:a16="http://schemas.microsoft.com/office/drawing/2014/main" id="{E2B9EF9F-8885-4EBA-F3E4-CE6E30746963}"/>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23</a:t>
            </a:fld>
            <a:endParaRPr lang="en-AU" dirty="0"/>
          </a:p>
        </p:txBody>
      </p:sp>
    </p:spTree>
    <p:extLst>
      <p:ext uri="{BB962C8B-B14F-4D97-AF65-F5344CB8AC3E}">
        <p14:creationId xmlns:p14="http://schemas.microsoft.com/office/powerpoint/2010/main" val="5091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CD0C9AF9-1B6D-B940-AFFD-C959413FE587}"/>
              </a:ext>
            </a:extLst>
          </p:cNvPr>
          <p:cNvSpPr txBox="1"/>
          <p:nvPr/>
        </p:nvSpPr>
        <p:spPr>
          <a:xfrm>
            <a:off x="913804" y="3033874"/>
            <a:ext cx="4034750" cy="2652282"/>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endParaRPr lang="en-AU" sz="1300" dirty="0">
              <a:solidFill>
                <a:schemeClr val="bg2">
                  <a:lumMod val="25000"/>
                </a:schemeClr>
              </a:solidFill>
              <a:latin typeface="+mn-lt"/>
              <a:ea typeface="Helvetica Neue" charset="0"/>
              <a:cs typeface="Helvetica Neue" charset="0"/>
            </a:endParaRP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nd some greetings…">
            <a:extLst>
              <a:ext uri="{FF2B5EF4-FFF2-40B4-BE49-F238E27FC236}">
                <a16:creationId xmlns:a16="http://schemas.microsoft.com/office/drawing/2014/main" id="{BEC4456D-7AD4-4758-A1C7-CEE122AE0611}"/>
              </a:ext>
            </a:extLst>
          </p:cNvPr>
          <p:cNvSpPr txBox="1"/>
          <p:nvPr/>
        </p:nvSpPr>
        <p:spPr>
          <a:xfrm>
            <a:off x="577514" y="1171844"/>
            <a:ext cx="4424500" cy="908130"/>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p>
            <a:r>
              <a:rPr lang="en-AU" sz="4800" b="1" dirty="0">
                <a:solidFill>
                  <a:srgbClr val="005BAB"/>
                </a:solidFill>
                <a:latin typeface="Arial"/>
              </a:rPr>
              <a:t>Funding</a:t>
            </a:r>
          </a:p>
        </p:txBody>
      </p:sp>
      <p:pic>
        <p:nvPicPr>
          <p:cNvPr id="4" name="Graphic 3" descr="Coins with solid fill">
            <a:extLst>
              <a:ext uri="{FF2B5EF4-FFF2-40B4-BE49-F238E27FC236}">
                <a16:creationId xmlns:a16="http://schemas.microsoft.com/office/drawing/2014/main" id="{F500CC64-0E16-494B-AC22-4E4BF31656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9621" y="436764"/>
            <a:ext cx="2686049" cy="2686049"/>
          </a:xfrm>
          <a:prstGeom prst="rect">
            <a:avLst/>
          </a:prstGeom>
        </p:spPr>
      </p:pic>
      <p:graphicFrame>
        <p:nvGraphicFramePr>
          <p:cNvPr id="2" name="Table 1">
            <a:extLst>
              <a:ext uri="{FF2B5EF4-FFF2-40B4-BE49-F238E27FC236}">
                <a16:creationId xmlns:a16="http://schemas.microsoft.com/office/drawing/2014/main" id="{3FA7FA78-BC86-448F-927E-37F8820C23E1}"/>
              </a:ext>
            </a:extLst>
          </p:cNvPr>
          <p:cNvGraphicFramePr>
            <a:graphicFrameLocks noGrp="1"/>
          </p:cNvGraphicFramePr>
          <p:nvPr>
            <p:extLst>
              <p:ext uri="{D42A27DB-BD31-4B8C-83A1-F6EECF244321}">
                <p14:modId xmlns:p14="http://schemas.microsoft.com/office/powerpoint/2010/main" val="3484438188"/>
              </p:ext>
            </p:extLst>
          </p:nvPr>
        </p:nvGraphicFramePr>
        <p:xfrm>
          <a:off x="577514" y="2422357"/>
          <a:ext cx="8640225" cy="3205675"/>
        </p:xfrm>
        <a:graphic>
          <a:graphicData uri="http://schemas.openxmlformats.org/drawingml/2006/table">
            <a:tbl>
              <a:tblPr firstRow="1" firstCol="1" bandRow="1">
                <a:tableStyleId>{5C22544A-7EE6-4342-B048-85BDC9FD1C3A}</a:tableStyleId>
              </a:tblPr>
              <a:tblGrid>
                <a:gridCol w="2645845">
                  <a:extLst>
                    <a:ext uri="{9D8B030D-6E8A-4147-A177-3AD203B41FA5}">
                      <a16:colId xmlns:a16="http://schemas.microsoft.com/office/drawing/2014/main" val="2096036805"/>
                    </a:ext>
                  </a:extLst>
                </a:gridCol>
                <a:gridCol w="1198876">
                  <a:extLst>
                    <a:ext uri="{9D8B030D-6E8A-4147-A177-3AD203B41FA5}">
                      <a16:colId xmlns:a16="http://schemas.microsoft.com/office/drawing/2014/main" val="3783673472"/>
                    </a:ext>
                  </a:extLst>
                </a:gridCol>
                <a:gridCol w="1198876">
                  <a:extLst>
                    <a:ext uri="{9D8B030D-6E8A-4147-A177-3AD203B41FA5}">
                      <a16:colId xmlns:a16="http://schemas.microsoft.com/office/drawing/2014/main" val="3628702626"/>
                    </a:ext>
                  </a:extLst>
                </a:gridCol>
                <a:gridCol w="1198876">
                  <a:extLst>
                    <a:ext uri="{9D8B030D-6E8A-4147-A177-3AD203B41FA5}">
                      <a16:colId xmlns:a16="http://schemas.microsoft.com/office/drawing/2014/main" val="3945081652"/>
                    </a:ext>
                  </a:extLst>
                </a:gridCol>
                <a:gridCol w="1198876">
                  <a:extLst>
                    <a:ext uri="{9D8B030D-6E8A-4147-A177-3AD203B41FA5}">
                      <a16:colId xmlns:a16="http://schemas.microsoft.com/office/drawing/2014/main" val="379589515"/>
                    </a:ext>
                  </a:extLst>
                </a:gridCol>
                <a:gridCol w="1198876">
                  <a:extLst>
                    <a:ext uri="{9D8B030D-6E8A-4147-A177-3AD203B41FA5}">
                      <a16:colId xmlns:a16="http://schemas.microsoft.com/office/drawing/2014/main" val="2235087883"/>
                    </a:ext>
                  </a:extLst>
                </a:gridCol>
              </a:tblGrid>
              <a:tr h="1359079">
                <a:tc>
                  <a:txBody>
                    <a:bodyPr/>
                    <a:lstStyle/>
                    <a:p>
                      <a:pPr>
                        <a:lnSpc>
                          <a:spcPct val="115000"/>
                        </a:lnSpc>
                        <a:spcAft>
                          <a:spcPts val="1000"/>
                        </a:spcAft>
                      </a:pPr>
                      <a:r>
                        <a:rPr lang="en-AU" sz="1600" b="1" dirty="0"/>
                        <a:t>QUDTP PROGRAM</a:t>
                      </a:r>
                      <a:r>
                        <a:rPr lang="en-US" sz="1600" b="1" dirty="0"/>
                        <a:t> – GRANT OPPORTUNITY</a:t>
                      </a:r>
                      <a:endParaRPr lang="en-AU"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950" marR="63950" marT="0" marB="0" anchor="ctr"/>
                </a:tc>
                <a:tc>
                  <a:txBody>
                    <a:bodyPr/>
                    <a:lstStyle/>
                    <a:p>
                      <a:pPr algn="ctr">
                        <a:lnSpc>
                          <a:spcPct val="115000"/>
                        </a:lnSpc>
                        <a:spcAft>
                          <a:spcPts val="1000"/>
                        </a:spcAft>
                      </a:pPr>
                      <a:r>
                        <a:rPr lang="en-AU" sz="1600" dirty="0">
                          <a:effectLst/>
                          <a:latin typeface="Arial (Body)"/>
                        </a:rPr>
                        <a:t>2024-25</a:t>
                      </a:r>
                    </a:p>
                    <a:p>
                      <a:pPr algn="ctr">
                        <a:lnSpc>
                          <a:spcPct val="115000"/>
                        </a:lnSpc>
                        <a:spcAft>
                          <a:spcPts val="1000"/>
                        </a:spcAft>
                      </a:pPr>
                      <a:r>
                        <a:rPr lang="en-AU" sz="1600" dirty="0">
                          <a:effectLst/>
                          <a:latin typeface="Arial (Body)"/>
                          <a:ea typeface="Calibri" panose="020F0502020204030204" pitchFamily="34" charset="0"/>
                          <a:cs typeface="Times New Roman" panose="02020603050405020304" pitchFamily="18" charset="0"/>
                        </a:rPr>
                        <a:t>(GST exclusive)</a:t>
                      </a:r>
                    </a:p>
                  </a:txBody>
                  <a:tcPr marL="63950" marR="63950" marT="0" marB="0" anchor="ctr"/>
                </a:tc>
                <a:tc>
                  <a:txBody>
                    <a:bodyPr/>
                    <a:lstStyle/>
                    <a:p>
                      <a:pPr algn="ctr">
                        <a:lnSpc>
                          <a:spcPct val="115000"/>
                        </a:lnSpc>
                        <a:spcAft>
                          <a:spcPts val="1000"/>
                        </a:spcAft>
                      </a:pPr>
                      <a:r>
                        <a:rPr lang="en-AU" sz="1600" dirty="0">
                          <a:effectLst/>
                          <a:latin typeface="Arial (Body)"/>
                        </a:rPr>
                        <a:t>2025-26</a:t>
                      </a:r>
                    </a:p>
                    <a:p>
                      <a:pPr algn="ctr">
                        <a:lnSpc>
                          <a:spcPct val="115000"/>
                        </a:lnSpc>
                        <a:spcAft>
                          <a:spcPts val="1000"/>
                        </a:spcAft>
                      </a:pPr>
                      <a:r>
                        <a:rPr lang="en-AU" sz="1600" dirty="0">
                          <a:effectLst/>
                          <a:latin typeface="Arial (Body)"/>
                          <a:ea typeface="Calibri" panose="020F0502020204030204" pitchFamily="34" charset="0"/>
                          <a:cs typeface="Times New Roman" panose="02020603050405020304" pitchFamily="18" charset="0"/>
                        </a:rPr>
                        <a:t>(GST exclusive)</a:t>
                      </a:r>
                    </a:p>
                  </a:txBody>
                  <a:tcPr marL="63950" marR="63950" marT="0" marB="0" anchor="ctr"/>
                </a:tc>
                <a:tc>
                  <a:txBody>
                    <a:bodyPr/>
                    <a:lstStyle/>
                    <a:p>
                      <a:pPr algn="ctr">
                        <a:lnSpc>
                          <a:spcPct val="115000"/>
                        </a:lnSpc>
                        <a:spcAft>
                          <a:spcPts val="1000"/>
                        </a:spcAft>
                      </a:pPr>
                      <a:r>
                        <a:rPr lang="en-AU" sz="1600" dirty="0">
                          <a:effectLst/>
                          <a:latin typeface="Arial (Body)"/>
                        </a:rPr>
                        <a:t>2026-27</a:t>
                      </a:r>
                    </a:p>
                    <a:p>
                      <a:pPr algn="ctr">
                        <a:lnSpc>
                          <a:spcPct val="115000"/>
                        </a:lnSpc>
                        <a:spcAft>
                          <a:spcPts val="1000"/>
                        </a:spcAft>
                      </a:pPr>
                      <a:r>
                        <a:rPr lang="en-AU" sz="1600" dirty="0">
                          <a:effectLst/>
                          <a:latin typeface="Arial (Body)"/>
                          <a:ea typeface="Calibri" panose="020F0502020204030204" pitchFamily="34" charset="0"/>
                          <a:cs typeface="Times New Roman" panose="02020603050405020304" pitchFamily="18" charset="0"/>
                        </a:rPr>
                        <a:t>(GST exclusive)</a:t>
                      </a:r>
                    </a:p>
                  </a:txBody>
                  <a:tcPr marL="63950" marR="63950" marT="0" marB="0" anchor="ctr"/>
                </a:tc>
                <a:tc>
                  <a:txBody>
                    <a:bodyPr/>
                    <a:lstStyle/>
                    <a:p>
                      <a:pPr algn="ctr">
                        <a:lnSpc>
                          <a:spcPct val="115000"/>
                        </a:lnSpc>
                        <a:spcAft>
                          <a:spcPts val="1000"/>
                        </a:spcAft>
                      </a:pPr>
                      <a:r>
                        <a:rPr lang="en-AU" sz="1600" dirty="0">
                          <a:effectLst/>
                          <a:latin typeface="Arial (Body)"/>
                        </a:rPr>
                        <a:t>2027-28</a:t>
                      </a:r>
                    </a:p>
                    <a:p>
                      <a:pPr algn="ctr">
                        <a:lnSpc>
                          <a:spcPct val="115000"/>
                        </a:lnSpc>
                        <a:spcAft>
                          <a:spcPts val="1000"/>
                        </a:spcAft>
                      </a:pPr>
                      <a:r>
                        <a:rPr lang="en-AU" sz="1600" dirty="0">
                          <a:effectLst/>
                          <a:latin typeface="Arial (Body)"/>
                          <a:ea typeface="Calibri" panose="020F0502020204030204" pitchFamily="34" charset="0"/>
                          <a:cs typeface="Times New Roman" panose="02020603050405020304" pitchFamily="18" charset="0"/>
                        </a:rPr>
                        <a:t>(GST exclusive)</a:t>
                      </a:r>
                    </a:p>
                  </a:txBody>
                  <a:tcPr marL="63950" marR="63950" marT="0" marB="0" anchor="ctr"/>
                </a:tc>
                <a:tc>
                  <a:txBody>
                    <a:bodyPr/>
                    <a:lstStyle/>
                    <a:p>
                      <a:pPr algn="ctr">
                        <a:lnSpc>
                          <a:spcPct val="115000"/>
                        </a:lnSpc>
                        <a:spcAft>
                          <a:spcPts val="1000"/>
                        </a:spcAft>
                      </a:pPr>
                      <a:r>
                        <a:rPr lang="en-AU" sz="1600" dirty="0">
                          <a:effectLst/>
                        </a:rPr>
                        <a:t>TOTAL</a:t>
                      </a:r>
                      <a:endParaRPr lang="en-AU"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950" marR="63950" marT="0" marB="0" anchor="ctr"/>
                </a:tc>
                <a:extLst>
                  <a:ext uri="{0D108BD9-81ED-4DB2-BD59-A6C34878D82A}">
                    <a16:rowId xmlns:a16="http://schemas.microsoft.com/office/drawing/2014/main" val="4275102525"/>
                  </a:ext>
                </a:extLst>
              </a:tr>
              <a:tr h="923298">
                <a:tc>
                  <a:txBody>
                    <a:bodyPr/>
                    <a:lstStyle/>
                    <a:p>
                      <a:pPr marL="0" algn="r" defTabSz="914400" rtl="0" eaLnBrk="1" latinLnBrk="0" hangingPunct="1">
                        <a:lnSpc>
                          <a:spcPct val="115000"/>
                        </a:lnSpc>
                        <a:spcAft>
                          <a:spcPts val="1000"/>
                        </a:spcAft>
                      </a:pPr>
                      <a:r>
                        <a:rPr lang="en-AU" sz="1600" b="1" kern="1200" dirty="0">
                          <a:solidFill>
                            <a:schemeClr val="lt1"/>
                          </a:solidFill>
                          <a:effectLst/>
                          <a:latin typeface="+mn-lt"/>
                          <a:ea typeface="+mn-ea"/>
                          <a:cs typeface="+mn-cs"/>
                        </a:rPr>
                        <a:t>Consumer Health Literacy Grant Opportunity</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$1.031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$2.062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$2.062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$1.031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$6.186 m</a:t>
                      </a:r>
                    </a:p>
                  </a:txBody>
                  <a:tcPr marL="63950" marR="63950" marT="0" marB="0" anchor="ctr"/>
                </a:tc>
                <a:extLst>
                  <a:ext uri="{0D108BD9-81ED-4DB2-BD59-A6C34878D82A}">
                    <a16:rowId xmlns:a16="http://schemas.microsoft.com/office/drawing/2014/main" val="3222678538"/>
                  </a:ext>
                </a:extLst>
              </a:tr>
              <a:tr h="923298">
                <a:tc>
                  <a:txBody>
                    <a:bodyPr/>
                    <a:lstStyle/>
                    <a:p>
                      <a:pPr marL="0" algn="r" defTabSz="914400" rtl="0" eaLnBrk="1" latinLnBrk="0" hangingPunct="1">
                        <a:lnSpc>
                          <a:spcPct val="115000"/>
                        </a:lnSpc>
                        <a:spcAft>
                          <a:spcPts val="1000"/>
                        </a:spcAft>
                      </a:pPr>
                      <a:r>
                        <a:rPr lang="en-AU" sz="1600" b="1" kern="1200" dirty="0">
                          <a:solidFill>
                            <a:schemeClr val="lt1"/>
                          </a:solidFill>
                          <a:effectLst/>
                          <a:latin typeface="+mn-lt"/>
                          <a:ea typeface="+mn-ea"/>
                          <a:cs typeface="+mn-cs"/>
                        </a:rPr>
                        <a:t>Health Professional Education Grant Opportunity</a:t>
                      </a:r>
                    </a:p>
                  </a:txBody>
                  <a:tcPr marL="63950" marR="6395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AU" sz="1600" b="1" dirty="0">
                          <a:effectLst/>
                          <a:latin typeface="Arial" panose="020B0604020202020204" pitchFamily="34" charset="0"/>
                          <a:ea typeface="Calibri" panose="020F0502020204030204" pitchFamily="34" charset="0"/>
                          <a:cs typeface="Times New Roman" panose="02020603050405020304" pitchFamily="18" charset="0"/>
                        </a:rPr>
                        <a:t>$5.457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$10.914 m</a:t>
                      </a:r>
                    </a:p>
                  </a:txBody>
                  <a:tcPr marL="63950" marR="6395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AU" sz="1600" b="1" dirty="0">
                          <a:effectLst/>
                          <a:latin typeface="Arial" panose="020B0604020202020204" pitchFamily="34" charset="0"/>
                          <a:ea typeface="Calibri" panose="020F0502020204030204" pitchFamily="34" charset="0"/>
                          <a:cs typeface="Times New Roman" panose="02020603050405020304" pitchFamily="18" charset="0"/>
                        </a:rPr>
                        <a:t>$10.914 m</a:t>
                      </a:r>
                    </a:p>
                  </a:txBody>
                  <a:tcPr marL="63950" marR="6395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AU" sz="1600" b="1" dirty="0">
                          <a:effectLst/>
                          <a:latin typeface="Arial" panose="020B0604020202020204" pitchFamily="34" charset="0"/>
                          <a:ea typeface="Calibri" panose="020F0502020204030204" pitchFamily="34" charset="0"/>
                          <a:cs typeface="Times New Roman" panose="02020603050405020304" pitchFamily="18" charset="0"/>
                        </a:rPr>
                        <a:t>$5.457 m</a:t>
                      </a:r>
                    </a:p>
                  </a:txBody>
                  <a:tcPr marL="63950" marR="63950" marT="0" marB="0" anchor="ctr"/>
                </a:tc>
                <a:tc>
                  <a:txBody>
                    <a:bodyPr/>
                    <a:lstStyle/>
                    <a:p>
                      <a:pPr algn="ctr">
                        <a:lnSpc>
                          <a:spcPct val="115000"/>
                        </a:lnSpc>
                        <a:spcAft>
                          <a:spcPts val="1000"/>
                        </a:spcAft>
                      </a:pPr>
                      <a:r>
                        <a:rPr lang="en-AU" sz="1600" b="1" dirty="0">
                          <a:effectLst/>
                          <a:latin typeface="Arial" panose="020B0604020202020204" pitchFamily="34" charset="0"/>
                          <a:ea typeface="Calibri" panose="020F0502020204030204" pitchFamily="34" charset="0"/>
                          <a:cs typeface="Times New Roman" panose="02020603050405020304" pitchFamily="18" charset="0"/>
                        </a:rPr>
                        <a:t>$32.742 m</a:t>
                      </a:r>
                    </a:p>
                  </a:txBody>
                  <a:tcPr marL="63950" marR="63950" marT="0" marB="0" anchor="ctr"/>
                </a:tc>
                <a:extLst>
                  <a:ext uri="{0D108BD9-81ED-4DB2-BD59-A6C34878D82A}">
                    <a16:rowId xmlns:a16="http://schemas.microsoft.com/office/drawing/2014/main" val="3432221802"/>
                  </a:ext>
                </a:extLst>
              </a:tr>
            </a:tbl>
          </a:graphicData>
        </a:graphic>
      </p:graphicFrame>
      <p:sp>
        <p:nvSpPr>
          <p:cNvPr id="3" name="TextBox 2">
            <a:extLst>
              <a:ext uri="{FF2B5EF4-FFF2-40B4-BE49-F238E27FC236}">
                <a16:creationId xmlns:a16="http://schemas.microsoft.com/office/drawing/2014/main" id="{3C12E8D9-5435-A2C4-CD8C-E683B79C53CE}"/>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24</a:t>
            </a:fld>
            <a:endParaRPr lang="en-AU" dirty="0"/>
          </a:p>
        </p:txBody>
      </p:sp>
    </p:spTree>
    <p:extLst>
      <p:ext uri="{BB962C8B-B14F-4D97-AF65-F5344CB8AC3E}">
        <p14:creationId xmlns:p14="http://schemas.microsoft.com/office/powerpoint/2010/main" val="384192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Cartoon checklist and pencil">
            <a:extLst>
              <a:ext uri="{FF2B5EF4-FFF2-40B4-BE49-F238E27FC236}">
                <a16:creationId xmlns:a16="http://schemas.microsoft.com/office/drawing/2014/main" id="{06729A54-B66C-5F45-B197-EDBC65601CCC}"/>
              </a:ext>
            </a:extLst>
          </p:cNvPr>
          <p:cNvPicPr>
            <a:picLocks noChangeAspect="1"/>
          </p:cNvPicPr>
          <p:nvPr/>
        </p:nvPicPr>
        <p:blipFill>
          <a:blip r:embed="rId3"/>
          <a:srcRect t="9149" b="9149"/>
          <a:stretch/>
        </p:blipFill>
        <p:spPr>
          <a:xfrm>
            <a:off x="3838575" y="200025"/>
            <a:ext cx="8353425" cy="5588493"/>
          </a:xfrm>
          <a:prstGeom prst="rect">
            <a:avLst/>
          </a:prstGeom>
        </p:spPr>
      </p:pic>
      <p:sp>
        <p:nvSpPr>
          <p:cNvPr id="22" name="Rectangle 21">
            <a:extLst>
              <a:ext uri="{FF2B5EF4-FFF2-40B4-BE49-F238E27FC236}">
                <a16:creationId xmlns:a16="http://schemas.microsoft.com/office/drawing/2014/main" id="{F92E51E1-FD8B-9A4F-9849-68D3ADC71213}"/>
              </a:ext>
            </a:extLst>
          </p:cNvPr>
          <p:cNvSpPr/>
          <p:nvPr/>
        </p:nvSpPr>
        <p:spPr>
          <a:xfrm>
            <a:off x="0" y="199533"/>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205616" y="467833"/>
            <a:ext cx="5234251" cy="3456467"/>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739517" y="1409286"/>
            <a:ext cx="5234251" cy="2108269"/>
          </a:xfrm>
          <a:prstGeom prst="rect">
            <a:avLst/>
          </a:prstGeom>
          <a:noFill/>
        </p:spPr>
        <p:txBody>
          <a:bodyPr wrap="square" lIns="0" rtlCol="0">
            <a:spAutoFit/>
          </a:bodyPr>
          <a:lstStyle/>
          <a:p>
            <a:r>
              <a:rPr lang="en-AU" sz="4800" b="1" dirty="0">
                <a:solidFill>
                  <a:srgbClr val="005BAB"/>
                </a:solidFill>
                <a:latin typeface="Arial"/>
              </a:rPr>
              <a:t>The Application Process</a:t>
            </a:r>
          </a:p>
          <a:p>
            <a:endParaRPr lang="en-US" sz="3500" b="1" dirty="0"/>
          </a:p>
        </p:txBody>
      </p:sp>
      <p:sp>
        <p:nvSpPr>
          <p:cNvPr id="5" name="TextBox 4">
            <a:extLst>
              <a:ext uri="{FF2B5EF4-FFF2-40B4-BE49-F238E27FC236}">
                <a16:creationId xmlns:a16="http://schemas.microsoft.com/office/drawing/2014/main" id="{942659A2-4F4F-D45B-0610-998994C85708}"/>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25</a:t>
            </a:fld>
            <a:endParaRPr lang="en-AU" dirty="0"/>
          </a:p>
        </p:txBody>
      </p:sp>
    </p:spTree>
    <p:extLst>
      <p:ext uri="{BB962C8B-B14F-4D97-AF65-F5344CB8AC3E}">
        <p14:creationId xmlns:p14="http://schemas.microsoft.com/office/powerpoint/2010/main" val="3833005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01287C-3F42-7440-999F-8203CC73004C}"/>
              </a:ext>
            </a:extLst>
          </p:cNvPr>
          <p:cNvSpPr txBox="1"/>
          <p:nvPr/>
        </p:nvSpPr>
        <p:spPr>
          <a:xfrm>
            <a:off x="378334" y="1449773"/>
            <a:ext cx="9822530" cy="646331"/>
          </a:xfrm>
          <a:prstGeom prst="rect">
            <a:avLst/>
          </a:prstGeom>
          <a:noFill/>
        </p:spPr>
        <p:txBody>
          <a:bodyPr wrap="square" lIns="0" rtlCol="0">
            <a:noAutofit/>
          </a:bodyPr>
          <a:lstStyle/>
          <a:p>
            <a:r>
              <a:rPr lang="en-US" sz="4800" b="1" dirty="0">
                <a:solidFill>
                  <a:srgbClr val="005BAB"/>
                </a:solidFill>
                <a:latin typeface="Arial"/>
              </a:rPr>
              <a:t>How to apply</a:t>
            </a:r>
          </a:p>
        </p:txBody>
      </p:sp>
      <p:cxnSp>
        <p:nvCxnSpPr>
          <p:cNvPr id="3" name="Straight Connector 2"/>
          <p:cNvCxnSpPr>
            <a:cxnSpLocks/>
          </p:cNvCxnSpPr>
          <p:nvPr/>
        </p:nvCxnSpPr>
        <p:spPr>
          <a:xfrm>
            <a:off x="378334" y="2287425"/>
            <a:ext cx="5536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3A6F511-761D-4C50-B514-4429E10F0F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81762" y="320074"/>
            <a:ext cx="5419725" cy="1162050"/>
          </a:xfrm>
          <a:prstGeom prst="rect">
            <a:avLst/>
          </a:prstGeom>
          <a:noFill/>
          <a:ln>
            <a:noFill/>
          </a:ln>
        </p:spPr>
      </p:pic>
      <p:pic>
        <p:nvPicPr>
          <p:cNvPr id="7" name="Picture 6">
            <a:extLst>
              <a:ext uri="{FF2B5EF4-FFF2-40B4-BE49-F238E27FC236}">
                <a16:creationId xmlns:a16="http://schemas.microsoft.com/office/drawing/2014/main" id="{AE58AD1A-958A-4D6D-88E6-7102D3D022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66572" y="1425335"/>
            <a:ext cx="5034915" cy="1294130"/>
          </a:xfrm>
          <a:prstGeom prst="rect">
            <a:avLst/>
          </a:prstGeom>
          <a:noFill/>
          <a:ln>
            <a:noFill/>
          </a:ln>
        </p:spPr>
      </p:pic>
      <p:sp>
        <p:nvSpPr>
          <p:cNvPr id="6" name="Content Placeholder 2"/>
          <p:cNvSpPr txBox="1">
            <a:spLocks/>
          </p:cNvSpPr>
          <p:nvPr/>
        </p:nvSpPr>
        <p:spPr>
          <a:xfrm>
            <a:off x="290513" y="2587385"/>
            <a:ext cx="10186176" cy="37104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spcBef>
                <a:spcPts val="600"/>
              </a:spcBef>
              <a:spcAft>
                <a:spcPts val="600"/>
              </a:spcAft>
              <a:buFont typeface="Wingdings" panose="05000000000000000000" pitchFamily="2" charset="2"/>
              <a:buChar char="Ø"/>
            </a:pPr>
            <a:r>
              <a:rPr lang="en-AU" dirty="0"/>
              <a:t>The grant opportunity will be advertised on the GrantConnect website </a:t>
            </a:r>
          </a:p>
          <a:p>
            <a:pPr marL="288000" indent="-288000">
              <a:spcBef>
                <a:spcPts val="600"/>
              </a:spcBef>
              <a:spcAft>
                <a:spcPts val="600"/>
              </a:spcAft>
              <a:buFont typeface="Wingdings" panose="05000000000000000000" pitchFamily="2" charset="2"/>
              <a:buChar char="Ø"/>
            </a:pPr>
            <a:r>
              <a:rPr lang="en-AU" sz="2800" dirty="0"/>
              <a:t>All grant applications must be submitted online on the websites. </a:t>
            </a:r>
          </a:p>
          <a:p>
            <a:pPr marL="288000" indent="-288000">
              <a:spcBef>
                <a:spcPts val="600"/>
              </a:spcBef>
              <a:spcAft>
                <a:spcPts val="600"/>
              </a:spcAft>
              <a:buFont typeface="Wingdings" panose="05000000000000000000" pitchFamily="2" charset="2"/>
              <a:buChar char="Ø"/>
            </a:pPr>
            <a:r>
              <a:rPr lang="en-AU" dirty="0"/>
              <a:t>The Department will advise stakeholders when the grant opportunity is posted.</a:t>
            </a:r>
          </a:p>
          <a:p>
            <a:pPr lvl="1">
              <a:spcBef>
                <a:spcPts val="600"/>
              </a:spcBef>
              <a:spcAft>
                <a:spcPts val="600"/>
              </a:spcAft>
              <a:buFont typeface="Wingdings" panose="05000000000000000000" pitchFamily="2" charset="2"/>
              <a:buChar char="§"/>
            </a:pPr>
            <a:r>
              <a:rPr lang="en-AU" sz="2800" dirty="0"/>
              <a:t>All attendees of this forum will be notified via email.</a:t>
            </a:r>
          </a:p>
          <a:p>
            <a:pPr marL="0" indent="0">
              <a:buNone/>
            </a:pPr>
            <a:endParaRPr lang="en-AU" sz="2400" dirty="0"/>
          </a:p>
        </p:txBody>
      </p:sp>
      <p:sp>
        <p:nvSpPr>
          <p:cNvPr id="2" name="TextBox 1">
            <a:extLst>
              <a:ext uri="{FF2B5EF4-FFF2-40B4-BE49-F238E27FC236}">
                <a16:creationId xmlns:a16="http://schemas.microsoft.com/office/drawing/2014/main" id="{C2CE0BEA-3CA5-10C2-EE1E-7831797DEED4}"/>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26</a:t>
            </a:fld>
            <a:endParaRPr lang="en-AU" dirty="0"/>
          </a:p>
        </p:txBody>
      </p:sp>
    </p:spTree>
    <p:extLst>
      <p:ext uri="{BB962C8B-B14F-4D97-AF65-F5344CB8AC3E}">
        <p14:creationId xmlns:p14="http://schemas.microsoft.com/office/powerpoint/2010/main" val="397424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List with solid fill">
            <a:extLst>
              <a:ext uri="{FF2B5EF4-FFF2-40B4-BE49-F238E27FC236}">
                <a16:creationId xmlns:a16="http://schemas.microsoft.com/office/drawing/2014/main" id="{20D376E5-60C7-D97A-701B-5D48C6DD69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3876" y="384034"/>
            <a:ext cx="2531693" cy="2531693"/>
          </a:xfrm>
          <a:prstGeom prst="rect">
            <a:avLst/>
          </a:prstGeom>
        </p:spPr>
      </p:pic>
      <p:sp>
        <p:nvSpPr>
          <p:cNvPr id="4" name="TextBox 3">
            <a:extLst>
              <a:ext uri="{FF2B5EF4-FFF2-40B4-BE49-F238E27FC236}">
                <a16:creationId xmlns:a16="http://schemas.microsoft.com/office/drawing/2014/main" id="{046BD743-94CA-6623-BA6C-FA905D022B10}"/>
              </a:ext>
            </a:extLst>
          </p:cNvPr>
          <p:cNvSpPr txBox="1"/>
          <p:nvPr/>
        </p:nvSpPr>
        <p:spPr>
          <a:xfrm>
            <a:off x="767751" y="946197"/>
            <a:ext cx="7453223" cy="830997"/>
          </a:xfrm>
          <a:prstGeom prst="rect">
            <a:avLst/>
          </a:prstGeom>
          <a:noFill/>
        </p:spPr>
        <p:txBody>
          <a:bodyPr wrap="square" rtlCol="0">
            <a:spAutoFit/>
          </a:bodyPr>
          <a:lstStyle/>
          <a:p>
            <a:r>
              <a:rPr lang="en-AU" sz="4800" b="1" dirty="0">
                <a:solidFill>
                  <a:srgbClr val="005BAB"/>
                </a:solidFill>
                <a:latin typeface="Arial"/>
              </a:rPr>
              <a:t>Current Projects</a:t>
            </a:r>
          </a:p>
        </p:txBody>
      </p:sp>
      <p:graphicFrame>
        <p:nvGraphicFramePr>
          <p:cNvPr id="5" name="Table 9">
            <a:extLst>
              <a:ext uri="{FF2B5EF4-FFF2-40B4-BE49-F238E27FC236}">
                <a16:creationId xmlns:a16="http://schemas.microsoft.com/office/drawing/2014/main" id="{B1A12909-C437-A96F-C515-DD5D80C93794}"/>
              </a:ext>
            </a:extLst>
          </p:cNvPr>
          <p:cNvGraphicFramePr>
            <a:graphicFrameLocks noGrp="1"/>
          </p:cNvGraphicFramePr>
          <p:nvPr>
            <p:extLst>
              <p:ext uri="{D42A27DB-BD31-4B8C-83A1-F6EECF244321}">
                <p14:modId xmlns:p14="http://schemas.microsoft.com/office/powerpoint/2010/main" val="1304666094"/>
              </p:ext>
            </p:extLst>
          </p:nvPr>
        </p:nvGraphicFramePr>
        <p:xfrm>
          <a:off x="577514" y="1983920"/>
          <a:ext cx="9120234" cy="4087009"/>
        </p:xfrm>
        <a:graphic>
          <a:graphicData uri="http://schemas.openxmlformats.org/drawingml/2006/table">
            <a:tbl>
              <a:tblPr firstRow="1" bandRow="1">
                <a:tableStyleId>{5C22544A-7EE6-4342-B048-85BDC9FD1C3A}</a:tableStyleId>
              </a:tblPr>
              <a:tblGrid>
                <a:gridCol w="4102710">
                  <a:extLst>
                    <a:ext uri="{9D8B030D-6E8A-4147-A177-3AD203B41FA5}">
                      <a16:colId xmlns:a16="http://schemas.microsoft.com/office/drawing/2014/main" val="2303660258"/>
                    </a:ext>
                  </a:extLst>
                </a:gridCol>
                <a:gridCol w="5017524">
                  <a:extLst>
                    <a:ext uri="{9D8B030D-6E8A-4147-A177-3AD203B41FA5}">
                      <a16:colId xmlns:a16="http://schemas.microsoft.com/office/drawing/2014/main" val="1859999719"/>
                    </a:ext>
                  </a:extLst>
                </a:gridCol>
              </a:tblGrid>
              <a:tr h="520849">
                <a:tc>
                  <a:txBody>
                    <a:bodyPr/>
                    <a:lstStyle/>
                    <a:p>
                      <a:r>
                        <a:rPr lang="en-AU" dirty="0"/>
                        <a:t>Anticipated timing</a:t>
                      </a:r>
                    </a:p>
                  </a:txBody>
                  <a:tcPr/>
                </a:tc>
                <a:tc>
                  <a:txBody>
                    <a:bodyPr/>
                    <a:lstStyle/>
                    <a:p>
                      <a:r>
                        <a:rPr lang="en-AU" dirty="0"/>
                        <a:t>Activity</a:t>
                      </a:r>
                    </a:p>
                  </a:txBody>
                  <a:tcPr/>
                </a:tc>
                <a:extLst>
                  <a:ext uri="{0D108BD9-81ED-4DB2-BD59-A6C34878D82A}">
                    <a16:rowId xmlns:a16="http://schemas.microsoft.com/office/drawing/2014/main" val="4235169623"/>
                  </a:ext>
                </a:extLst>
              </a:tr>
              <a:tr h="618064">
                <a:tc>
                  <a:txBody>
                    <a:bodyPr/>
                    <a:lstStyle/>
                    <a:p>
                      <a:r>
                        <a:rPr lang="en-AU" b="0" dirty="0"/>
                        <a:t>Consumer Health Literacy Stream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For a summary of current projects visit the </a:t>
                      </a:r>
                      <a:r>
                        <a:rPr lang="en-AU" sz="1800" dirty="0">
                          <a:solidFill>
                            <a:schemeClr val="tx1"/>
                          </a:solidFill>
                          <a:latin typeface="+mn-lt"/>
                          <a:cs typeface="Calibri"/>
                          <a:hlinkClick r:id="rId4"/>
                        </a:rPr>
                        <a:t>Consumer Health Literacy Stream</a:t>
                      </a:r>
                      <a:r>
                        <a:rPr lang="en-AU" sz="1800" dirty="0">
                          <a:solidFill>
                            <a:schemeClr val="tx1"/>
                          </a:solidFill>
                          <a:latin typeface="+mn-lt"/>
                          <a:cs typeface="Calibri"/>
                        </a:rPr>
                        <a:t> on our webpage</a:t>
                      </a:r>
                    </a:p>
                  </a:txBody>
                  <a:tcPr/>
                </a:tc>
                <a:extLst>
                  <a:ext uri="{0D108BD9-81ED-4DB2-BD59-A6C34878D82A}">
                    <a16:rowId xmlns:a16="http://schemas.microsoft.com/office/drawing/2014/main" val="2307936147"/>
                  </a:ext>
                </a:extLst>
              </a:tr>
              <a:tr h="882948">
                <a:tc>
                  <a:txBody>
                    <a:bodyPr/>
                    <a:lstStyle/>
                    <a:p>
                      <a:r>
                        <a:rPr lang="en-AU" sz="1800" b="0" dirty="0">
                          <a:solidFill>
                            <a:schemeClr val="tx1"/>
                          </a:solidFill>
                          <a:latin typeface="+mn-lt"/>
                          <a:cs typeface="Calibri"/>
                        </a:rPr>
                        <a:t>Health Professional Education Stream</a:t>
                      </a:r>
                      <a:endParaRPr lang="en-AU"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For a summary of current projects visit the </a:t>
                      </a:r>
                      <a:r>
                        <a:rPr lang="en-AU" sz="1800" dirty="0">
                          <a:solidFill>
                            <a:schemeClr val="tx1"/>
                          </a:solidFill>
                          <a:latin typeface="+mn-lt"/>
                          <a:cs typeface="Calibri"/>
                          <a:hlinkClick r:id="rId5"/>
                        </a:rPr>
                        <a:t>Health Professional Education Stream</a:t>
                      </a:r>
                      <a:r>
                        <a:rPr lang="en-AU" sz="1800" dirty="0">
                          <a:solidFill>
                            <a:schemeClr val="tx1"/>
                          </a:solidFill>
                          <a:latin typeface="+mn-lt"/>
                          <a:cs typeface="Calibri"/>
                        </a:rPr>
                        <a:t> on our webpage</a:t>
                      </a:r>
                    </a:p>
                  </a:txBody>
                  <a:tcPr/>
                </a:tc>
                <a:extLst>
                  <a:ext uri="{0D108BD9-81ED-4DB2-BD59-A6C34878D82A}">
                    <a16:rowId xmlns:a16="http://schemas.microsoft.com/office/drawing/2014/main" val="1619668166"/>
                  </a:ext>
                </a:extLst>
              </a:tr>
              <a:tr h="580249">
                <a:tc>
                  <a:txBody>
                    <a:bodyPr/>
                    <a:lstStyle/>
                    <a:p>
                      <a:r>
                        <a:rPr lang="en-AU" b="0" dirty="0"/>
                        <a:t>Pathology Stream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For a summary of current projects visit the </a:t>
                      </a:r>
                      <a:r>
                        <a:rPr lang="en-AU" sz="1800" dirty="0">
                          <a:solidFill>
                            <a:schemeClr val="tx1"/>
                          </a:solidFill>
                          <a:latin typeface="+mn-lt"/>
                          <a:cs typeface="Calibri"/>
                          <a:hlinkClick r:id="rId6"/>
                        </a:rPr>
                        <a:t>current funded projects</a:t>
                      </a:r>
                      <a:r>
                        <a:rPr lang="en-AU" sz="1800" dirty="0">
                          <a:solidFill>
                            <a:schemeClr val="tx1"/>
                          </a:solidFill>
                          <a:latin typeface="+mn-lt"/>
                          <a:cs typeface="Calibri"/>
                        </a:rPr>
                        <a:t> of the Pathology Stream on our webpage.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1"/>
                          </a:solidFill>
                          <a:latin typeface="+mn-lt"/>
                          <a:cs typeface="Calibri"/>
                        </a:rPr>
                        <a:t>You can also find reports of </a:t>
                      </a:r>
                      <a:r>
                        <a:rPr lang="en-AU" sz="1800" dirty="0">
                          <a:solidFill>
                            <a:schemeClr val="tx1"/>
                          </a:solidFill>
                          <a:latin typeface="+mn-lt"/>
                          <a:cs typeface="Calibri"/>
                          <a:hlinkClick r:id="rId7"/>
                        </a:rPr>
                        <a:t>completed projects</a:t>
                      </a:r>
                      <a:r>
                        <a:rPr lang="en-AU" sz="1800" dirty="0">
                          <a:solidFill>
                            <a:schemeClr val="tx1"/>
                          </a:solidFill>
                          <a:latin typeface="+mn-lt"/>
                          <a:cs typeface="Calibri"/>
                        </a:rPr>
                        <a:t> of the Pathology Stream on our webpage. </a:t>
                      </a:r>
                    </a:p>
                  </a:txBody>
                  <a:tcPr/>
                </a:tc>
                <a:extLst>
                  <a:ext uri="{0D108BD9-81ED-4DB2-BD59-A6C34878D82A}">
                    <a16:rowId xmlns:a16="http://schemas.microsoft.com/office/drawing/2014/main" val="1357839527"/>
                  </a:ext>
                </a:extLst>
              </a:tr>
            </a:tbl>
          </a:graphicData>
        </a:graphic>
      </p:graphicFrame>
      <p:sp>
        <p:nvSpPr>
          <p:cNvPr id="2" name="TextBox 1">
            <a:extLst>
              <a:ext uri="{FF2B5EF4-FFF2-40B4-BE49-F238E27FC236}">
                <a16:creationId xmlns:a16="http://schemas.microsoft.com/office/drawing/2014/main" id="{376AA142-C55C-3338-1990-C8CD95B502D6}"/>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27</a:t>
            </a:fld>
            <a:endParaRPr lang="en-AU" dirty="0"/>
          </a:p>
        </p:txBody>
      </p:sp>
    </p:spTree>
    <p:extLst>
      <p:ext uri="{BB962C8B-B14F-4D97-AF65-F5344CB8AC3E}">
        <p14:creationId xmlns:p14="http://schemas.microsoft.com/office/powerpoint/2010/main" val="287778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walking in office">
            <a:extLst>
              <a:ext uri="{FF2B5EF4-FFF2-40B4-BE49-F238E27FC236}">
                <a16:creationId xmlns:a16="http://schemas.microsoft.com/office/drawing/2014/main" id="{01845CA0-B9CA-49AA-BEF0-5263B24C01B3}"/>
              </a:ext>
            </a:extLst>
          </p:cNvPr>
          <p:cNvPicPr>
            <a:picLocks noChangeAspect="1"/>
          </p:cNvPicPr>
          <p:nvPr/>
        </p:nvPicPr>
        <p:blipFill>
          <a:blip r:embed="rId3"/>
          <a:stretch>
            <a:fillRect/>
          </a:stretch>
        </p:blipFill>
        <p:spPr>
          <a:xfrm>
            <a:off x="3924300" y="214314"/>
            <a:ext cx="8267700" cy="5563902"/>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271525" y="1008760"/>
            <a:ext cx="6315013" cy="4427305"/>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217143" y="2119102"/>
            <a:ext cx="6152252" cy="923330"/>
          </a:xfrm>
          <a:prstGeom prst="rect">
            <a:avLst/>
          </a:prstGeom>
          <a:noFill/>
        </p:spPr>
        <p:txBody>
          <a:bodyPr wrap="square" lIns="0" rtlCol="0">
            <a:spAutoFit/>
          </a:bodyPr>
          <a:lstStyle/>
          <a:p>
            <a:pPr algn="ctr"/>
            <a:r>
              <a:rPr lang="en-AU" sz="5400" b="1" dirty="0">
                <a:solidFill>
                  <a:srgbClr val="005BAB"/>
                </a:solidFill>
                <a:latin typeface="Arial"/>
              </a:rPr>
              <a:t>Questions</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096BC2DD-8B1A-D8CA-9007-C147ACCBEF95}"/>
              </a:ext>
            </a:extLst>
          </p:cNvPr>
          <p:cNvSpPr txBox="1"/>
          <p:nvPr/>
        </p:nvSpPr>
        <p:spPr>
          <a:xfrm>
            <a:off x="793148" y="3909270"/>
            <a:ext cx="5431483" cy="1200329"/>
          </a:xfrm>
          <a:prstGeom prst="rect">
            <a:avLst/>
          </a:prstGeom>
          <a:noFill/>
        </p:spPr>
        <p:txBody>
          <a:bodyPr wrap="square" rtlCol="0">
            <a:spAutoFit/>
          </a:bodyPr>
          <a:lstStyle/>
          <a:p>
            <a:r>
              <a:rPr lang="en-AU" dirty="0"/>
              <a:t>If you would like to network with those in attendance, please email </a:t>
            </a:r>
            <a:r>
              <a:rPr lang="en-AU" dirty="0">
                <a:hlinkClick r:id="rId4"/>
              </a:rPr>
              <a:t>QUM@health.gov.au</a:t>
            </a:r>
            <a:r>
              <a:rPr lang="en-AU" dirty="0"/>
              <a:t> with your name, position/organisation, area of interest and contact details.</a:t>
            </a:r>
          </a:p>
        </p:txBody>
      </p:sp>
      <p:sp>
        <p:nvSpPr>
          <p:cNvPr id="6" name="TextBox 5">
            <a:extLst>
              <a:ext uri="{FF2B5EF4-FFF2-40B4-BE49-F238E27FC236}">
                <a16:creationId xmlns:a16="http://schemas.microsoft.com/office/drawing/2014/main" id="{69C54DC2-65B5-76CC-870E-10787A100511}"/>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28</a:t>
            </a:fld>
            <a:endParaRPr lang="en-AU" dirty="0">
              <a:solidFill>
                <a:schemeClr val="bg1"/>
              </a:solidFill>
            </a:endParaRPr>
          </a:p>
        </p:txBody>
      </p:sp>
    </p:spTree>
    <p:extLst>
      <p:ext uri="{BB962C8B-B14F-4D97-AF65-F5344CB8AC3E}">
        <p14:creationId xmlns:p14="http://schemas.microsoft.com/office/powerpoint/2010/main" val="380803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4" name="Speech Bubble: Oval 13">
            <a:extLst>
              <a:ext uri="{FF2B5EF4-FFF2-40B4-BE49-F238E27FC236}">
                <a16:creationId xmlns:a16="http://schemas.microsoft.com/office/drawing/2014/main" id="{8A551682-3BE1-460C-853E-5B081B95B3B5}"/>
              </a:ext>
            </a:extLst>
          </p:cNvPr>
          <p:cNvSpPr/>
          <p:nvPr/>
        </p:nvSpPr>
        <p:spPr>
          <a:xfrm>
            <a:off x="881126" y="627251"/>
            <a:ext cx="10429748" cy="4397270"/>
          </a:xfrm>
          <a:prstGeom prst="wedgeEllipseCallout">
            <a:avLst>
              <a:gd name="adj1" fmla="val -49531"/>
              <a:gd name="adj2" fmla="val 73878"/>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28575">
            <a:solidFill>
              <a:srgbClr val="00727E"/>
            </a:solidFill>
          </a:ln>
        </p:spPr>
        <p:style>
          <a:lnRef idx="2">
            <a:schemeClr val="accent6"/>
          </a:lnRef>
          <a:fillRef idx="1">
            <a:schemeClr val="lt1"/>
          </a:fillRef>
          <a:effectRef idx="0">
            <a:schemeClr val="accent6"/>
          </a:effectRef>
          <a:fontRef idx="minor">
            <a:schemeClr val="dk1"/>
          </a:fontRef>
        </p:style>
        <p:txBody>
          <a:bodyPr rtlCol="0" anchor="ctr"/>
          <a:lstStyle/>
          <a:p>
            <a:r>
              <a:rPr lang="en-AU" sz="4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	If you have any further 	questions, please contact 	</a:t>
            </a:r>
            <a:r>
              <a:rPr lang="en-AU" sz="4000" dirty="0">
                <a:ln w="0"/>
                <a:solidFill>
                  <a:schemeClr val="tx1"/>
                </a:solidFill>
                <a:effectLst>
                  <a:outerShdw blurRad="38100" dist="19050" dir="2700000" algn="tl" rotWithShape="0">
                    <a:schemeClr val="dk1">
                      <a:alpha val="40000"/>
                    </a:schemeClr>
                  </a:outerShdw>
                </a:effectLst>
                <a:latin typeface="Arial" panose="020B0604020202020204" pitchFamily="34" charset="0"/>
                <a:hlinkClick r:id="rId3"/>
              </a:rPr>
              <a:t>QUM@health.gov.au</a:t>
            </a:r>
            <a:r>
              <a:rPr lang="en-AU" sz="4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endParaRPr lang="en-US" sz="4000" dirty="0">
              <a:ln w="0"/>
              <a:solidFill>
                <a:schemeClr val="tx1"/>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1F3C2469-31EC-DA8E-F510-268A02FE3220}"/>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t>29</a:t>
            </a:fld>
            <a:endParaRPr lang="en-AU" dirty="0"/>
          </a:p>
        </p:txBody>
      </p:sp>
    </p:spTree>
    <p:extLst>
      <p:ext uri="{BB962C8B-B14F-4D97-AF65-F5344CB8AC3E}">
        <p14:creationId xmlns:p14="http://schemas.microsoft.com/office/powerpoint/2010/main" val="144854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OUT…">
            <a:extLst>
              <a:ext uri="{FF2B5EF4-FFF2-40B4-BE49-F238E27FC236}">
                <a16:creationId xmlns:a16="http://schemas.microsoft.com/office/drawing/2014/main" id="{3201B30D-BA0F-E144-8C27-49B45F289989}"/>
              </a:ext>
            </a:extLst>
          </p:cNvPr>
          <p:cNvSpPr txBox="1"/>
          <p:nvPr/>
        </p:nvSpPr>
        <p:spPr>
          <a:xfrm>
            <a:off x="7285772" y="898314"/>
            <a:ext cx="4160251" cy="1182721"/>
          </a:xfrm>
          <a:prstGeom prst="rect">
            <a:avLst/>
          </a:prstGeom>
          <a:ln w="12700">
            <a:miter lim="400000"/>
          </a:ln>
          <a:extLst>
            <a:ext uri="{C572A759-6A51-4108-AA02-DFA0A04FC94B}">
              <ma14:wrappingTextBoxFlag xmlns:ma14="http://schemas.microsoft.com/office/mac/drawingml/2011/main" xmlns=""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cap="none" dirty="0">
                <a:gradFill>
                  <a:gsLst>
                    <a:gs pos="0">
                      <a:srgbClr val="008A96"/>
                    </a:gs>
                    <a:gs pos="100000">
                      <a:srgbClr val="00B4C4"/>
                    </a:gs>
                  </a:gsLst>
                  <a:lin ang="2700000" scaled="1"/>
                </a:gradFill>
              </a:rPr>
              <a:t>Text to the left and image to the right</a:t>
            </a:r>
          </a:p>
        </p:txBody>
      </p:sp>
      <p:sp>
        <p:nvSpPr>
          <p:cNvPr id="8" name="Inhaltsplatzhalter 3">
            <a:extLst>
              <a:ext uri="{FF2B5EF4-FFF2-40B4-BE49-F238E27FC236}">
                <a16:creationId xmlns:a16="http://schemas.microsoft.com/office/drawing/2014/main" id="{C9826FAC-9A5D-0248-9C88-B080B191A236}"/>
              </a:ext>
            </a:extLst>
          </p:cNvPr>
          <p:cNvSpPr txBox="1">
            <a:spLocks/>
          </p:cNvSpPr>
          <p:nvPr/>
        </p:nvSpPr>
        <p:spPr>
          <a:xfrm>
            <a:off x="751497" y="1863511"/>
            <a:ext cx="4455115" cy="10481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dirty="0">
                <a:solidFill>
                  <a:srgbClr val="008A96"/>
                </a:solidFill>
              </a:rPr>
              <a:t>Nikolai Tsyganov (</a:t>
            </a:r>
            <a:r>
              <a:rPr lang="en-AU" sz="2000" i="1" dirty="0">
                <a:solidFill>
                  <a:srgbClr val="008A96"/>
                </a:solidFill>
              </a:rPr>
              <a:t>Assistant Secretary, Pricing and PBS Policy Branch, Australian Government Department of Health and Aged Care</a:t>
            </a:r>
            <a:r>
              <a:rPr lang="en-AU" sz="2000" dirty="0">
                <a:solidFill>
                  <a:srgbClr val="008A96"/>
                </a:solidFill>
              </a:rPr>
              <a:t>)</a:t>
            </a:r>
          </a:p>
          <a:p>
            <a:pPr marL="0" indent="0">
              <a:lnSpc>
                <a:spcPts val="2360"/>
              </a:lnSpc>
              <a:buNone/>
            </a:pPr>
            <a:endParaRPr lang="en-AU" sz="2000" dirty="0">
              <a:solidFill>
                <a:srgbClr val="008A96"/>
              </a:solidFill>
            </a:endParaRPr>
          </a:p>
          <a:p>
            <a:pPr marL="0" indent="0">
              <a:lnSpc>
                <a:spcPts val="2360"/>
              </a:lnSpc>
              <a:buNone/>
            </a:pPr>
            <a:r>
              <a:rPr lang="en-AU" sz="2000" dirty="0">
                <a:solidFill>
                  <a:srgbClr val="008A96"/>
                </a:solidFill>
              </a:rPr>
              <a:t>Dr Freya Waddington (</a:t>
            </a:r>
            <a:r>
              <a:rPr lang="en-AU" sz="2000" i="1" dirty="0">
                <a:solidFill>
                  <a:srgbClr val="008A96"/>
                </a:solidFill>
              </a:rPr>
              <a:t>Director, Quality Use of Medicines Section, Pricing and PBS Policy Branch</a:t>
            </a:r>
            <a:r>
              <a:rPr lang="en-AU" sz="2000" dirty="0">
                <a:solidFill>
                  <a:srgbClr val="008A96"/>
                </a:solidFill>
              </a:rPr>
              <a:t>) </a:t>
            </a:r>
          </a:p>
          <a:p>
            <a:pPr marL="0" indent="0">
              <a:lnSpc>
                <a:spcPts val="2360"/>
              </a:lnSpc>
              <a:buNone/>
            </a:pPr>
            <a:endParaRPr lang="en-AU" sz="2000" dirty="0">
              <a:solidFill>
                <a:srgbClr val="008A96"/>
              </a:solidFill>
            </a:endParaRPr>
          </a:p>
          <a:p>
            <a:pPr marL="0" indent="0">
              <a:lnSpc>
                <a:spcPts val="2360"/>
              </a:lnSpc>
              <a:buNone/>
            </a:pPr>
            <a:r>
              <a:rPr lang="en-AU" sz="2000" dirty="0">
                <a:solidFill>
                  <a:srgbClr val="008A96"/>
                </a:solidFill>
              </a:rPr>
              <a:t>Susan Millett (</a:t>
            </a:r>
            <a:r>
              <a:rPr lang="en-AU" sz="2000" i="1" dirty="0">
                <a:solidFill>
                  <a:srgbClr val="008A96"/>
                </a:solidFill>
              </a:rPr>
              <a:t>Assistant Director, Quality Use of Medicines Section</a:t>
            </a:r>
            <a:r>
              <a:rPr lang="en-AU" sz="2000" dirty="0">
                <a:solidFill>
                  <a:srgbClr val="008A96"/>
                </a:solidFill>
              </a:rPr>
              <a:t>)</a:t>
            </a:r>
          </a:p>
          <a:p>
            <a:pPr marL="0" indent="0">
              <a:lnSpc>
                <a:spcPts val="2360"/>
              </a:lnSpc>
              <a:buNone/>
            </a:pPr>
            <a:endParaRPr lang="en-AU" sz="2000" dirty="0">
              <a:solidFill>
                <a:srgbClr val="008A96"/>
              </a:solidFill>
            </a:endParaRPr>
          </a:p>
          <a:p>
            <a:pPr marL="0" indent="0">
              <a:lnSpc>
                <a:spcPts val="2360"/>
              </a:lnSpc>
              <a:buNone/>
            </a:pPr>
            <a:endParaRPr lang="en-AU" sz="2000" dirty="0">
              <a:solidFill>
                <a:schemeClr val="accent3"/>
              </a:solidFill>
            </a:endParaRPr>
          </a:p>
        </p:txBody>
      </p:sp>
      <p:sp>
        <p:nvSpPr>
          <p:cNvPr id="9" name="TextBox 8">
            <a:extLst>
              <a:ext uri="{FF2B5EF4-FFF2-40B4-BE49-F238E27FC236}">
                <a16:creationId xmlns:a16="http://schemas.microsoft.com/office/drawing/2014/main" id="{1FCECA5A-3B46-A64A-99B4-38E2FC0EF2E6}"/>
              </a:ext>
            </a:extLst>
          </p:cNvPr>
          <p:cNvSpPr txBox="1"/>
          <p:nvPr/>
        </p:nvSpPr>
        <p:spPr>
          <a:xfrm>
            <a:off x="913804" y="898314"/>
            <a:ext cx="4541524" cy="1325596"/>
          </a:xfrm>
          <a:prstGeom prst="rect">
            <a:avLst/>
          </a:prstGeom>
          <a:noFill/>
        </p:spPr>
        <p:txBody>
          <a:bodyPr wrap="square" lIns="0" rtlCol="0">
            <a:noAutofit/>
          </a:bodyPr>
          <a:lstStyle/>
          <a:p>
            <a:r>
              <a:rPr lang="en-US" sz="3600" b="1" dirty="0">
                <a:solidFill>
                  <a:srgbClr val="005BAB"/>
                </a:solidFill>
                <a:latin typeface="Arial"/>
              </a:rPr>
              <a:t>Speakers</a:t>
            </a: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lue abstract showing data flow">
            <a:extLst>
              <a:ext uri="{FF2B5EF4-FFF2-40B4-BE49-F238E27FC236}">
                <a16:creationId xmlns:a16="http://schemas.microsoft.com/office/drawing/2014/main" id="{DE2EA104-E0A3-48DE-B43C-BCDBA63ABDBD}"/>
              </a:ext>
            </a:extLst>
          </p:cNvPr>
          <p:cNvPicPr>
            <a:picLocks noChangeAspect="1"/>
          </p:cNvPicPr>
          <p:nvPr/>
        </p:nvPicPr>
        <p:blipFill>
          <a:blip r:embed="rId3"/>
          <a:stretch>
            <a:fillRect/>
          </a:stretch>
        </p:blipFill>
        <p:spPr>
          <a:xfrm>
            <a:off x="5368918" y="210588"/>
            <a:ext cx="6823081" cy="6647411"/>
          </a:xfrm>
          <a:prstGeom prst="rect">
            <a:avLst/>
          </a:prstGeom>
        </p:spPr>
      </p:pic>
      <p:sp>
        <p:nvSpPr>
          <p:cNvPr id="2" name="TextBox 1">
            <a:extLst>
              <a:ext uri="{FF2B5EF4-FFF2-40B4-BE49-F238E27FC236}">
                <a16:creationId xmlns:a16="http://schemas.microsoft.com/office/drawing/2014/main" id="{B8B07FAD-C853-69DD-F7A6-12EC40C6D93F}"/>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3</a:t>
            </a:fld>
            <a:endParaRPr lang="en-AU" dirty="0">
              <a:solidFill>
                <a:schemeClr val="bg1"/>
              </a:solidFill>
            </a:endParaRPr>
          </a:p>
        </p:txBody>
      </p:sp>
    </p:spTree>
    <p:extLst>
      <p:ext uri="{BB962C8B-B14F-4D97-AF65-F5344CB8AC3E}">
        <p14:creationId xmlns:p14="http://schemas.microsoft.com/office/powerpoint/2010/main" val="2105617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bstract background of connected blue lines">
            <a:extLst>
              <a:ext uri="{FF2B5EF4-FFF2-40B4-BE49-F238E27FC236}">
                <a16:creationId xmlns:a16="http://schemas.microsoft.com/office/drawing/2014/main" id="{06729A54-B66C-5F45-B197-EDBC65601CCC}"/>
              </a:ext>
            </a:extLst>
          </p:cNvPr>
          <p:cNvPicPr>
            <a:picLocks noChangeAspect="1"/>
          </p:cNvPicPr>
          <p:nvPr/>
        </p:nvPicPr>
        <p:blipFill>
          <a:blip r:embed="rId3"/>
          <a:srcRect t="1722" b="1722"/>
          <a:stretch/>
        </p:blipFill>
        <p:spPr>
          <a:xfrm>
            <a:off x="1928813" y="214314"/>
            <a:ext cx="10263187" cy="5574206"/>
          </a:xfrm>
          <a:prstGeom prst="rect">
            <a:avLst/>
          </a:prstGeom>
        </p:spPr>
      </p:pic>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1554476" y="1568228"/>
            <a:ext cx="5234251" cy="3123932"/>
          </a:xfrm>
          <a:prstGeom prst="rect">
            <a:avLst/>
          </a:prstGeom>
          <a:noFill/>
        </p:spPr>
        <p:txBody>
          <a:bodyPr wrap="square" lIns="0" rtlCol="0">
            <a:spAutoFit/>
          </a:bodyPr>
          <a:lstStyle/>
          <a:p>
            <a:pPr algn="ctr"/>
            <a:r>
              <a:rPr lang="en-AU" sz="5400" b="1" dirty="0">
                <a:solidFill>
                  <a:srgbClr val="005BAB"/>
                </a:solidFill>
                <a:latin typeface="Arial"/>
              </a:rPr>
              <a:t>Session Close and </a:t>
            </a:r>
          </a:p>
          <a:p>
            <a:pPr algn="ctr"/>
            <a:r>
              <a:rPr lang="en-AU" sz="5400" b="1" dirty="0">
                <a:solidFill>
                  <a:srgbClr val="005BAB"/>
                </a:solidFill>
                <a:latin typeface="Arial"/>
              </a:rPr>
              <a:t>Thank You</a:t>
            </a:r>
          </a:p>
          <a:p>
            <a:endParaRPr lang="en-US" sz="3500" b="1" dirty="0"/>
          </a:p>
        </p:txBody>
      </p:sp>
      <p:sp>
        <p:nvSpPr>
          <p:cNvPr id="5" name="TextBox 4">
            <a:extLst>
              <a:ext uri="{FF2B5EF4-FFF2-40B4-BE49-F238E27FC236}">
                <a16:creationId xmlns:a16="http://schemas.microsoft.com/office/drawing/2014/main" id="{F377B810-9D1B-10EB-F67A-67CB6B4FA13C}"/>
              </a:ext>
            </a:extLst>
          </p:cNvPr>
          <p:cNvSpPr txBox="1"/>
          <p:nvPr/>
        </p:nvSpPr>
        <p:spPr>
          <a:xfrm>
            <a:off x="11618752" y="283167"/>
            <a:ext cx="454399" cy="369332"/>
          </a:xfrm>
          <a:prstGeom prst="rect">
            <a:avLst/>
          </a:prstGeom>
          <a:noFill/>
        </p:spPr>
        <p:txBody>
          <a:bodyPr wrap="square" rtlCol="0">
            <a:spAutoFit/>
          </a:bodyPr>
          <a:lstStyle/>
          <a:p>
            <a:fld id="{B5881CE8-C988-4A5E-B167-15EF5F6BCE73}" type="slidenum">
              <a:rPr lang="en-AU" smtClean="0">
                <a:solidFill>
                  <a:schemeClr val="bg1"/>
                </a:solidFill>
              </a:rPr>
              <a:t>30</a:t>
            </a:fld>
            <a:endParaRPr lang="en-AU" dirty="0">
              <a:solidFill>
                <a:schemeClr val="bg1"/>
              </a:solidFill>
            </a:endParaRPr>
          </a:p>
        </p:txBody>
      </p:sp>
    </p:spTree>
    <p:extLst>
      <p:ext uri="{BB962C8B-B14F-4D97-AF65-F5344CB8AC3E}">
        <p14:creationId xmlns:p14="http://schemas.microsoft.com/office/powerpoint/2010/main" val="301725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urglass and a calendar">
            <a:extLst>
              <a:ext uri="{FF2B5EF4-FFF2-40B4-BE49-F238E27FC236}">
                <a16:creationId xmlns:a16="http://schemas.microsoft.com/office/drawing/2014/main" id="{1D5A6F9B-6AD5-4EF2-8717-8F63DB3E1184}"/>
              </a:ext>
            </a:extLst>
          </p:cNvPr>
          <p:cNvPicPr>
            <a:picLocks noChangeAspect="1"/>
          </p:cNvPicPr>
          <p:nvPr/>
        </p:nvPicPr>
        <p:blipFill>
          <a:blip r:embed="rId3"/>
          <a:stretch>
            <a:fillRect/>
          </a:stretch>
        </p:blipFill>
        <p:spPr>
          <a:xfrm>
            <a:off x="5212476" y="210589"/>
            <a:ext cx="6979524" cy="6647411"/>
          </a:xfrm>
          <a:prstGeom prst="rect">
            <a:avLst/>
          </a:prstGeom>
        </p:spPr>
      </p:pic>
      <p:sp>
        <p:nvSpPr>
          <p:cNvPr id="9" name="TextBox 8">
            <a:extLst>
              <a:ext uri="{FF2B5EF4-FFF2-40B4-BE49-F238E27FC236}">
                <a16:creationId xmlns:a16="http://schemas.microsoft.com/office/drawing/2014/main" id="{1FCECA5A-3B46-A64A-99B4-38E2FC0EF2E6}"/>
              </a:ext>
            </a:extLst>
          </p:cNvPr>
          <p:cNvSpPr txBox="1"/>
          <p:nvPr/>
        </p:nvSpPr>
        <p:spPr>
          <a:xfrm>
            <a:off x="837394" y="617712"/>
            <a:ext cx="4541524" cy="1325596"/>
          </a:xfrm>
          <a:prstGeom prst="rect">
            <a:avLst/>
          </a:prstGeom>
          <a:noFill/>
        </p:spPr>
        <p:txBody>
          <a:bodyPr wrap="square" lIns="0" rtlCol="0">
            <a:noAutofit/>
          </a:bodyPr>
          <a:lstStyle/>
          <a:p>
            <a:r>
              <a:rPr lang="en-US" sz="3600" b="1" dirty="0">
                <a:solidFill>
                  <a:srgbClr val="005BAB"/>
                </a:solidFill>
                <a:latin typeface="Arial"/>
              </a:rPr>
              <a:t>Agenda</a:t>
            </a:r>
          </a:p>
        </p:txBody>
      </p:sp>
      <p:sp>
        <p:nvSpPr>
          <p:cNvPr id="11" name="Rectangle 10">
            <a:extLst>
              <a:ext uri="{FF2B5EF4-FFF2-40B4-BE49-F238E27FC236}">
                <a16:creationId xmlns:a16="http://schemas.microsoft.com/office/drawing/2014/main" id="{976F058B-D283-6142-92E1-3BEC019672FD}"/>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F17793-40D4-1E4E-B711-53DAB532714C}"/>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B8EC37A-3390-724F-9AC7-C9CB30CB8C72}"/>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6EB63D-D593-CC44-9F9E-2E4A915E4880}"/>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5A961F9-D99B-7748-BF91-9F1AFE6B4145}"/>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A410CEF-69C5-4B4B-9F4C-E01C555D5AE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E769CFD-30BB-2E46-91C7-BD45AE705C78}"/>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C589310-3CD4-9742-A39A-380BE0D0E83A}"/>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0CAFF-D8B6-524D-916C-D4DFE2BBAC1E}"/>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FF4BFB-AB11-0047-8D88-9DB26B7F4FCC}"/>
              </a:ext>
            </a:extLst>
          </p:cNvPr>
          <p:cNvSpPr/>
          <p:nvPr/>
        </p:nvSpPr>
        <p:spPr>
          <a:xfrm>
            <a:off x="5189907" y="210589"/>
            <a:ext cx="6983140" cy="6647411"/>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B0F03744-D466-436A-AB32-7E61D253E77A}"/>
              </a:ext>
            </a:extLst>
          </p:cNvPr>
          <p:cNvGraphicFramePr/>
          <p:nvPr>
            <p:extLst>
              <p:ext uri="{D42A27DB-BD31-4B8C-83A1-F6EECF244321}">
                <p14:modId xmlns:p14="http://schemas.microsoft.com/office/powerpoint/2010/main" val="3409152074"/>
              </p:ext>
            </p:extLst>
          </p:nvPr>
        </p:nvGraphicFramePr>
        <p:xfrm>
          <a:off x="187768" y="1335215"/>
          <a:ext cx="674463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24300725-8A85-3B11-BF84-AD63FAB352ED}"/>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4</a:t>
            </a:fld>
            <a:endParaRPr lang="en-AU" dirty="0">
              <a:solidFill>
                <a:schemeClr val="bg1"/>
              </a:solidFill>
            </a:endParaRPr>
          </a:p>
        </p:txBody>
      </p:sp>
    </p:spTree>
    <p:extLst>
      <p:ext uri="{BB962C8B-B14F-4D97-AF65-F5344CB8AC3E}">
        <p14:creationId xmlns:p14="http://schemas.microsoft.com/office/powerpoint/2010/main" val="140599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walking in office">
            <a:extLst>
              <a:ext uri="{FF2B5EF4-FFF2-40B4-BE49-F238E27FC236}">
                <a16:creationId xmlns:a16="http://schemas.microsoft.com/office/drawing/2014/main" id="{01845CA0-B9CA-49AA-BEF0-5263B24C01B3}"/>
              </a:ext>
            </a:extLst>
          </p:cNvPr>
          <p:cNvPicPr>
            <a:picLocks noChangeAspect="1"/>
          </p:cNvPicPr>
          <p:nvPr/>
        </p:nvPicPr>
        <p:blipFill>
          <a:blip r:embed="rId3"/>
          <a:stretch>
            <a:fillRect/>
          </a:stretch>
        </p:blipFill>
        <p:spPr>
          <a:xfrm>
            <a:off x="3924300" y="214314"/>
            <a:ext cx="8267700" cy="5563902"/>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1554476" y="2070299"/>
            <a:ext cx="6152252" cy="1754326"/>
          </a:xfrm>
          <a:prstGeom prst="rect">
            <a:avLst/>
          </a:prstGeom>
          <a:noFill/>
        </p:spPr>
        <p:txBody>
          <a:bodyPr wrap="square" lIns="0" rtlCol="0">
            <a:spAutoFit/>
          </a:bodyPr>
          <a:lstStyle/>
          <a:p>
            <a:pPr algn="ctr"/>
            <a:r>
              <a:rPr lang="en-AU" sz="5400" b="1" dirty="0">
                <a:solidFill>
                  <a:srgbClr val="005BAB"/>
                </a:solidFill>
                <a:latin typeface="Arial"/>
              </a:rPr>
              <a:t>About the QUDTP Program</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B3CBC66C-AE65-AB13-3795-80605F9F814A}"/>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5</a:t>
            </a:fld>
            <a:endParaRPr lang="en-AU" dirty="0">
              <a:solidFill>
                <a:schemeClr val="bg1"/>
              </a:solidFill>
            </a:endParaRPr>
          </a:p>
        </p:txBody>
      </p:sp>
    </p:spTree>
    <p:extLst>
      <p:ext uri="{BB962C8B-B14F-4D97-AF65-F5344CB8AC3E}">
        <p14:creationId xmlns:p14="http://schemas.microsoft.com/office/powerpoint/2010/main" val="174944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nd some greetings…"/>
          <p:cNvSpPr txBox="1"/>
          <p:nvPr/>
        </p:nvSpPr>
        <p:spPr>
          <a:xfrm>
            <a:off x="843351" y="494220"/>
            <a:ext cx="5452055" cy="1015663"/>
          </a:xfrm>
          <a:prstGeom prst="rect">
            <a:avLst/>
          </a:prstGeom>
          <a:ln w="12700">
            <a:miter lim="400000"/>
          </a:ln>
          <a:extLst>
            <a:ext uri="{C572A759-6A51-4108-AA02-DFA0A04FC94B}">
              <ma14:wrappingTextBoxFlag xmlns="" xmlns:ma14="http://schemas.microsoft.com/office/mac/drawingml/2011/main" val="1"/>
            </a:ext>
          </a:extLst>
        </p:spPr>
        <p:txBody>
          <a:bodyPr lIns="0" rIns="22860">
            <a:spAutoFit/>
          </a:bodyPr>
          <a:lstStyle/>
          <a:p>
            <a:r>
              <a:rPr lang="en-AU" sz="3600" b="1" dirty="0">
                <a:solidFill>
                  <a:srgbClr val="005BAB"/>
                </a:solidFill>
                <a:latin typeface="Arial"/>
              </a:rPr>
              <a:t>QUDTP Program</a:t>
            </a:r>
            <a:br>
              <a:rPr lang="en-AU" sz="2400" dirty="0">
                <a:solidFill>
                  <a:schemeClr val="accent3"/>
                </a:solidFill>
                <a:ea typeface="Helvetica Neue UltraLight" charset="0"/>
                <a:cs typeface="Arial Hebrew Scholar Light" pitchFamily="2" charset="-79"/>
              </a:rPr>
            </a:br>
            <a:endParaRPr lang="en-AU" sz="2400" dirty="0">
              <a:solidFill>
                <a:schemeClr val="accent3"/>
              </a:solidFill>
              <a:ea typeface="Helvetica Neue UltraLight" charset="0"/>
              <a:cs typeface="Arial Hebrew Scholar Light" pitchFamily="2" charset="-79"/>
            </a:endParaRPr>
          </a:p>
        </p:txBody>
      </p:sp>
      <p:pic>
        <p:nvPicPr>
          <p:cNvPr id="6" name="Picture 5">
            <a:extLst>
              <a:ext uri="{FF2B5EF4-FFF2-40B4-BE49-F238E27FC236}">
                <a16:creationId xmlns:a16="http://schemas.microsoft.com/office/drawing/2014/main" id="{44741549-0C2F-F540-9324-91994CF32E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1" y="0"/>
            <a:ext cx="6096000" cy="6858000"/>
          </a:xfrm>
          <a:prstGeom prst="rect">
            <a:avLst/>
          </a:prstGeom>
        </p:spPr>
      </p:pic>
      <p:sp>
        <p:nvSpPr>
          <p:cNvPr id="7"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p:cNvSpPr txBox="1"/>
          <p:nvPr/>
        </p:nvSpPr>
        <p:spPr>
          <a:xfrm>
            <a:off x="405441" y="1224952"/>
            <a:ext cx="5305245" cy="5138828"/>
          </a:xfrm>
          <a:prstGeom prst="rect">
            <a:avLst/>
          </a:prstGeom>
          <a:noFill/>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pPr marL="285750" indent="-285750">
              <a:spcAft>
                <a:spcPts val="300"/>
              </a:spcAft>
              <a:buFont typeface="Arial" panose="020B0604020202020204" pitchFamily="34" charset="0"/>
              <a:buChar char="•"/>
            </a:pPr>
            <a:r>
              <a:rPr lang="en-AU" sz="2000" dirty="0">
                <a:solidFill>
                  <a:srgbClr val="008A96"/>
                </a:solidFill>
                <a:latin typeface="+mn-lt"/>
                <a:ea typeface="+mn-ea"/>
                <a:cs typeface="+mn-cs"/>
              </a:rPr>
              <a:t>Aims to improve the way medicines are prescribed and used </a:t>
            </a:r>
          </a:p>
          <a:p>
            <a:pPr marL="285750" indent="-285750">
              <a:spcAft>
                <a:spcPts val="300"/>
              </a:spcAft>
              <a:buFont typeface="Arial" panose="020B0604020202020204" pitchFamily="34" charset="0"/>
              <a:buChar char="•"/>
            </a:pPr>
            <a:r>
              <a:rPr lang="en-AU" sz="2000" dirty="0">
                <a:solidFill>
                  <a:srgbClr val="008A96"/>
                </a:solidFill>
                <a:latin typeface="+mn-lt"/>
                <a:ea typeface="+mn-ea"/>
                <a:cs typeface="+mn-cs"/>
              </a:rPr>
              <a:t>Facilitates the quality use of medicines and medical tests supported by:</a:t>
            </a:r>
          </a:p>
          <a:p>
            <a:pPr marL="742950" lvl="1" indent="-285750">
              <a:spcAft>
                <a:spcPts val="300"/>
              </a:spcAft>
              <a:buFont typeface="Courier New" panose="02070309020205020404" pitchFamily="49" charset="0"/>
              <a:buChar char="o"/>
            </a:pPr>
            <a:r>
              <a:rPr lang="en-AU" sz="2000" dirty="0">
                <a:solidFill>
                  <a:srgbClr val="008A96"/>
                </a:solidFill>
              </a:rPr>
              <a:t>Collaboration and partnerships</a:t>
            </a:r>
          </a:p>
          <a:p>
            <a:pPr marL="742950" lvl="1" indent="-285750">
              <a:spcAft>
                <a:spcPts val="300"/>
              </a:spcAft>
              <a:buFont typeface="Courier New" panose="02070309020205020404" pitchFamily="49" charset="0"/>
              <a:buChar char="o"/>
            </a:pPr>
            <a:r>
              <a:rPr lang="en-AU" sz="2000" dirty="0">
                <a:solidFill>
                  <a:srgbClr val="008A96"/>
                </a:solidFill>
              </a:rPr>
              <a:t>Data collection and information sharing</a:t>
            </a:r>
          </a:p>
          <a:p>
            <a:pPr marL="742950" lvl="1" indent="-285750">
              <a:spcAft>
                <a:spcPts val="300"/>
              </a:spcAft>
              <a:buFont typeface="Courier New" panose="02070309020205020404" pitchFamily="49" charset="0"/>
              <a:buChar char="o"/>
            </a:pPr>
            <a:r>
              <a:rPr lang="en-AU" sz="2000" dirty="0">
                <a:solidFill>
                  <a:srgbClr val="008A96"/>
                </a:solidFill>
              </a:rPr>
              <a:t>Education for prescribers, dispensers and consumers</a:t>
            </a:r>
          </a:p>
          <a:p>
            <a:pPr marL="285750" indent="-285750">
              <a:spcAft>
                <a:spcPts val="300"/>
              </a:spcAft>
              <a:buFont typeface="Arial" panose="020B0604020202020204" pitchFamily="34" charset="0"/>
              <a:buChar char="•"/>
            </a:pPr>
            <a:r>
              <a:rPr lang="en-AU" sz="2000" dirty="0">
                <a:solidFill>
                  <a:srgbClr val="008A96"/>
                </a:solidFill>
                <a:latin typeface="+mn-lt"/>
                <a:ea typeface="+mn-ea"/>
                <a:cs typeface="+mn-cs"/>
              </a:rPr>
              <a:t>Contributes to the implementation of Australia's National Medicines Policy (NMP) and the National Strategy for Quality Use of Medicines​ (NSQUM)</a:t>
            </a:r>
          </a:p>
          <a:p>
            <a:pPr marL="285750" indent="-285750">
              <a:buFont typeface="Wingdings" panose="05000000000000000000" pitchFamily="2" charset="2"/>
              <a:buChar char="Ø"/>
            </a:pPr>
            <a:endParaRPr lang="nl-NL" sz="1300" dirty="0">
              <a:solidFill>
                <a:schemeClr val="bg2">
                  <a:lumMod val="25000"/>
                </a:schemeClr>
              </a:solidFill>
              <a:latin typeface="+mn-lt"/>
              <a:ea typeface="Helvetica Neue" charset="0"/>
              <a:cs typeface="Helvetica Neue" charset="0"/>
            </a:endParaRPr>
          </a:p>
        </p:txBody>
      </p:sp>
      <p:sp>
        <p:nvSpPr>
          <p:cNvPr id="2" name="TextBox 1">
            <a:extLst>
              <a:ext uri="{FF2B5EF4-FFF2-40B4-BE49-F238E27FC236}">
                <a16:creationId xmlns:a16="http://schemas.microsoft.com/office/drawing/2014/main" id="{721ADCFB-A5D3-AF3E-95A0-80E6B8E5C21F}"/>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6</a:t>
            </a:fld>
            <a:endParaRPr lang="en-AU" dirty="0">
              <a:solidFill>
                <a:schemeClr val="bg1"/>
              </a:solidFill>
            </a:endParaRPr>
          </a:p>
        </p:txBody>
      </p:sp>
    </p:spTree>
    <p:extLst>
      <p:ext uri="{BB962C8B-B14F-4D97-AF65-F5344CB8AC3E}">
        <p14:creationId xmlns:p14="http://schemas.microsoft.com/office/powerpoint/2010/main" val="249132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walking in office">
            <a:extLst>
              <a:ext uri="{FF2B5EF4-FFF2-40B4-BE49-F238E27FC236}">
                <a16:creationId xmlns:a16="http://schemas.microsoft.com/office/drawing/2014/main" id="{01845CA0-B9CA-49AA-BEF0-5263B24C01B3}"/>
              </a:ext>
            </a:extLst>
          </p:cNvPr>
          <p:cNvPicPr>
            <a:picLocks noChangeAspect="1"/>
          </p:cNvPicPr>
          <p:nvPr/>
        </p:nvPicPr>
        <p:blipFill>
          <a:blip r:embed="rId3"/>
          <a:stretch>
            <a:fillRect/>
          </a:stretch>
        </p:blipFill>
        <p:spPr>
          <a:xfrm>
            <a:off x="3924300" y="214314"/>
            <a:ext cx="8267700" cy="5563902"/>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1554476" y="2070299"/>
            <a:ext cx="6152252" cy="1754326"/>
          </a:xfrm>
          <a:prstGeom prst="rect">
            <a:avLst/>
          </a:prstGeom>
          <a:noFill/>
        </p:spPr>
        <p:txBody>
          <a:bodyPr wrap="square" lIns="0" rtlCol="0">
            <a:spAutoFit/>
          </a:bodyPr>
          <a:lstStyle/>
          <a:p>
            <a:pPr algn="ctr"/>
            <a:r>
              <a:rPr lang="en-AU" sz="5400" b="1" dirty="0">
                <a:solidFill>
                  <a:srgbClr val="005BAB"/>
                </a:solidFill>
                <a:latin typeface="Arial"/>
              </a:rPr>
              <a:t>QUDTP Program Objectives</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4156D257-D3BB-C5C5-75D4-23E6027870BE}"/>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7</a:t>
            </a:fld>
            <a:endParaRPr lang="en-AU" dirty="0">
              <a:solidFill>
                <a:schemeClr val="bg1"/>
              </a:solidFill>
            </a:endParaRPr>
          </a:p>
        </p:txBody>
      </p:sp>
    </p:spTree>
    <p:extLst>
      <p:ext uri="{BB962C8B-B14F-4D97-AF65-F5344CB8AC3E}">
        <p14:creationId xmlns:p14="http://schemas.microsoft.com/office/powerpoint/2010/main" val="254737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DC7B228-94AA-354D-8E0A-D3D4BEBDF1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350553" cy="6858000"/>
          </a:xfrm>
          <a:prstGeom prst="rect">
            <a:avLst/>
          </a:prstGeom>
        </p:spPr>
      </p:pic>
      <p:grpSp>
        <p:nvGrpSpPr>
          <p:cNvPr id="43" name="Group 42">
            <a:extLst>
              <a:ext uri="{FF2B5EF4-FFF2-40B4-BE49-F238E27FC236}">
                <a16:creationId xmlns:a16="http://schemas.microsoft.com/office/drawing/2014/main" id="{3AE36047-E7DD-C946-9170-1178877AA9FD}"/>
              </a:ext>
            </a:extLst>
          </p:cNvPr>
          <p:cNvGrpSpPr/>
          <p:nvPr/>
        </p:nvGrpSpPr>
        <p:grpSpPr>
          <a:xfrm>
            <a:off x="827667" y="2295401"/>
            <a:ext cx="4695661" cy="988300"/>
            <a:chOff x="827667" y="2295401"/>
            <a:chExt cx="4695661"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2044251" y="2506179"/>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400" dirty="0">
                  <a:latin typeface="Helvetica Neue" charset="0"/>
                  <a:ea typeface="Helvetica Neue" charset="0"/>
                  <a:cs typeface="Helvetica Neue" charset="0"/>
                </a:rPr>
                <a:t>To improve the quality use of therapeutics, diagnostics and pathology for Australian health professionals</a:t>
              </a:r>
            </a:p>
          </p:txBody>
        </p:sp>
        <p:sp>
          <p:nvSpPr>
            <p:cNvPr id="9" name="2"/>
            <p:cNvSpPr txBox="1">
              <a:spLocks/>
            </p:cNvSpPr>
            <p:nvPr/>
          </p:nvSpPr>
          <p:spPr>
            <a:xfrm>
              <a:off x="894832" y="2453344"/>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2</a:t>
              </a: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827667" y="981548"/>
            <a:ext cx="4695661" cy="988300"/>
            <a:chOff x="827667" y="981548"/>
            <a:chExt cx="4695661"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1" y="1186253"/>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400" dirty="0">
                  <a:latin typeface="Helvetica Neue" charset="0"/>
                  <a:ea typeface="Helvetica Neue" charset="0"/>
                  <a:cs typeface="Helvetica Neue" charset="0"/>
                </a:rPr>
                <a:t>To improve the quality use of therapeutics, diagnostics and pathology for Australian consumers</a:t>
              </a:r>
            </a:p>
          </p:txBody>
        </p:sp>
        <p:sp>
          <p:nvSpPr>
            <p:cNvPr id="10" name="1"/>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1</a:t>
              </a: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827667" y="3617352"/>
            <a:ext cx="4695661" cy="988300"/>
            <a:chOff x="827667" y="3617352"/>
            <a:chExt cx="4695661" cy="988300"/>
          </a:xfrm>
        </p:grpSpPr>
        <p:sp>
          <p:nvSpPr>
            <p:cNvPr id="16" name="Rechteck"/>
            <p:cNvSpPr/>
            <p:nvPr/>
          </p:nvSpPr>
          <p:spPr>
            <a:xfrm>
              <a:off x="827667" y="3621401"/>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0" name="Rechteck"/>
            <p:cNvSpPr/>
            <p:nvPr/>
          </p:nvSpPr>
          <p:spPr>
            <a:xfrm>
              <a:off x="827667" y="3617352"/>
              <a:ext cx="986568" cy="988300"/>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2044251" y="3826106"/>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400" dirty="0">
                  <a:latin typeface="Helvetica Neue" charset="0"/>
                  <a:ea typeface="Helvetica Neue" charset="0"/>
                  <a:cs typeface="Helvetica Neue" charset="0"/>
                </a:rPr>
                <a:t>To facilitate free access to information to support appropriate use of therapeutics, diagnostics and pathology</a:t>
              </a:r>
            </a:p>
          </p:txBody>
        </p:sp>
        <p:sp>
          <p:nvSpPr>
            <p:cNvPr id="11" name="3"/>
            <p:cNvSpPr txBox="1">
              <a:spLocks/>
            </p:cNvSpPr>
            <p:nvPr/>
          </p:nvSpPr>
          <p:spPr>
            <a:xfrm>
              <a:off x="894832" y="3773270"/>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3</a:t>
              </a:r>
            </a:p>
          </p:txBody>
        </p:sp>
      </p:grpSp>
      <p:grpSp>
        <p:nvGrpSpPr>
          <p:cNvPr id="45" name="Group 44">
            <a:extLst>
              <a:ext uri="{FF2B5EF4-FFF2-40B4-BE49-F238E27FC236}">
                <a16:creationId xmlns:a16="http://schemas.microsoft.com/office/drawing/2014/main" id="{D2304305-69A7-2F4F-B4F8-33D6ABD8DE31}"/>
              </a:ext>
            </a:extLst>
          </p:cNvPr>
          <p:cNvGrpSpPr/>
          <p:nvPr/>
        </p:nvGrpSpPr>
        <p:grpSpPr>
          <a:xfrm>
            <a:off x="827667" y="4941276"/>
            <a:ext cx="4695661" cy="988351"/>
            <a:chOff x="827667" y="4941276"/>
            <a:chExt cx="4695661" cy="988351"/>
          </a:xfrm>
        </p:grpSpPr>
        <p:sp>
          <p:nvSpPr>
            <p:cNvPr id="17" name="Rechteck"/>
            <p:cNvSpPr/>
            <p:nvPr/>
          </p:nvSpPr>
          <p:spPr>
            <a:xfrm>
              <a:off x="827667" y="49453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dirty="0">
                <a:solidFill>
                  <a:srgbClr val="DCDEE0"/>
                </a:solidFill>
                <a:latin typeface="Open Sans"/>
                <a:ea typeface="Open Sans"/>
                <a:cs typeface="Open Sans"/>
              </a:endParaRPr>
            </a:p>
          </p:txBody>
        </p:sp>
        <p:sp>
          <p:nvSpPr>
            <p:cNvPr id="21" name="Rechteck"/>
            <p:cNvSpPr/>
            <p:nvPr/>
          </p:nvSpPr>
          <p:spPr>
            <a:xfrm>
              <a:off x="827667" y="4941276"/>
              <a:ext cx="986568" cy="988300"/>
            </a:xfrm>
            <a:prstGeom prst="rect">
              <a:avLst/>
            </a:prstGeom>
            <a:gradFill flip="none" rotWithShape="1">
              <a:gsLst>
                <a:gs pos="2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sp>
          <p:nvSpPr>
            <p:cNvPr id="5" name="Tequis magnam everunt re volupti ntiusament at et omnimo totatin venimus anturis explaut alique quatem qui utemquia dolo erum soluptas alite."/>
            <p:cNvSpPr txBox="1">
              <a:spLocks/>
            </p:cNvSpPr>
            <p:nvPr/>
          </p:nvSpPr>
          <p:spPr>
            <a:xfrm>
              <a:off x="2044251" y="5146032"/>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AU" sz="1400" dirty="0">
                  <a:latin typeface="Helvetica Neue" charset="0"/>
                  <a:ea typeface="Helvetica Neue" charset="0"/>
                  <a:cs typeface="Helvetica Neue" charset="0"/>
                </a:rPr>
                <a:t>To support the effectiveness and efficiency of the health system</a:t>
              </a:r>
            </a:p>
          </p:txBody>
        </p:sp>
        <p:sp>
          <p:nvSpPr>
            <p:cNvPr id="12" name="4"/>
            <p:cNvSpPr txBox="1">
              <a:spLocks/>
            </p:cNvSpPr>
            <p:nvPr/>
          </p:nvSpPr>
          <p:spPr>
            <a:xfrm>
              <a:off x="894832" y="5093196"/>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dirty="0">
                  <a:solidFill>
                    <a:schemeClr val="bg1"/>
                  </a:solidFill>
                </a:rPr>
                <a:t>4</a:t>
              </a:r>
            </a:p>
          </p:txBody>
        </p:sp>
      </p:grpSp>
      <p:sp>
        <p:nvSpPr>
          <p:cNvPr id="48" name="Send some greetings…">
            <a:extLst>
              <a:ext uri="{FF2B5EF4-FFF2-40B4-BE49-F238E27FC236}">
                <a16:creationId xmlns:a16="http://schemas.microsoft.com/office/drawing/2014/main" id="{0DB207B3-5A44-8844-901C-ED673FD0A2E9}"/>
              </a:ext>
            </a:extLst>
          </p:cNvPr>
          <p:cNvSpPr txBox="1"/>
          <p:nvPr/>
        </p:nvSpPr>
        <p:spPr>
          <a:xfrm>
            <a:off x="7178220" y="2053532"/>
            <a:ext cx="4424500" cy="908130"/>
          </a:xfrm>
          <a:prstGeom prst="rect">
            <a:avLst/>
          </a:prstGeom>
          <a:ln w="12700">
            <a:miter lim="400000"/>
          </a:ln>
          <a:extLst>
            <a:ext uri="{C572A759-6A51-4108-AA02-DFA0A04FC94B}">
              <ma14:wrappingTextBoxFlag xmlns="" xmlns:ma14="http://schemas.microsoft.com/office/mac/drawingml/2011/main" val="1"/>
            </a:ext>
          </a:extLst>
        </p:spPr>
        <p:txBody>
          <a:bodyPr lIns="22860" rIns="22860"/>
          <a:lstStyle/>
          <a:p>
            <a:r>
              <a:rPr lang="en-AU" sz="5400" b="1" dirty="0">
                <a:solidFill>
                  <a:srgbClr val="005BAB"/>
                </a:solidFill>
                <a:latin typeface="Arial"/>
              </a:rPr>
              <a:t>Objectives of the QUDTP Program</a:t>
            </a:r>
          </a:p>
        </p:txBody>
      </p:sp>
      <p:sp>
        <p:nvSpPr>
          <p:cNvPr id="2" name="Slide Number Placeholder 1">
            <a:extLst>
              <a:ext uri="{FF2B5EF4-FFF2-40B4-BE49-F238E27FC236}">
                <a16:creationId xmlns:a16="http://schemas.microsoft.com/office/drawing/2014/main" id="{C8B705AE-216C-6B68-DE19-9FC7F5670ABA}"/>
              </a:ext>
            </a:extLst>
          </p:cNvPr>
          <p:cNvSpPr>
            <a:spLocks noGrp="1"/>
          </p:cNvSpPr>
          <p:nvPr>
            <p:ph type="sldNum" sz="quarter" idx="12"/>
          </p:nvPr>
        </p:nvSpPr>
        <p:spPr/>
        <p:txBody>
          <a:bodyPr/>
          <a:lstStyle/>
          <a:p>
            <a:fld id="{D8E7AC7D-DE47-D04B-810A-E333F322F2EB}" type="slidenum">
              <a:rPr lang="en-US" smtClean="0"/>
              <a:t>8</a:t>
            </a:fld>
            <a:endParaRPr lang="en-US" dirty="0"/>
          </a:p>
        </p:txBody>
      </p:sp>
      <p:sp>
        <p:nvSpPr>
          <p:cNvPr id="3" name="TextBox 2">
            <a:extLst>
              <a:ext uri="{FF2B5EF4-FFF2-40B4-BE49-F238E27FC236}">
                <a16:creationId xmlns:a16="http://schemas.microsoft.com/office/drawing/2014/main" id="{2CD00744-CDB3-72AA-98BA-14DE06DCE042}"/>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t>8</a:t>
            </a:fld>
            <a:endParaRPr lang="en-AU" dirty="0"/>
          </a:p>
        </p:txBody>
      </p:sp>
    </p:spTree>
    <p:extLst>
      <p:ext uri="{BB962C8B-B14F-4D97-AF65-F5344CB8AC3E}">
        <p14:creationId xmlns:p14="http://schemas.microsoft.com/office/powerpoint/2010/main" val="78614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walking in office">
            <a:extLst>
              <a:ext uri="{FF2B5EF4-FFF2-40B4-BE49-F238E27FC236}">
                <a16:creationId xmlns:a16="http://schemas.microsoft.com/office/drawing/2014/main" id="{01845CA0-B9CA-49AA-BEF0-5263B24C01B3}"/>
              </a:ext>
            </a:extLst>
          </p:cNvPr>
          <p:cNvPicPr>
            <a:picLocks noChangeAspect="1"/>
          </p:cNvPicPr>
          <p:nvPr/>
        </p:nvPicPr>
        <p:blipFill>
          <a:blip r:embed="rId3"/>
          <a:stretch>
            <a:fillRect/>
          </a:stretch>
        </p:blipFill>
        <p:spPr>
          <a:xfrm>
            <a:off x="3924300" y="214314"/>
            <a:ext cx="8267700" cy="5563902"/>
          </a:xfrm>
          <a:prstGeom prst="rect">
            <a:avLst/>
          </a:prstGeom>
        </p:spPr>
      </p:pic>
      <p:sp>
        <p:nvSpPr>
          <p:cNvPr id="10" name="www.helvetic-studio.com"/>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dirty="0">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92E51E1-FD8B-9A4F-9849-68D3ADC71213}"/>
              </a:ext>
            </a:extLst>
          </p:cNvPr>
          <p:cNvSpPr/>
          <p:nvPr/>
        </p:nvSpPr>
        <p:spPr>
          <a:xfrm>
            <a:off x="-1" y="214314"/>
            <a:ext cx="1111567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E319F90-3CB3-464B-AFB8-260E22599247}"/>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dirty="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dirty="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dirty="0">
              <a:solidFill>
                <a:schemeClr val="tx1"/>
              </a:solidFill>
              <a:latin typeface="+mn-lt"/>
              <a:ea typeface="Helvetica Neue" charset="0"/>
              <a:cs typeface="Helvetica Neue" charset="0"/>
            </a:endParaRPr>
          </a:p>
        </p:txBody>
      </p:sp>
      <p:sp>
        <p:nvSpPr>
          <p:cNvPr id="3" name="TextBox 2">
            <a:extLst>
              <a:ext uri="{FF2B5EF4-FFF2-40B4-BE49-F238E27FC236}">
                <a16:creationId xmlns:a16="http://schemas.microsoft.com/office/drawing/2014/main" id="{3AA12730-1C98-6D47-97CA-18BF0AD94FF7}"/>
              </a:ext>
            </a:extLst>
          </p:cNvPr>
          <p:cNvSpPr txBox="1"/>
          <p:nvPr/>
        </p:nvSpPr>
        <p:spPr>
          <a:xfrm>
            <a:off x="1554476" y="2070299"/>
            <a:ext cx="6152252" cy="1754326"/>
          </a:xfrm>
          <a:prstGeom prst="rect">
            <a:avLst/>
          </a:prstGeom>
          <a:noFill/>
        </p:spPr>
        <p:txBody>
          <a:bodyPr wrap="square" lIns="0" rtlCol="0">
            <a:spAutoFit/>
          </a:bodyPr>
          <a:lstStyle/>
          <a:p>
            <a:pPr algn="ctr"/>
            <a:r>
              <a:rPr lang="en-AU" sz="5400" b="1" dirty="0">
                <a:solidFill>
                  <a:srgbClr val="005BAB"/>
                </a:solidFill>
                <a:latin typeface="Arial"/>
              </a:rPr>
              <a:t>About the Grant Opportunities</a:t>
            </a:r>
            <a:endParaRPr lang="en-US" sz="5400" b="1" dirty="0">
              <a:solidFill>
                <a:srgbClr val="005BAB"/>
              </a:solidFill>
              <a:latin typeface="Arial"/>
            </a:endParaRPr>
          </a:p>
        </p:txBody>
      </p:sp>
      <p:sp>
        <p:nvSpPr>
          <p:cNvPr id="5" name="TextBox 4">
            <a:extLst>
              <a:ext uri="{FF2B5EF4-FFF2-40B4-BE49-F238E27FC236}">
                <a16:creationId xmlns:a16="http://schemas.microsoft.com/office/drawing/2014/main" id="{57CA647B-F870-D823-0D69-10B74B1B42E9}"/>
              </a:ext>
            </a:extLst>
          </p:cNvPr>
          <p:cNvSpPr txBox="1"/>
          <p:nvPr/>
        </p:nvSpPr>
        <p:spPr>
          <a:xfrm>
            <a:off x="11752976" y="283167"/>
            <a:ext cx="320175" cy="369332"/>
          </a:xfrm>
          <a:prstGeom prst="rect">
            <a:avLst/>
          </a:prstGeom>
          <a:noFill/>
        </p:spPr>
        <p:txBody>
          <a:bodyPr wrap="square" rtlCol="0">
            <a:spAutoFit/>
          </a:bodyPr>
          <a:lstStyle/>
          <a:p>
            <a:fld id="{B5881CE8-C988-4A5E-B167-15EF5F6BCE73}" type="slidenum">
              <a:rPr lang="en-AU" smtClean="0">
                <a:solidFill>
                  <a:schemeClr val="bg1"/>
                </a:solidFill>
              </a:rPr>
              <a:t>9</a:t>
            </a:fld>
            <a:endParaRPr lang="en-AU" dirty="0">
              <a:solidFill>
                <a:schemeClr val="bg1"/>
              </a:solidFill>
            </a:endParaRPr>
          </a:p>
        </p:txBody>
      </p:sp>
    </p:spTree>
    <p:extLst>
      <p:ext uri="{BB962C8B-B14F-4D97-AF65-F5344CB8AC3E}">
        <p14:creationId xmlns:p14="http://schemas.microsoft.com/office/powerpoint/2010/main" val="4216044464"/>
      </p:ext>
    </p:extLst>
  </p:cSld>
  <p:clrMapOvr>
    <a:masterClrMapping/>
  </p:clrMapOvr>
</p:sld>
</file>

<file path=ppt/theme/theme1.xml><?xml version="1.0" encoding="utf-8"?>
<a:theme xmlns:a="http://schemas.openxmlformats.org/drawingml/2006/main" name="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B0B12D2F0A044930B7F0ED9CD8462" ma:contentTypeVersion="20" ma:contentTypeDescription="Create a new document." ma:contentTypeScope="" ma:versionID="8f7d9e9be767a787025ed14c527cabb1">
  <xsd:schema xmlns:xsd="http://www.w3.org/2001/XMLSchema" xmlns:xs="http://www.w3.org/2001/XMLSchema" xmlns:p="http://schemas.microsoft.com/office/2006/metadata/properties" xmlns:ns2="66b98d56-25b7-479b-bf58-c8a0702ccf2c" xmlns:ns3="3e9090f6-0245-48e3-bd19-46cc0b4d31f0" targetNamespace="http://schemas.microsoft.com/office/2006/metadata/properties" ma:root="true" ma:fieldsID="f43b705ae144227d461193c751071834" ns2:_="" ns3:_="">
    <xsd:import namespace="66b98d56-25b7-479b-bf58-c8a0702ccf2c"/>
    <xsd:import namespace="3e9090f6-0245-48e3-bd19-46cc0b4d31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Trello" minOccurs="0"/>
                <xsd:element ref="ns3:MediaServiceLocation" minOccurs="0"/>
                <xsd:element ref="ns3:Category"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98d56-25b7-479b-bf58-c8a0702ccf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453538d-d5ab-4153-beec-42a8f73a9330}" ma:internalName="TaxCatchAll" ma:showField="CatchAllData" ma:web="66b98d56-25b7-479b-bf58-c8a0702ccf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e9090f6-0245-48e3-bd19-46cc0b4d31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Trello" ma:index="20" nillable="true" ma:displayName="Trello" ma:description="Link to Trello ticket" ma:format="Hyperlink" ma:internalName="Trello">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21" nillable="true" ma:displayName="Location" ma:internalName="MediaServiceLocation" ma:readOnly="true">
      <xsd:simpleType>
        <xsd:restriction base="dms:Text"/>
      </xsd:simpleType>
    </xsd:element>
    <xsd:element name="Category" ma:index="22" nillable="true" ma:displayName="Category" ma:format="Dropdown" ma:internalName="Category">
      <xsd:simpleType>
        <xsd:restriction base="dms:Choice">
          <xsd:enumeration value="Design Files"/>
          <xsd:enumeration value="Image Libraries"/>
          <xsd:enumeration value="Video Team"/>
          <xsd:enumeration value="Design Files - Corporate Comms Wallboards"/>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b98d56-25b7-479b-bf58-c8a0702ccf2c" xsi:nil="true"/>
    <Trello xmlns="3e9090f6-0245-48e3-bd19-46cc0b4d31f0">
      <Url xsi:nil="true"/>
      <Description xsi:nil="true"/>
    </Trello>
    <lcf76f155ced4ddcb4097134ff3c332f xmlns="3e9090f6-0245-48e3-bd19-46cc0b4d31f0">
      <Terms xmlns="http://schemas.microsoft.com/office/infopath/2007/PartnerControls"/>
    </lcf76f155ced4ddcb4097134ff3c332f>
    <Category xmlns="3e9090f6-0245-48e3-bd19-46cc0b4d31f0" xsi:nil="true"/>
  </documentManagement>
</p:properties>
</file>

<file path=customXml/itemProps1.xml><?xml version="1.0" encoding="utf-8"?>
<ds:datastoreItem xmlns:ds="http://schemas.openxmlformats.org/officeDocument/2006/customXml" ds:itemID="{E970F5ED-892D-4892-99B7-E1211778E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98d56-25b7-479b-bf58-c8a0702ccf2c"/>
    <ds:schemaRef ds:uri="3e9090f6-0245-48e3-bd19-46cc0b4d3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BE339F-BAD8-4A76-8A9B-1A7F5211AD39}">
  <ds:schemaRefs>
    <ds:schemaRef ds:uri="http://schemas.microsoft.com/sharepoint/v3/contenttype/forms"/>
  </ds:schemaRefs>
</ds:datastoreItem>
</file>

<file path=customXml/itemProps3.xml><?xml version="1.0" encoding="utf-8"?>
<ds:datastoreItem xmlns:ds="http://schemas.openxmlformats.org/officeDocument/2006/customXml" ds:itemID="{C029F1DE-711E-4FEC-B30C-4957D8EE3752}">
  <ds:schemaRefs>
    <ds:schemaRef ds:uri="http://purl.org/dc/elements/1.1/"/>
    <ds:schemaRef ds:uri="http://schemas.microsoft.com/office/infopath/2007/PartnerControls"/>
    <ds:schemaRef ds:uri="66b98d56-25b7-479b-bf58-c8a0702ccf2c"/>
    <ds:schemaRef ds:uri="http://schemas.microsoft.com/office/2006/metadata/properties"/>
    <ds:schemaRef ds:uri="http://purl.org/dc/terms/"/>
    <ds:schemaRef ds:uri="http://schemas.microsoft.com/office/2006/documentManagement/types"/>
    <ds:schemaRef ds:uri="http://schemas.openxmlformats.org/package/2006/metadata/core-properties"/>
    <ds:schemaRef ds:uri="3e9090f6-0245-48e3-bd19-46cc0b4d31f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DHAC-powerpoint-2023</Template>
  <TotalTime>2514</TotalTime>
  <Words>1480</Words>
  <Application>Microsoft Office PowerPoint</Application>
  <PresentationFormat>Widescreen</PresentationFormat>
  <Paragraphs>285</Paragraphs>
  <Slides>30</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 (Body)</vt:lpstr>
      <vt:lpstr>Calibri</vt:lpstr>
      <vt:lpstr>Courier New</vt:lpstr>
      <vt:lpstr>Helvetica</vt:lpstr>
      <vt:lpstr>Helvetica Neue</vt:lpstr>
      <vt:lpstr>Helvetica Neue UltraLight</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slides – Consumer Health Literacy and Health Professional Education Grant Opportunity Forum – QUDTP Program</dc:title>
  <dc:creator>Australian Government Department of Health and Aged Care</dc:creator>
  <cp:lastModifiedBy>ARNOLD, Max</cp:lastModifiedBy>
  <cp:revision>23</cp:revision>
  <cp:lastPrinted>2018-09-20T02:29:20Z</cp:lastPrinted>
  <dcterms:created xsi:type="dcterms:W3CDTF">2024-02-23T03:52:27Z</dcterms:created>
  <dcterms:modified xsi:type="dcterms:W3CDTF">2024-04-30T04:30:31Z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ction">
    <vt:lpwstr>5;#PCPD CC Corporate Communication SN|73cff0d0-7b20-43e0-ad96-75a3b55de641</vt:lpwstr>
  </property>
  <property fmtid="{D5CDD505-2E9C-101B-9397-08002B2CF9AE}" pid="3" name="ContentTypeId">
    <vt:lpwstr>0x010100BA077CDBE4B4694FA79604431A628248</vt:lpwstr>
  </property>
  <property fmtid="{D5CDD505-2E9C-101B-9397-08002B2CF9AE}" pid="4" name="_dlc_DocIdItemGuid">
    <vt:lpwstr>44a230fd-fa4f-4291-89e0-e57edd2430d9</vt:lpwstr>
  </property>
  <property fmtid="{D5CDD505-2E9C-101B-9397-08002B2CF9AE}" pid="5" name="Keywords1">
    <vt:lpwstr>4;#visual identity|a54ebda2-a0fd-45ec-8fc0-1cf31001b526;#48;#Presentation|4aa1c64d-65dd-4587-b2fe-b758d053021e</vt:lpwstr>
  </property>
  <property fmtid="{D5CDD505-2E9C-101B-9397-08002B2CF9AE}" pid="6" name="Information type">
    <vt:lpwstr>42;#Template|0635ea83-9a41-497c-9b11-d9d7178dcab7</vt:lpwstr>
  </property>
  <property fmtid="{D5CDD505-2E9C-101B-9397-08002B2CF9AE}" pid="7" name="MediaServiceImageTags">
    <vt:lpwstr/>
  </property>
</Properties>
</file>