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56" r:id="rId5"/>
    <p:sldId id="260" r:id="rId6"/>
    <p:sldId id="273" r:id="rId7"/>
    <p:sldId id="284" r:id="rId8"/>
    <p:sldId id="287" r:id="rId9"/>
    <p:sldId id="285" r:id="rId10"/>
    <p:sldId id="282" r:id="rId11"/>
    <p:sldId id="264" r:id="rId12"/>
    <p:sldId id="263" r:id="rId13"/>
    <p:sldId id="265" r:id="rId14"/>
    <p:sldId id="278" r:id="rId15"/>
    <p:sldId id="288" r:id="rId16"/>
    <p:sldId id="289" r:id="rId17"/>
    <p:sldId id="399" r:id="rId18"/>
    <p:sldId id="292" r:id="rId19"/>
    <p:sldId id="386" r:id="rId20"/>
    <p:sldId id="279" r:id="rId21"/>
    <p:sldId id="400" r:id="rId22"/>
    <p:sldId id="274" r:id="rId23"/>
    <p:sldId id="401" r:id="rId24"/>
    <p:sldId id="277" r:id="rId25"/>
    <p:sldId id="275" r:id="rId26"/>
    <p:sldId id="276" r:id="rId27"/>
    <p:sldId id="402" r:id="rId28"/>
    <p:sldId id="272" r:id="rId29"/>
    <p:sldId id="403" r:id="rId30"/>
    <p:sldId id="404" r:id="rId31"/>
    <p:sldId id="405" r:id="rId32"/>
    <p:sldId id="406" r:id="rId33"/>
    <p:sldId id="283" r:id="rId34"/>
    <p:sldId id="281" r:id="rId35"/>
    <p:sldId id="286" r:id="rId36"/>
    <p:sldId id="269" r:id="rId37"/>
    <p:sldId id="267" r:id="rId38"/>
    <p:sldId id="407" r:id="rId39"/>
    <p:sldId id="2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AH, Olivia" initials="CO" lastIdx="12" clrIdx="0">
    <p:extLst>
      <p:ext uri="{19B8F6BF-5375-455C-9EA6-DF929625EA0E}">
        <p15:presenceInfo xmlns:p15="http://schemas.microsoft.com/office/powerpoint/2012/main" userId="S::Olivia.CARAH@Health.gov.au::7aef90ce-631b-40ef-af9c-5bb2d6c8a718" providerId="AD"/>
      </p:ext>
    </p:extLst>
  </p:cmAuthor>
  <p:cmAuthor id="2" name="MATTHEW, Rebecca" initials="MR" lastIdx="1" clrIdx="1">
    <p:extLst>
      <p:ext uri="{19B8F6BF-5375-455C-9EA6-DF929625EA0E}">
        <p15:presenceInfo xmlns:p15="http://schemas.microsoft.com/office/powerpoint/2012/main" userId="S::Rebecca.Matthew@health.gov.au::7a393b67-a07d-4cc3-a138-1285dff6d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545"/>
    <a:srgbClr val="00B4BE"/>
    <a:srgbClr val="000000"/>
    <a:srgbClr val="C5E2E5"/>
    <a:srgbClr val="66BDC6"/>
    <a:srgbClr val="8EC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15D89-D629-2651-D66D-4C94D88B0E40}" v="72" dt="2022-08-16T04:47:38.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0"/>
    <p:restoredTop sz="96327"/>
  </p:normalViewPr>
  <p:slideViewPr>
    <p:cSldViewPr snapToGrid="0" snapToObjects="1">
      <p:cViewPr>
        <p:scale>
          <a:sx n="104" d="100"/>
          <a:sy n="104" d="100"/>
        </p:scale>
        <p:origin x="1224" y="2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4" d="100"/>
          <a:sy n="134" d="100"/>
        </p:scale>
        <p:origin x="51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09317585301837"/>
          <c:y val="4.5584723476669441E-2"/>
          <c:w val="0.78055818022747159"/>
          <c:h val="0.64773449530216265"/>
        </c:manualLayout>
      </c:layout>
      <c:lineChart>
        <c:grouping val="standard"/>
        <c:varyColors val="0"/>
        <c:ser>
          <c:idx val="0"/>
          <c:order val="0"/>
          <c:tx>
            <c:strRef>
              <c:f>Sheet1!$B$1</c:f>
              <c:strCache>
                <c:ptCount val="1"/>
                <c:pt idx="0">
                  <c:v>Column1</c:v>
                </c:pt>
              </c:strCache>
            </c:strRef>
          </c:tx>
          <c:spPr>
            <a:ln w="34925" cap="rnd">
              <a:solidFill>
                <a:schemeClr val="accent1"/>
              </a:solidFill>
              <a:round/>
            </a:ln>
            <a:effectLst/>
          </c:spPr>
          <c:marker>
            <c:symbol val="none"/>
          </c:marker>
          <c:cat>
            <c:numRef>
              <c:f>Sheet1!$A$2:$A$44</c:f>
              <c:numCache>
                <c:formatCode>[$-C09]dd\-mmm\-yy;@</c:formatCode>
                <c:ptCount val="43"/>
                <c:pt idx="0">
                  <c:v>44889</c:v>
                </c:pt>
                <c:pt idx="1">
                  <c:v>44888</c:v>
                </c:pt>
                <c:pt idx="2">
                  <c:v>44887</c:v>
                </c:pt>
                <c:pt idx="3">
                  <c:v>44886</c:v>
                </c:pt>
                <c:pt idx="4">
                  <c:v>44884</c:v>
                </c:pt>
                <c:pt idx="5">
                  <c:v>44883</c:v>
                </c:pt>
                <c:pt idx="6">
                  <c:v>44882</c:v>
                </c:pt>
                <c:pt idx="7">
                  <c:v>44881</c:v>
                </c:pt>
                <c:pt idx="8">
                  <c:v>44880</c:v>
                </c:pt>
                <c:pt idx="9">
                  <c:v>44879</c:v>
                </c:pt>
                <c:pt idx="10">
                  <c:v>44878</c:v>
                </c:pt>
                <c:pt idx="11">
                  <c:v>44876</c:v>
                </c:pt>
                <c:pt idx="12">
                  <c:v>44875</c:v>
                </c:pt>
                <c:pt idx="13">
                  <c:v>44874</c:v>
                </c:pt>
                <c:pt idx="14">
                  <c:v>44873</c:v>
                </c:pt>
                <c:pt idx="15">
                  <c:v>44872</c:v>
                </c:pt>
                <c:pt idx="16">
                  <c:v>44871</c:v>
                </c:pt>
                <c:pt idx="17">
                  <c:v>44870</c:v>
                </c:pt>
                <c:pt idx="18">
                  <c:v>44869</c:v>
                </c:pt>
                <c:pt idx="19">
                  <c:v>44868</c:v>
                </c:pt>
                <c:pt idx="20">
                  <c:v>44867</c:v>
                </c:pt>
                <c:pt idx="21">
                  <c:v>44866</c:v>
                </c:pt>
                <c:pt idx="22">
                  <c:v>44865</c:v>
                </c:pt>
                <c:pt idx="23">
                  <c:v>44864</c:v>
                </c:pt>
                <c:pt idx="24">
                  <c:v>44863</c:v>
                </c:pt>
                <c:pt idx="25">
                  <c:v>44862</c:v>
                </c:pt>
                <c:pt idx="26">
                  <c:v>44861</c:v>
                </c:pt>
                <c:pt idx="27">
                  <c:v>44860</c:v>
                </c:pt>
                <c:pt idx="28">
                  <c:v>44859</c:v>
                </c:pt>
                <c:pt idx="29">
                  <c:v>44858</c:v>
                </c:pt>
                <c:pt idx="30">
                  <c:v>44856</c:v>
                </c:pt>
                <c:pt idx="31">
                  <c:v>44855</c:v>
                </c:pt>
                <c:pt idx="32">
                  <c:v>44854</c:v>
                </c:pt>
                <c:pt idx="33">
                  <c:v>44853</c:v>
                </c:pt>
                <c:pt idx="34">
                  <c:v>44852</c:v>
                </c:pt>
                <c:pt idx="35">
                  <c:v>44848</c:v>
                </c:pt>
                <c:pt idx="36">
                  <c:v>44847</c:v>
                </c:pt>
                <c:pt idx="37">
                  <c:v>44846</c:v>
                </c:pt>
                <c:pt idx="38">
                  <c:v>44845</c:v>
                </c:pt>
                <c:pt idx="39">
                  <c:v>44842</c:v>
                </c:pt>
                <c:pt idx="40">
                  <c:v>44841</c:v>
                </c:pt>
                <c:pt idx="41">
                  <c:v>44839</c:v>
                </c:pt>
                <c:pt idx="42">
                  <c:v>44838</c:v>
                </c:pt>
              </c:numCache>
            </c:numRef>
          </c:cat>
          <c:val>
            <c:numRef>
              <c:f>Sheet1!$B$2:$B$44</c:f>
              <c:numCache>
                <c:formatCode>General</c:formatCode>
                <c:ptCount val="43"/>
                <c:pt idx="0">
                  <c:v>2</c:v>
                </c:pt>
                <c:pt idx="1">
                  <c:v>5</c:v>
                </c:pt>
                <c:pt idx="2">
                  <c:v>4</c:v>
                </c:pt>
                <c:pt idx="3">
                  <c:v>6</c:v>
                </c:pt>
                <c:pt idx="4">
                  <c:v>1</c:v>
                </c:pt>
                <c:pt idx="5">
                  <c:v>1</c:v>
                </c:pt>
                <c:pt idx="6">
                  <c:v>2</c:v>
                </c:pt>
                <c:pt idx="7">
                  <c:v>11</c:v>
                </c:pt>
                <c:pt idx="8">
                  <c:v>16</c:v>
                </c:pt>
                <c:pt idx="9">
                  <c:v>1</c:v>
                </c:pt>
                <c:pt idx="10">
                  <c:v>1</c:v>
                </c:pt>
                <c:pt idx="11">
                  <c:v>8</c:v>
                </c:pt>
                <c:pt idx="12">
                  <c:v>5</c:v>
                </c:pt>
                <c:pt idx="13">
                  <c:v>14</c:v>
                </c:pt>
                <c:pt idx="14">
                  <c:v>11</c:v>
                </c:pt>
                <c:pt idx="15">
                  <c:v>16</c:v>
                </c:pt>
                <c:pt idx="16">
                  <c:v>4</c:v>
                </c:pt>
                <c:pt idx="17">
                  <c:v>11</c:v>
                </c:pt>
                <c:pt idx="18">
                  <c:v>643</c:v>
                </c:pt>
                <c:pt idx="19">
                  <c:v>254</c:v>
                </c:pt>
                <c:pt idx="20">
                  <c:v>110</c:v>
                </c:pt>
                <c:pt idx="21">
                  <c:v>57</c:v>
                </c:pt>
                <c:pt idx="22">
                  <c:v>37</c:v>
                </c:pt>
                <c:pt idx="23">
                  <c:v>4</c:v>
                </c:pt>
                <c:pt idx="24">
                  <c:v>3</c:v>
                </c:pt>
                <c:pt idx="25">
                  <c:v>25</c:v>
                </c:pt>
                <c:pt idx="26">
                  <c:v>29</c:v>
                </c:pt>
                <c:pt idx="27">
                  <c:v>21</c:v>
                </c:pt>
                <c:pt idx="28">
                  <c:v>12</c:v>
                </c:pt>
                <c:pt idx="29">
                  <c:v>12</c:v>
                </c:pt>
                <c:pt idx="30">
                  <c:v>1</c:v>
                </c:pt>
                <c:pt idx="31">
                  <c:v>9</c:v>
                </c:pt>
                <c:pt idx="32">
                  <c:v>7</c:v>
                </c:pt>
                <c:pt idx="33">
                  <c:v>4</c:v>
                </c:pt>
                <c:pt idx="34">
                  <c:v>9</c:v>
                </c:pt>
                <c:pt idx="35">
                  <c:v>4</c:v>
                </c:pt>
                <c:pt idx="36">
                  <c:v>2</c:v>
                </c:pt>
                <c:pt idx="37">
                  <c:v>2</c:v>
                </c:pt>
                <c:pt idx="38">
                  <c:v>4</c:v>
                </c:pt>
                <c:pt idx="39">
                  <c:v>1</c:v>
                </c:pt>
                <c:pt idx="40">
                  <c:v>1</c:v>
                </c:pt>
                <c:pt idx="41">
                  <c:v>1</c:v>
                </c:pt>
                <c:pt idx="42">
                  <c:v>1</c:v>
                </c:pt>
              </c:numCache>
            </c:numRef>
          </c:val>
          <c:smooth val="0"/>
          <c:extLst>
            <c:ext xmlns:c16="http://schemas.microsoft.com/office/drawing/2014/chart" uri="{C3380CC4-5D6E-409C-BE32-E72D297353CC}">
              <c16:uniqueId val="{00000000-311D-4B5D-8E04-16FDC53E94C0}"/>
            </c:ext>
          </c:extLst>
        </c:ser>
        <c:dLbls>
          <c:showLegendKey val="0"/>
          <c:showVal val="0"/>
          <c:showCatName val="0"/>
          <c:showSerName val="0"/>
          <c:showPercent val="0"/>
          <c:showBubbleSize val="0"/>
        </c:dLbls>
        <c:smooth val="0"/>
        <c:axId val="558782024"/>
        <c:axId val="383398904"/>
      </c:lineChart>
      <c:dateAx>
        <c:axId val="558782024"/>
        <c:scaling>
          <c:orientation val="minMax"/>
        </c:scaling>
        <c:delete val="0"/>
        <c:axPos val="b"/>
        <c:title>
          <c:tx>
            <c:rich>
              <a:bodyPr rot="0" spcFirstLastPara="1" vertOverflow="ellipsis" vert="horz" wrap="square" anchor="ctr" anchorCtr="1"/>
              <a:lstStyle/>
              <a:p>
                <a:pPr>
                  <a:defRPr sz="12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200" b="0" i="1" dirty="0">
                    <a:solidFill>
                      <a:srgbClr val="1E1545"/>
                    </a:solidFill>
                    <a:latin typeface="Arial" panose="020B0604020202020204" pitchFamily="34" charset="0"/>
                    <a:cs typeface="Arial" panose="020B0604020202020204" pitchFamily="34" charset="0"/>
                  </a:rPr>
                  <a:t>Submission date</a:t>
                </a:r>
              </a:p>
            </c:rich>
          </c:tx>
          <c:layout>
            <c:manualLayout>
              <c:xMode val="edge"/>
              <c:yMode val="edge"/>
              <c:x val="0.38983048993875763"/>
              <c:y val="0.86629577140674963"/>
            </c:manualLayout>
          </c:layout>
          <c:overlay val="0"/>
          <c:spPr>
            <a:noFill/>
            <a:ln>
              <a:noFill/>
            </a:ln>
            <a:effectLst/>
          </c:spPr>
          <c:txPr>
            <a:bodyPr rot="0" spcFirstLastPara="1" vertOverflow="ellipsis" vert="horz" wrap="square" anchor="ctr" anchorCtr="1"/>
            <a:lstStyle/>
            <a:p>
              <a:pPr>
                <a:defRPr sz="12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C09]dd\-mmm\-yy;@" sourceLinked="1"/>
        <c:majorTickMark val="none"/>
        <c:minorTickMark val="none"/>
        <c:tickLblPos val="nextTo"/>
        <c:spPr>
          <a:noFill/>
          <a:ln w="9525" cap="flat" cmpd="sng" algn="ctr">
            <a:solidFill>
              <a:srgbClr val="1E1545"/>
            </a:solidFill>
            <a:round/>
          </a:ln>
          <a:effectLst/>
        </c:spPr>
        <c:txPr>
          <a:bodyPr rot="-60000000" spcFirstLastPara="1" vertOverflow="ellipsis" vert="horz" wrap="square" anchor="ctr" anchorCtr="1"/>
          <a:lstStyle/>
          <a:p>
            <a:pPr>
              <a:defRPr sz="1000" b="1" i="0" u="none" strike="noStrike" kern="1200" baseline="0">
                <a:solidFill>
                  <a:srgbClr val="1E1545"/>
                </a:solidFill>
                <a:latin typeface="Arial" panose="020B0604020202020204" pitchFamily="34" charset="0"/>
                <a:ea typeface="+mn-ea"/>
                <a:cs typeface="Arial" panose="020B0604020202020204" pitchFamily="34" charset="0"/>
              </a:defRPr>
            </a:pPr>
            <a:endParaRPr lang="en-US"/>
          </a:p>
        </c:txPr>
        <c:crossAx val="383398904"/>
        <c:crosses val="autoZero"/>
        <c:auto val="1"/>
        <c:lblOffset val="100"/>
        <c:baseTimeUnit val="days"/>
      </c:dateAx>
      <c:valAx>
        <c:axId val="383398904"/>
        <c:scaling>
          <c:orientation val="minMax"/>
        </c:scaling>
        <c:delete val="0"/>
        <c:axPos val="l"/>
        <c:majorGridlines>
          <c:spPr>
            <a:ln w="9525" cap="flat" cmpd="sng" algn="ctr">
              <a:solidFill>
                <a:srgbClr val="1E1545"/>
              </a:solidFill>
              <a:round/>
            </a:ln>
            <a:effectLst/>
          </c:spPr>
        </c:majorGridlines>
        <c:title>
          <c:tx>
            <c:rich>
              <a:bodyPr rot="-5400000" spcFirstLastPara="1" vertOverflow="ellipsis" vert="horz" wrap="square" anchor="ctr" anchorCtr="1"/>
              <a:lstStyle/>
              <a:p>
                <a:pPr>
                  <a:defRPr sz="1200" b="0" i="1" u="none" strike="noStrike" kern="1200" baseline="0">
                    <a:solidFill>
                      <a:srgbClr val="1E1545"/>
                    </a:solidFill>
                    <a:latin typeface="Arial" panose="020B0604020202020204" pitchFamily="34" charset="0"/>
                    <a:ea typeface="+mn-ea"/>
                    <a:cs typeface="Arial" panose="020B0604020202020204" pitchFamily="34" charset="0"/>
                  </a:defRPr>
                </a:pPr>
                <a:r>
                  <a:rPr lang="en-AU" sz="1200" b="0" i="1">
                    <a:solidFill>
                      <a:srgbClr val="1E1545"/>
                    </a:solidFill>
                    <a:latin typeface="Arial" panose="020B0604020202020204" pitchFamily="34" charset="0"/>
                    <a:cs typeface="Arial" panose="020B0604020202020204" pitchFamily="34" charset="0"/>
                  </a:rPr>
                  <a:t>QFRs submitted</a:t>
                </a:r>
              </a:p>
            </c:rich>
          </c:tx>
          <c:layout>
            <c:manualLayout>
              <c:xMode val="edge"/>
              <c:yMode val="edge"/>
              <c:x val="1.9444444444444445E-2"/>
              <c:y val="0.22247985600564585"/>
            </c:manualLayout>
          </c:layout>
          <c:overlay val="0"/>
          <c:spPr>
            <a:noFill/>
            <a:ln>
              <a:noFill/>
            </a:ln>
            <a:effectLst/>
          </c:spPr>
          <c:txPr>
            <a:bodyPr rot="-5400000" spcFirstLastPara="1" vertOverflow="ellipsis" vert="horz" wrap="square" anchor="ctr" anchorCtr="1"/>
            <a:lstStyle/>
            <a:p>
              <a:pPr>
                <a:defRPr sz="1200" b="0" i="1" u="none" strike="noStrike" kern="1200" baseline="0">
                  <a:solidFill>
                    <a:srgbClr val="1E1545"/>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rgbClr val="1E1545"/>
                </a:solidFill>
                <a:latin typeface="Arial" panose="020B0604020202020204" pitchFamily="34" charset="0"/>
                <a:ea typeface="+mn-ea"/>
                <a:cs typeface="Arial" panose="020B0604020202020204" pitchFamily="34" charset="0"/>
              </a:defRPr>
            </a:pPr>
            <a:endParaRPr lang="en-US"/>
          </a:p>
        </c:txPr>
        <c:crossAx val="558782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Sheet1!$A$1:$A$4</c:f>
              <c:strCache>
                <c:ptCount val="4"/>
                <c:pt idx="0">
                  <c:v>Residential</c:v>
                </c:pt>
                <c:pt idx="1">
                  <c:v>Res + Home Care</c:v>
                </c:pt>
                <c:pt idx="2">
                  <c:v>NATSI</c:v>
                </c:pt>
                <c:pt idx="3">
                  <c:v>Home Care</c:v>
                </c:pt>
              </c:strCache>
            </c:strRef>
          </c:cat>
          <c:val>
            <c:numRef>
              <c:f>Sheet1!$B$1:$B$4</c:f>
              <c:numCache>
                <c:formatCode>General</c:formatCode>
                <c:ptCount val="4"/>
                <c:pt idx="0">
                  <c:v>44</c:v>
                </c:pt>
                <c:pt idx="1">
                  <c:v>12</c:v>
                </c:pt>
                <c:pt idx="2">
                  <c:v>5</c:v>
                </c:pt>
                <c:pt idx="3">
                  <c:v>136</c:v>
                </c:pt>
              </c:numCache>
            </c:numRef>
          </c:val>
          <c:extLst>
            <c:ext xmlns:c16="http://schemas.microsoft.com/office/drawing/2014/chart" uri="{C3380CC4-5D6E-409C-BE32-E72D297353CC}">
              <c16:uniqueId val="{00000000-9EFD-4B13-B408-DF18DCD7C308}"/>
            </c:ext>
          </c:extLst>
        </c:ser>
        <c:dLbls>
          <c:showLegendKey val="0"/>
          <c:showVal val="0"/>
          <c:showCatName val="0"/>
          <c:showSerName val="0"/>
          <c:showPercent val="0"/>
          <c:showBubbleSize val="0"/>
        </c:dLbls>
        <c:gapWidth val="219"/>
        <c:overlap val="-27"/>
        <c:axId val="23870688"/>
        <c:axId val="23882336"/>
      </c:barChart>
      <c:catAx>
        <c:axId val="2387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3882336"/>
        <c:crosses val="autoZero"/>
        <c:auto val="1"/>
        <c:lblAlgn val="ctr"/>
        <c:lblOffset val="100"/>
        <c:noMultiLvlLbl val="0"/>
      </c:catAx>
      <c:valAx>
        <c:axId val="2388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387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5 (very easy)</c:v>
                </c:pt>
                <c:pt idx="1">
                  <c:v>4 (easy)</c:v>
                </c:pt>
                <c:pt idx="2">
                  <c:v>3 (moderate)</c:v>
                </c:pt>
                <c:pt idx="3">
                  <c:v>2 (difficult)</c:v>
                </c:pt>
                <c:pt idx="4">
                  <c:v>1 (very difficult)</c:v>
                </c:pt>
              </c:strCache>
            </c:strRef>
          </c:cat>
          <c:val>
            <c:numRef>
              <c:f>Sheet1!$B$2:$B$6</c:f>
              <c:numCache>
                <c:formatCode>General</c:formatCode>
                <c:ptCount val="5"/>
                <c:pt idx="0">
                  <c:v>0</c:v>
                </c:pt>
                <c:pt idx="1">
                  <c:v>3</c:v>
                </c:pt>
                <c:pt idx="2">
                  <c:v>2</c:v>
                </c:pt>
                <c:pt idx="3">
                  <c:v>0</c:v>
                </c:pt>
              </c:numCache>
            </c:numRef>
          </c:val>
          <c:extLst>
            <c:ext xmlns:c16="http://schemas.microsoft.com/office/drawing/2014/chart" uri="{C3380CC4-5D6E-409C-BE32-E72D297353CC}">
              <c16:uniqueId val="{00000000-1932-404D-AA62-55AC7588FD95}"/>
            </c:ext>
          </c:extLst>
        </c:ser>
        <c:ser>
          <c:idx val="1"/>
          <c:order val="1"/>
          <c:tx>
            <c:strRef>
              <c:f>Sheet1!$C$1</c:f>
              <c:strCache>
                <c:ptCount val="1"/>
                <c:pt idx="0">
                  <c:v>Column2</c:v>
                </c:pt>
              </c:strCache>
            </c:strRef>
          </c:tx>
          <c:spPr>
            <a:solidFill>
              <a:srgbClr val="8ECAD2"/>
            </a:solidFill>
            <a:ln>
              <a:noFill/>
            </a:ln>
            <a:effectLst/>
          </c:spPr>
          <c:invertIfNegative val="0"/>
          <c:cat>
            <c:strRef>
              <c:f>Sheet1!$A$2:$A$6</c:f>
              <c:strCache>
                <c:ptCount val="5"/>
                <c:pt idx="0">
                  <c:v>5 (very easy)</c:v>
                </c:pt>
                <c:pt idx="1">
                  <c:v>4 (easy)</c:v>
                </c:pt>
                <c:pt idx="2">
                  <c:v>3 (moderate)</c:v>
                </c:pt>
                <c:pt idx="3">
                  <c:v>2 (difficult)</c:v>
                </c:pt>
                <c:pt idx="4">
                  <c:v>1 (very difficult)</c:v>
                </c:pt>
              </c:strCache>
            </c:strRef>
          </c:cat>
          <c:val>
            <c:numRef>
              <c:f>Sheet1!$C$2:$C$6</c:f>
              <c:numCache>
                <c:formatCode>General</c:formatCode>
                <c:ptCount val="5"/>
              </c:numCache>
            </c:numRef>
          </c:val>
          <c:extLst>
            <c:ext xmlns:c16="http://schemas.microsoft.com/office/drawing/2014/chart" uri="{C3380CC4-5D6E-409C-BE32-E72D297353CC}">
              <c16:uniqueId val="{00000001-1932-404D-AA62-55AC7588FD95}"/>
            </c:ext>
          </c:extLst>
        </c:ser>
        <c:ser>
          <c:idx val="2"/>
          <c:order val="2"/>
          <c:tx>
            <c:strRef>
              <c:f>Sheet1!$D$1</c:f>
              <c:strCache>
                <c:ptCount val="1"/>
                <c:pt idx="0">
                  <c:v>Column3</c:v>
                </c:pt>
              </c:strCache>
            </c:strRef>
          </c:tx>
          <c:spPr>
            <a:solidFill>
              <a:srgbClr val="C5E2E5"/>
            </a:solidFill>
            <a:ln>
              <a:noFill/>
            </a:ln>
            <a:effectLst/>
          </c:spPr>
          <c:invertIfNegative val="0"/>
          <c:cat>
            <c:strRef>
              <c:f>Sheet1!$A$2:$A$6</c:f>
              <c:strCache>
                <c:ptCount val="5"/>
                <c:pt idx="0">
                  <c:v>5 (very easy)</c:v>
                </c:pt>
                <c:pt idx="1">
                  <c:v>4 (easy)</c:v>
                </c:pt>
                <c:pt idx="2">
                  <c:v>3 (moderate)</c:v>
                </c:pt>
                <c:pt idx="3">
                  <c:v>2 (difficult)</c:v>
                </c:pt>
                <c:pt idx="4">
                  <c:v>1 (very difficult)</c:v>
                </c:pt>
              </c:strCache>
            </c:strRef>
          </c:cat>
          <c:val>
            <c:numRef>
              <c:f>Sheet1!$D$2:$D$6</c:f>
              <c:numCache>
                <c:formatCode>General</c:formatCode>
                <c:ptCount val="5"/>
              </c:numCache>
            </c:numRef>
          </c:val>
          <c:extLst>
            <c:ext xmlns:c16="http://schemas.microsoft.com/office/drawing/2014/chart" uri="{C3380CC4-5D6E-409C-BE32-E72D297353CC}">
              <c16:uniqueId val="{00000002-1932-404D-AA62-55AC7588FD95}"/>
            </c:ext>
          </c:extLst>
        </c:ser>
        <c:dLbls>
          <c:showLegendKey val="0"/>
          <c:showVal val="0"/>
          <c:showCatName val="0"/>
          <c:showSerName val="0"/>
          <c:showPercent val="0"/>
          <c:showBubbleSize val="0"/>
        </c:dLbls>
        <c:gapWidth val="105"/>
        <c:overlap val="52"/>
        <c:axId val="1274700895"/>
        <c:axId val="1266079375"/>
      </c:barChart>
      <c:catAx>
        <c:axId val="1274700895"/>
        <c:scaling>
          <c:orientation val="minMax"/>
        </c:scaling>
        <c:delete val="0"/>
        <c:axPos val="l"/>
        <c:title>
          <c:tx>
            <c:rich>
              <a:bodyPr rot="-5400000" spcFirstLastPara="1" vertOverflow="ellipsis" vert="horz" wrap="square" anchor="ctr" anchorCtr="1"/>
              <a:lstStyle/>
              <a:p>
                <a:pPr>
                  <a:defRPr sz="1200" b="0" i="1" u="none" strike="noStrike" kern="1200" baseline="0">
                    <a:solidFill>
                      <a:srgbClr val="1E1545"/>
                    </a:solidFill>
                    <a:latin typeface="Arial" panose="020B0604020202020204" pitchFamily="34" charset="0"/>
                    <a:ea typeface="+mn-ea"/>
                    <a:cs typeface="Arial" panose="020B0604020202020204" pitchFamily="34" charset="0"/>
                  </a:defRPr>
                </a:pPr>
                <a:r>
                  <a:rPr lang="en-AU" sz="1200" i="1" dirty="0">
                    <a:solidFill>
                      <a:srgbClr val="1E1545"/>
                    </a:solidFill>
                    <a:latin typeface="Arial" panose="020B0604020202020204" pitchFamily="34" charset="0"/>
                    <a:cs typeface="Arial" panose="020B0604020202020204" pitchFamily="34" charset="0"/>
                  </a:rPr>
                  <a:t>Level</a:t>
                </a:r>
                <a:r>
                  <a:rPr lang="en-AU" sz="1200" i="1" baseline="0" dirty="0">
                    <a:solidFill>
                      <a:srgbClr val="1E1545"/>
                    </a:solidFill>
                    <a:latin typeface="Arial" panose="020B0604020202020204" pitchFamily="34" charset="0"/>
                    <a:cs typeface="Arial" panose="020B0604020202020204" pitchFamily="34" charset="0"/>
                  </a:rPr>
                  <a:t> of ease/difficulty</a:t>
                </a:r>
                <a:endParaRPr lang="en-AU" sz="1200" i="1" dirty="0">
                  <a:solidFill>
                    <a:srgbClr val="1E1545"/>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1" u="none" strike="noStrike" kern="1200" baseline="0">
                  <a:solidFill>
                    <a:srgbClr val="1E1545"/>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1E1545"/>
                </a:solidFill>
                <a:latin typeface="Arial" panose="020B0604020202020204" pitchFamily="34" charset="0"/>
                <a:ea typeface="+mn-ea"/>
                <a:cs typeface="Arial" panose="020B0604020202020204" pitchFamily="34" charset="0"/>
              </a:defRPr>
            </a:pPr>
            <a:endParaRPr lang="en-US"/>
          </a:p>
        </c:txPr>
        <c:crossAx val="1266079375"/>
        <c:crosses val="autoZero"/>
        <c:auto val="1"/>
        <c:lblAlgn val="ctr"/>
        <c:lblOffset val="100"/>
        <c:noMultiLvlLbl val="0"/>
      </c:catAx>
      <c:valAx>
        <c:axId val="1266079375"/>
        <c:scaling>
          <c:orientation val="minMax"/>
        </c:scaling>
        <c:delete val="0"/>
        <c:axPos val="b"/>
        <c:majorGridlines>
          <c:spPr>
            <a:ln w="3175" cap="flat" cmpd="sng" algn="ctr">
              <a:solidFill>
                <a:schemeClr val="tx1"/>
              </a:solidFill>
              <a:round/>
            </a:ln>
            <a:effectLst/>
          </c:spPr>
        </c:majorGridlines>
        <c:title>
          <c:tx>
            <c:rich>
              <a:bodyPr rot="0" spcFirstLastPara="1" vertOverflow="ellipsis" vert="horz" wrap="square" anchor="ctr" anchorCtr="1"/>
              <a:lstStyle/>
              <a:p>
                <a:pPr>
                  <a:defRPr sz="1200" b="0" i="1" u="none" strike="noStrike" kern="1200" baseline="0">
                    <a:solidFill>
                      <a:srgbClr val="1E1545"/>
                    </a:solidFill>
                    <a:latin typeface="Arial" panose="020B0604020202020204" pitchFamily="34" charset="0"/>
                    <a:ea typeface="+mn-ea"/>
                    <a:cs typeface="Arial" panose="020B0604020202020204" pitchFamily="34" charset="0"/>
                  </a:defRPr>
                </a:pPr>
                <a:r>
                  <a:rPr lang="en-AU" sz="1200" i="1" dirty="0">
                    <a:solidFill>
                      <a:srgbClr val="1E1545"/>
                    </a:solidFill>
                    <a:latin typeface="Arial" panose="020B0604020202020204" pitchFamily="34" charset="0"/>
                    <a:cs typeface="Arial" panose="020B0604020202020204" pitchFamily="34" charset="0"/>
                  </a:rPr>
                  <a:t>Participants</a:t>
                </a:r>
              </a:p>
            </c:rich>
          </c:tx>
          <c:overlay val="0"/>
          <c:spPr>
            <a:noFill/>
            <a:ln>
              <a:noFill/>
            </a:ln>
            <a:effectLst/>
          </c:spPr>
          <c:txPr>
            <a:bodyPr rot="0" spcFirstLastPara="1" vertOverflow="ellipsis" vert="horz" wrap="square" anchor="ctr" anchorCtr="1"/>
            <a:lstStyle/>
            <a:p>
              <a:pPr>
                <a:defRPr sz="1200" b="0" i="1" u="none" strike="noStrike" kern="1200" baseline="0">
                  <a:solidFill>
                    <a:srgbClr val="1E1545"/>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7470089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19E06-FAD2-214E-A9BB-B46689AFE7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7B42D5-BF9D-014C-9BC7-8BAA67C75B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B797A5-636D-F44E-9CED-36ADEF021419}" type="datetimeFigureOut">
              <a:rPr lang="en-US" smtClean="0"/>
              <a:t>12/14/2022</a:t>
            </a:fld>
            <a:endParaRPr lang="en-US"/>
          </a:p>
        </p:txBody>
      </p:sp>
      <p:sp>
        <p:nvSpPr>
          <p:cNvPr id="4" name="Footer Placeholder 3">
            <a:extLst>
              <a:ext uri="{FF2B5EF4-FFF2-40B4-BE49-F238E27FC236}">
                <a16:creationId xmlns:a16="http://schemas.microsoft.com/office/drawing/2014/main" id="{87435403-8D29-A740-A794-881E58DFF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2363AC-1D5C-5141-B34C-739F9F74E0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60A590-05C9-A94D-9CA8-61FC89B6F8ED}" type="slidenum">
              <a:rPr lang="en-US" smtClean="0"/>
              <a:t>‹#›</a:t>
            </a:fld>
            <a:endParaRPr lang="en-US"/>
          </a:p>
        </p:txBody>
      </p:sp>
    </p:spTree>
    <p:extLst>
      <p:ext uri="{BB962C8B-B14F-4D97-AF65-F5344CB8AC3E}">
        <p14:creationId xmlns:p14="http://schemas.microsoft.com/office/powerpoint/2010/main" val="314934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9CE1B-1D62-394B-8825-3A811B838BBA}"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4BA30-3FF5-9B47-9919-D1B429C856F8}" type="slidenum">
              <a:rPr lang="en-US" smtClean="0"/>
              <a:t>‹#›</a:t>
            </a:fld>
            <a:endParaRPr lang="en-US"/>
          </a:p>
        </p:txBody>
      </p:sp>
    </p:spTree>
    <p:extLst>
      <p:ext uri="{BB962C8B-B14F-4D97-AF65-F5344CB8AC3E}">
        <p14:creationId xmlns:p14="http://schemas.microsoft.com/office/powerpoint/2010/main" val="121339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34BA30-3FF5-9B47-9919-D1B429C856F8}" type="slidenum">
              <a:rPr lang="en-US" smtClean="0"/>
              <a:t>1</a:t>
            </a:fld>
            <a:endParaRPr lang="en-US"/>
          </a:p>
        </p:txBody>
      </p:sp>
    </p:spTree>
    <p:extLst>
      <p:ext uri="{BB962C8B-B14F-4D97-AF65-F5344CB8AC3E}">
        <p14:creationId xmlns:p14="http://schemas.microsoft.com/office/powerpoint/2010/main" val="383514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C7AD6-9C17-42AE-A435-AF0F7844387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05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34BA30-3FF5-9B47-9919-D1B429C856F8}" type="slidenum">
              <a:rPr lang="en-US" smtClean="0"/>
              <a:t>2</a:t>
            </a:fld>
            <a:endParaRPr lang="en-US"/>
          </a:p>
        </p:txBody>
      </p:sp>
    </p:spTree>
    <p:extLst>
      <p:ext uri="{BB962C8B-B14F-4D97-AF65-F5344CB8AC3E}">
        <p14:creationId xmlns:p14="http://schemas.microsoft.com/office/powerpoint/2010/main" val="190652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34BA30-3FF5-9B47-9919-D1B429C856F8}" type="slidenum">
              <a:rPr lang="en-US" smtClean="0"/>
              <a:t>4</a:t>
            </a:fld>
            <a:endParaRPr lang="en-US"/>
          </a:p>
        </p:txBody>
      </p:sp>
    </p:spTree>
    <p:extLst>
      <p:ext uri="{BB962C8B-B14F-4D97-AF65-F5344CB8AC3E}">
        <p14:creationId xmlns:p14="http://schemas.microsoft.com/office/powerpoint/2010/main" val="86599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7B34BA30-3FF5-9B47-9919-D1B429C856F8}" type="slidenum">
              <a:rPr lang="en-US" smtClean="0"/>
              <a:t>8</a:t>
            </a:fld>
            <a:endParaRPr lang="en-US"/>
          </a:p>
        </p:txBody>
      </p:sp>
    </p:spTree>
    <p:extLst>
      <p:ext uri="{BB962C8B-B14F-4D97-AF65-F5344CB8AC3E}">
        <p14:creationId xmlns:p14="http://schemas.microsoft.com/office/powerpoint/2010/main" val="183347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34BA30-3FF5-9B47-9919-D1B429C856F8}" type="slidenum">
              <a:rPr lang="en-US" smtClean="0"/>
              <a:t>9</a:t>
            </a:fld>
            <a:endParaRPr lang="en-US"/>
          </a:p>
        </p:txBody>
      </p:sp>
    </p:spTree>
    <p:extLst>
      <p:ext uri="{BB962C8B-B14F-4D97-AF65-F5344CB8AC3E}">
        <p14:creationId xmlns:p14="http://schemas.microsoft.com/office/powerpoint/2010/main" val="369698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34BA30-3FF5-9B47-9919-D1B429C856F8}" type="slidenum">
              <a:rPr lang="en-US" smtClean="0"/>
              <a:t>10</a:t>
            </a:fld>
            <a:endParaRPr lang="en-US"/>
          </a:p>
        </p:txBody>
      </p:sp>
    </p:spTree>
    <p:extLst>
      <p:ext uri="{BB962C8B-B14F-4D97-AF65-F5344CB8AC3E}">
        <p14:creationId xmlns:p14="http://schemas.microsoft.com/office/powerpoint/2010/main" val="335933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34BA30-3FF5-9B47-9919-D1B429C856F8}" type="slidenum">
              <a:rPr lang="en-US" smtClean="0"/>
              <a:t>13</a:t>
            </a:fld>
            <a:endParaRPr lang="en-US"/>
          </a:p>
        </p:txBody>
      </p:sp>
    </p:spTree>
    <p:extLst>
      <p:ext uri="{BB962C8B-B14F-4D97-AF65-F5344CB8AC3E}">
        <p14:creationId xmlns:p14="http://schemas.microsoft.com/office/powerpoint/2010/main" val="360407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4BA30-3FF5-9B47-9919-D1B429C856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98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4BA30-3FF5-9B47-9919-D1B429C856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463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9512C1-16C5-7943-859C-78BB024D5C90}"/>
              </a:ext>
            </a:extLst>
          </p:cNvPr>
          <p:cNvSpPr/>
          <p:nvPr userDrawn="1"/>
        </p:nvSpPr>
        <p:spPr>
          <a:xfrm>
            <a:off x="0" y="0"/>
            <a:ext cx="12211877" cy="6858000"/>
          </a:xfrm>
          <a:prstGeom prst="rect">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p:txBody>
      </p:sp>
      <p:pic>
        <p:nvPicPr>
          <p:cNvPr id="21" name="Picture 20" descr="Icon&#10;&#10;Description automatically generated">
            <a:extLst>
              <a:ext uri="{FF2B5EF4-FFF2-40B4-BE49-F238E27FC236}">
                <a16:creationId xmlns:a16="http://schemas.microsoft.com/office/drawing/2014/main" id="{42FE0E15-BE93-2F4E-A802-A51161D818F7}"/>
              </a:ext>
            </a:extLst>
          </p:cNvPr>
          <p:cNvPicPr>
            <a:picLocks noChangeAspect="1"/>
          </p:cNvPicPr>
          <p:nvPr userDrawn="1"/>
        </p:nvPicPr>
        <p:blipFill>
          <a:blip r:embed="rId2"/>
          <a:stretch>
            <a:fillRect/>
          </a:stretch>
        </p:blipFill>
        <p:spPr>
          <a:xfrm>
            <a:off x="328104" y="6254675"/>
            <a:ext cx="430036" cy="430036"/>
          </a:xfrm>
          <a:prstGeom prst="rect">
            <a:avLst/>
          </a:prstGeom>
        </p:spPr>
      </p:pic>
    </p:spTree>
    <p:extLst>
      <p:ext uri="{BB962C8B-B14F-4D97-AF65-F5344CB8AC3E}">
        <p14:creationId xmlns:p14="http://schemas.microsoft.com/office/powerpoint/2010/main" val="122915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78F723A-CEA0-9346-8DB4-6A4F3BD6EA34}"/>
              </a:ext>
            </a:extLst>
          </p:cNvPr>
          <p:cNvSpPr/>
          <p:nvPr userDrawn="1"/>
        </p:nvSpPr>
        <p:spPr>
          <a:xfrm>
            <a:off x="0" y="0"/>
            <a:ext cx="12192000" cy="6858000"/>
          </a:xfrm>
          <a:prstGeom prst="rect">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dirty="0">
              <a:solidFill>
                <a:srgbClr val="1E1545"/>
              </a:solidFill>
            </a:endParaRPr>
          </a:p>
        </p:txBody>
      </p:sp>
      <p:pic>
        <p:nvPicPr>
          <p:cNvPr id="14" name="Picture 13" descr="Icon&#10;&#10;Description automatically generated">
            <a:extLst>
              <a:ext uri="{FF2B5EF4-FFF2-40B4-BE49-F238E27FC236}">
                <a16:creationId xmlns:a16="http://schemas.microsoft.com/office/drawing/2014/main" id="{6F3B6124-0707-5348-80B0-4052CBAAC2EB}"/>
              </a:ext>
            </a:extLst>
          </p:cNvPr>
          <p:cNvPicPr>
            <a:picLocks noChangeAspect="1"/>
          </p:cNvPicPr>
          <p:nvPr userDrawn="1"/>
        </p:nvPicPr>
        <p:blipFill>
          <a:blip r:embed="rId2"/>
          <a:stretch>
            <a:fillRect/>
          </a:stretch>
        </p:blipFill>
        <p:spPr>
          <a:xfrm>
            <a:off x="328104" y="6254675"/>
            <a:ext cx="430036" cy="430036"/>
          </a:xfrm>
          <a:prstGeom prst="rect">
            <a:avLst/>
          </a:prstGeom>
        </p:spPr>
      </p:pic>
    </p:spTree>
    <p:extLst>
      <p:ext uri="{BB962C8B-B14F-4D97-AF65-F5344CB8AC3E}">
        <p14:creationId xmlns:p14="http://schemas.microsoft.com/office/powerpoint/2010/main" val="84483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1" name="Date Placeholder 3">
            <a:extLst>
              <a:ext uri="{FF2B5EF4-FFF2-40B4-BE49-F238E27FC236}">
                <a16:creationId xmlns:a16="http://schemas.microsoft.com/office/drawing/2014/main" id="{4C9407CE-3D42-1E42-8E29-44250F250168}"/>
              </a:ext>
            </a:extLst>
          </p:cNvPr>
          <p:cNvSpPr>
            <a:spLocks noGrp="1"/>
          </p:cNvSpPr>
          <p:nvPr>
            <p:ph type="dt" sz="half" idx="10"/>
          </p:nvPr>
        </p:nvSpPr>
        <p:spPr>
          <a:xfrm>
            <a:off x="838200" y="6356350"/>
            <a:ext cx="2743200" cy="365125"/>
          </a:xfrm>
        </p:spPr>
        <p:txBody>
          <a:bodyPr/>
          <a:lstStyle>
            <a:lvl1pPr>
              <a:defRPr>
                <a:solidFill>
                  <a:srgbClr val="1E1545"/>
                </a:solidFill>
              </a:defRPr>
            </a:lvl1pPr>
          </a:lstStyle>
          <a:p>
            <a:r>
              <a:rPr lang="en-US" dirty="0" err="1"/>
              <a:t>agedcareengagement.health.gov.au</a:t>
            </a:r>
            <a:endParaRPr lang="en-US" dirty="0">
              <a:solidFill>
                <a:srgbClr val="1E1545"/>
              </a:solidFill>
            </a:endParaRPr>
          </a:p>
        </p:txBody>
      </p:sp>
      <p:sp>
        <p:nvSpPr>
          <p:cNvPr id="22" name="Slide Number Placeholder 5">
            <a:extLst>
              <a:ext uri="{FF2B5EF4-FFF2-40B4-BE49-F238E27FC236}">
                <a16:creationId xmlns:a16="http://schemas.microsoft.com/office/drawing/2014/main" id="{2577BB2E-D57B-2440-A946-5D52A5D0CBED}"/>
              </a:ext>
            </a:extLst>
          </p:cNvPr>
          <p:cNvSpPr>
            <a:spLocks noGrp="1"/>
          </p:cNvSpPr>
          <p:nvPr>
            <p:ph type="sldNum" sz="quarter" idx="12"/>
          </p:nvPr>
        </p:nvSpPr>
        <p:spPr>
          <a:xfrm>
            <a:off x="8610600" y="6356350"/>
            <a:ext cx="2743200" cy="365125"/>
          </a:xfrm>
        </p:spPr>
        <p:txBody>
          <a:bodyPr/>
          <a:lstStyle>
            <a:lvl1pPr>
              <a:defRPr>
                <a:solidFill>
                  <a:srgbClr val="1E1545"/>
                </a:solidFill>
              </a:defRPr>
            </a:lvl1pPr>
          </a:lstStyle>
          <a:p>
            <a:fld id="{BA12B9D4-BE10-9543-9202-7FD68AEDF7FB}" type="slidenum">
              <a:rPr lang="en-US" smtClean="0"/>
              <a:pPr/>
              <a:t>‹#›</a:t>
            </a:fld>
            <a:endParaRPr lang="en-US"/>
          </a:p>
        </p:txBody>
      </p:sp>
      <p:sp>
        <p:nvSpPr>
          <p:cNvPr id="23" name="Rectangle 22">
            <a:extLst>
              <a:ext uri="{FF2B5EF4-FFF2-40B4-BE49-F238E27FC236}">
                <a16:creationId xmlns:a16="http://schemas.microsoft.com/office/drawing/2014/main" id="{09193A45-3BC3-8B4B-AD1C-80FE0523ADD6}"/>
              </a:ext>
            </a:extLst>
          </p:cNvPr>
          <p:cNvSpPr/>
          <p:nvPr userDrawn="1"/>
        </p:nvSpPr>
        <p:spPr>
          <a:xfrm>
            <a:off x="0" y="0"/>
            <a:ext cx="12192000" cy="6858000"/>
          </a:xfrm>
          <a:prstGeom prst="rect">
            <a:avLst/>
          </a:prstGeom>
          <a:solidFill>
            <a:srgbClr val="1E154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11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graph">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40D82-B548-4A82-86CC-24C7E0DF26E0}"/>
              </a:ext>
            </a:extLst>
          </p:cNvPr>
          <p:cNvSpPr/>
          <p:nvPr userDrawn="1"/>
        </p:nvSpPr>
        <p:spPr>
          <a:xfrm>
            <a:off x="6598763" y="0"/>
            <a:ext cx="5593237" cy="6858000"/>
          </a:xfrm>
          <a:prstGeom prst="rect">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3" name="Content Placeholder 2">
            <a:extLst>
              <a:ext uri="{FF2B5EF4-FFF2-40B4-BE49-F238E27FC236}">
                <a16:creationId xmlns:a16="http://schemas.microsoft.com/office/drawing/2014/main" id="{F0F9C219-7C47-0C44-AE0D-CDE4EA0152E1}"/>
              </a:ext>
            </a:extLst>
          </p:cNvPr>
          <p:cNvSpPr>
            <a:spLocks noGrp="1"/>
          </p:cNvSpPr>
          <p:nvPr>
            <p:ph sz="half" idx="1"/>
          </p:nvPr>
        </p:nvSpPr>
        <p:spPr>
          <a:xfrm>
            <a:off x="838199" y="1617661"/>
            <a:ext cx="4755040" cy="4351338"/>
          </a:xfrm>
        </p:spPr>
        <p:txBody>
          <a:bodyPr/>
          <a:lstStyle>
            <a:lvl1pPr>
              <a:buClr>
                <a:srgbClr val="00B4BE"/>
              </a:buClr>
              <a:defRPr sz="2400">
                <a:solidFill>
                  <a:srgbClr val="1E1545"/>
                </a:solidFill>
                <a:latin typeface="Arial" panose="020B0604020202020204" pitchFamily="34" charset="0"/>
                <a:cs typeface="Arial" panose="020B0604020202020204" pitchFamily="34" charset="0"/>
              </a:defRPr>
            </a:lvl1pPr>
            <a:lvl2pPr>
              <a:buFont typeface="Arial" panose="020B0604020202020204" pitchFamily="34" charset="0"/>
              <a:buChar char="•"/>
              <a:defRPr sz="2000">
                <a:solidFill>
                  <a:srgbClr val="1E1545"/>
                </a:solidFill>
                <a:latin typeface="Arial" panose="020B0604020202020204" pitchFamily="34" charset="0"/>
                <a:cs typeface="Arial" panose="020B0604020202020204" pitchFamily="34" charset="0"/>
              </a:defRPr>
            </a:lvl2pPr>
            <a:lvl3pPr>
              <a:defRPr sz="1800">
                <a:solidFill>
                  <a:srgbClr val="1E1545"/>
                </a:solidFill>
                <a:latin typeface="Arial" panose="020B0604020202020204" pitchFamily="34" charset="0"/>
                <a:cs typeface="Arial" panose="020B0604020202020204" pitchFamily="34" charset="0"/>
              </a:defRPr>
            </a:lvl3pPr>
            <a:lvl4pPr>
              <a:defRPr sz="1600">
                <a:solidFill>
                  <a:srgbClr val="1E1545"/>
                </a:solidFill>
                <a:latin typeface="Arial" panose="020B0604020202020204" pitchFamily="34" charset="0"/>
                <a:cs typeface="Arial" panose="020B0604020202020204" pitchFamily="34" charset="0"/>
              </a:defRPr>
            </a:lvl4pPr>
            <a:lvl5pPr>
              <a:defRPr sz="1400">
                <a:solidFill>
                  <a:srgbClr val="1E1545"/>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dirty="0"/>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dirty="0"/>
              <a:t>Click to insert object</a:t>
            </a:r>
          </a:p>
        </p:txBody>
      </p:sp>
      <p:pic>
        <p:nvPicPr>
          <p:cNvPr id="19" name="Picture 18" descr="Icon&#10;&#10;Description automatically generated">
            <a:extLst>
              <a:ext uri="{FF2B5EF4-FFF2-40B4-BE49-F238E27FC236}">
                <a16:creationId xmlns:a16="http://schemas.microsoft.com/office/drawing/2014/main" id="{D3619352-BA05-1A40-8403-5AC29CC4FA8C}"/>
              </a:ext>
            </a:extLst>
          </p:cNvPr>
          <p:cNvPicPr>
            <a:picLocks noChangeAspect="1"/>
          </p:cNvPicPr>
          <p:nvPr userDrawn="1"/>
        </p:nvPicPr>
        <p:blipFill>
          <a:blip r:embed="rId2"/>
          <a:stretch>
            <a:fillRect/>
          </a:stretch>
        </p:blipFill>
        <p:spPr>
          <a:xfrm>
            <a:off x="328104" y="6254675"/>
            <a:ext cx="430036" cy="430036"/>
          </a:xfrm>
          <a:prstGeom prst="rect">
            <a:avLst/>
          </a:prstGeom>
        </p:spPr>
      </p:pic>
    </p:spTree>
    <p:extLst>
      <p:ext uri="{BB962C8B-B14F-4D97-AF65-F5344CB8AC3E}">
        <p14:creationId xmlns:p14="http://schemas.microsoft.com/office/powerpoint/2010/main" val="179258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51AC32E2-4A28-422E-88C9-7941BDA4F6E6}"/>
              </a:ext>
            </a:extLst>
          </p:cNvPr>
          <p:cNvSpPr>
            <a:spLocks noGrp="1"/>
          </p:cNvSpPr>
          <p:nvPr>
            <p:ph type="pic" sz="quarter" idx="14"/>
          </p:nvPr>
        </p:nvSpPr>
        <p:spPr>
          <a:xfrm>
            <a:off x="6598763" y="13979"/>
            <a:ext cx="5593238" cy="6858000"/>
          </a:xfrm>
          <a:solidFill>
            <a:srgbClr val="000000">
              <a:alpha val="5098"/>
            </a:srgbClr>
          </a:solidFill>
        </p:spPr>
        <p:txBody>
          <a:bodyPr/>
          <a:lstStyle>
            <a:lvl1pPr algn="ctr">
              <a:buNone/>
              <a:defRPr>
                <a:latin typeface="Arial" panose="020B0604020202020204" pitchFamily="34" charset="0"/>
                <a:cs typeface="Arial" panose="020B0604020202020204" pitchFamily="34" charset="0"/>
              </a:defRPr>
            </a:lvl1pPr>
          </a:lstStyle>
          <a:p>
            <a:endParaRPr lang="en-US" dirty="0"/>
          </a:p>
          <a:p>
            <a:endParaRPr lang="en-US" dirty="0"/>
          </a:p>
          <a:p>
            <a:endParaRPr lang="en-US" dirty="0"/>
          </a:p>
          <a:p>
            <a:endParaRPr lang="en-US" dirty="0"/>
          </a:p>
          <a:p>
            <a:endParaRPr lang="en-US" dirty="0"/>
          </a:p>
          <a:p>
            <a:r>
              <a:rPr lang="en-US" dirty="0"/>
              <a:t>Insert image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19" name="Content Placeholder 2">
            <a:extLst>
              <a:ext uri="{FF2B5EF4-FFF2-40B4-BE49-F238E27FC236}">
                <a16:creationId xmlns:a16="http://schemas.microsoft.com/office/drawing/2014/main" id="{A3C48519-CB43-B644-9A15-5F0B12E2CF1A}"/>
              </a:ext>
            </a:extLst>
          </p:cNvPr>
          <p:cNvSpPr>
            <a:spLocks noGrp="1"/>
          </p:cNvSpPr>
          <p:nvPr>
            <p:ph sz="half" idx="1" hasCustomPrompt="1"/>
          </p:nvPr>
        </p:nvSpPr>
        <p:spPr>
          <a:xfrm>
            <a:off x="838199" y="1617661"/>
            <a:ext cx="4755040" cy="4351338"/>
          </a:xfrm>
        </p:spPr>
        <p:txBody>
          <a:bodyPr/>
          <a:lstStyle>
            <a:lvl1pPr>
              <a:buClr>
                <a:srgbClr val="00B4BE"/>
              </a:buClr>
              <a:defRPr sz="2400">
                <a:solidFill>
                  <a:srgbClr val="1E1545"/>
                </a:solidFill>
                <a:latin typeface="Arial" panose="020B0604020202020204" pitchFamily="34" charset="0"/>
                <a:cs typeface="Arial" panose="020B0604020202020204" pitchFamily="34" charset="0"/>
              </a:defRPr>
            </a:lvl1pPr>
            <a:lvl2pPr>
              <a:buFont typeface="Arial" panose="020B0604020202020204" pitchFamily="34" charset="0"/>
              <a:buChar char="•"/>
              <a:defRPr sz="2000">
                <a:solidFill>
                  <a:srgbClr val="1E1545"/>
                </a:solidFill>
                <a:latin typeface="Arial" panose="020B0604020202020204" pitchFamily="34" charset="0"/>
                <a:cs typeface="Arial" panose="020B0604020202020204" pitchFamily="34" charset="0"/>
              </a:defRPr>
            </a:lvl2pPr>
            <a:lvl3pPr>
              <a:defRPr sz="1800">
                <a:solidFill>
                  <a:srgbClr val="1E1545"/>
                </a:solidFill>
                <a:latin typeface="Arial" panose="020B0604020202020204" pitchFamily="34" charset="0"/>
                <a:cs typeface="Arial" panose="020B0604020202020204" pitchFamily="34" charset="0"/>
              </a:defRPr>
            </a:lvl3pPr>
            <a:lvl4pPr>
              <a:defRPr sz="1600">
                <a:solidFill>
                  <a:srgbClr val="1E1545"/>
                </a:solidFill>
                <a:latin typeface="Arial" panose="020B0604020202020204" pitchFamily="34" charset="0"/>
                <a:cs typeface="Arial" panose="020B0604020202020204" pitchFamily="34" charset="0"/>
              </a:defRPr>
            </a:lvl4pPr>
            <a:lvl5pPr>
              <a:defRPr sz="1400">
                <a:solidFill>
                  <a:srgbClr val="1E1545"/>
                </a:solidFill>
                <a:latin typeface="Arial" panose="020B0604020202020204" pitchFamily="34" charset="0"/>
                <a:cs typeface="Arial" panose="020B0604020202020204" pitchFamily="34" charset="0"/>
              </a:defRPr>
            </a:lvl5pPr>
          </a:lstStyle>
          <a:p>
            <a:pPr lvl="0"/>
            <a:r>
              <a:rPr lang="en-GB" dirty="0"/>
              <a:t>Bullet point level 1</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descr="Icon&#10;&#10;Description automatically generated">
            <a:extLst>
              <a:ext uri="{FF2B5EF4-FFF2-40B4-BE49-F238E27FC236}">
                <a16:creationId xmlns:a16="http://schemas.microsoft.com/office/drawing/2014/main" id="{A3256CD0-1D45-8644-8512-F6B20E6FAD2E}"/>
              </a:ext>
            </a:extLst>
          </p:cNvPr>
          <p:cNvPicPr>
            <a:picLocks noChangeAspect="1"/>
          </p:cNvPicPr>
          <p:nvPr userDrawn="1"/>
        </p:nvPicPr>
        <p:blipFill>
          <a:blip r:embed="rId2"/>
          <a:stretch>
            <a:fillRect/>
          </a:stretch>
        </p:blipFill>
        <p:spPr>
          <a:xfrm>
            <a:off x="328104" y="6254675"/>
            <a:ext cx="430036" cy="430036"/>
          </a:xfrm>
          <a:prstGeom prst="rect">
            <a:avLst/>
          </a:prstGeom>
        </p:spPr>
      </p:pic>
    </p:spTree>
    <p:extLst>
      <p:ext uri="{BB962C8B-B14F-4D97-AF65-F5344CB8AC3E}">
        <p14:creationId xmlns:p14="http://schemas.microsoft.com/office/powerpoint/2010/main" val="110199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EE1EC5-1BF6-49AF-807C-D87C388DFF90}"/>
              </a:ext>
            </a:extLst>
          </p:cNvPr>
          <p:cNvSpPr/>
          <p:nvPr userDrawn="1"/>
        </p:nvSpPr>
        <p:spPr>
          <a:xfrm>
            <a:off x="6598763" y="0"/>
            <a:ext cx="5593237" cy="6858000"/>
          </a:xfrm>
          <a:prstGeom prst="rect">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302E04A8-CFB7-A94F-8585-0C71B7A7BBE0}"/>
              </a:ext>
            </a:extLst>
          </p:cNvPr>
          <p:cNvSpPr>
            <a:spLocks noGrp="1"/>
          </p:cNvSpPr>
          <p:nvPr>
            <p:ph type="title" hasCustomPrompt="1"/>
          </p:nvPr>
        </p:nvSpPr>
        <p:spPr>
          <a:xfrm>
            <a:off x="829952" y="681037"/>
            <a:ext cx="4763286"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26" name="Content Placeholder 2">
            <a:extLst>
              <a:ext uri="{FF2B5EF4-FFF2-40B4-BE49-F238E27FC236}">
                <a16:creationId xmlns:a16="http://schemas.microsoft.com/office/drawing/2014/main" id="{9B0C3371-331E-9F4F-BB31-C54C8E770C2C}"/>
              </a:ext>
            </a:extLst>
          </p:cNvPr>
          <p:cNvSpPr>
            <a:spLocks noGrp="1"/>
          </p:cNvSpPr>
          <p:nvPr>
            <p:ph sz="half" idx="1"/>
          </p:nvPr>
        </p:nvSpPr>
        <p:spPr>
          <a:xfrm>
            <a:off x="838199" y="1617661"/>
            <a:ext cx="4755040" cy="4351338"/>
          </a:xfrm>
        </p:spPr>
        <p:txBody>
          <a:bodyPr/>
          <a:lstStyle>
            <a:lvl1pPr>
              <a:buClr>
                <a:srgbClr val="00B4BE"/>
              </a:buClr>
              <a:defRPr sz="2400">
                <a:solidFill>
                  <a:srgbClr val="1E1545"/>
                </a:solidFill>
                <a:latin typeface="Arial" panose="020B0604020202020204" pitchFamily="34" charset="0"/>
                <a:cs typeface="Arial" panose="020B0604020202020204" pitchFamily="34" charset="0"/>
              </a:defRPr>
            </a:lvl1pPr>
            <a:lvl2pPr>
              <a:buFont typeface="Arial" panose="020B0604020202020204" pitchFamily="34" charset="0"/>
              <a:buChar char="•"/>
              <a:defRPr sz="2000">
                <a:solidFill>
                  <a:srgbClr val="1E1545"/>
                </a:solidFill>
                <a:latin typeface="Arial" panose="020B0604020202020204" pitchFamily="34" charset="0"/>
                <a:cs typeface="Arial" panose="020B0604020202020204" pitchFamily="34" charset="0"/>
              </a:defRPr>
            </a:lvl2pPr>
            <a:lvl3pPr>
              <a:defRPr sz="1800">
                <a:solidFill>
                  <a:srgbClr val="1E1545"/>
                </a:solidFill>
                <a:latin typeface="Arial" panose="020B0604020202020204" pitchFamily="34" charset="0"/>
                <a:cs typeface="Arial" panose="020B0604020202020204" pitchFamily="34" charset="0"/>
              </a:defRPr>
            </a:lvl3pPr>
            <a:lvl4pPr>
              <a:defRPr sz="1600">
                <a:solidFill>
                  <a:srgbClr val="1E1545"/>
                </a:solidFill>
                <a:latin typeface="Arial" panose="020B0604020202020204" pitchFamily="34" charset="0"/>
                <a:cs typeface="Arial" panose="020B0604020202020204" pitchFamily="34" charset="0"/>
              </a:defRPr>
            </a:lvl4pPr>
            <a:lvl5pPr>
              <a:defRPr sz="1400">
                <a:solidFill>
                  <a:srgbClr val="1E1545"/>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9">
            <a:extLst>
              <a:ext uri="{FF2B5EF4-FFF2-40B4-BE49-F238E27FC236}">
                <a16:creationId xmlns:a16="http://schemas.microsoft.com/office/drawing/2014/main" id="{B2B91042-DD87-AA48-BE14-E1E97C4E6D44}"/>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dirty="0"/>
              <a:t>Table heading</a:t>
            </a:r>
          </a:p>
        </p:txBody>
      </p:sp>
      <p:pic>
        <p:nvPicPr>
          <p:cNvPr id="14" name="Picture 13" descr="Icon&#10;&#10;Description automatically generated">
            <a:extLst>
              <a:ext uri="{FF2B5EF4-FFF2-40B4-BE49-F238E27FC236}">
                <a16:creationId xmlns:a16="http://schemas.microsoft.com/office/drawing/2014/main" id="{D49D0498-67C3-4BCC-8553-9CE95E30C7D3}"/>
              </a:ext>
            </a:extLst>
          </p:cNvPr>
          <p:cNvPicPr>
            <a:picLocks noChangeAspect="1"/>
          </p:cNvPicPr>
          <p:nvPr userDrawn="1"/>
        </p:nvPicPr>
        <p:blipFill>
          <a:blip r:embed="rId2"/>
          <a:stretch>
            <a:fillRect/>
          </a:stretch>
        </p:blipFill>
        <p:spPr>
          <a:xfrm>
            <a:off x="328104" y="6254675"/>
            <a:ext cx="430036" cy="430036"/>
          </a:xfrm>
          <a:prstGeom prst="rect">
            <a:avLst/>
          </a:prstGeom>
        </p:spPr>
      </p:pic>
    </p:spTree>
    <p:extLst>
      <p:ext uri="{BB962C8B-B14F-4D97-AF65-F5344CB8AC3E}">
        <p14:creationId xmlns:p14="http://schemas.microsoft.com/office/powerpoint/2010/main" val="27232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content ">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72F817F-C3FD-6F47-9144-1C19E723F406}"/>
              </a:ext>
            </a:extLst>
          </p:cNvPr>
          <p:cNvSpPr>
            <a:spLocks noGrp="1"/>
          </p:cNvSpPr>
          <p:nvPr>
            <p:ph sz="half" idx="1"/>
          </p:nvPr>
        </p:nvSpPr>
        <p:spPr>
          <a:xfrm>
            <a:off x="838198" y="1828677"/>
            <a:ext cx="10364128" cy="4091356"/>
          </a:xfrm>
        </p:spPr>
        <p:txBody>
          <a:bodyPr/>
          <a:lstStyle>
            <a:lvl1pPr>
              <a:buClr>
                <a:srgbClr val="00B4BE"/>
              </a:buClr>
              <a:buNone/>
              <a:defRPr sz="1400">
                <a:solidFill>
                  <a:srgbClr val="1E1545"/>
                </a:solidFill>
                <a:latin typeface="Arial" panose="020B0604020202020204" pitchFamily="34" charset="0"/>
                <a:cs typeface="Arial" panose="020B0604020202020204" pitchFamily="34" charset="0"/>
              </a:defRPr>
            </a:lvl1pPr>
            <a:lvl2pPr>
              <a:buFont typeface="Arial" panose="020B0604020202020204" pitchFamily="34" charset="0"/>
              <a:buNone/>
              <a:defRPr sz="2000">
                <a:solidFill>
                  <a:srgbClr val="1E1545"/>
                </a:solidFill>
                <a:latin typeface="Arial" panose="020B0604020202020204" pitchFamily="34" charset="0"/>
                <a:cs typeface="Arial" panose="020B0604020202020204" pitchFamily="34" charset="0"/>
              </a:defRPr>
            </a:lvl2pPr>
            <a:lvl3pPr>
              <a:buNone/>
              <a:defRPr sz="1800">
                <a:solidFill>
                  <a:srgbClr val="1E1545"/>
                </a:solidFill>
                <a:latin typeface="Arial" panose="020B0604020202020204" pitchFamily="34" charset="0"/>
                <a:cs typeface="Arial" panose="020B0604020202020204" pitchFamily="34" charset="0"/>
              </a:defRPr>
            </a:lvl3pPr>
            <a:lvl4pPr>
              <a:buNone/>
              <a:defRPr sz="1600">
                <a:solidFill>
                  <a:srgbClr val="1E1545"/>
                </a:solidFill>
                <a:latin typeface="Arial" panose="020B0604020202020204" pitchFamily="34" charset="0"/>
                <a:cs typeface="Arial" panose="020B0604020202020204" pitchFamily="34" charset="0"/>
              </a:defRPr>
            </a:lvl4pPr>
            <a:lvl5pPr>
              <a:buNone/>
              <a:defRPr sz="1400">
                <a:solidFill>
                  <a:srgbClr val="1E1545"/>
                </a:solidFill>
                <a:latin typeface="Arial" panose="020B0604020202020204" pitchFamily="34" charset="0"/>
                <a:cs typeface="Arial" panose="020B0604020202020204" pitchFamily="34" charset="0"/>
              </a:defRPr>
            </a:lvl5pPr>
          </a:lstStyle>
          <a:p>
            <a:pPr lvl="0"/>
            <a:endParaRPr lang="en-US" dirty="0"/>
          </a:p>
        </p:txBody>
      </p:sp>
      <p:pic>
        <p:nvPicPr>
          <p:cNvPr id="17" name="Picture 16" descr="Icon&#10;&#10;Description automatically generated">
            <a:extLst>
              <a:ext uri="{FF2B5EF4-FFF2-40B4-BE49-F238E27FC236}">
                <a16:creationId xmlns:a16="http://schemas.microsoft.com/office/drawing/2014/main" id="{0C23110A-4868-8247-A06F-B285ACAD48CD}"/>
              </a:ext>
            </a:extLst>
          </p:cNvPr>
          <p:cNvPicPr>
            <a:picLocks noChangeAspect="1"/>
          </p:cNvPicPr>
          <p:nvPr userDrawn="1"/>
        </p:nvPicPr>
        <p:blipFill>
          <a:blip r:embed="rId2"/>
          <a:stretch>
            <a:fillRect/>
          </a:stretch>
        </p:blipFill>
        <p:spPr>
          <a:xfrm>
            <a:off x="328104" y="6254675"/>
            <a:ext cx="430036" cy="430036"/>
          </a:xfrm>
          <a:prstGeom prst="rect">
            <a:avLst/>
          </a:prstGeom>
        </p:spPr>
      </p:pic>
    </p:spTree>
    <p:extLst>
      <p:ext uri="{BB962C8B-B14F-4D97-AF65-F5344CB8AC3E}">
        <p14:creationId xmlns:p14="http://schemas.microsoft.com/office/powerpoint/2010/main" val="243691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8" name="Picture 17" descr="Picture placeholder. &#10;&#10;You can change this image. ">
            <a:extLst>
              <a:ext uri="{FF2B5EF4-FFF2-40B4-BE49-F238E27FC236}">
                <a16:creationId xmlns:a16="http://schemas.microsoft.com/office/drawing/2014/main" id="{869BB823-B742-9840-B3C3-302AB6E21D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32" y="-1"/>
            <a:ext cx="12253331" cy="6858001"/>
          </a:xfrm>
          <a:prstGeom prst="rect">
            <a:avLst/>
          </a:prstGeom>
        </p:spPr>
      </p:pic>
      <p:pic>
        <p:nvPicPr>
          <p:cNvPr id="21" name="Picture 20" descr="Call to action housing contact details. &#10;&#10;Please do not move from bottom right corner.">
            <a:extLst>
              <a:ext uri="{FF2B5EF4-FFF2-40B4-BE49-F238E27FC236}">
                <a16:creationId xmlns:a16="http://schemas.microsoft.com/office/drawing/2014/main" id="{57E9B9B2-4B98-FF49-972B-3CE548A090DF}"/>
              </a:ext>
            </a:extLst>
          </p:cNvPr>
          <p:cNvPicPr>
            <a:picLocks noChangeAspect="1"/>
          </p:cNvPicPr>
          <p:nvPr userDrawn="1"/>
        </p:nvPicPr>
        <p:blipFill>
          <a:blip r:embed="rId3"/>
          <a:stretch>
            <a:fillRect/>
          </a:stretch>
        </p:blipFill>
        <p:spPr>
          <a:xfrm>
            <a:off x="8483600" y="4940300"/>
            <a:ext cx="3708400" cy="1917700"/>
          </a:xfrm>
          <a:prstGeom prst="rect">
            <a:avLst/>
          </a:prstGeom>
        </p:spPr>
      </p:pic>
    </p:spTree>
    <p:extLst>
      <p:ext uri="{BB962C8B-B14F-4D97-AF65-F5344CB8AC3E}">
        <p14:creationId xmlns:p14="http://schemas.microsoft.com/office/powerpoint/2010/main" val="231329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CE9395-71C7-DB4D-BDF2-D2F636781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35EAF-C849-DB40-B8F9-B8ED666390E7}" type="datetimeFigureOut">
              <a:rPr lang="en-US" smtClean="0"/>
              <a:t>12/14/2022</a:t>
            </a:fld>
            <a:endParaRPr lang="en-US"/>
          </a:p>
        </p:txBody>
      </p:sp>
      <p:sp>
        <p:nvSpPr>
          <p:cNvPr id="5" name="Footer Placeholder 4">
            <a:extLst>
              <a:ext uri="{FF2B5EF4-FFF2-40B4-BE49-F238E27FC236}">
                <a16:creationId xmlns:a16="http://schemas.microsoft.com/office/drawing/2014/main" id="{57F67341-40A8-134F-A896-D1D2F42F1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F4C052-5A18-4949-92AD-2A497050F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2B9D4-BE10-9543-9202-7FD68AEDF7FB}" type="slidenum">
              <a:rPr lang="en-US" smtClean="0"/>
              <a:t>‹#›</a:t>
            </a:fld>
            <a:endParaRPr lang="en-US"/>
          </a:p>
        </p:txBody>
      </p:sp>
    </p:spTree>
    <p:extLst>
      <p:ext uri="{BB962C8B-B14F-4D97-AF65-F5344CB8AC3E}">
        <p14:creationId xmlns:p14="http://schemas.microsoft.com/office/powerpoint/2010/main" val="186026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5" r:id="rId6"/>
    <p:sldLayoutId id="2147483663" r:id="rId7"/>
    <p:sldLayoutId id="214748366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ealth.gov.au/resources/publications/care-minutes-and-247-nursing-requirements-guide" TargetMode="Externa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lth.gov.au/resources/webina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health.gov.au/committees-and-groups/digital-transformation-sector-partner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health.formsadministration.com.au/DSS.nsf/DSSForms.xsp#QFR2022" TargetMode="External"/><Relationship Id="rId2" Type="http://schemas.openxmlformats.org/officeDocument/2006/relationships/hyperlink" Target="https://www.health.gov.au/health-topics/aged-care/providing-aged-care-services/responsibilities/quarterly-financial-report" TargetMode="External"/><Relationship Id="rId1" Type="http://schemas.openxmlformats.org/officeDocument/2006/relationships/slideLayout" Target="../slideLayouts/slideLayout7.xml"/><Relationship Id="rId5" Type="http://schemas.openxmlformats.org/officeDocument/2006/relationships/hyperlink" Target="mailto:ffbconsultation@health.gov.au" TargetMode="External"/><Relationship Id="rId4" Type="http://schemas.openxmlformats.org/officeDocument/2006/relationships/hyperlink" Target="mailto:health@formsadministration.com.a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rants.gov.au/" TargetMode="External"/><Relationship Id="rId2" Type="http://schemas.openxmlformats.org/officeDocument/2006/relationships/hyperlink" Target="https://www.health.gov.au/our-work/aged-care-registered-nurses-payment-to-reward-clinical-skills-and-leadership?language=en" TargetMode="External"/><Relationship Id="rId1" Type="http://schemas.openxmlformats.org/officeDocument/2006/relationships/slideLayout" Target="../slideLayouts/slideLayout7.xml"/><Relationship Id="rId4" Type="http://schemas.openxmlformats.org/officeDocument/2006/relationships/hyperlink" Target="mailto:Grant.ATM@health.gov.a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health@formsadministration.com.a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DEA7F5-9289-4845-AB0F-6EB45B7FF1B8}"/>
              </a:ext>
            </a:extLst>
          </p:cNvPr>
          <p:cNvSpPr txBox="1">
            <a:spLocks/>
          </p:cNvSpPr>
          <p:nvPr/>
        </p:nvSpPr>
        <p:spPr>
          <a:xfrm>
            <a:off x="1524000" y="2894204"/>
            <a:ext cx="9144000" cy="879475"/>
          </a:xfrm>
          <a:prstGeom prst="rect">
            <a:avLst/>
          </a:prstGeom>
        </p:spPr>
        <p:txBody>
          <a:bodyPr anchor="b"/>
          <a:lstStyle>
            <a:lvl1pPr algn="l" defTabSz="914400" rtl="0" eaLnBrk="1" latinLnBrk="0" hangingPunct="1">
              <a:lnSpc>
                <a:spcPct val="90000"/>
              </a:lnSpc>
              <a:spcBef>
                <a:spcPct val="0"/>
              </a:spcBef>
              <a:buNone/>
              <a:defRPr sz="5000" b="1" kern="1200">
                <a:solidFill>
                  <a:srgbClr val="1E1545"/>
                </a:solidFill>
                <a:latin typeface="Arial" panose="020B0604020202020204" pitchFamily="34" charset="0"/>
                <a:ea typeface="+mj-ea"/>
                <a:cs typeface="Arial" panose="020B0604020202020204" pitchFamily="34" charset="0"/>
              </a:defRPr>
            </a:lvl1pPr>
          </a:lstStyle>
          <a:p>
            <a:r>
              <a:rPr lang="en-US" dirty="0"/>
              <a:t>Quarterly Financial Report (QFR) Webinar: Quarter 2</a:t>
            </a:r>
          </a:p>
        </p:txBody>
      </p:sp>
      <p:sp>
        <p:nvSpPr>
          <p:cNvPr id="5" name="Subtitle 2">
            <a:extLst>
              <a:ext uri="{FF2B5EF4-FFF2-40B4-BE49-F238E27FC236}">
                <a16:creationId xmlns:a16="http://schemas.microsoft.com/office/drawing/2014/main" id="{9F81B5AB-F0E5-4AE4-9DCB-09EE754B2462}"/>
              </a:ext>
            </a:extLst>
          </p:cNvPr>
          <p:cNvSpPr txBox="1">
            <a:spLocks/>
          </p:cNvSpPr>
          <p:nvPr/>
        </p:nvSpPr>
        <p:spPr>
          <a:xfrm>
            <a:off x="1611086" y="3919448"/>
            <a:ext cx="9144000" cy="16557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t>Department of Health and Aged Care</a:t>
            </a:r>
          </a:p>
          <a:p>
            <a:r>
              <a:rPr lang="en-US" sz="1400" dirty="0"/>
              <a:t>Please note that this webinar will be recorded</a:t>
            </a:r>
          </a:p>
          <a:p>
            <a:endParaRPr lang="en-US" dirty="0"/>
          </a:p>
        </p:txBody>
      </p:sp>
      <p:grpSp>
        <p:nvGrpSpPr>
          <p:cNvPr id="6" name="Group 5" descr="Header graphics containing department logo lockup and corner arrow device.&#10;&#10;Please do not move.">
            <a:extLst>
              <a:ext uri="{FF2B5EF4-FFF2-40B4-BE49-F238E27FC236}">
                <a16:creationId xmlns:a16="http://schemas.microsoft.com/office/drawing/2014/main" id="{E78226DA-79F5-4BFE-A29D-59550DBAE31A}"/>
              </a:ext>
            </a:extLst>
          </p:cNvPr>
          <p:cNvGrpSpPr/>
          <p:nvPr/>
        </p:nvGrpSpPr>
        <p:grpSpPr>
          <a:xfrm>
            <a:off x="9939" y="0"/>
            <a:ext cx="12201938" cy="2001838"/>
            <a:chOff x="9939" y="0"/>
            <a:chExt cx="12201938" cy="2001838"/>
          </a:xfrm>
        </p:grpSpPr>
        <p:pic>
          <p:nvPicPr>
            <p:cNvPr id="7" name="Picture 6" descr="Department logo lockup.&#10;&#10;This must always be in the top left corner.">
              <a:extLst>
                <a:ext uri="{FF2B5EF4-FFF2-40B4-BE49-F238E27FC236}">
                  <a16:creationId xmlns:a16="http://schemas.microsoft.com/office/drawing/2014/main" id="{5785F8BD-7D55-486A-8D90-D62B9E35FBC8}"/>
                </a:ext>
              </a:extLst>
            </p:cNvPr>
            <p:cNvPicPr>
              <a:picLocks noChangeAspect="1"/>
            </p:cNvPicPr>
            <p:nvPr userDrawn="1"/>
          </p:nvPicPr>
          <p:blipFill>
            <a:blip r:embed="rId3"/>
            <a:stretch>
              <a:fillRect/>
            </a:stretch>
          </p:blipFill>
          <p:spPr>
            <a:xfrm>
              <a:off x="9939" y="0"/>
              <a:ext cx="3708400" cy="965200"/>
            </a:xfrm>
            <a:prstGeom prst="rect">
              <a:avLst/>
            </a:prstGeom>
          </p:spPr>
        </p:pic>
        <p:pic>
          <p:nvPicPr>
            <p:cNvPr id="8" name="Picture 7" descr="Shape, circle&#10;&#10;Description automatically generated">
              <a:extLst>
                <a:ext uri="{FF2B5EF4-FFF2-40B4-BE49-F238E27FC236}">
                  <a16:creationId xmlns:a16="http://schemas.microsoft.com/office/drawing/2014/main" id="{F6C9032D-6258-4C3A-9627-871BEF05DC45}"/>
                </a:ext>
              </a:extLst>
            </p:cNvPr>
            <p:cNvPicPr>
              <a:picLocks noChangeAspect="1"/>
            </p:cNvPicPr>
            <p:nvPr userDrawn="1"/>
          </p:nvPicPr>
          <p:blipFill>
            <a:blip r:embed="rId4"/>
            <a:stretch>
              <a:fillRect/>
            </a:stretch>
          </p:blipFill>
          <p:spPr>
            <a:xfrm>
              <a:off x="10193830" y="0"/>
              <a:ext cx="2018047" cy="2001838"/>
            </a:xfrm>
            <a:prstGeom prst="rect">
              <a:avLst/>
            </a:prstGeom>
          </p:spPr>
        </p:pic>
      </p:grpSp>
      <p:sp>
        <p:nvSpPr>
          <p:cNvPr id="9" name="Date Placeholder 3">
            <a:extLst>
              <a:ext uri="{FF2B5EF4-FFF2-40B4-BE49-F238E27FC236}">
                <a16:creationId xmlns:a16="http://schemas.microsoft.com/office/drawing/2014/main" id="{C5AC3171-A3CE-4148-B1AD-DB3F91413465}"/>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10" name="Date Placeholder 3">
            <a:extLst>
              <a:ext uri="{FF2B5EF4-FFF2-40B4-BE49-F238E27FC236}">
                <a16:creationId xmlns:a16="http://schemas.microsoft.com/office/drawing/2014/main" id="{314E59F4-4213-4D23-90F8-3D679ACECDD7}"/>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1</a:t>
            </a:fld>
            <a:endParaRPr lang="en-US" b="1" dirty="0"/>
          </a:p>
        </p:txBody>
      </p:sp>
      <p:sp>
        <p:nvSpPr>
          <p:cNvPr id="11" name="TextBox 10">
            <a:extLst>
              <a:ext uri="{FF2B5EF4-FFF2-40B4-BE49-F238E27FC236}">
                <a16:creationId xmlns:a16="http://schemas.microsoft.com/office/drawing/2014/main" id="{A3EEC8F9-449A-4C15-91DF-297E2DC97315}"/>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283066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0E70-BF17-4EFE-97FD-962044EBC05A}"/>
              </a:ext>
            </a:extLst>
          </p:cNvPr>
          <p:cNvSpPr>
            <a:spLocks noGrp="1"/>
          </p:cNvSpPr>
          <p:nvPr>
            <p:ph type="title"/>
          </p:nvPr>
        </p:nvSpPr>
        <p:spPr/>
        <p:txBody>
          <a:bodyPr>
            <a:noAutofit/>
          </a:bodyPr>
          <a:lstStyle/>
          <a:p>
            <a:r>
              <a:rPr lang="en-AU" sz="3600" b="0" dirty="0">
                <a:latin typeface="+mn-lt"/>
              </a:rPr>
              <a:t>Compliance with obligations</a:t>
            </a:r>
          </a:p>
        </p:txBody>
      </p:sp>
      <p:sp>
        <p:nvSpPr>
          <p:cNvPr id="3" name="Content Placeholder 2">
            <a:extLst>
              <a:ext uri="{FF2B5EF4-FFF2-40B4-BE49-F238E27FC236}">
                <a16:creationId xmlns:a16="http://schemas.microsoft.com/office/drawing/2014/main" id="{D72B9CE1-E99A-4FC2-B401-C950FD1F5C2D}"/>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AU" sz="2000" dirty="0">
                <a:latin typeface="+mn-lt"/>
                <a:ea typeface="Calibri" panose="020F0502020204030204" pitchFamily="34" charset="0"/>
                <a:cs typeface="Times New Roman" panose="02020603050405020304" pitchFamily="18" charset="0"/>
              </a:rPr>
              <a:t>The Commission’s preference is to avoid taking regulatory action where possible and recognises that there are different challenges for providers</a:t>
            </a:r>
          </a:p>
          <a:p>
            <a:pPr marL="342900" indent="-342900">
              <a:buFont typeface="Arial" panose="020B0604020202020204" pitchFamily="34" charset="0"/>
              <a:buChar char="•"/>
            </a:pPr>
            <a:r>
              <a:rPr lang="en-AU" sz="2000" dirty="0">
                <a:latin typeface="+mn-lt"/>
                <a:ea typeface="Calibri" panose="020F0502020204030204" pitchFamily="34" charset="0"/>
                <a:cs typeface="Times New Roman" panose="02020603050405020304" pitchFamily="18" charset="0"/>
              </a:rPr>
              <a:t>All providers that submitted late have been reminded of their obligation to report by the deadline and those providers will be monitored in quarter 2</a:t>
            </a:r>
          </a:p>
          <a:p>
            <a:pPr marL="342900" indent="-342900">
              <a:buFont typeface="Arial" panose="020B0604020202020204" pitchFamily="34" charset="0"/>
              <a:buChar char="•"/>
            </a:pPr>
            <a:r>
              <a:rPr lang="en-AU" sz="2000" dirty="0">
                <a:effectLst/>
                <a:latin typeface="+mn-lt"/>
                <a:ea typeface="Calibri" panose="020F0502020204030204" pitchFamily="34" charset="0"/>
                <a:cs typeface="Times New Roman" panose="02020603050405020304" pitchFamily="18" charset="0"/>
              </a:rPr>
              <a:t>Regulatory action will be considered for all providers who fail to submit their QFR or consistently fail to meet the deadline</a:t>
            </a:r>
          </a:p>
          <a:p>
            <a:pPr marL="0" indent="0"/>
            <a:endParaRPr lang="en-AU" sz="2000" dirty="0">
              <a:latin typeface="+mn-lt"/>
              <a:ea typeface="Calibri" panose="020F0502020204030204" pitchFamily="34" charset="0"/>
              <a:cs typeface="Times New Roman" panose="02020603050405020304" pitchFamily="18" charset="0"/>
            </a:endParaRPr>
          </a:p>
          <a:p>
            <a:pPr marL="0" indent="0"/>
            <a:endParaRPr lang="en-AU" sz="2000" dirty="0">
              <a:latin typeface="+mn-lt"/>
            </a:endParaRPr>
          </a:p>
        </p:txBody>
      </p:sp>
      <p:sp>
        <p:nvSpPr>
          <p:cNvPr id="4" name="Date Placeholder 3">
            <a:extLst>
              <a:ext uri="{FF2B5EF4-FFF2-40B4-BE49-F238E27FC236}">
                <a16:creationId xmlns:a16="http://schemas.microsoft.com/office/drawing/2014/main" id="{CCBFC03F-2A4A-489A-87F3-B1BD2389D08C}"/>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C05DF09-C760-5E49-9554-4C05EB40F312}" type="slidenum">
              <a:rPr lang="en-US" b="1" smtClean="0"/>
              <a:t>10</a:t>
            </a:fld>
            <a:endParaRPr lang="en-US" b="1" dirty="0"/>
          </a:p>
        </p:txBody>
      </p:sp>
      <p:sp>
        <p:nvSpPr>
          <p:cNvPr id="5" name="Date Placeholder 3">
            <a:extLst>
              <a:ext uri="{FF2B5EF4-FFF2-40B4-BE49-F238E27FC236}">
                <a16:creationId xmlns:a16="http://schemas.microsoft.com/office/drawing/2014/main" id="{18B04C58-A87F-41EB-9507-892DBA5C8722}"/>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6" name="TextBox 5">
            <a:extLst>
              <a:ext uri="{FF2B5EF4-FFF2-40B4-BE49-F238E27FC236}">
                <a16:creationId xmlns:a16="http://schemas.microsoft.com/office/drawing/2014/main" id="{24C03641-1EAA-4F55-A74B-A8C9A8FD2080}"/>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46278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91D7E-DBD8-49EB-8933-226AE46DECEF}"/>
              </a:ext>
            </a:extLst>
          </p:cNvPr>
          <p:cNvSpPr txBox="1">
            <a:spLocks/>
          </p:cNvSpPr>
          <p:nvPr/>
        </p:nvSpPr>
        <p:spPr>
          <a:xfrm>
            <a:off x="1524000" y="2945717"/>
            <a:ext cx="9144000" cy="879475"/>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2F1F2"/>
                </a:solidFill>
                <a:effectLst/>
                <a:uLnTx/>
                <a:uFillTx/>
                <a:latin typeface="Arial" panose="020B0604020202020204" pitchFamily="34" charset="0"/>
                <a:ea typeface="+mj-ea"/>
                <a:cs typeface="Arial" panose="020B0604020202020204" pitchFamily="34" charset="0"/>
              </a:rPr>
              <a:t>Q&amp;A</a:t>
            </a:r>
          </a:p>
        </p:txBody>
      </p:sp>
      <p:sp>
        <p:nvSpPr>
          <p:cNvPr id="6" name="Subtitle 2">
            <a:extLst>
              <a:ext uri="{FF2B5EF4-FFF2-40B4-BE49-F238E27FC236}">
                <a16:creationId xmlns:a16="http://schemas.microsoft.com/office/drawing/2014/main" id="{E40C9041-AF6E-4C37-8FFC-FC59A2AF7625}"/>
              </a:ext>
            </a:extLst>
          </p:cNvPr>
          <p:cNvSpPr txBox="1">
            <a:spLocks/>
          </p:cNvSpPr>
          <p:nvPr/>
        </p:nvSpPr>
        <p:spPr>
          <a:xfrm>
            <a:off x="1524000" y="4116831"/>
            <a:ext cx="9144000" cy="1092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Susan Trainor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Acting Assistant Secretary, Structural Adjustment Strategy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7" name="Subtitle 2">
            <a:extLst>
              <a:ext uri="{FF2B5EF4-FFF2-40B4-BE49-F238E27FC236}">
                <a16:creationId xmlns:a16="http://schemas.microsoft.com/office/drawing/2014/main" id="{EA58A801-764B-47A3-A2F4-47A455385DC3}"/>
              </a:ext>
            </a:extLst>
          </p:cNvPr>
          <p:cNvSpPr txBox="1">
            <a:spLocks/>
          </p:cNvSpPr>
          <p:nvPr/>
        </p:nvSpPr>
        <p:spPr>
          <a:xfrm>
            <a:off x="1524000" y="2127622"/>
            <a:ext cx="9144000" cy="365125"/>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Item 3 </a:t>
            </a:r>
          </a:p>
        </p:txBody>
      </p:sp>
      <p:cxnSp>
        <p:nvCxnSpPr>
          <p:cNvPr id="8" name="Straight Connector 7">
            <a:extLst>
              <a:ext uri="{FF2B5EF4-FFF2-40B4-BE49-F238E27FC236}">
                <a16:creationId xmlns:a16="http://schemas.microsoft.com/office/drawing/2014/main" id="{3CB665A7-4EA1-4BE3-A16E-42ABAA620999}"/>
              </a:ext>
            </a:extLst>
          </p:cNvPr>
          <p:cNvCxnSpPr>
            <a:cxnSpLocks/>
          </p:cNvCxnSpPr>
          <p:nvPr/>
        </p:nvCxnSpPr>
        <p:spPr>
          <a:xfrm flipV="1">
            <a:off x="1606277" y="2498306"/>
            <a:ext cx="815017" cy="1"/>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40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91D7E-DBD8-49EB-8933-226AE46DECEF}"/>
              </a:ext>
            </a:extLst>
          </p:cNvPr>
          <p:cNvSpPr txBox="1">
            <a:spLocks/>
          </p:cNvSpPr>
          <p:nvPr/>
        </p:nvSpPr>
        <p:spPr>
          <a:xfrm>
            <a:off x="1524000" y="2945717"/>
            <a:ext cx="9144000" cy="879475"/>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2F1F2"/>
                </a:solidFill>
                <a:effectLst/>
                <a:uLnTx/>
                <a:uFillTx/>
                <a:latin typeface="Arial" panose="020B0604020202020204" pitchFamily="34" charset="0"/>
                <a:ea typeface="+mj-ea"/>
                <a:cs typeface="Arial" panose="020B0604020202020204" pitchFamily="34" charset="0"/>
              </a:rPr>
              <a:t>Care minutes policy</a:t>
            </a:r>
          </a:p>
        </p:txBody>
      </p:sp>
      <p:sp>
        <p:nvSpPr>
          <p:cNvPr id="6" name="Subtitle 2">
            <a:extLst>
              <a:ext uri="{FF2B5EF4-FFF2-40B4-BE49-F238E27FC236}">
                <a16:creationId xmlns:a16="http://schemas.microsoft.com/office/drawing/2014/main" id="{E40C9041-AF6E-4C37-8FFC-FC59A2AF7625}"/>
              </a:ext>
            </a:extLst>
          </p:cNvPr>
          <p:cNvSpPr txBox="1">
            <a:spLocks/>
          </p:cNvSpPr>
          <p:nvPr/>
        </p:nvSpPr>
        <p:spPr>
          <a:xfrm>
            <a:off x="1524000" y="4068703"/>
            <a:ext cx="9144000" cy="1092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2F1F2"/>
                </a:solidFill>
              </a:rPr>
              <a:t>Claudia Dukats </a:t>
            </a:r>
            <a:endParaRPr kumimoji="0" lang="en-US" sz="18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F2F1F2"/>
                </a:solidFill>
              </a:rPr>
              <a:t>Director of Policy and Care Minutes </a:t>
            </a:r>
            <a:endPar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7" name="Subtitle 2">
            <a:extLst>
              <a:ext uri="{FF2B5EF4-FFF2-40B4-BE49-F238E27FC236}">
                <a16:creationId xmlns:a16="http://schemas.microsoft.com/office/drawing/2014/main" id="{EA58A801-764B-47A3-A2F4-47A455385DC3}"/>
              </a:ext>
            </a:extLst>
          </p:cNvPr>
          <p:cNvSpPr txBox="1">
            <a:spLocks/>
          </p:cNvSpPr>
          <p:nvPr/>
        </p:nvSpPr>
        <p:spPr>
          <a:xfrm>
            <a:off x="1524000" y="2127622"/>
            <a:ext cx="9144000" cy="365125"/>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Item 4 </a:t>
            </a:r>
          </a:p>
        </p:txBody>
      </p:sp>
      <p:cxnSp>
        <p:nvCxnSpPr>
          <p:cNvPr id="8" name="Straight Connector 7">
            <a:extLst>
              <a:ext uri="{FF2B5EF4-FFF2-40B4-BE49-F238E27FC236}">
                <a16:creationId xmlns:a16="http://schemas.microsoft.com/office/drawing/2014/main" id="{3CB665A7-4EA1-4BE3-A16E-42ABAA620999}"/>
              </a:ext>
            </a:extLst>
          </p:cNvPr>
          <p:cNvCxnSpPr>
            <a:cxnSpLocks/>
          </p:cNvCxnSpPr>
          <p:nvPr/>
        </p:nvCxnSpPr>
        <p:spPr>
          <a:xfrm flipV="1">
            <a:off x="1606277" y="2498306"/>
            <a:ext cx="815017" cy="1"/>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05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30CEEB7-FB46-4DC1-B2B4-3EF3B5F15980}"/>
              </a:ext>
            </a:extLst>
          </p:cNvPr>
          <p:cNvSpPr/>
          <p:nvPr/>
        </p:nvSpPr>
        <p:spPr>
          <a:xfrm>
            <a:off x="902837" y="1613509"/>
            <a:ext cx="4666536" cy="4022317"/>
          </a:xfrm>
          <a:prstGeom prst="rect">
            <a:avLst/>
          </a:prstGeom>
          <a:solidFill>
            <a:srgbClr val="0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0650F7BE-B78D-4B73-8E28-639E43ED5D65}"/>
              </a:ext>
            </a:extLst>
          </p:cNvPr>
          <p:cNvSpPr/>
          <p:nvPr/>
        </p:nvSpPr>
        <p:spPr>
          <a:xfrm>
            <a:off x="420199" y="1241871"/>
            <a:ext cx="4841654" cy="4190226"/>
          </a:xfrm>
          <a:prstGeom prst="rect">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47C2E5-81F4-CF44-81E0-06FA582FCA64}"/>
              </a:ext>
            </a:extLst>
          </p:cNvPr>
          <p:cNvSpPr>
            <a:spLocks noGrp="1"/>
          </p:cNvSpPr>
          <p:nvPr>
            <p:ph type="title"/>
          </p:nvPr>
        </p:nvSpPr>
        <p:spPr>
          <a:xfrm>
            <a:off x="248360" y="222949"/>
            <a:ext cx="8118105" cy="549275"/>
          </a:xfrm>
        </p:spPr>
        <p:txBody>
          <a:bodyPr>
            <a:normAutofit/>
          </a:bodyPr>
          <a:lstStyle/>
          <a:p>
            <a:r>
              <a:rPr lang="en-US" dirty="0"/>
              <a:t>Care minutes definitions – RN and EN</a:t>
            </a:r>
          </a:p>
        </p:txBody>
      </p:sp>
      <p:sp>
        <p:nvSpPr>
          <p:cNvPr id="18" name="TextBox 17">
            <a:extLst>
              <a:ext uri="{FF2B5EF4-FFF2-40B4-BE49-F238E27FC236}">
                <a16:creationId xmlns:a16="http://schemas.microsoft.com/office/drawing/2014/main" id="{AFAA93D0-5461-4951-AE73-7235A4FA0D04}"/>
              </a:ext>
            </a:extLst>
          </p:cNvPr>
          <p:cNvSpPr txBox="1"/>
          <p:nvPr/>
        </p:nvSpPr>
        <p:spPr>
          <a:xfrm>
            <a:off x="684048" y="6331193"/>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health.gov.au/aged-care-reforms</a:t>
            </a:r>
          </a:p>
        </p:txBody>
      </p:sp>
      <p:sp>
        <p:nvSpPr>
          <p:cNvPr id="10" name="Date Placeholder 3">
            <a:extLst>
              <a:ext uri="{FF2B5EF4-FFF2-40B4-BE49-F238E27FC236}">
                <a16:creationId xmlns:a16="http://schemas.microsoft.com/office/drawing/2014/main" id="{7B488268-194B-488D-90C6-9B04D3D58A91}"/>
              </a:ext>
            </a:extLst>
          </p:cNvPr>
          <p:cNvSpPr txBox="1">
            <a:spLocks/>
          </p:cNvSpPr>
          <p:nvPr/>
        </p:nvSpPr>
        <p:spPr>
          <a:xfrm>
            <a:off x="5584371" y="6356347"/>
            <a:ext cx="5771946" cy="39028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Department of Health and Aged Care  | </a:t>
            </a:r>
            <a:r>
              <a:rPr kumimoji="0" lang="en-AU" sz="1200" b="0" i="0" u="none" strike="noStrike" kern="1200" cap="none" spc="0" normalizeH="0" baseline="0" noProof="0" dirty="0">
                <a:ln>
                  <a:noFill/>
                </a:ln>
                <a:solidFill>
                  <a:srgbClr val="1E1544"/>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1" name="Date Placeholder 3">
            <a:extLst>
              <a:ext uri="{FF2B5EF4-FFF2-40B4-BE49-F238E27FC236}">
                <a16:creationId xmlns:a16="http://schemas.microsoft.com/office/drawing/2014/main" id="{6ABAF932-56CA-46A0-B1F2-A21EE52B272E}"/>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71C081E6-0F30-49E3-B579-0A988C5CDFBE}"/>
              </a:ext>
            </a:extLst>
          </p:cNvPr>
          <p:cNvSpPr/>
          <p:nvPr/>
        </p:nvSpPr>
        <p:spPr>
          <a:xfrm>
            <a:off x="6432057" y="1610787"/>
            <a:ext cx="5279033" cy="3989148"/>
          </a:xfrm>
          <a:prstGeom prst="rect">
            <a:avLst/>
          </a:prstGeom>
          <a:solidFill>
            <a:srgbClr val="0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1FEFC48E-3ECC-4B79-8B6E-CE4A7294D3C0}"/>
              </a:ext>
            </a:extLst>
          </p:cNvPr>
          <p:cNvSpPr/>
          <p:nvPr/>
        </p:nvSpPr>
        <p:spPr>
          <a:xfrm>
            <a:off x="5894256" y="1241871"/>
            <a:ext cx="5462061" cy="4173894"/>
          </a:xfrm>
          <a:prstGeom prst="rect">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2BACE540-4D1A-4F20-91C7-2AD491B47875}"/>
              </a:ext>
            </a:extLst>
          </p:cNvPr>
          <p:cNvSpPr txBox="1"/>
          <p:nvPr/>
        </p:nvSpPr>
        <p:spPr>
          <a:xfrm>
            <a:off x="6187296" y="1369036"/>
            <a:ext cx="4771465" cy="317984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AU" sz="24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Enrolled nurse (EN)</a:t>
            </a: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Century Schoolbook" panose="02040604050505020304" pitchFamily="18" charset="0"/>
                <a:cs typeface="Arial" panose="020B0604020202020204" pitchFamily="34" charset="0"/>
              </a:rPr>
              <a:t>- </a:t>
            </a: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Registered with NMBA through AHPRA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Century Schoolbook" panose="02040604050505020304" pitchFamily="18" charset="0"/>
                <a:cs typeface="Arial" panose="020B0604020202020204" pitchFamily="34" charset="0"/>
              </a:rPr>
              <a:t>Duties include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228600" algn="l"/>
                <a:tab pos="457200" algn="l"/>
              </a:tabLst>
              <a:defRPr/>
            </a:pPr>
            <a:r>
              <a:rPr kumimoji="0" lang="en-US"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regularly recording patients’ temperature, pulse, blood pressure, and respiration </a:t>
            </a:r>
            <a:endPar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228600" algn="l"/>
                <a:tab pos="457200" algn="l"/>
              </a:tabLst>
              <a:defRPr/>
            </a:pPr>
            <a:r>
              <a:rPr kumimoji="0" lang="en-US"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providing interventions, treatments, and therapies from patient care plans</a:t>
            </a:r>
            <a:endPar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228600" algn="l"/>
                <a:tab pos="457200" algn="l"/>
              </a:tabLst>
              <a:defRPr/>
            </a:pPr>
            <a:r>
              <a:rPr kumimoji="0" lang="en-US"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assisting RNs and other team members with health education activities</a:t>
            </a:r>
            <a:endPar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300"/>
              </a:spcAft>
              <a:buClrTx/>
              <a:buSzTx/>
              <a:buFont typeface="Arial" panose="020B0604020202020204" pitchFamily="34" charset="0"/>
              <a:buChar char="•"/>
              <a:tabLst>
                <a:tab pos="228600" algn="l"/>
                <a:tab pos="457200" algn="l"/>
              </a:tabLst>
              <a:defRPr/>
            </a:pPr>
            <a:r>
              <a:rPr kumimoji="0" lang="en-US"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helping patients with their activities of daily life</a:t>
            </a:r>
            <a:endPar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03AAF712-714E-4BB7-B5BD-E61A0A9EB833}"/>
              </a:ext>
            </a:extLst>
          </p:cNvPr>
          <p:cNvSpPr txBox="1"/>
          <p:nvPr/>
        </p:nvSpPr>
        <p:spPr>
          <a:xfrm>
            <a:off x="633555" y="1428703"/>
            <a:ext cx="4414941" cy="277460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AU" sz="23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Registered nurse (RN)</a:t>
            </a:r>
            <a:endParaRPr kumimoji="0" lang="en-AU" sz="23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 Registered with NMBA through AHPRA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Duties include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assessing patients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developing a nursing care plan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administering medicine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providing specialised nursing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426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30CEEB7-FB46-4DC1-B2B4-3EF3B5F15980}"/>
              </a:ext>
            </a:extLst>
          </p:cNvPr>
          <p:cNvSpPr/>
          <p:nvPr/>
        </p:nvSpPr>
        <p:spPr>
          <a:xfrm>
            <a:off x="904424" y="1471744"/>
            <a:ext cx="4757254" cy="3774317"/>
          </a:xfrm>
          <a:prstGeom prst="rect">
            <a:avLst/>
          </a:prstGeom>
          <a:solidFill>
            <a:srgbClr val="0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0650F7BE-B78D-4B73-8E28-639E43ED5D65}"/>
              </a:ext>
            </a:extLst>
          </p:cNvPr>
          <p:cNvSpPr/>
          <p:nvPr/>
        </p:nvSpPr>
        <p:spPr>
          <a:xfrm>
            <a:off x="421786" y="1100106"/>
            <a:ext cx="4891190" cy="3907323"/>
          </a:xfrm>
          <a:prstGeom prst="rect">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47C2E5-81F4-CF44-81E0-06FA582FCA64}"/>
              </a:ext>
            </a:extLst>
          </p:cNvPr>
          <p:cNvSpPr>
            <a:spLocks noGrp="1"/>
          </p:cNvSpPr>
          <p:nvPr>
            <p:ph type="title"/>
          </p:nvPr>
        </p:nvSpPr>
        <p:spPr>
          <a:xfrm>
            <a:off x="421786" y="299321"/>
            <a:ext cx="8118105" cy="549275"/>
          </a:xfrm>
        </p:spPr>
        <p:txBody>
          <a:bodyPr>
            <a:normAutofit fontScale="90000"/>
          </a:bodyPr>
          <a:lstStyle/>
          <a:p>
            <a:r>
              <a:rPr lang="en-US" dirty="0"/>
              <a:t>Care minutes definitions – personal care worker</a:t>
            </a:r>
          </a:p>
        </p:txBody>
      </p:sp>
      <p:sp>
        <p:nvSpPr>
          <p:cNvPr id="18" name="TextBox 17">
            <a:extLst>
              <a:ext uri="{FF2B5EF4-FFF2-40B4-BE49-F238E27FC236}">
                <a16:creationId xmlns:a16="http://schemas.microsoft.com/office/drawing/2014/main" id="{AFAA93D0-5461-4951-AE73-7235A4FA0D04}"/>
              </a:ext>
            </a:extLst>
          </p:cNvPr>
          <p:cNvSpPr txBox="1"/>
          <p:nvPr/>
        </p:nvSpPr>
        <p:spPr>
          <a:xfrm>
            <a:off x="684048" y="6331193"/>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health.gov.au/aged-care-reforms</a:t>
            </a:r>
          </a:p>
        </p:txBody>
      </p:sp>
      <p:sp>
        <p:nvSpPr>
          <p:cNvPr id="10" name="Date Placeholder 3">
            <a:extLst>
              <a:ext uri="{FF2B5EF4-FFF2-40B4-BE49-F238E27FC236}">
                <a16:creationId xmlns:a16="http://schemas.microsoft.com/office/drawing/2014/main" id="{7B488268-194B-488D-90C6-9B04D3D58A91}"/>
              </a:ext>
            </a:extLst>
          </p:cNvPr>
          <p:cNvSpPr txBox="1">
            <a:spLocks/>
          </p:cNvSpPr>
          <p:nvPr/>
        </p:nvSpPr>
        <p:spPr>
          <a:xfrm>
            <a:off x="5584371" y="6356347"/>
            <a:ext cx="5771946" cy="39028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Department of Health and Aged Care  | </a:t>
            </a:r>
            <a:r>
              <a:rPr kumimoji="0" lang="en-AU" sz="1200" b="0" i="0" u="none" strike="noStrike" kern="1200" cap="none" spc="0" normalizeH="0" baseline="0" noProof="0" dirty="0">
                <a:ln>
                  <a:noFill/>
                </a:ln>
                <a:solidFill>
                  <a:srgbClr val="1E1544"/>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1" name="Date Placeholder 3">
            <a:extLst>
              <a:ext uri="{FF2B5EF4-FFF2-40B4-BE49-F238E27FC236}">
                <a16:creationId xmlns:a16="http://schemas.microsoft.com/office/drawing/2014/main" id="{6ABAF932-56CA-46A0-B1F2-A21EE52B272E}"/>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1729FA86-3162-4C1B-BCF7-751FE87D8877}"/>
              </a:ext>
            </a:extLst>
          </p:cNvPr>
          <p:cNvSpPr/>
          <p:nvPr/>
        </p:nvSpPr>
        <p:spPr>
          <a:xfrm>
            <a:off x="6577555" y="1507711"/>
            <a:ext cx="5281064" cy="3738350"/>
          </a:xfrm>
          <a:prstGeom prst="rect">
            <a:avLst/>
          </a:prstGeom>
          <a:solidFill>
            <a:srgbClr val="0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7CB341B9-8049-4C1B-A7B7-A41622A422F7}"/>
              </a:ext>
            </a:extLst>
          </p:cNvPr>
          <p:cNvSpPr/>
          <p:nvPr/>
        </p:nvSpPr>
        <p:spPr>
          <a:xfrm>
            <a:off x="6098604" y="1135820"/>
            <a:ext cx="5411313" cy="3871609"/>
          </a:xfrm>
          <a:prstGeom prst="rect">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C2433FD8-9470-432B-87C4-23EDA86B813C}"/>
              </a:ext>
            </a:extLst>
          </p:cNvPr>
          <p:cNvSpPr txBox="1"/>
          <p:nvPr/>
        </p:nvSpPr>
        <p:spPr>
          <a:xfrm>
            <a:off x="682083" y="1240349"/>
            <a:ext cx="3921908" cy="28161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24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Personal care worker</a:t>
            </a:r>
            <a:endParaRPr kumimoji="0" lang="en-AU"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Century Schoolbook" panose="02040604050505020304" pitchFamily="18" charset="0"/>
                <a:cs typeface="Arial" panose="020B0604020202020204" pitchFamily="34" charset="0"/>
              </a:rPr>
              <a:t>Duties include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Century Schoolbook" panose="02040604050505020304" pitchFamily="18" charset="0"/>
                <a:cs typeface="Arial" panose="020B0604020202020204" pitchFamily="34" charset="0"/>
              </a:rPr>
              <a:t>daily living routines and direct care activities (such as self-care or personal care)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social and emotional support for residents and their families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regular monitoring and support of residents’ health and wellbeing</a:t>
            </a:r>
          </a:p>
        </p:txBody>
      </p:sp>
      <p:sp>
        <p:nvSpPr>
          <p:cNvPr id="33" name="TextBox 32">
            <a:extLst>
              <a:ext uri="{FF2B5EF4-FFF2-40B4-BE49-F238E27FC236}">
                <a16:creationId xmlns:a16="http://schemas.microsoft.com/office/drawing/2014/main" id="{03AAF712-714E-4BB7-B5BD-E61A0A9EB833}"/>
              </a:ext>
            </a:extLst>
          </p:cNvPr>
          <p:cNvSpPr txBox="1"/>
          <p:nvPr/>
        </p:nvSpPr>
        <p:spPr>
          <a:xfrm>
            <a:off x="6358664" y="1228841"/>
            <a:ext cx="4891191" cy="400571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AU" sz="23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Social and emotional support</a:t>
            </a:r>
            <a:endParaRPr kumimoji="0" lang="en-AU" sz="23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Social and emotional support includes activities that support residents to be and feel connected, heard, valued and fulfilled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Example activities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when a PCW spends social time with a resident to have a conversation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assists them personally to undertake personal interests (for example reading or playing a game)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600" b="0" i="0" u="none" strike="noStrike" kern="1200" cap="none" spc="-15"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assists them personally to participate in a group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39FF55BB-80C0-41FD-985E-A8B000B21F03}"/>
              </a:ext>
            </a:extLst>
          </p:cNvPr>
          <p:cNvSpPr/>
          <p:nvPr/>
        </p:nvSpPr>
        <p:spPr>
          <a:xfrm>
            <a:off x="293914" y="5497571"/>
            <a:ext cx="11787615" cy="640259"/>
          </a:xfrm>
          <a:prstGeom prst="rect">
            <a:avLst/>
          </a:prstGeom>
          <a:solidFill>
            <a:srgbClr val="C5E2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EDA8D47-0CC9-46CD-8D31-B657769E3DD6}"/>
              </a:ext>
            </a:extLst>
          </p:cNvPr>
          <p:cNvSpPr txBox="1"/>
          <p:nvPr/>
        </p:nvSpPr>
        <p:spPr>
          <a:xfrm>
            <a:off x="822632" y="5602315"/>
            <a:ext cx="11258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ECAD2"/>
              </a:buClr>
              <a:buSzTx/>
              <a:buFontTx/>
              <a:buNone/>
              <a:tabLst/>
              <a:defRPr/>
            </a:pPr>
            <a:r>
              <a:rPr kumimoji="0" lang="en-AU" sz="18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https://www.health.gov.au/resources/publications/care-minutes-and-247-nursing-requirements-guide</a:t>
            </a:r>
            <a:r>
              <a:rPr kumimoji="0" lang="en-AU" sz="18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a:t>
            </a:r>
          </a:p>
        </p:txBody>
      </p:sp>
      <p:pic>
        <p:nvPicPr>
          <p:cNvPr id="4" name="Graphic 3" descr="Laptop with solid fill">
            <a:extLst>
              <a:ext uri="{FF2B5EF4-FFF2-40B4-BE49-F238E27FC236}">
                <a16:creationId xmlns:a16="http://schemas.microsoft.com/office/drawing/2014/main" id="{6683830E-DC1B-4AE4-A565-84CAD56FD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786" y="5563501"/>
            <a:ext cx="459899" cy="459899"/>
          </a:xfrm>
          <a:prstGeom prst="rect">
            <a:avLst/>
          </a:prstGeom>
        </p:spPr>
      </p:pic>
    </p:spTree>
    <p:extLst>
      <p:ext uri="{BB962C8B-B14F-4D97-AF65-F5344CB8AC3E}">
        <p14:creationId xmlns:p14="http://schemas.microsoft.com/office/powerpoint/2010/main" val="301842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C2E5-81F4-CF44-81E0-06FA582FCA64}"/>
              </a:ext>
            </a:extLst>
          </p:cNvPr>
          <p:cNvSpPr>
            <a:spLocks noGrp="1"/>
          </p:cNvSpPr>
          <p:nvPr>
            <p:ph type="title"/>
          </p:nvPr>
        </p:nvSpPr>
        <p:spPr>
          <a:xfrm>
            <a:off x="248359" y="420463"/>
            <a:ext cx="9810040" cy="549275"/>
          </a:xfrm>
        </p:spPr>
        <p:txBody>
          <a:bodyPr>
            <a:normAutofit/>
          </a:bodyPr>
          <a:lstStyle/>
          <a:p>
            <a:r>
              <a:rPr lang="en-US" dirty="0"/>
              <a:t>Care minutes example – Personal care worker</a:t>
            </a:r>
          </a:p>
        </p:txBody>
      </p:sp>
      <p:sp>
        <p:nvSpPr>
          <p:cNvPr id="18" name="TextBox 17">
            <a:extLst>
              <a:ext uri="{FF2B5EF4-FFF2-40B4-BE49-F238E27FC236}">
                <a16:creationId xmlns:a16="http://schemas.microsoft.com/office/drawing/2014/main" id="{AFAA93D0-5461-4951-AE73-7235A4FA0D04}"/>
              </a:ext>
            </a:extLst>
          </p:cNvPr>
          <p:cNvSpPr txBox="1"/>
          <p:nvPr/>
        </p:nvSpPr>
        <p:spPr>
          <a:xfrm>
            <a:off x="684048" y="6331193"/>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health.gov.au/aged-care-reforms</a:t>
            </a:r>
          </a:p>
        </p:txBody>
      </p:sp>
      <p:sp>
        <p:nvSpPr>
          <p:cNvPr id="10" name="Date Placeholder 3">
            <a:extLst>
              <a:ext uri="{FF2B5EF4-FFF2-40B4-BE49-F238E27FC236}">
                <a16:creationId xmlns:a16="http://schemas.microsoft.com/office/drawing/2014/main" id="{7B488268-194B-488D-90C6-9B04D3D58A91}"/>
              </a:ext>
            </a:extLst>
          </p:cNvPr>
          <p:cNvSpPr txBox="1">
            <a:spLocks/>
          </p:cNvSpPr>
          <p:nvPr/>
        </p:nvSpPr>
        <p:spPr>
          <a:xfrm>
            <a:off x="5584371" y="6331194"/>
            <a:ext cx="5771946" cy="39028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Department of Health and Aged Care  | </a:t>
            </a:r>
            <a:r>
              <a:rPr kumimoji="0" lang="en-AU" sz="1200" b="0" i="0" u="none" strike="noStrike" kern="1200" cap="none" spc="0" normalizeH="0" baseline="0" noProof="0" dirty="0">
                <a:ln>
                  <a:noFill/>
                </a:ln>
                <a:solidFill>
                  <a:srgbClr val="1E1544"/>
                </a:solidFill>
                <a:effectLst/>
                <a:uLnTx/>
                <a:uFillTx/>
                <a:latin typeface="Arial" panose="020B0604020202020204" pitchFamily="34" charset="0"/>
                <a:ea typeface="+mn-ea"/>
                <a:cs typeface="Arial" panose="020B0604020202020204" pitchFamily="34" charset="0"/>
              </a:rPr>
              <a:t>8 December </a:t>
            </a: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1" name="Date Placeholder 3">
            <a:extLst>
              <a:ext uri="{FF2B5EF4-FFF2-40B4-BE49-F238E27FC236}">
                <a16:creationId xmlns:a16="http://schemas.microsoft.com/office/drawing/2014/main" id="{6ABAF932-56CA-46A0-B1F2-A21EE52B272E}"/>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1E6A28A2-8B70-4112-8B9E-9CCB8119EA02}"/>
              </a:ext>
            </a:extLst>
          </p:cNvPr>
          <p:cNvSpPr/>
          <p:nvPr/>
        </p:nvSpPr>
        <p:spPr>
          <a:xfrm>
            <a:off x="248359" y="1106311"/>
            <a:ext cx="4849075" cy="4876800"/>
          </a:xfrm>
          <a:prstGeom prst="rect">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76" name="TextBox 75">
            <a:extLst>
              <a:ext uri="{FF2B5EF4-FFF2-40B4-BE49-F238E27FC236}">
                <a16:creationId xmlns:a16="http://schemas.microsoft.com/office/drawing/2014/main" id="{00BF6DAB-D060-4D1B-B999-F44DDAB44B88}"/>
              </a:ext>
            </a:extLst>
          </p:cNvPr>
          <p:cNvSpPr txBox="1"/>
          <p:nvPr/>
        </p:nvSpPr>
        <p:spPr>
          <a:xfrm>
            <a:off x="423764" y="1336530"/>
            <a:ext cx="4498263" cy="430887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1200"/>
              </a:spcAft>
              <a:buClr>
                <a:srgbClr val="000000"/>
              </a:buClr>
              <a:buSzTx/>
              <a:buFontTx/>
              <a:buNone/>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Ingrid - </a:t>
            </a: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Grade 1 Personal Care Worker, Level 2 Award</a:t>
            </a: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 at Leafy Gums Aged Care.</a:t>
            </a:r>
          </a:p>
          <a:p>
            <a:pPr marL="0" marR="0" lvl="0" indent="0" algn="l" defTabSz="914400" rtl="0" eaLnBrk="1" fontAlgn="base" latinLnBrk="0" hangingPunct="1">
              <a:lnSpc>
                <a:spcPct val="100000"/>
              </a:lnSpc>
              <a:spcBef>
                <a:spcPts val="0"/>
              </a:spcBef>
              <a:spcAft>
                <a:spcPts val="1200"/>
              </a:spcAft>
              <a:buClr>
                <a:srgbClr val="000000"/>
              </a:buClr>
              <a:buSzTx/>
              <a:buFontTx/>
              <a:buNone/>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80% of her time is spent attending to the basic daily needs of residents including:</a:t>
            </a:r>
          </a:p>
          <a:p>
            <a:pPr marL="285750" marR="0" lvl="0" indent="-285750" algn="l" defTabSz="91440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bathing and washing residents, </a:t>
            </a:r>
          </a:p>
          <a:p>
            <a:pPr marL="285750" marR="0" lvl="0" indent="-285750" algn="l" defTabSz="91440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dressing residents, </a:t>
            </a:r>
          </a:p>
          <a:p>
            <a:pPr marL="285750" marR="0" lvl="0" indent="-285750" algn="l" defTabSz="91440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sitting with residents and helping them eat, </a:t>
            </a:r>
          </a:p>
          <a:p>
            <a:pPr marL="285750" marR="0" lvl="0" indent="-285750" algn="l" defTabSz="91440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assisting them with toileting accompanying them on daily outings to assist with these basic daily needs</a:t>
            </a:r>
          </a:p>
          <a:p>
            <a:pPr marL="0" marR="0" lvl="0" indent="0" algn="l" defTabSz="914400" rtl="0" eaLnBrk="1" fontAlgn="base" latinLnBrk="0" hangingPunct="1">
              <a:lnSpc>
                <a:spcPct val="100000"/>
              </a:lnSpc>
              <a:spcBef>
                <a:spcPts val="0"/>
              </a:spcBef>
              <a:spcAft>
                <a:spcPts val="1200"/>
              </a:spcAft>
              <a:buClr>
                <a:srgbClr val="000000"/>
              </a:buClr>
              <a:buSzTx/>
              <a:buFontTx/>
              <a:buNone/>
              <a:tabLst/>
              <a:defRPr/>
            </a:pP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This is considered direct/personal care and </a:t>
            </a:r>
            <a:r>
              <a:rPr kumimoji="0" lang="en-AU" sz="1800" b="1" i="0" u="sng"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is counted </a:t>
            </a: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towards care minutes. </a:t>
            </a:r>
          </a:p>
        </p:txBody>
      </p:sp>
      <p:grpSp>
        <p:nvGrpSpPr>
          <p:cNvPr id="4" name="Group 3">
            <a:extLst>
              <a:ext uri="{FF2B5EF4-FFF2-40B4-BE49-F238E27FC236}">
                <a16:creationId xmlns:a16="http://schemas.microsoft.com/office/drawing/2014/main" id="{42A18536-AF75-414C-B368-EBCBA00059A5}"/>
              </a:ext>
            </a:extLst>
          </p:cNvPr>
          <p:cNvGrpSpPr/>
          <p:nvPr/>
        </p:nvGrpSpPr>
        <p:grpSpPr>
          <a:xfrm>
            <a:off x="8096950" y="1106312"/>
            <a:ext cx="3815582" cy="4876799"/>
            <a:chOff x="8186851" y="1568408"/>
            <a:chExt cx="3815582" cy="4560661"/>
          </a:xfrm>
        </p:grpSpPr>
        <p:sp>
          <p:nvSpPr>
            <p:cNvPr id="13" name="Rectangle 12">
              <a:extLst>
                <a:ext uri="{FF2B5EF4-FFF2-40B4-BE49-F238E27FC236}">
                  <a16:creationId xmlns:a16="http://schemas.microsoft.com/office/drawing/2014/main" id="{E1B0B3C4-0E67-443A-B954-3514C08DB080}"/>
                </a:ext>
              </a:extLst>
            </p:cNvPr>
            <p:cNvSpPr/>
            <p:nvPr/>
          </p:nvSpPr>
          <p:spPr>
            <a:xfrm>
              <a:off x="8186851" y="1568408"/>
              <a:ext cx="3815582" cy="4560661"/>
            </a:xfrm>
            <a:prstGeom prst="rect">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CC6C370-27AC-45B4-9DF7-D5DCCE30ED52}"/>
                </a:ext>
              </a:extLst>
            </p:cNvPr>
            <p:cNvSpPr txBox="1"/>
            <p:nvPr/>
          </p:nvSpPr>
          <p:spPr>
            <a:xfrm>
              <a:off x="8354259" y="1765321"/>
              <a:ext cx="3588082" cy="402955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1200"/>
                </a:spcAft>
                <a:buClr>
                  <a:srgbClr val="000000"/>
                </a:buClr>
                <a:buSzTx/>
                <a:buFontTx/>
                <a:buNone/>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Ingrid also works as a </a:t>
              </a: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Kitchen Assistant </a:t>
              </a: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with food prepping for residents. </a:t>
              </a:r>
            </a:p>
            <a:p>
              <a:pPr marL="0" marR="0" lvl="0" indent="0" algn="l" defTabSz="914400" rtl="0" eaLnBrk="1" fontAlgn="base" latinLnBrk="0" hangingPunct="1">
                <a:lnSpc>
                  <a:spcPct val="100000"/>
                </a:lnSpc>
                <a:spcBef>
                  <a:spcPts val="0"/>
                </a:spcBef>
                <a:spcAft>
                  <a:spcPts val="1200"/>
                </a:spcAft>
                <a:buClr>
                  <a:srgbClr val="000000"/>
                </a:buClr>
                <a:buSzTx/>
                <a:buFontTx/>
                <a:buNone/>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20% of her time is spent helping out in the kitchen, including:</a:t>
              </a:r>
            </a:p>
            <a:p>
              <a:pPr marL="285750" marR="0" lvl="0" indent="-285750"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helping the Chef to plate up food, </a:t>
              </a:r>
            </a:p>
            <a:p>
              <a:pPr marL="285750" marR="0" lvl="0" indent="-285750"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serving food to residents in the dining room </a:t>
              </a:r>
            </a:p>
            <a:p>
              <a:pPr marL="0" marR="0" lvl="0" indent="0" algn="l" defTabSz="914400" rtl="0" eaLnBrk="1" fontAlgn="base" latinLnBrk="0" hangingPunct="1">
                <a:lnSpc>
                  <a:spcPct val="100000"/>
                </a:lnSpc>
                <a:spcBef>
                  <a:spcPts val="0"/>
                </a:spcBef>
                <a:spcAft>
                  <a:spcPts val="1200"/>
                </a:spcAft>
                <a:buClr>
                  <a:srgbClr val="000000"/>
                </a:buClr>
                <a:buSzTx/>
                <a:buFontTx/>
                <a:buNone/>
                <a:tabLst/>
                <a:defRPr/>
              </a:pP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This time is </a:t>
              </a:r>
              <a:r>
                <a:rPr kumimoji="0" lang="en-AU" sz="1800" b="1" i="0" u="sng"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not</a:t>
              </a: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 considered direct/personal care and </a:t>
              </a:r>
              <a:r>
                <a:rPr kumimoji="0" lang="en-AU" sz="1800" b="1" i="0" u="sng"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cannot be </a:t>
              </a: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Times New Roman" panose="02020603050405020304" pitchFamily="18" charset="0"/>
                  <a:cs typeface="Arial" panose="020B0604020202020204" pitchFamily="34" charset="0"/>
                </a:rPr>
                <a:t>counted towards care minutes.</a:t>
              </a:r>
              <a:r>
                <a:rPr kumimoji="0" lang="en-AU" sz="1800" b="1" i="0" u="none" strike="noStrike" kern="1200" cap="none" spc="0" normalizeH="0" baseline="0" noProof="0" dirty="0">
                  <a:ln>
                    <a:noFill/>
                  </a:ln>
                  <a:solidFill>
                    <a:srgbClr val="F2F1F2"/>
                  </a:solidFill>
                  <a:effectLst/>
                  <a:uLnTx/>
                  <a:uFillTx/>
                  <a:latin typeface="Arial" panose="020B0604020202020204" pitchFamily="34" charset="0"/>
                  <a:ea typeface="Calibri" panose="020F0502020204030204" pitchFamily="34" charset="0"/>
                  <a:cs typeface="Arial" panose="020B0604020202020204" pitchFamily="34" charset="0"/>
                </a:rPr>
                <a:t>  </a:t>
              </a:r>
            </a:p>
          </p:txBody>
        </p:sp>
      </p:grpSp>
      <p:grpSp>
        <p:nvGrpSpPr>
          <p:cNvPr id="3" name="Group 2">
            <a:extLst>
              <a:ext uri="{FF2B5EF4-FFF2-40B4-BE49-F238E27FC236}">
                <a16:creationId xmlns:a16="http://schemas.microsoft.com/office/drawing/2014/main" id="{7F4626C4-A666-4949-BA66-DD2BB0F15DAD}"/>
              </a:ext>
            </a:extLst>
          </p:cNvPr>
          <p:cNvGrpSpPr/>
          <p:nvPr/>
        </p:nvGrpSpPr>
        <p:grpSpPr>
          <a:xfrm>
            <a:off x="5231654" y="1116486"/>
            <a:ext cx="2754938" cy="4866624"/>
            <a:chOff x="5280227" y="1295640"/>
            <a:chExt cx="2754938" cy="4866624"/>
          </a:xfrm>
        </p:grpSpPr>
        <p:sp>
          <p:nvSpPr>
            <p:cNvPr id="12" name="Rectangle 11">
              <a:extLst>
                <a:ext uri="{FF2B5EF4-FFF2-40B4-BE49-F238E27FC236}">
                  <a16:creationId xmlns:a16="http://schemas.microsoft.com/office/drawing/2014/main" id="{BE749FCD-968E-4BAF-9409-9FD4EC56D689}"/>
                </a:ext>
              </a:extLst>
            </p:cNvPr>
            <p:cNvSpPr/>
            <p:nvPr/>
          </p:nvSpPr>
          <p:spPr>
            <a:xfrm>
              <a:off x="5280227" y="1295640"/>
              <a:ext cx="2754937" cy="694323"/>
            </a:xfrm>
            <a:prstGeom prst="rect">
              <a:avLst/>
            </a:prstGeom>
            <a:solidFill>
              <a:srgbClr val="8ECA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BB31D54-B2C3-4AA4-BD84-6071C26CA20D}"/>
                </a:ext>
              </a:extLst>
            </p:cNvPr>
            <p:cNvSpPr/>
            <p:nvPr/>
          </p:nvSpPr>
          <p:spPr>
            <a:xfrm>
              <a:off x="5292813" y="5310967"/>
              <a:ext cx="2742352" cy="851297"/>
            </a:xfrm>
            <a:prstGeom prst="rect">
              <a:avLst/>
            </a:prstGeom>
            <a:solidFill>
              <a:srgbClr val="C5E2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3B18E13-702E-4383-8CF3-C4DEC8995167}"/>
                </a:ext>
              </a:extLst>
            </p:cNvPr>
            <p:cNvPicPr>
              <a:picLocks noChangeAspect="1"/>
            </p:cNvPicPr>
            <p:nvPr/>
          </p:nvPicPr>
          <p:blipFill>
            <a:blip r:embed="rId3"/>
            <a:stretch>
              <a:fillRect/>
            </a:stretch>
          </p:blipFill>
          <p:spPr>
            <a:xfrm>
              <a:off x="5292813" y="2136712"/>
              <a:ext cx="2742351" cy="302750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4878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C2E5-81F4-CF44-81E0-06FA582FCA64}"/>
              </a:ext>
            </a:extLst>
          </p:cNvPr>
          <p:cNvSpPr>
            <a:spLocks noGrp="1"/>
          </p:cNvSpPr>
          <p:nvPr>
            <p:ph type="title"/>
          </p:nvPr>
        </p:nvSpPr>
        <p:spPr>
          <a:xfrm>
            <a:off x="543894" y="323984"/>
            <a:ext cx="9073812" cy="549275"/>
          </a:xfrm>
        </p:spPr>
        <p:txBody>
          <a:bodyPr>
            <a:normAutofit/>
          </a:bodyPr>
          <a:lstStyle/>
          <a:p>
            <a:r>
              <a:rPr lang="en-US" sz="2800" dirty="0"/>
              <a:t>Care minutes reporting</a:t>
            </a:r>
          </a:p>
        </p:txBody>
      </p:sp>
      <p:sp>
        <p:nvSpPr>
          <p:cNvPr id="18" name="TextBox 17">
            <a:extLst>
              <a:ext uri="{FF2B5EF4-FFF2-40B4-BE49-F238E27FC236}">
                <a16:creationId xmlns:a16="http://schemas.microsoft.com/office/drawing/2014/main" id="{AFAA93D0-5461-4951-AE73-7235A4FA0D04}"/>
              </a:ext>
            </a:extLst>
          </p:cNvPr>
          <p:cNvSpPr txBox="1"/>
          <p:nvPr/>
        </p:nvSpPr>
        <p:spPr>
          <a:xfrm>
            <a:off x="684048" y="6331193"/>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health.gov.au/aged-care-reforms</a:t>
            </a:r>
          </a:p>
        </p:txBody>
      </p:sp>
      <p:sp>
        <p:nvSpPr>
          <p:cNvPr id="10" name="Date Placeholder 3">
            <a:extLst>
              <a:ext uri="{FF2B5EF4-FFF2-40B4-BE49-F238E27FC236}">
                <a16:creationId xmlns:a16="http://schemas.microsoft.com/office/drawing/2014/main" id="{7B488268-194B-488D-90C6-9B04D3D58A91}"/>
              </a:ext>
            </a:extLst>
          </p:cNvPr>
          <p:cNvSpPr txBox="1">
            <a:spLocks/>
          </p:cNvSpPr>
          <p:nvPr/>
        </p:nvSpPr>
        <p:spPr>
          <a:xfrm>
            <a:off x="5584371" y="6331194"/>
            <a:ext cx="5771946" cy="39028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Department of Health and Aged Care  | </a:t>
            </a:r>
            <a:r>
              <a:rPr kumimoji="0" lang="en-AU" sz="1200" b="0" i="0" u="none" strike="noStrike" kern="1200" cap="none" spc="0" normalizeH="0" baseline="0" noProof="0" dirty="0">
                <a:ln>
                  <a:noFill/>
                </a:ln>
                <a:solidFill>
                  <a:srgbClr val="1E1544"/>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1" name="Date Placeholder 3">
            <a:extLst>
              <a:ext uri="{FF2B5EF4-FFF2-40B4-BE49-F238E27FC236}">
                <a16:creationId xmlns:a16="http://schemas.microsoft.com/office/drawing/2014/main" id="{6ABAF932-56CA-46A0-B1F2-A21EE52B272E}"/>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D253519-B763-4AAB-B8F9-0DDEA24AAF51}"/>
              </a:ext>
            </a:extLst>
          </p:cNvPr>
          <p:cNvSpPr/>
          <p:nvPr/>
        </p:nvSpPr>
        <p:spPr>
          <a:xfrm>
            <a:off x="731354" y="5372958"/>
            <a:ext cx="10624963" cy="766523"/>
          </a:xfrm>
          <a:prstGeom prst="rect">
            <a:avLst/>
          </a:prstGeom>
          <a:solidFill>
            <a:srgbClr val="C5E2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08CAF8DC-2C75-4D7D-8588-86AA85399926}"/>
              </a:ext>
            </a:extLst>
          </p:cNvPr>
          <p:cNvSpPr txBox="1">
            <a:spLocks/>
          </p:cNvSpPr>
          <p:nvPr/>
        </p:nvSpPr>
        <p:spPr>
          <a:xfrm>
            <a:off x="2696565" y="5545991"/>
            <a:ext cx="8418092" cy="51217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600"/>
              </a:spcAft>
              <a:buFont typeface="Arial" panose="020B0604020202020204" pitchFamily="34" charset="0"/>
              <a:buNone/>
              <a:defRPr sz="1800" b="0" kern="1200">
                <a:solidFill>
                  <a:schemeClr val="accent6"/>
                </a:solidFill>
                <a:latin typeface="+mj-lt"/>
                <a:ea typeface="+mn-ea"/>
                <a:cs typeface="+mn-cs"/>
              </a:defRPr>
            </a:lvl1pPr>
            <a:lvl2pPr marL="0" indent="0" algn="l" defTabSz="914400" rtl="0" eaLnBrk="1" latinLnBrk="0" hangingPunct="1">
              <a:lnSpc>
                <a:spcPct val="90000"/>
              </a:lnSpc>
              <a:spcBef>
                <a:spcPts val="400"/>
              </a:spcBef>
              <a:spcAft>
                <a:spcPts val="400"/>
              </a:spcAft>
              <a:buFont typeface="Arial" panose="020B0604020202020204" pitchFamily="34" charset="0"/>
              <a:buNone/>
              <a:defRPr sz="1800" kern="1200">
                <a:solidFill>
                  <a:schemeClr val="tx1"/>
                </a:solidFill>
                <a:latin typeface="+mn-lt"/>
                <a:ea typeface="+mn-ea"/>
                <a:cs typeface="+mn-cs"/>
              </a:defRPr>
            </a:lvl2pPr>
            <a:lvl3pPr marL="0" indent="-1800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90000"/>
              </a:lnSpc>
              <a:spcBef>
                <a:spcPts val="400"/>
              </a:spcBef>
              <a:spcAft>
                <a:spcPts val="400"/>
              </a:spcAft>
              <a:buClr>
                <a:schemeClr val="accent2"/>
              </a:buClr>
              <a:buFont typeface="System Font Regular"/>
              <a:buChar char="–"/>
              <a:defRPr sz="1800" kern="1200">
                <a:solidFill>
                  <a:schemeClr val="tx1"/>
                </a:solidFill>
                <a:latin typeface="+mn-lt"/>
                <a:ea typeface="+mn-ea"/>
                <a:cs typeface="+mn-cs"/>
              </a:defRPr>
            </a:lvl4pPr>
            <a:lvl5pPr marL="540000" indent="-180000" algn="l" defTabSz="914400" rtl="0" eaLnBrk="1" latinLnBrk="0" hangingPunct="1">
              <a:lnSpc>
                <a:spcPct val="90000"/>
              </a:lnSpc>
              <a:spcBef>
                <a:spcPts val="500"/>
              </a:spcBef>
              <a:buClr>
                <a:schemeClr val="accent2"/>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0"/>
              </a:spcBef>
              <a:spcAft>
                <a:spcPts val="0"/>
              </a:spcAft>
              <a:buClr>
                <a:srgbClr val="00B4BE"/>
              </a:buClr>
              <a:buSzTx/>
              <a:buFont typeface="Arial" panose="020B0604020202020204" pitchFamily="34" charset="0"/>
              <a:buNone/>
              <a:tabLst/>
              <a:defRPr/>
            </a:pPr>
            <a:r>
              <a:rPr kumimoji="0" lang="en-GB" sz="2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It’s important that data is accurate and of a high quality</a:t>
            </a:r>
          </a:p>
        </p:txBody>
      </p:sp>
      <p:sp>
        <p:nvSpPr>
          <p:cNvPr id="20" name="Content Placeholder 3">
            <a:extLst>
              <a:ext uri="{FF2B5EF4-FFF2-40B4-BE49-F238E27FC236}">
                <a16:creationId xmlns:a16="http://schemas.microsoft.com/office/drawing/2014/main" id="{FE5459DB-826C-474C-BE0F-3DE0AAA8E6AA}"/>
              </a:ext>
            </a:extLst>
          </p:cNvPr>
          <p:cNvSpPr txBox="1">
            <a:spLocks/>
          </p:cNvSpPr>
          <p:nvPr/>
        </p:nvSpPr>
        <p:spPr>
          <a:xfrm>
            <a:off x="539689" y="1353695"/>
            <a:ext cx="3128841" cy="621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4BE"/>
              </a:buClr>
              <a:buFont typeface="Arial" panose="020B0604020202020204" pitchFamily="34" charset="0"/>
              <a:buChar char="•"/>
              <a:defRPr sz="2400" kern="1200">
                <a:solidFill>
                  <a:srgbClr val="1E154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E154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E154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E154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E15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r" defTabSz="914400" rtl="0" eaLnBrk="1" fontAlgn="auto" latinLnBrk="0" hangingPunct="1">
              <a:lnSpc>
                <a:spcPct val="125000"/>
              </a:lnSpc>
              <a:spcBef>
                <a:spcPts val="0"/>
              </a:spcBef>
              <a:spcAft>
                <a:spcPts val="18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Legislative requirement</a:t>
            </a:r>
          </a:p>
          <a:p>
            <a:pPr marL="685800" marR="0" lvl="1" indent="-228600" algn="l" defTabSz="914400" rtl="0" eaLnBrk="1" fontAlgn="auto" latinLnBrk="0" hangingPunct="1">
              <a:lnSpc>
                <a:spcPct val="125000"/>
              </a:lnSpc>
              <a:spcBef>
                <a:spcPts val="0"/>
              </a:spcBef>
              <a:spcAft>
                <a:spcPts val="180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5F4207F8-3B15-45A7-88A0-B6575095C780}"/>
              </a:ext>
            </a:extLst>
          </p:cNvPr>
          <p:cNvGrpSpPr/>
          <p:nvPr/>
        </p:nvGrpSpPr>
        <p:grpSpPr>
          <a:xfrm>
            <a:off x="3746511" y="1307141"/>
            <a:ext cx="1853870" cy="1642703"/>
            <a:chOff x="1414825" y="2106706"/>
            <a:chExt cx="1573077" cy="1398702"/>
          </a:xfrm>
        </p:grpSpPr>
        <p:sp>
          <p:nvSpPr>
            <p:cNvPr id="13" name="Rectangle 12">
              <a:extLst>
                <a:ext uri="{FF2B5EF4-FFF2-40B4-BE49-F238E27FC236}">
                  <a16:creationId xmlns:a16="http://schemas.microsoft.com/office/drawing/2014/main" id="{825150E9-1C2A-4F93-ACA8-5F2CDEEF2052}"/>
                </a:ext>
              </a:extLst>
            </p:cNvPr>
            <p:cNvSpPr/>
            <p:nvPr/>
          </p:nvSpPr>
          <p:spPr>
            <a:xfrm>
              <a:off x="1414825" y="2106706"/>
              <a:ext cx="1573077" cy="1398702"/>
            </a:xfrm>
            <a:prstGeom prst="rect">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pic>
          <p:nvPicPr>
            <p:cNvPr id="31" name="Graphic 30" descr="Address Book with solid fill">
              <a:extLst>
                <a:ext uri="{FF2B5EF4-FFF2-40B4-BE49-F238E27FC236}">
                  <a16:creationId xmlns:a16="http://schemas.microsoft.com/office/drawing/2014/main" id="{D2550147-0D4F-480D-8410-BE9BE96F7D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9418" y="2236987"/>
              <a:ext cx="1071644" cy="1071644"/>
            </a:xfrm>
            <a:prstGeom prst="rect">
              <a:avLst/>
            </a:prstGeom>
          </p:spPr>
        </p:pic>
      </p:grpSp>
      <p:grpSp>
        <p:nvGrpSpPr>
          <p:cNvPr id="38" name="Group 37">
            <a:extLst>
              <a:ext uri="{FF2B5EF4-FFF2-40B4-BE49-F238E27FC236}">
                <a16:creationId xmlns:a16="http://schemas.microsoft.com/office/drawing/2014/main" id="{5B69523E-3845-405F-870F-FF07F695E50B}"/>
              </a:ext>
            </a:extLst>
          </p:cNvPr>
          <p:cNvGrpSpPr/>
          <p:nvPr/>
        </p:nvGrpSpPr>
        <p:grpSpPr>
          <a:xfrm>
            <a:off x="1077343" y="5400316"/>
            <a:ext cx="535822" cy="621397"/>
            <a:chOff x="773758" y="5282636"/>
            <a:chExt cx="535822" cy="621397"/>
          </a:xfrm>
        </p:grpSpPr>
        <p:sp>
          <p:nvSpPr>
            <p:cNvPr id="39" name="Oval 38">
              <a:extLst>
                <a:ext uri="{FF2B5EF4-FFF2-40B4-BE49-F238E27FC236}">
                  <a16:creationId xmlns:a16="http://schemas.microsoft.com/office/drawing/2014/main" id="{FC8D8BC4-6B7F-4114-AD03-660A044FC7AB}"/>
                </a:ext>
              </a:extLst>
            </p:cNvPr>
            <p:cNvSpPr/>
            <p:nvPr/>
          </p:nvSpPr>
          <p:spPr>
            <a:xfrm>
              <a:off x="773758" y="5353435"/>
              <a:ext cx="535822" cy="550598"/>
            </a:xfrm>
            <a:prstGeom prst="ellipse">
              <a:avLst/>
            </a:prstGeom>
            <a:solidFill>
              <a:srgbClr val="1E1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1E1544"/>
                </a:solidFill>
                <a:effectLst/>
                <a:uLnTx/>
                <a:uFillTx/>
                <a:latin typeface="Arial" panose="020B0604020202020204" pitchFamily="34" charset="0"/>
                <a:ea typeface="+mn-ea"/>
                <a:cs typeface="Arial" panose="020B0604020202020204" pitchFamily="34" charset="0"/>
              </a:endParaRPr>
            </a:p>
          </p:txBody>
        </p:sp>
        <p:sp>
          <p:nvSpPr>
            <p:cNvPr id="40" name="Text Placeholder 2">
              <a:extLst>
                <a:ext uri="{FF2B5EF4-FFF2-40B4-BE49-F238E27FC236}">
                  <a16:creationId xmlns:a16="http://schemas.microsoft.com/office/drawing/2014/main" id="{D81E22A7-FDE5-4FA2-8847-7EDF1A694C56}"/>
                </a:ext>
              </a:extLst>
            </p:cNvPr>
            <p:cNvSpPr txBox="1">
              <a:spLocks/>
            </p:cNvSpPr>
            <p:nvPr/>
          </p:nvSpPr>
          <p:spPr>
            <a:xfrm>
              <a:off x="977218" y="5282636"/>
              <a:ext cx="281269" cy="59339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600"/>
                </a:spcAft>
                <a:buFont typeface="Arial" panose="020B0604020202020204" pitchFamily="34" charset="0"/>
                <a:buNone/>
                <a:defRPr sz="1800" b="0" kern="1200">
                  <a:solidFill>
                    <a:schemeClr val="accent6"/>
                  </a:solidFill>
                  <a:latin typeface="+mj-lt"/>
                  <a:ea typeface="+mn-ea"/>
                  <a:cs typeface="+mn-cs"/>
                </a:defRPr>
              </a:lvl1pPr>
              <a:lvl2pPr marL="0" indent="0" algn="l" defTabSz="914400" rtl="0" eaLnBrk="1" latinLnBrk="0" hangingPunct="1">
                <a:lnSpc>
                  <a:spcPct val="90000"/>
                </a:lnSpc>
                <a:spcBef>
                  <a:spcPts val="400"/>
                </a:spcBef>
                <a:spcAft>
                  <a:spcPts val="400"/>
                </a:spcAft>
                <a:buFont typeface="Arial" panose="020B0604020202020204" pitchFamily="34" charset="0"/>
                <a:buNone/>
                <a:defRPr sz="1800" kern="1200">
                  <a:solidFill>
                    <a:schemeClr val="tx1"/>
                  </a:solidFill>
                  <a:latin typeface="+mn-lt"/>
                  <a:ea typeface="+mn-ea"/>
                  <a:cs typeface="+mn-cs"/>
                </a:defRPr>
              </a:lvl2pPr>
              <a:lvl3pPr marL="0" indent="-1800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90000"/>
                </a:lnSpc>
                <a:spcBef>
                  <a:spcPts val="400"/>
                </a:spcBef>
                <a:spcAft>
                  <a:spcPts val="400"/>
                </a:spcAft>
                <a:buClr>
                  <a:schemeClr val="accent2"/>
                </a:buClr>
                <a:buFont typeface="System Font Regular"/>
                <a:buChar char="–"/>
                <a:defRPr sz="1800" kern="1200">
                  <a:solidFill>
                    <a:schemeClr val="tx1"/>
                  </a:solidFill>
                  <a:latin typeface="+mn-lt"/>
                  <a:ea typeface="+mn-ea"/>
                  <a:cs typeface="+mn-cs"/>
                </a:defRPr>
              </a:lvl4pPr>
              <a:lvl5pPr marL="540000" indent="-180000" algn="l" defTabSz="914400" rtl="0" eaLnBrk="1" latinLnBrk="0" hangingPunct="1">
                <a:lnSpc>
                  <a:spcPct val="90000"/>
                </a:lnSpc>
                <a:spcBef>
                  <a:spcPts val="500"/>
                </a:spcBef>
                <a:buClr>
                  <a:schemeClr val="accent2"/>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0"/>
                </a:spcBef>
                <a:spcAft>
                  <a:spcPts val="1800"/>
                </a:spcAft>
                <a:buClr>
                  <a:srgbClr val="00B4BE"/>
                </a:buClr>
                <a:buSzTx/>
                <a:buFont typeface="Arial" panose="020B0604020202020204" pitchFamily="34" charset="0"/>
                <a:buNone/>
                <a:tabLst/>
                <a:defRPr/>
              </a:pPr>
              <a:r>
                <a:rPr kumimoji="0" lang="en-GB" sz="36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25000"/>
                </a:lnSpc>
                <a:spcBef>
                  <a:spcPts val="0"/>
                </a:spcBef>
                <a:spcAft>
                  <a:spcPts val="1800"/>
                </a:spcAft>
                <a:buClr>
                  <a:srgbClr val="00B4BE"/>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grpSp>
      <p:sp>
        <p:nvSpPr>
          <p:cNvPr id="26" name="Content Placeholder 3">
            <a:extLst>
              <a:ext uri="{FF2B5EF4-FFF2-40B4-BE49-F238E27FC236}">
                <a16:creationId xmlns:a16="http://schemas.microsoft.com/office/drawing/2014/main" id="{654BAC51-2711-4F20-A4EE-98E0A41164E2}"/>
              </a:ext>
            </a:extLst>
          </p:cNvPr>
          <p:cNvSpPr txBox="1">
            <a:spLocks/>
          </p:cNvSpPr>
          <p:nvPr/>
        </p:nvSpPr>
        <p:spPr>
          <a:xfrm>
            <a:off x="7492243" y="1319001"/>
            <a:ext cx="2613639" cy="933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4BE"/>
              </a:buClr>
              <a:buFont typeface="Arial" panose="020B0604020202020204" pitchFamily="34" charset="0"/>
              <a:buChar char="•"/>
              <a:defRPr sz="2400" kern="1200">
                <a:solidFill>
                  <a:srgbClr val="1E154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E154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E154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E154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E15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25000"/>
              </a:lnSpc>
              <a:spcBef>
                <a:spcPts val="0"/>
              </a:spcBef>
              <a:spcAft>
                <a:spcPts val="18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Star ratings</a:t>
            </a:r>
          </a:p>
          <a:p>
            <a:pPr marL="685800" marR="0" lvl="1" indent="-228600" algn="l" defTabSz="914400" rtl="0" eaLnBrk="1" fontAlgn="auto" latinLnBrk="0" hangingPunct="1">
              <a:lnSpc>
                <a:spcPct val="125000"/>
              </a:lnSpc>
              <a:spcBef>
                <a:spcPts val="0"/>
              </a:spcBef>
              <a:spcAft>
                <a:spcPts val="180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28" name="Content Placeholder 3">
            <a:extLst>
              <a:ext uri="{FF2B5EF4-FFF2-40B4-BE49-F238E27FC236}">
                <a16:creationId xmlns:a16="http://schemas.microsoft.com/office/drawing/2014/main" id="{02E128A3-1D08-465C-987B-5BB68B1FD89F}"/>
              </a:ext>
            </a:extLst>
          </p:cNvPr>
          <p:cNvSpPr txBox="1">
            <a:spLocks/>
          </p:cNvSpPr>
          <p:nvPr/>
        </p:nvSpPr>
        <p:spPr>
          <a:xfrm>
            <a:off x="871387" y="3401775"/>
            <a:ext cx="2800314" cy="933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4BE"/>
              </a:buClr>
              <a:buFont typeface="Arial" panose="020B0604020202020204" pitchFamily="34" charset="0"/>
              <a:buChar char="•"/>
              <a:defRPr sz="2400" kern="1200">
                <a:solidFill>
                  <a:srgbClr val="1E154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E154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E154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E154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E15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r" defTabSz="914400" rtl="0" eaLnBrk="1" fontAlgn="auto" latinLnBrk="0" hangingPunct="1">
              <a:lnSpc>
                <a:spcPct val="125000"/>
              </a:lnSpc>
              <a:spcBef>
                <a:spcPts val="0"/>
              </a:spcBef>
              <a:spcAft>
                <a:spcPts val="18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Financial monitoring</a:t>
            </a:r>
          </a:p>
          <a:p>
            <a:pPr marL="685800" marR="0" lvl="1" indent="-228600" algn="l" defTabSz="914400" rtl="0" eaLnBrk="1" fontAlgn="auto" latinLnBrk="0" hangingPunct="1">
              <a:lnSpc>
                <a:spcPct val="125000"/>
              </a:lnSpc>
              <a:spcBef>
                <a:spcPts val="0"/>
              </a:spcBef>
              <a:spcAft>
                <a:spcPts val="180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29" name="Content Placeholder 3">
            <a:extLst>
              <a:ext uri="{FF2B5EF4-FFF2-40B4-BE49-F238E27FC236}">
                <a16:creationId xmlns:a16="http://schemas.microsoft.com/office/drawing/2014/main" id="{BEC09EA8-FA4E-41F9-9D18-42266EE8F844}"/>
              </a:ext>
            </a:extLst>
          </p:cNvPr>
          <p:cNvSpPr txBox="1">
            <a:spLocks/>
          </p:cNvSpPr>
          <p:nvPr/>
        </p:nvSpPr>
        <p:spPr>
          <a:xfrm>
            <a:off x="7492243" y="3426964"/>
            <a:ext cx="2723106" cy="933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4BE"/>
              </a:buClr>
              <a:buFont typeface="Arial" panose="020B0604020202020204" pitchFamily="34" charset="0"/>
              <a:buChar char="•"/>
              <a:defRPr sz="2400" kern="1200">
                <a:solidFill>
                  <a:srgbClr val="1E154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E154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E154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E154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E15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25000"/>
              </a:lnSpc>
              <a:spcBef>
                <a:spcPts val="0"/>
              </a:spcBef>
              <a:spcAft>
                <a:spcPts val="18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Inform pricing</a:t>
            </a:r>
          </a:p>
          <a:p>
            <a:pPr marL="685800" marR="0" lvl="1" indent="-228600" algn="l" defTabSz="914400" rtl="0" eaLnBrk="1" fontAlgn="auto" latinLnBrk="0" hangingPunct="1">
              <a:lnSpc>
                <a:spcPct val="125000"/>
              </a:lnSpc>
              <a:spcBef>
                <a:spcPts val="0"/>
              </a:spcBef>
              <a:spcAft>
                <a:spcPts val="180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A111F1DF-F1AA-4856-96EF-E84320AE1488}"/>
              </a:ext>
            </a:extLst>
          </p:cNvPr>
          <p:cNvGrpSpPr/>
          <p:nvPr/>
        </p:nvGrpSpPr>
        <p:grpSpPr>
          <a:xfrm>
            <a:off x="6029742" y="1304042"/>
            <a:ext cx="1836830" cy="1638413"/>
            <a:chOff x="3908760" y="2106706"/>
            <a:chExt cx="1573077" cy="1398702"/>
          </a:xfrm>
        </p:grpSpPr>
        <p:sp>
          <p:nvSpPr>
            <p:cNvPr id="27" name="Rectangle 26">
              <a:extLst>
                <a:ext uri="{FF2B5EF4-FFF2-40B4-BE49-F238E27FC236}">
                  <a16:creationId xmlns:a16="http://schemas.microsoft.com/office/drawing/2014/main" id="{BD615617-55D4-4B2E-A096-073F4D4DFFF7}"/>
                </a:ext>
              </a:extLst>
            </p:cNvPr>
            <p:cNvSpPr/>
            <p:nvPr/>
          </p:nvSpPr>
          <p:spPr>
            <a:xfrm>
              <a:off x="3908760" y="2106706"/>
              <a:ext cx="1573077" cy="1398702"/>
            </a:xfrm>
            <a:prstGeom prst="rect">
              <a:avLst/>
            </a:prstGeom>
            <a:solidFill>
              <a:srgbClr val="00B4B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pic>
          <p:nvPicPr>
            <p:cNvPr id="5" name="Graphic 4" descr="Rating Star with solid fill">
              <a:extLst>
                <a:ext uri="{FF2B5EF4-FFF2-40B4-BE49-F238E27FC236}">
                  <a16:creationId xmlns:a16="http://schemas.microsoft.com/office/drawing/2014/main" id="{D556E8ED-9CC6-4FC9-AE92-FEBEAE2192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4914" y="2181699"/>
              <a:ext cx="1188369" cy="1188369"/>
            </a:xfrm>
            <a:prstGeom prst="rect">
              <a:avLst/>
            </a:prstGeom>
          </p:spPr>
        </p:pic>
      </p:grpSp>
      <p:grpSp>
        <p:nvGrpSpPr>
          <p:cNvPr id="12" name="Group 11">
            <a:extLst>
              <a:ext uri="{FF2B5EF4-FFF2-40B4-BE49-F238E27FC236}">
                <a16:creationId xmlns:a16="http://schemas.microsoft.com/office/drawing/2014/main" id="{226ED596-EBDC-4644-A3F3-8625520A991A}"/>
              </a:ext>
            </a:extLst>
          </p:cNvPr>
          <p:cNvGrpSpPr/>
          <p:nvPr/>
        </p:nvGrpSpPr>
        <p:grpSpPr>
          <a:xfrm>
            <a:off x="3755031" y="3349746"/>
            <a:ext cx="1836830" cy="1673925"/>
            <a:chOff x="6452000" y="2126474"/>
            <a:chExt cx="1573077" cy="1425286"/>
          </a:xfrm>
        </p:grpSpPr>
        <p:sp>
          <p:nvSpPr>
            <p:cNvPr id="30" name="Rectangle 29">
              <a:extLst>
                <a:ext uri="{FF2B5EF4-FFF2-40B4-BE49-F238E27FC236}">
                  <a16:creationId xmlns:a16="http://schemas.microsoft.com/office/drawing/2014/main" id="{068661A2-9E03-4808-B916-89A523B509EB}"/>
                </a:ext>
              </a:extLst>
            </p:cNvPr>
            <p:cNvSpPr/>
            <p:nvPr/>
          </p:nvSpPr>
          <p:spPr>
            <a:xfrm>
              <a:off x="6452000" y="2126474"/>
              <a:ext cx="1573077" cy="1425286"/>
            </a:xfrm>
            <a:prstGeom prst="rect">
              <a:avLst/>
            </a:prstGeom>
            <a:solidFill>
              <a:srgbClr val="C5E2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pic>
          <p:nvPicPr>
            <p:cNvPr id="9" name="Graphic 8" descr="Calculator with solid fill">
              <a:extLst>
                <a:ext uri="{FF2B5EF4-FFF2-40B4-BE49-F238E27FC236}">
                  <a16:creationId xmlns:a16="http://schemas.microsoft.com/office/drawing/2014/main" id="{C4015DFE-468A-4606-8882-7A259FAFF4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88293" y="2304151"/>
              <a:ext cx="1050638" cy="1050637"/>
            </a:xfrm>
            <a:prstGeom prst="rect">
              <a:avLst/>
            </a:prstGeom>
          </p:spPr>
        </p:pic>
      </p:grpSp>
      <p:grpSp>
        <p:nvGrpSpPr>
          <p:cNvPr id="15" name="Group 14">
            <a:extLst>
              <a:ext uri="{FF2B5EF4-FFF2-40B4-BE49-F238E27FC236}">
                <a16:creationId xmlns:a16="http://schemas.microsoft.com/office/drawing/2014/main" id="{3AF92013-F9AA-4785-9E32-5BFE45ACA8C7}"/>
              </a:ext>
            </a:extLst>
          </p:cNvPr>
          <p:cNvGrpSpPr/>
          <p:nvPr/>
        </p:nvGrpSpPr>
        <p:grpSpPr>
          <a:xfrm>
            <a:off x="6045752" y="3380967"/>
            <a:ext cx="1836830" cy="1642702"/>
            <a:chOff x="9037498" y="2140789"/>
            <a:chExt cx="1573077" cy="1398702"/>
          </a:xfrm>
        </p:grpSpPr>
        <p:sp>
          <p:nvSpPr>
            <p:cNvPr id="32" name="Rectangle 31">
              <a:extLst>
                <a:ext uri="{FF2B5EF4-FFF2-40B4-BE49-F238E27FC236}">
                  <a16:creationId xmlns:a16="http://schemas.microsoft.com/office/drawing/2014/main" id="{C7831B0B-FCE2-41D4-BDEB-F708C386333C}"/>
                </a:ext>
              </a:extLst>
            </p:cNvPr>
            <p:cNvSpPr/>
            <p:nvPr/>
          </p:nvSpPr>
          <p:spPr>
            <a:xfrm>
              <a:off x="9037498" y="2140789"/>
              <a:ext cx="1573077" cy="139870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pic>
          <p:nvPicPr>
            <p:cNvPr id="14" name="Graphic 13" descr="Supply And Demand with solid fill">
              <a:extLst>
                <a:ext uri="{FF2B5EF4-FFF2-40B4-BE49-F238E27FC236}">
                  <a16:creationId xmlns:a16="http://schemas.microsoft.com/office/drawing/2014/main" id="{9AEB4531-5EA0-4F75-94ED-567FB7EE7E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1464" y="2240889"/>
              <a:ext cx="1113094" cy="1113095"/>
            </a:xfrm>
            <a:prstGeom prst="rect">
              <a:avLst/>
            </a:prstGeom>
          </p:spPr>
        </p:pic>
      </p:grpSp>
      <p:cxnSp>
        <p:nvCxnSpPr>
          <p:cNvPr id="17" name="Straight Connector 16">
            <a:extLst>
              <a:ext uri="{FF2B5EF4-FFF2-40B4-BE49-F238E27FC236}">
                <a16:creationId xmlns:a16="http://schemas.microsoft.com/office/drawing/2014/main" id="{8925169D-A4A1-4C7D-9D02-EF2638A6D930}"/>
              </a:ext>
            </a:extLst>
          </p:cNvPr>
          <p:cNvCxnSpPr/>
          <p:nvPr/>
        </p:nvCxnSpPr>
        <p:spPr>
          <a:xfrm flipH="1">
            <a:off x="2058536" y="1307141"/>
            <a:ext cx="3541845" cy="0"/>
          </a:xfrm>
          <a:prstGeom prst="line">
            <a:avLst/>
          </a:prstGeom>
          <a:ln>
            <a:solidFill>
              <a:srgbClr val="1E154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93FC51-7465-4401-A4BE-86ADD64D805F}"/>
              </a:ext>
            </a:extLst>
          </p:cNvPr>
          <p:cNvCxnSpPr/>
          <p:nvPr/>
        </p:nvCxnSpPr>
        <p:spPr>
          <a:xfrm flipH="1">
            <a:off x="6028493" y="1304042"/>
            <a:ext cx="3541845" cy="0"/>
          </a:xfrm>
          <a:prstGeom prst="line">
            <a:avLst/>
          </a:prstGeom>
          <a:ln>
            <a:solidFill>
              <a:srgbClr val="1E154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73440C4-3D8B-472B-9A62-3FA0BDD31E59}"/>
              </a:ext>
            </a:extLst>
          </p:cNvPr>
          <p:cNvCxnSpPr/>
          <p:nvPr/>
        </p:nvCxnSpPr>
        <p:spPr>
          <a:xfrm flipH="1">
            <a:off x="2041709" y="3349745"/>
            <a:ext cx="3541845" cy="0"/>
          </a:xfrm>
          <a:prstGeom prst="line">
            <a:avLst/>
          </a:prstGeom>
          <a:ln>
            <a:solidFill>
              <a:srgbClr val="1E154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B5559E-B01F-4F9D-BD8D-01BE7FA00B43}"/>
              </a:ext>
            </a:extLst>
          </p:cNvPr>
          <p:cNvCxnSpPr/>
          <p:nvPr/>
        </p:nvCxnSpPr>
        <p:spPr>
          <a:xfrm flipH="1">
            <a:off x="6045752" y="3362936"/>
            <a:ext cx="3541845" cy="0"/>
          </a:xfrm>
          <a:prstGeom prst="line">
            <a:avLst/>
          </a:prstGeom>
          <a:ln>
            <a:solidFill>
              <a:srgbClr val="1E15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93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91D7E-DBD8-49EB-8933-226AE46DECEF}"/>
              </a:ext>
            </a:extLst>
          </p:cNvPr>
          <p:cNvSpPr txBox="1">
            <a:spLocks/>
          </p:cNvSpPr>
          <p:nvPr/>
        </p:nvSpPr>
        <p:spPr>
          <a:xfrm>
            <a:off x="1524000" y="2945717"/>
            <a:ext cx="9144000" cy="879475"/>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2F1F2"/>
                </a:solidFill>
                <a:effectLst/>
                <a:uLnTx/>
                <a:uFillTx/>
                <a:latin typeface="Arial" panose="020B0604020202020204" pitchFamily="34" charset="0"/>
                <a:ea typeface="+mj-ea"/>
                <a:cs typeface="Arial" panose="020B0604020202020204" pitchFamily="34" charset="0"/>
              </a:rPr>
              <a:t>Care costs and labour hours </a:t>
            </a:r>
          </a:p>
        </p:txBody>
      </p:sp>
      <p:sp>
        <p:nvSpPr>
          <p:cNvPr id="7" name="Subtitle 2">
            <a:extLst>
              <a:ext uri="{FF2B5EF4-FFF2-40B4-BE49-F238E27FC236}">
                <a16:creationId xmlns:a16="http://schemas.microsoft.com/office/drawing/2014/main" id="{EA58A801-764B-47A3-A2F4-47A455385DC3}"/>
              </a:ext>
            </a:extLst>
          </p:cNvPr>
          <p:cNvSpPr txBox="1">
            <a:spLocks/>
          </p:cNvSpPr>
          <p:nvPr/>
        </p:nvSpPr>
        <p:spPr>
          <a:xfrm>
            <a:off x="1524000" y="2127622"/>
            <a:ext cx="9144000" cy="365125"/>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Item </a:t>
            </a:r>
            <a:r>
              <a:rPr lang="en-US" dirty="0">
                <a:solidFill>
                  <a:srgbClr val="F2F1F2"/>
                </a:solidFill>
              </a:rPr>
              <a:t>5</a:t>
            </a:r>
            <a:endPar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3CB665A7-4EA1-4BE3-A16E-42ABAA620999}"/>
              </a:ext>
            </a:extLst>
          </p:cNvPr>
          <p:cNvCxnSpPr>
            <a:cxnSpLocks/>
          </p:cNvCxnSpPr>
          <p:nvPr/>
        </p:nvCxnSpPr>
        <p:spPr>
          <a:xfrm flipV="1">
            <a:off x="1606277" y="2498306"/>
            <a:ext cx="815017" cy="1"/>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8D9E8D-A880-4D5E-B950-BE737EB779B2}"/>
              </a:ext>
            </a:extLst>
          </p:cNvPr>
          <p:cNvSpPr txBox="1"/>
          <p:nvPr/>
        </p:nvSpPr>
        <p:spPr>
          <a:xfrm>
            <a:off x="1524000" y="4612738"/>
            <a:ext cx="6100354" cy="71917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2F1F2"/>
                </a:solidFill>
                <a:effectLst/>
                <a:uLnTx/>
                <a:uFillTx/>
                <a:latin typeface="Arial" panose="020B0604020202020204" pitchFamily="34" charset="0"/>
                <a:cs typeface="Arial" panose="020B0604020202020204" pitchFamily="34" charset="0"/>
              </a:rPr>
              <a:t>Grant Corderoy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F2F1F2"/>
                </a:solidFill>
                <a:latin typeface="Arial" panose="020B0604020202020204" pitchFamily="34" charset="0"/>
                <a:cs typeface="Arial" panose="020B0604020202020204" pitchFamily="34" charset="0"/>
              </a:rPr>
              <a:t>Senior Partner</a:t>
            </a:r>
            <a:r>
              <a:rPr kumimoji="0" lang="en-US" sz="1800" b="0" i="0" u="none" strike="noStrike" kern="1200" cap="none" spc="0" normalizeH="0" baseline="0" noProof="0" dirty="0">
                <a:ln>
                  <a:noFill/>
                </a:ln>
                <a:solidFill>
                  <a:srgbClr val="F2F1F2"/>
                </a:solidFill>
                <a:effectLst/>
                <a:uLnTx/>
                <a:uFillTx/>
                <a:latin typeface="Arial" panose="020B0604020202020204" pitchFamily="34" charset="0"/>
                <a:cs typeface="Arial" panose="020B0604020202020204" pitchFamily="34" charset="0"/>
              </a:rPr>
              <a:t>, StewartBrown</a:t>
            </a:r>
          </a:p>
        </p:txBody>
      </p:sp>
      <p:sp>
        <p:nvSpPr>
          <p:cNvPr id="11" name="Subtitle 2">
            <a:extLst>
              <a:ext uri="{FF2B5EF4-FFF2-40B4-BE49-F238E27FC236}">
                <a16:creationId xmlns:a16="http://schemas.microsoft.com/office/drawing/2014/main" id="{7D27FDFB-1A26-4B3C-827F-8E1608E55B1F}"/>
              </a:ext>
            </a:extLst>
          </p:cNvPr>
          <p:cNvSpPr txBox="1">
            <a:spLocks/>
          </p:cNvSpPr>
          <p:nvPr/>
        </p:nvSpPr>
        <p:spPr>
          <a:xfrm>
            <a:off x="1524001" y="4056422"/>
            <a:ext cx="7914289" cy="879475"/>
          </a:xfrm>
          <a:prstGeom prst="rect">
            <a:avLst/>
          </a:prstGeom>
        </p:spPr>
        <p:txBody>
          <a:bodyPr numCol="1"/>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spcBef>
                <a:spcPts val="0"/>
              </a:spcBef>
              <a:spcAft>
                <a:spcPts val="1200"/>
              </a:spcAft>
              <a:buFont typeface="Arial" panose="020B0604020202020204" pitchFamily="34" charset="0"/>
              <a:buChar char="•"/>
            </a:pPr>
            <a:r>
              <a:rPr lang="en-US" dirty="0"/>
              <a:t>Quarter 1 data and learnings (residential and home care) </a:t>
            </a:r>
          </a:p>
          <a:p>
            <a:endParaRPr lang="en-US" dirty="0"/>
          </a:p>
        </p:txBody>
      </p:sp>
    </p:spTree>
    <p:extLst>
      <p:ext uri="{BB962C8B-B14F-4D97-AF65-F5344CB8AC3E}">
        <p14:creationId xmlns:p14="http://schemas.microsoft.com/office/powerpoint/2010/main" val="217088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7950D7A-C7AE-4FD2-B56A-A02789AD3D1A}"/>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Quarterly Financial Report (QFR)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a:t>
            </a:r>
          </a:p>
        </p:txBody>
      </p:sp>
      <p:sp>
        <p:nvSpPr>
          <p:cNvPr id="5" name="TextBox 4">
            <a:extLst>
              <a:ext uri="{FF2B5EF4-FFF2-40B4-BE49-F238E27FC236}">
                <a16:creationId xmlns:a16="http://schemas.microsoft.com/office/drawing/2014/main" id="{49BCAF0A-2A75-48E3-8E64-488BBEEF0F62}"/>
              </a:ext>
            </a:extLst>
          </p:cNvPr>
          <p:cNvSpPr txBox="1"/>
          <p:nvPr/>
        </p:nvSpPr>
        <p:spPr>
          <a:xfrm>
            <a:off x="411358" y="934852"/>
            <a:ext cx="10881588" cy="507882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StewartBrown have been engaged by the Department of Health and Aged Care (Department) to:</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tab pos="274638" algn="l"/>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Manage a Help Desk to assist approved providers with any clarifications and queries they have in completing the </a:t>
            </a: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residential and home care labour costs and hours reporting sections of the QFR</a:t>
            </a: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and</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Undertake data quality reviews of the submitted QFR returns with respect to the </a:t>
            </a: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residential direct care labour costs and staffing minutes reporting sections </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The Help Desk is available for support until </a:t>
            </a: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June 2023</a:t>
            </a:r>
          </a:p>
          <a:p>
            <a:pPr marL="285750" marR="0" lvl="0" indent="-285750" algn="l" defTabSz="914400" rtl="0" eaLnBrk="1" fontAlgn="auto" latinLnBrk="0" hangingPunct="1">
              <a:lnSpc>
                <a:spcPct val="15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As part of the QFR Help Desk the following webinars have already been held that can be used for reference </a:t>
            </a: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hlinkClick r:id="rId2"/>
              </a:rPr>
              <a:t>https://www.health.gov.au/resources/webinars</a:t>
            </a: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5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Other support documentation has been provided by the Department including definitions, QFR guide and frequently asked questions. All are available on Forms Administration website.</a:t>
            </a:r>
          </a:p>
          <a:p>
            <a:pPr marL="285750" marR="0" lvl="0" indent="-285750" algn="l" defTabSz="914400" rtl="0" eaLnBrk="1" fontAlgn="auto" latinLnBrk="0" hangingPunct="1">
              <a:lnSpc>
                <a:spcPct val="15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Please contact the Forms Administration helpdesk with any queries on the QFR. Forms Administration will pass on technical </a:t>
            </a:r>
            <a:r>
              <a:rPr lang="en-AU" sz="1600" dirty="0">
                <a:solidFill>
                  <a:srgbClr val="1E1545"/>
                </a:solidFill>
                <a:latin typeface="Arial" panose="020B0604020202020204" pitchFamily="34" charset="0"/>
                <a:cs typeface="Arial" panose="020B0604020202020204" pitchFamily="34" charset="0"/>
              </a:rPr>
              <a:t>questions related to residential and home </a:t>
            </a: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care labour costs and labour hours to the StewartBrown Help Desk. </a:t>
            </a: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3"/>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CF17FAB1-7765-49DE-B436-4EC483385E2D}"/>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53408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21250" y="843615"/>
            <a:ext cx="11015597" cy="52634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20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Quantum of Queries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123 separate queries were submitted to the QFR Help Desk in the period from August until 4 November 2022</a:t>
            </a:r>
            <a:endParaRPr kumimoji="0" lang="en-US" sz="16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20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Home Care - Frequently Asked Questions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There has been feedback on the definitions, particularly around which staff are included in the personal care classification. For clarification, this category includes staff involved in:</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Domestic assistance (shopping etc)</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Maintenance, including gardening</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Transport</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AU"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Does the QFR require information on income and expenditure on services brokered to other providers as well as self-funded (private) clients?</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Yes, income and expenditure should cover packaged home care clients, private clients that meet the age requirements for home care (persons 65 years of age or older and 50 years or older for those who identify as an Aboriginal or Torres Strait Islander person) and brokered services for packaged home care clients and age eligible private clients with other providers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96EE3B76-0F80-4C09-B08D-35918B9702C6}"/>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2" name="Subtitle 2">
            <a:extLst>
              <a:ext uri="{FF2B5EF4-FFF2-40B4-BE49-F238E27FC236}">
                <a16:creationId xmlns:a16="http://schemas.microsoft.com/office/drawing/2014/main" id="{AB0EEC15-70E9-4680-86F0-20BAE9F273BE}"/>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Helpdesk</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576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7950D7A-C7AE-4FD2-B56A-A02789AD3D1A}"/>
              </a:ext>
            </a:extLst>
          </p:cNvPr>
          <p:cNvSpPr txBox="1">
            <a:spLocks/>
          </p:cNvSpPr>
          <p:nvPr/>
        </p:nvSpPr>
        <p:spPr>
          <a:xfrm>
            <a:off x="924788" y="554067"/>
            <a:ext cx="7963319" cy="8721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t>Agenda</a:t>
            </a: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C05DF09-C760-5E49-9554-4C05EB40F312}" type="slidenum">
              <a:rPr lang="en-US" b="1" smtClean="0"/>
              <a:t>2</a:t>
            </a:fld>
            <a:endParaRPr lang="en-US" b="1" dirty="0"/>
          </a:p>
        </p:txBody>
      </p:sp>
      <p:sp>
        <p:nvSpPr>
          <p:cNvPr id="8" name="TextBox 7">
            <a:extLst>
              <a:ext uri="{FF2B5EF4-FFF2-40B4-BE49-F238E27FC236}">
                <a16:creationId xmlns:a16="http://schemas.microsoft.com/office/drawing/2014/main" id="{15AC3841-DAAA-4001-8E5A-E83313671952}"/>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3"/>
          <a:stretch>
            <a:fillRect/>
          </a:stretch>
        </p:blipFill>
        <p:spPr>
          <a:xfrm>
            <a:off x="10193830" y="0"/>
            <a:ext cx="2018047" cy="2001838"/>
          </a:xfrm>
          <a:prstGeom prst="rect">
            <a:avLst/>
          </a:prstGeom>
        </p:spPr>
      </p:pic>
      <p:graphicFrame>
        <p:nvGraphicFramePr>
          <p:cNvPr id="10" name="Table 9">
            <a:extLst>
              <a:ext uri="{FF2B5EF4-FFF2-40B4-BE49-F238E27FC236}">
                <a16:creationId xmlns:a16="http://schemas.microsoft.com/office/drawing/2014/main" id="{74E6547B-E236-40E5-A2A4-82A1A93E0D37}"/>
              </a:ext>
            </a:extLst>
          </p:cNvPr>
          <p:cNvGraphicFramePr>
            <a:graphicFrameLocks noGrp="1"/>
          </p:cNvGraphicFramePr>
          <p:nvPr>
            <p:extLst>
              <p:ext uri="{D42A27DB-BD31-4B8C-83A1-F6EECF244321}">
                <p14:modId xmlns:p14="http://schemas.microsoft.com/office/powerpoint/2010/main" val="2651972851"/>
              </p:ext>
            </p:extLst>
          </p:nvPr>
        </p:nvGraphicFramePr>
        <p:xfrm>
          <a:off x="924788" y="1354027"/>
          <a:ext cx="10358222" cy="4662358"/>
        </p:xfrm>
        <a:graphic>
          <a:graphicData uri="http://schemas.openxmlformats.org/drawingml/2006/table">
            <a:tbl>
              <a:tblPr firstRow="1" firstCol="1" bandRow="1"/>
              <a:tblGrid>
                <a:gridCol w="855797">
                  <a:extLst>
                    <a:ext uri="{9D8B030D-6E8A-4147-A177-3AD203B41FA5}">
                      <a16:colId xmlns:a16="http://schemas.microsoft.com/office/drawing/2014/main" val="572774995"/>
                    </a:ext>
                  </a:extLst>
                </a:gridCol>
                <a:gridCol w="5371859">
                  <a:extLst>
                    <a:ext uri="{9D8B030D-6E8A-4147-A177-3AD203B41FA5}">
                      <a16:colId xmlns:a16="http://schemas.microsoft.com/office/drawing/2014/main" val="2667647006"/>
                    </a:ext>
                  </a:extLst>
                </a:gridCol>
                <a:gridCol w="4130566">
                  <a:extLst>
                    <a:ext uri="{9D8B030D-6E8A-4147-A177-3AD203B41FA5}">
                      <a16:colId xmlns:a16="http://schemas.microsoft.com/office/drawing/2014/main" val="3351131763"/>
                    </a:ext>
                  </a:extLst>
                </a:gridCol>
              </a:tblGrid>
              <a:tr h="327309">
                <a:tc>
                  <a:txBody>
                    <a:bodyPr/>
                    <a:lstStyle/>
                    <a:p>
                      <a:pPr algn="ctr" fontAlgn="base">
                        <a:lnSpc>
                          <a:spcPts val="1000"/>
                        </a:lnSpc>
                      </a:pPr>
                      <a:r>
                        <a:rPr lang="en-AU" sz="1400" b="1" dirty="0">
                          <a:solidFill>
                            <a:schemeClr val="bg1"/>
                          </a:solidFill>
                          <a:effectLst/>
                          <a:latin typeface="Arial" panose="020B0604020202020204" pitchFamily="34" charset="0"/>
                          <a:ea typeface="SimSun" panose="02010600030101010101" pitchFamily="2" charset="-122"/>
                          <a:cs typeface="Arial" panose="020B0604020202020204" pitchFamily="34" charset="0"/>
                        </a:rPr>
                        <a:t>No.</a:t>
                      </a:r>
                    </a:p>
                  </a:txBody>
                  <a:tcPr marL="71755" marR="71755" marT="71755" marB="71755" anchor="b">
                    <a:lnL w="12700" cap="flat" cmpd="sng" algn="ctr">
                      <a:solidFill>
                        <a:srgbClr val="2AB1B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solidFill>
                      <a:srgbClr val="1E1545"/>
                    </a:solidFill>
                  </a:tcPr>
                </a:tc>
                <a:tc>
                  <a:txBody>
                    <a:bodyPr/>
                    <a:lstStyle/>
                    <a:p>
                      <a:pPr algn="ctr" fontAlgn="base">
                        <a:lnSpc>
                          <a:spcPts val="1000"/>
                        </a:lnSpc>
                      </a:pPr>
                      <a:r>
                        <a:rPr lang="en-AU" sz="1400" b="1" dirty="0">
                          <a:solidFill>
                            <a:srgbClr val="FFFFFF"/>
                          </a:solidFill>
                          <a:effectLst/>
                          <a:latin typeface="Arial" panose="020B0604020202020204" pitchFamily="34" charset="0"/>
                          <a:ea typeface="SimSun" panose="02010600030101010101" pitchFamily="2" charset="-122"/>
                          <a:cs typeface="Arial" panose="020B0604020202020204" pitchFamily="34" charset="0"/>
                        </a:rPr>
                        <a:t>Agenda item</a:t>
                      </a:r>
                      <a:endParaRPr lang="en-AU" sz="1400" b="1" dirty="0">
                        <a:solidFill>
                          <a:srgbClr val="1E1545"/>
                        </a:solidFill>
                        <a:effectLst/>
                        <a:latin typeface="Arial" panose="020B0604020202020204" pitchFamily="34" charset="0"/>
                        <a:ea typeface="SimSun" panose="02010600030101010101" pitchFamily="2" charset="-122"/>
                        <a:cs typeface="Arial" panose="020B0604020202020204" pitchFamily="34" charset="0"/>
                      </a:endParaRPr>
                    </a:p>
                  </a:txBody>
                  <a:tcPr marL="71755" marR="71755" marT="71755" marB="7175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solidFill>
                      <a:srgbClr val="1E1545"/>
                    </a:solidFill>
                  </a:tcPr>
                </a:tc>
                <a:tc>
                  <a:txBody>
                    <a:bodyPr/>
                    <a:lstStyle/>
                    <a:p>
                      <a:pPr algn="ctr" fontAlgn="base">
                        <a:lnSpc>
                          <a:spcPts val="1000"/>
                        </a:lnSpc>
                      </a:pPr>
                      <a:r>
                        <a:rPr lang="en-AU" sz="1400" b="1" dirty="0">
                          <a:solidFill>
                            <a:srgbClr val="FFFFFF"/>
                          </a:solidFill>
                          <a:effectLst/>
                          <a:latin typeface="Arial" panose="020B0604020202020204" pitchFamily="34" charset="0"/>
                          <a:ea typeface="SimSun" panose="02010600030101010101" pitchFamily="2" charset="-122"/>
                          <a:cs typeface="Arial" panose="020B0604020202020204" pitchFamily="34" charset="0"/>
                        </a:rPr>
                        <a:t>Speaker</a:t>
                      </a:r>
                      <a:endParaRPr lang="en-AU" sz="1400" b="1" dirty="0">
                        <a:solidFill>
                          <a:srgbClr val="1E1545"/>
                        </a:solidFill>
                        <a:effectLst/>
                        <a:latin typeface="Arial" panose="020B0604020202020204" pitchFamily="34" charset="0"/>
                        <a:ea typeface="SimSun" panose="02010600030101010101" pitchFamily="2" charset="-122"/>
                        <a:cs typeface="Arial" panose="020B0604020202020204" pitchFamily="34" charset="0"/>
                      </a:endParaRPr>
                    </a:p>
                  </a:txBody>
                  <a:tcPr marL="71755" marR="71755" marT="71755" marB="71755" anchor="b">
                    <a:lnL w="12700" cap="flat" cmpd="sng" algn="ctr">
                      <a:solidFill>
                        <a:srgbClr val="FFFFFF"/>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solidFill>
                      <a:srgbClr val="1E1545"/>
                    </a:solidFill>
                  </a:tcPr>
                </a:tc>
                <a:extLst>
                  <a:ext uri="{0D108BD9-81ED-4DB2-BD59-A6C34878D82A}">
                    <a16:rowId xmlns:a16="http://schemas.microsoft.com/office/drawing/2014/main" val="1606524611"/>
                  </a:ext>
                </a:extLst>
              </a:tr>
              <a:tr h="828000">
                <a:tc>
                  <a:txBody>
                    <a:bodyPr/>
                    <a:lstStyle/>
                    <a:p>
                      <a:pPr algn="ctr">
                        <a:spcBef>
                          <a:spcPts val="300"/>
                        </a:spcBef>
                        <a:spcAft>
                          <a:spcPts val="300"/>
                        </a:spcAft>
                      </a:pPr>
                      <a:r>
                        <a:rPr lang="en-AU" sz="1400" b="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285750" lvl="0" indent="-285750" algn="l">
                        <a:spcBef>
                          <a:spcPts val="300"/>
                        </a:spcBef>
                        <a:spcAft>
                          <a:spcPts val="300"/>
                        </a:spcAft>
                        <a:buFont typeface="Symbol" panose="05050102010706020507" pitchFamily="18" charset="2"/>
                        <a:buNone/>
                      </a:pPr>
                      <a:r>
                        <a:rPr lang="en-AU" sz="1400" b="0" dirty="0">
                          <a:effectLst/>
                          <a:latin typeface="Arial" panose="020B0604020202020204" pitchFamily="34" charset="0"/>
                          <a:ea typeface="Times New Roman" panose="02020603050405020304" pitchFamily="18" charset="0"/>
                          <a:cs typeface="Arial" panose="020B0604020202020204" pitchFamily="34" charset="0"/>
                        </a:rPr>
                        <a:t>Introduction and updates</a:t>
                      </a:r>
                    </a:p>
                    <a:p>
                      <a:pPr marL="442913" lvl="0" indent="-176213" algn="l">
                        <a:spcBef>
                          <a:spcPts val="300"/>
                        </a:spcBef>
                        <a:spcAft>
                          <a:spcPts val="300"/>
                        </a:spcAft>
                        <a:buFont typeface="Arial" panose="020B0604020202020204" pitchFamily="34" charset="0"/>
                        <a:buChar char="-"/>
                      </a:pPr>
                      <a:r>
                        <a:rPr lang="en-AU" sz="1400" b="0" dirty="0">
                          <a:effectLst/>
                          <a:latin typeface="Arial" panose="020B0604020202020204" pitchFamily="34" charset="0"/>
                          <a:ea typeface="Times New Roman" panose="02020603050405020304" pitchFamily="18" charset="0"/>
                          <a:cs typeface="Arial" panose="020B0604020202020204" pitchFamily="34" charset="0"/>
                        </a:rPr>
                        <a:t>Quarter 1 overview </a:t>
                      </a:r>
                    </a:p>
                    <a:p>
                      <a:pPr marL="442913" lvl="0" indent="-176213" algn="l">
                        <a:spcBef>
                          <a:spcPts val="300"/>
                        </a:spcBef>
                        <a:spcAft>
                          <a:spcPts val="300"/>
                        </a:spcAft>
                        <a:buFont typeface="Arial" panose="020B0604020202020204" pitchFamily="34" charset="0"/>
                        <a:buChar char="-"/>
                      </a:pPr>
                      <a:r>
                        <a:rPr lang="en-AU" sz="1400" b="0" dirty="0">
                          <a:effectLst/>
                          <a:latin typeface="Arial" panose="020B0604020202020204" pitchFamily="34" charset="0"/>
                          <a:ea typeface="Times New Roman" panose="02020603050405020304" pitchFamily="18" charset="0"/>
                          <a:cs typeface="Arial" panose="020B0604020202020204" pitchFamily="34" charset="0"/>
                        </a:rPr>
                        <a:t>Quarter 2</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Susan Trainor</a:t>
                      </a:r>
                    </a:p>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(15 minutes)</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extLst>
                  <a:ext uri="{0D108BD9-81ED-4DB2-BD59-A6C34878D82A}">
                    <a16:rowId xmlns:a16="http://schemas.microsoft.com/office/drawing/2014/main" val="534546099"/>
                  </a:ext>
                </a:extLst>
              </a:tr>
              <a:tr h="612000">
                <a:tc>
                  <a:txBody>
                    <a:bodyPr/>
                    <a:lstStyle/>
                    <a:p>
                      <a:pPr algn="ctr" fontAlgn="base">
                        <a:lnSpc>
                          <a:spcPts val="1000"/>
                        </a:lnSpc>
                      </a:pPr>
                      <a:r>
                        <a:rPr lang="en-AU" sz="1400" dirty="0">
                          <a:solidFill>
                            <a:srgbClr val="1E1545"/>
                          </a:solidFill>
                          <a:effectLst/>
                          <a:latin typeface="Arial" panose="020B0604020202020204" pitchFamily="34" charset="0"/>
                          <a:ea typeface="SimSun" panose="02010600030101010101" pitchFamily="2" charset="-122"/>
                          <a:cs typeface="Arial" panose="020B0604020202020204" pitchFamily="34" charset="0"/>
                        </a:rPr>
                        <a:t>2</a:t>
                      </a:r>
                    </a:p>
                  </a:txBody>
                  <a:tcPr marL="71755" marR="71755" marT="71755" marB="71755"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0" lvl="0" indent="0" algn="l">
                        <a:spcBef>
                          <a:spcPts val="300"/>
                        </a:spcBef>
                        <a:spcAft>
                          <a:spcPts val="300"/>
                        </a:spcAft>
                        <a:buFont typeface="Symbol" panose="05050102010706020507" pitchFamily="18" charset="2"/>
                        <a:buNone/>
                      </a:pPr>
                      <a:r>
                        <a:rPr lang="en-AU" sz="1400" b="0" dirty="0">
                          <a:effectLst/>
                          <a:latin typeface="Arial" panose="020B0604020202020204" pitchFamily="34" charset="0"/>
                          <a:ea typeface="Times New Roman" panose="02020603050405020304" pitchFamily="18" charset="0"/>
                          <a:cs typeface="Arial" panose="020B0604020202020204" pitchFamily="34" charset="0"/>
                        </a:rPr>
                        <a:t>Aged Care Quality and Safety Commission compliance insights </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Elly Osborne </a:t>
                      </a:r>
                    </a:p>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(5 minutes) </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extLst>
                  <a:ext uri="{0D108BD9-81ED-4DB2-BD59-A6C34878D82A}">
                    <a16:rowId xmlns:a16="http://schemas.microsoft.com/office/drawing/2014/main" val="3874452878"/>
                  </a:ext>
                </a:extLst>
              </a:tr>
              <a:tr h="558835">
                <a:tc>
                  <a:txBody>
                    <a:bodyPr/>
                    <a:lstStyle/>
                    <a:p>
                      <a:pPr algn="ctr" fontAlgn="base">
                        <a:lnSpc>
                          <a:spcPts val="1000"/>
                        </a:lnSpc>
                      </a:pPr>
                      <a:r>
                        <a:rPr lang="en-AU" sz="1400" dirty="0">
                          <a:solidFill>
                            <a:srgbClr val="1E1545"/>
                          </a:solidFill>
                          <a:effectLst/>
                          <a:latin typeface="Arial" panose="020B0604020202020204" pitchFamily="34" charset="0"/>
                          <a:ea typeface="SimSun" panose="02010600030101010101" pitchFamily="2" charset="-122"/>
                          <a:cs typeface="Arial" panose="020B0604020202020204" pitchFamily="34" charset="0"/>
                        </a:rPr>
                        <a:t>3</a:t>
                      </a:r>
                    </a:p>
                  </a:txBody>
                  <a:tcPr marL="71755" marR="71755" marT="71755" marB="71755"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0" lvl="0" indent="0" algn="l">
                        <a:spcBef>
                          <a:spcPts val="300"/>
                        </a:spcBef>
                        <a:spcAft>
                          <a:spcPts val="300"/>
                        </a:spcAft>
                        <a:buFont typeface="Symbol" panose="05050102010706020507" pitchFamily="18" charset="2"/>
                        <a:buNone/>
                      </a:pPr>
                      <a:r>
                        <a:rPr lang="en-AU" sz="1400" b="0" dirty="0">
                          <a:effectLst/>
                          <a:latin typeface="Arial" panose="020B0604020202020204" pitchFamily="34" charset="0"/>
                          <a:ea typeface="Times New Roman" panose="02020603050405020304" pitchFamily="18" charset="0"/>
                          <a:cs typeface="Arial" panose="020B0604020202020204" pitchFamily="34" charset="0"/>
                        </a:rPr>
                        <a:t>Q&amp;A* </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Susan Trainor</a:t>
                      </a:r>
                    </a:p>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(10 minutes)</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extLst>
                  <a:ext uri="{0D108BD9-81ED-4DB2-BD59-A6C34878D82A}">
                    <a16:rowId xmlns:a16="http://schemas.microsoft.com/office/drawing/2014/main" val="1890205405"/>
                  </a:ext>
                </a:extLst>
              </a:tr>
              <a:tr h="558000">
                <a:tc>
                  <a:txBody>
                    <a:bodyPr/>
                    <a:lstStyle/>
                    <a:p>
                      <a:pPr algn="ctr" fontAlgn="base">
                        <a:lnSpc>
                          <a:spcPts val="1000"/>
                        </a:lnSpc>
                      </a:pPr>
                      <a:r>
                        <a:rPr lang="en-AU" sz="1400" dirty="0">
                          <a:solidFill>
                            <a:srgbClr val="1E1545"/>
                          </a:solidFill>
                          <a:effectLst/>
                          <a:latin typeface="Arial" panose="020B0604020202020204" pitchFamily="34" charset="0"/>
                          <a:ea typeface="SimSun" panose="02010600030101010101" pitchFamily="2" charset="-122"/>
                          <a:cs typeface="Arial" panose="020B0604020202020204" pitchFamily="34" charset="0"/>
                        </a:rPr>
                        <a:t>4</a:t>
                      </a:r>
                    </a:p>
                  </a:txBody>
                  <a:tcPr marL="71755" marR="71755" marT="71755" marB="71755"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0" lvl="0" indent="0" algn="l">
                        <a:spcBef>
                          <a:spcPts val="300"/>
                        </a:spcBef>
                        <a:spcAft>
                          <a:spcPts val="300"/>
                        </a:spcAft>
                        <a:buFont typeface="Symbol" panose="05050102010706020507" pitchFamily="18" charset="2"/>
                        <a:buNone/>
                      </a:pPr>
                      <a:r>
                        <a:rPr lang="en-AU" sz="1400" b="0" dirty="0">
                          <a:effectLst/>
                          <a:latin typeface="Arial" panose="020B0604020202020204" pitchFamily="34" charset="0"/>
                          <a:ea typeface="Times New Roman" panose="02020603050405020304" pitchFamily="18" charset="0"/>
                          <a:cs typeface="Arial" panose="020B0604020202020204" pitchFamily="34" charset="0"/>
                        </a:rPr>
                        <a:t>Care minutes policy </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algn="ctr">
                        <a:spcBef>
                          <a:spcPts val="300"/>
                        </a:spcBef>
                        <a:spcAft>
                          <a:spcPts val="300"/>
                        </a:spcAft>
                        <a:tabLst>
                          <a:tab pos="634365" algn="ctr"/>
                        </a:tabLst>
                      </a:pPr>
                      <a:r>
                        <a:rPr lang="en-AU" sz="1400" dirty="0">
                          <a:effectLst/>
                          <a:latin typeface="Arial" panose="020B0604020202020204" pitchFamily="34" charset="0"/>
                          <a:ea typeface="Times New Roman" panose="02020603050405020304" pitchFamily="18" charset="0"/>
                          <a:cs typeface="Arial" panose="020B0604020202020204" pitchFamily="34" charset="0"/>
                        </a:rPr>
                        <a:t>Claudia </a:t>
                      </a:r>
                      <a:r>
                        <a:rPr lang="en-AU" sz="1400" dirty="0" err="1">
                          <a:effectLst/>
                          <a:latin typeface="Arial" panose="020B0604020202020204" pitchFamily="34" charset="0"/>
                          <a:ea typeface="Times New Roman" panose="02020603050405020304" pitchFamily="18" charset="0"/>
                          <a:cs typeface="Arial" panose="020B0604020202020204" pitchFamily="34" charset="0"/>
                        </a:rPr>
                        <a:t>Dukats</a:t>
                      </a:r>
                      <a:r>
                        <a:rPr lang="en-AU" sz="1400" dirty="0">
                          <a:effectLst/>
                          <a:latin typeface="Arial" panose="020B0604020202020204" pitchFamily="34" charset="0"/>
                          <a:ea typeface="Times New Roman" panose="02020603050405020304" pitchFamily="18" charset="0"/>
                          <a:cs typeface="Arial" panose="020B0604020202020204" pitchFamily="34" charset="0"/>
                        </a:rPr>
                        <a:t> </a:t>
                      </a:r>
                    </a:p>
                    <a:p>
                      <a:pPr algn="ctr">
                        <a:spcBef>
                          <a:spcPts val="300"/>
                        </a:spcBef>
                        <a:spcAft>
                          <a:spcPts val="300"/>
                        </a:spcAft>
                        <a:tabLst>
                          <a:tab pos="634365" algn="ctr"/>
                        </a:tabLst>
                      </a:pPr>
                      <a:r>
                        <a:rPr lang="en-AU" sz="1400" dirty="0">
                          <a:effectLst/>
                          <a:latin typeface="Arial" panose="020B0604020202020204" pitchFamily="34" charset="0"/>
                          <a:ea typeface="Times New Roman" panose="02020603050405020304" pitchFamily="18" charset="0"/>
                          <a:cs typeface="Arial" panose="020B0604020202020204" pitchFamily="34" charset="0"/>
                        </a:rPr>
                        <a:t>(10 minutes)</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extLst>
                  <a:ext uri="{0D108BD9-81ED-4DB2-BD59-A6C34878D82A}">
                    <a16:rowId xmlns:a16="http://schemas.microsoft.com/office/drawing/2014/main" val="2214464463"/>
                  </a:ext>
                </a:extLst>
              </a:tr>
              <a:tr h="608214">
                <a:tc>
                  <a:txBody>
                    <a:bodyPr/>
                    <a:lstStyle/>
                    <a:p>
                      <a:pPr algn="ctr" fontAlgn="base">
                        <a:lnSpc>
                          <a:spcPts val="1000"/>
                        </a:lnSpc>
                      </a:pPr>
                      <a:r>
                        <a:rPr lang="en-AU" sz="1400" dirty="0">
                          <a:solidFill>
                            <a:srgbClr val="1E1545"/>
                          </a:solidFill>
                          <a:effectLst/>
                          <a:latin typeface="Arial" panose="020B0604020202020204" pitchFamily="34" charset="0"/>
                          <a:ea typeface="SimSun" panose="02010600030101010101" pitchFamily="2" charset="-122"/>
                          <a:cs typeface="Arial" panose="020B0604020202020204" pitchFamily="34" charset="0"/>
                        </a:rPr>
                        <a:t>5</a:t>
                      </a:r>
                    </a:p>
                  </a:txBody>
                  <a:tcPr marL="71755" marR="71755" marT="71755" marB="71755"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300"/>
                        </a:spcBef>
                        <a:spcAft>
                          <a:spcPts val="300"/>
                        </a:spcAft>
                        <a:buClrTx/>
                        <a:buSzTx/>
                        <a:buFont typeface="Symbol" panose="05050102010706020507" pitchFamily="18" charset="2"/>
                        <a:buNone/>
                        <a:tabLst/>
                        <a:defRPr/>
                      </a:pPr>
                      <a:r>
                        <a:rPr kumimoji="0" lang="en-AU" sz="1400" b="0" i="0" u="none" strike="noStrike" kern="1200" cap="none" spc="0" normalizeH="0" baseline="0" noProof="0" dirty="0">
                          <a:ln>
                            <a:noFill/>
                          </a:ln>
                          <a:solidFill>
                            <a:srgbClr val="1E1544"/>
                          </a:solidFill>
                          <a:effectLst/>
                          <a:uLnTx/>
                          <a:uFillTx/>
                          <a:latin typeface="Arial" panose="020B0604020202020204" pitchFamily="34" charset="0"/>
                          <a:ea typeface="Times New Roman" panose="02020603050405020304" pitchFamily="18" charset="0"/>
                          <a:cs typeface="Arial" panose="020B0604020202020204" pitchFamily="34" charset="0"/>
                        </a:rPr>
                        <a:t>Care costs and labour hours </a:t>
                      </a:r>
                    </a:p>
                    <a:p>
                      <a:pPr marL="450850" marR="0" lvl="0" indent="-1841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1E1544"/>
                          </a:solidFill>
                          <a:effectLst/>
                          <a:uLnTx/>
                          <a:uFillTx/>
                          <a:latin typeface="Arial" panose="020B0604020202020204" pitchFamily="34" charset="0"/>
                          <a:ea typeface="Times New Roman" panose="02020603050405020304" pitchFamily="18" charset="0"/>
                          <a:cs typeface="Arial" panose="020B0604020202020204" pitchFamily="34" charset="0"/>
                        </a:rPr>
                        <a:t>Quarter 1 data and learnings (residential and home care)</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tab pos="634365" algn="ctr"/>
                        </a:tabLst>
                        <a:defRPr/>
                      </a:pPr>
                      <a:r>
                        <a:rPr kumimoji="0" lang="en-AU" sz="1400" b="0" i="0" u="none" strike="noStrike" kern="1200" cap="none" spc="0" normalizeH="0" baseline="0" noProof="0" dirty="0">
                          <a:ln>
                            <a:noFill/>
                          </a:ln>
                          <a:solidFill>
                            <a:srgbClr val="1E1544"/>
                          </a:solidFill>
                          <a:effectLst/>
                          <a:uLnTx/>
                          <a:uFillTx/>
                          <a:latin typeface="Arial" panose="020B0604020202020204" pitchFamily="34" charset="0"/>
                          <a:ea typeface="Times New Roman" panose="02020603050405020304" pitchFamily="18" charset="0"/>
                          <a:cs typeface="Arial" panose="020B0604020202020204" pitchFamily="34" charset="0"/>
                        </a:rPr>
                        <a:t>Grant Corderoy</a:t>
                      </a:r>
                    </a:p>
                    <a:p>
                      <a:pPr marL="0" marR="0" lvl="0" indent="0" algn="ctr" defTabSz="914400" rtl="0" eaLnBrk="1" fontAlgn="auto" latinLnBrk="0" hangingPunct="1">
                        <a:lnSpc>
                          <a:spcPct val="100000"/>
                        </a:lnSpc>
                        <a:spcBef>
                          <a:spcPts val="300"/>
                        </a:spcBef>
                        <a:spcAft>
                          <a:spcPts val="300"/>
                        </a:spcAft>
                        <a:buClrTx/>
                        <a:buSzTx/>
                        <a:buFontTx/>
                        <a:buNone/>
                        <a:tabLst>
                          <a:tab pos="634365" algn="ctr"/>
                        </a:tabLst>
                        <a:defRPr/>
                      </a:pPr>
                      <a:r>
                        <a:rPr kumimoji="0" lang="en-AU" sz="1400" b="0" i="0" u="none" strike="noStrike" kern="1200" cap="none" spc="0" normalizeH="0" baseline="0" noProof="0" dirty="0">
                          <a:ln>
                            <a:noFill/>
                          </a:ln>
                          <a:solidFill>
                            <a:srgbClr val="1E1544"/>
                          </a:solidFill>
                          <a:effectLst/>
                          <a:uLnTx/>
                          <a:uFillTx/>
                          <a:latin typeface="Arial" panose="020B0604020202020204" pitchFamily="34" charset="0"/>
                          <a:ea typeface="Times New Roman" panose="02020603050405020304" pitchFamily="18" charset="0"/>
                          <a:cs typeface="Arial" panose="020B0604020202020204" pitchFamily="34" charset="0"/>
                        </a:rPr>
                        <a:t>(20 minutes)</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extLst>
                  <a:ext uri="{0D108BD9-81ED-4DB2-BD59-A6C34878D82A}">
                    <a16:rowId xmlns:a16="http://schemas.microsoft.com/office/drawing/2014/main" val="1627932573"/>
                  </a:ext>
                </a:extLst>
              </a:tr>
              <a:tr h="558000">
                <a:tc>
                  <a:txBody>
                    <a:bodyPr/>
                    <a:lstStyle/>
                    <a:p>
                      <a:pPr algn="ctr" fontAlgn="base">
                        <a:lnSpc>
                          <a:spcPts val="1000"/>
                        </a:lnSpc>
                      </a:pPr>
                      <a:r>
                        <a:rPr lang="en-AU" sz="1400" dirty="0">
                          <a:solidFill>
                            <a:srgbClr val="1E1545"/>
                          </a:solidFill>
                          <a:effectLst/>
                          <a:latin typeface="Arial" panose="020B0604020202020204" pitchFamily="34" charset="0"/>
                          <a:ea typeface="SimSun" panose="02010600030101010101" pitchFamily="2" charset="-122"/>
                          <a:cs typeface="Arial" panose="020B0604020202020204" pitchFamily="34" charset="0"/>
                        </a:rPr>
                        <a:t>6</a:t>
                      </a:r>
                    </a:p>
                  </a:txBody>
                  <a:tcPr marL="71755" marR="71755" marT="71755" marB="71755"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0" lvl="0" indent="0" algn="l">
                        <a:spcBef>
                          <a:spcPts val="300"/>
                        </a:spcBef>
                        <a:spcAft>
                          <a:spcPts val="300"/>
                        </a:spcAft>
                        <a:buFont typeface="Symbol" panose="05050102010706020507" pitchFamily="18" charset="2"/>
                        <a:buNone/>
                      </a:pPr>
                      <a:r>
                        <a:rPr lang="en-AU" sz="1400" b="0" dirty="0">
                          <a:effectLst/>
                          <a:latin typeface="Arial" panose="020B0604020202020204" pitchFamily="34" charset="0"/>
                          <a:ea typeface="Times New Roman" panose="02020603050405020304" pitchFamily="18" charset="0"/>
                          <a:cs typeface="Arial" panose="020B0604020202020204" pitchFamily="34" charset="0"/>
                        </a:rPr>
                        <a:t>Q&amp;A*</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Susan Trainor </a:t>
                      </a:r>
                    </a:p>
                    <a:p>
                      <a:pPr algn="ctr">
                        <a:spcBef>
                          <a:spcPts val="300"/>
                        </a:spcBef>
                        <a:spcAft>
                          <a:spcPts val="300"/>
                        </a:spcAft>
                        <a:tabLst>
                          <a:tab pos="634365" algn="ctr"/>
                        </a:tabLst>
                      </a:pPr>
                      <a:r>
                        <a:rPr lang="en-AU" sz="1400" dirty="0">
                          <a:effectLst/>
                          <a:latin typeface="Arial" panose="020B0604020202020204" pitchFamily="34" charset="0"/>
                          <a:ea typeface="Times New Roman" panose="02020603050405020304" pitchFamily="18" charset="0"/>
                          <a:cs typeface="Arial" panose="020B0604020202020204" pitchFamily="34" charset="0"/>
                        </a:rPr>
                        <a:t>(25 minutes)</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extLst>
                  <a:ext uri="{0D108BD9-81ED-4DB2-BD59-A6C34878D82A}">
                    <a16:rowId xmlns:a16="http://schemas.microsoft.com/office/drawing/2014/main" val="3492280750"/>
                  </a:ext>
                </a:extLst>
              </a:tr>
              <a:tr h="612000">
                <a:tc>
                  <a:txBody>
                    <a:bodyPr/>
                    <a:lstStyle/>
                    <a:p>
                      <a:pPr algn="ctr" fontAlgn="base">
                        <a:lnSpc>
                          <a:spcPts val="1000"/>
                        </a:lnSpc>
                      </a:pPr>
                      <a:r>
                        <a:rPr lang="en-AU" sz="1400" dirty="0">
                          <a:solidFill>
                            <a:srgbClr val="1E1545"/>
                          </a:solidFill>
                          <a:effectLst/>
                          <a:latin typeface="Arial" panose="020B0604020202020204" pitchFamily="34" charset="0"/>
                          <a:ea typeface="SimSun" panose="02010600030101010101" pitchFamily="2" charset="-122"/>
                          <a:cs typeface="Arial" panose="020B0604020202020204" pitchFamily="34" charset="0"/>
                        </a:rPr>
                        <a:t>7</a:t>
                      </a:r>
                    </a:p>
                  </a:txBody>
                  <a:tcPr marL="71755" marR="71755" marT="71755" marB="71755"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marL="0" lvl="0" indent="0" algn="l">
                        <a:spcBef>
                          <a:spcPts val="300"/>
                        </a:spcBef>
                        <a:spcAft>
                          <a:spcPts val="300"/>
                        </a:spcAft>
                        <a:buFont typeface="Symbol" panose="05050102010706020507" pitchFamily="18" charset="2"/>
                        <a:buNone/>
                      </a:pPr>
                      <a:r>
                        <a:rPr lang="en-AU" sz="1400" b="0" dirty="0">
                          <a:effectLst/>
                          <a:latin typeface="Arial" panose="020B0604020202020204" pitchFamily="34" charset="0"/>
                          <a:ea typeface="Times New Roman" panose="02020603050405020304" pitchFamily="18" charset="0"/>
                          <a:cs typeface="Arial" panose="020B0604020202020204" pitchFamily="34" charset="0"/>
                        </a:rPr>
                        <a:t>Other issues and next steps</a:t>
                      </a:r>
                    </a:p>
                    <a:p>
                      <a:pPr marL="442913" lvl="0" indent="-171450" algn="l">
                        <a:spcBef>
                          <a:spcPts val="300"/>
                        </a:spcBef>
                        <a:spcAft>
                          <a:spcPts val="300"/>
                        </a:spcAft>
                        <a:buFont typeface="Times New Roman" panose="02020603050405020304" pitchFamily="18" charset="0"/>
                        <a:buChar char="-"/>
                        <a:tabLst>
                          <a:tab pos="180975" algn="l"/>
                        </a:tabLst>
                      </a:pPr>
                      <a:r>
                        <a:rPr lang="en-AU" sz="1400" b="0" dirty="0">
                          <a:effectLst/>
                          <a:latin typeface="Arial" panose="020B0604020202020204" pitchFamily="34" charset="0"/>
                          <a:ea typeface="Times New Roman" panose="02020603050405020304" pitchFamily="18" charset="0"/>
                          <a:cs typeface="Arial" panose="020B0604020202020204" pitchFamily="34" charset="0"/>
                        </a:rPr>
                        <a:t>Future developments </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tc>
                  <a:txBody>
                    <a:bodyPr/>
                    <a:lstStyle/>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Susan Trainor </a:t>
                      </a:r>
                    </a:p>
                    <a:p>
                      <a:pPr algn="ctr">
                        <a:spcBef>
                          <a:spcPts val="300"/>
                        </a:spcBef>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(5 minutes)</a:t>
                      </a:r>
                    </a:p>
                  </a:txBody>
                  <a:tcPr marL="68580" marR="68580" marT="0" marB="0" anchor="ctr">
                    <a:lnL w="12700" cap="flat" cmpd="sng" algn="ctr">
                      <a:solidFill>
                        <a:srgbClr val="2AB1BB"/>
                      </a:solidFill>
                      <a:prstDash val="solid"/>
                      <a:round/>
                      <a:headEnd type="none" w="med" len="med"/>
                      <a:tailEnd type="none" w="med" len="med"/>
                    </a:lnL>
                    <a:lnR w="12700" cap="flat" cmpd="sng" algn="ctr">
                      <a:solidFill>
                        <a:srgbClr val="2AB1BB"/>
                      </a:solidFill>
                      <a:prstDash val="solid"/>
                      <a:round/>
                      <a:headEnd type="none" w="med" len="med"/>
                      <a:tailEnd type="none" w="med" len="med"/>
                    </a:lnR>
                    <a:lnT w="12700" cap="flat" cmpd="sng" algn="ctr">
                      <a:solidFill>
                        <a:srgbClr val="2AB1BB"/>
                      </a:solidFill>
                      <a:prstDash val="solid"/>
                      <a:round/>
                      <a:headEnd type="none" w="med" len="med"/>
                      <a:tailEnd type="none" w="med" len="med"/>
                    </a:lnT>
                    <a:lnB w="12700" cap="flat" cmpd="sng" algn="ctr">
                      <a:solidFill>
                        <a:srgbClr val="2AB1BB"/>
                      </a:solidFill>
                      <a:prstDash val="solid"/>
                      <a:round/>
                      <a:headEnd type="none" w="med" len="med"/>
                      <a:tailEnd type="none" w="med" len="med"/>
                    </a:lnB>
                  </a:tcPr>
                </a:tc>
                <a:extLst>
                  <a:ext uri="{0D108BD9-81ED-4DB2-BD59-A6C34878D82A}">
                    <a16:rowId xmlns:a16="http://schemas.microsoft.com/office/drawing/2014/main" val="2950031043"/>
                  </a:ext>
                </a:extLst>
              </a:tr>
            </a:tbl>
          </a:graphicData>
        </a:graphic>
      </p:graphicFrame>
      <p:sp>
        <p:nvSpPr>
          <p:cNvPr id="2" name="TextBox 1">
            <a:extLst>
              <a:ext uri="{FF2B5EF4-FFF2-40B4-BE49-F238E27FC236}">
                <a16:creationId xmlns:a16="http://schemas.microsoft.com/office/drawing/2014/main" id="{0B482E62-B62D-4BA3-98D1-03736319D582}"/>
              </a:ext>
            </a:extLst>
          </p:cNvPr>
          <p:cNvSpPr txBox="1"/>
          <p:nvPr/>
        </p:nvSpPr>
        <p:spPr>
          <a:xfrm>
            <a:off x="924788" y="6016385"/>
            <a:ext cx="10342424"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 Due to time constraints, Q&amp;A took place in the Webex chat Q&amp;A function</a:t>
            </a:r>
          </a:p>
        </p:txBody>
      </p:sp>
    </p:spTree>
    <p:extLst>
      <p:ext uri="{BB962C8B-B14F-4D97-AF65-F5344CB8AC3E}">
        <p14:creationId xmlns:p14="http://schemas.microsoft.com/office/powerpoint/2010/main" val="9736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21319" y="837962"/>
            <a:ext cx="9852484" cy="46633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20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Home Care - Frequently Asked Questions (continued)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As with residential aged care, home care relies on agency and other contracted staff. If these persons do not provide hours of service, how should we record these services?</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The contractor should be made aware of their requirement to account for client funding. While transitioning to this it is acceptable that reasonable estimates be made </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AU"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7BAEB940-76BB-4CAA-A663-607F28349CBD}"/>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1" name="Subtitle 2">
            <a:extLst>
              <a:ext uri="{FF2B5EF4-FFF2-40B4-BE49-F238E27FC236}">
                <a16:creationId xmlns:a16="http://schemas.microsoft.com/office/drawing/2014/main" id="{863D1C98-98AE-4BE9-B73A-456D799B20F1}"/>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Helpdesk</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397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18545" y="837508"/>
            <a:ext cx="11333281" cy="530965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AU" sz="20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Residential Aged Care - Frequently Asked Questions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Many payroll systems have labour hour data based on pay periods which do not fully align to calendar quarters. Responses were requested as to whether labour hours data be extrapolated to adjust for the difference? </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Yes, the labour costs and hours data are required to be adjusted to align with QFR reporting quarters. Hours must be accrued based on the three full months in the quarter and not pay runs that straddle the quarter. The rationale for this is that care minutes will be based on occupied bed days for the full quarter. If hours are not accrued until the end of the month there will be a misalignment between occupied bed days and care minutes</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What constitutes non-worked hours and worked hours?</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Non-worked hours are usually those associated with leave or training, that do not represent care to residents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What is the definition of a bed? Does it include costs and hours for both respite and permanent beds? </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Yes, it includes both residential and respite beds</a:t>
            </a: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31C852B2-1492-4429-8D15-2AFF2FA94CEA}"/>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1" name="Subtitle 2">
            <a:extLst>
              <a:ext uri="{FF2B5EF4-FFF2-40B4-BE49-F238E27FC236}">
                <a16:creationId xmlns:a16="http://schemas.microsoft.com/office/drawing/2014/main" id="{1C360DA1-6EFD-48CF-AC23-F728AAADD556}"/>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Helpdesk</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600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CC381F1C-730E-4501-B36B-181EFE602102}"/>
              </a:ext>
            </a:extLst>
          </p:cNvPr>
          <p:cNvSpPr txBox="1"/>
          <p:nvPr/>
        </p:nvSpPr>
        <p:spPr>
          <a:xfrm>
            <a:off x="420306" y="844719"/>
            <a:ext cx="11333281" cy="49403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20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Residential Aged Care - Frequently Asked Questions (continued)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What should be included in the average hourly pay rates?</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The average base rate for the staff in those classifications. Does not include overtime or other oncosts </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Are we allowed to consolidate co-located facilities for QFR reporting?</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No, as all facilities receive separate funding, they are required to submit expenditure individually. If systems cannot accurately collect this information, allocation based on reasonable apportionment can be used</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When reporting RN shift hours, do these need to be in-line with the shift hours given as a reference?</a:t>
            </a:r>
          </a:p>
          <a:p>
            <a:pPr marL="742950" marR="0" lvl="1"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No, the capture of this information should fit in as best as possible with the actual shifts for your facility. The capture of this information is required to understand the impact of policy settings on facilities. This particularly is in reference to the impact 24/7 nursing coverage on facilities</a:t>
            </a: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50000"/>
              </a:lnSpc>
              <a:spcBef>
                <a:spcPts val="0"/>
              </a:spcBef>
              <a:spcAft>
                <a:spcPts val="0"/>
              </a:spcAft>
              <a:buClr>
                <a:srgbClr val="00B4BE"/>
              </a:buClr>
              <a:buSzTx/>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6C3E84F-DCEF-4337-BBC9-D9AF60CCDB83}"/>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4" name="Subtitle 2">
            <a:extLst>
              <a:ext uri="{FF2B5EF4-FFF2-40B4-BE49-F238E27FC236}">
                <a16:creationId xmlns:a16="http://schemas.microsoft.com/office/drawing/2014/main" id="{2496ED31-BFAF-48B3-80C2-C200DA439A5C}"/>
              </a:ext>
            </a:extLst>
          </p:cNvPr>
          <p:cNvSpPr txBox="1">
            <a:spLocks/>
          </p:cNvSpPr>
          <p:nvPr/>
        </p:nvSpPr>
        <p:spPr>
          <a:xfrm>
            <a:off x="386089" y="272195"/>
            <a:ext cx="10638962"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Quality Review Submission Statistics</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982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20507" y="840367"/>
            <a:ext cx="11133325" cy="43704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600"/>
              </a:spcBef>
              <a:spcAft>
                <a:spcPts val="0"/>
              </a:spcAft>
              <a:buClr>
                <a:srgbClr val="00B4BE"/>
              </a:buClr>
              <a:buSzTx/>
              <a:buFontTx/>
              <a:buNone/>
              <a:tabLst/>
              <a:defRPr/>
            </a:pPr>
            <a:r>
              <a:rPr kumimoji="0" lang="en-AU" sz="20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Key facts and figures</a:t>
            </a:r>
          </a:p>
          <a:p>
            <a:pPr marL="285750" marR="0" lvl="0" indent="-285750" algn="l" defTabSz="914400" rtl="0" eaLnBrk="1" fontAlgn="auto" latinLnBrk="0" hangingPunct="1">
              <a:lnSpc>
                <a:spcPct val="15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2,676 facilities were submitted in the Quarter 1 QFR returns</a:t>
            </a:r>
          </a:p>
          <a:p>
            <a:pPr marL="285750" marR="0" lvl="0" indent="-285750" algn="l" defTabSz="914400" rtl="0" eaLnBrk="1" fontAlgn="auto" latinLnBrk="0" hangingPunct="1">
              <a:lnSpc>
                <a:spcPct val="15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Approximately 70% of QFR returns did not require further review following the initial detailed checking and cleansing process</a:t>
            </a:r>
          </a:p>
          <a:p>
            <a:pPr marL="285750" marR="0" lvl="0" indent="-285750" algn="l" defTabSz="914400" rtl="0" eaLnBrk="1" fontAlgn="auto" latinLnBrk="0" hangingPunct="1">
              <a:lnSpc>
                <a:spcPct val="15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As at Friday 25 November: </a:t>
            </a:r>
          </a:p>
          <a:p>
            <a:pPr marL="742950" marR="0" lvl="1" indent="-285750" algn="l" defTabSz="914400" rtl="0" eaLnBrk="1" fontAlgn="auto" latinLnBrk="0" hangingPunct="1">
              <a:lnSpc>
                <a:spcPct val="10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Almost 93% of the QFR returns have now been assessed as being within the expected range and no further review is required</a:t>
            </a:r>
          </a:p>
          <a:p>
            <a:pPr marL="742950" marR="0" lvl="1" indent="-285750" algn="l" defTabSz="914400" rtl="0" eaLnBrk="1" fontAlgn="auto" latinLnBrk="0" hangingPunct="1">
              <a:lnSpc>
                <a:spcPct val="100000"/>
              </a:lnSpc>
              <a:spcBef>
                <a:spcPts val="600"/>
              </a:spcBef>
              <a:spcAft>
                <a:spcPts val="0"/>
              </a:spcAft>
              <a:buClr>
                <a:srgbClr val="00B4BE"/>
              </a:buClr>
              <a:buSzTx/>
              <a:buFont typeface="Arial" panose="020B0604020202020204" pitchFamily="34" charset="0"/>
              <a:buChar char="•"/>
              <a:tabLst/>
              <a:defRPr/>
            </a:pPr>
            <a:endPar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7% of QFR returns still requires a further review process as they remain outside the expected range</a:t>
            </a:r>
          </a:p>
          <a:p>
            <a:pPr marL="742950" marR="0" lvl="1" indent="-285750" algn="l" defTabSz="914400" rtl="0" eaLnBrk="1" fontAlgn="auto" latinLnBrk="0" hangingPunct="1">
              <a:lnSpc>
                <a:spcPct val="100000"/>
              </a:lnSpc>
              <a:spcBef>
                <a:spcPts val="600"/>
              </a:spcBef>
              <a:spcAft>
                <a:spcPts val="0"/>
              </a:spcAft>
              <a:buClr>
                <a:srgbClr val="00B4BE"/>
              </a:buClr>
              <a:buSzTx/>
              <a:buFont typeface="Arial" panose="020B0604020202020204" pitchFamily="34" charset="0"/>
              <a:buChar char="•"/>
              <a:tabLst/>
              <a:defRPr/>
            </a:pPr>
            <a:endPar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600"/>
              </a:spcBef>
              <a:spcAft>
                <a:spcPts val="0"/>
              </a:spcAft>
              <a:buClr>
                <a:srgbClr val="00B4BE"/>
              </a:buClr>
              <a:buSzTx/>
              <a:buFont typeface="Arial" panose="020B0604020202020204" pitchFamily="34" charset="0"/>
              <a:buChar char="•"/>
              <a:tabLst/>
              <a:defRPr/>
            </a:pPr>
            <a:r>
              <a:rPr kumimoji="0" lang="en-AU"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Over 400 Queries were answered through the StewartBrown Helpdesk from 15 November regarding Provider’s QFR submissions</a:t>
            </a: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2" name="TextBox 11">
            <a:extLst>
              <a:ext uri="{FF2B5EF4-FFF2-40B4-BE49-F238E27FC236}">
                <a16:creationId xmlns:a16="http://schemas.microsoft.com/office/drawing/2014/main" id="{1FD92C8C-30A5-424B-8322-66041591A7BD}"/>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4" name="Subtitle 2">
            <a:extLst>
              <a:ext uri="{FF2B5EF4-FFF2-40B4-BE49-F238E27FC236}">
                <a16:creationId xmlns:a16="http://schemas.microsoft.com/office/drawing/2014/main" id="{5A54A991-5B95-45F4-B763-6BA42E2C01FA}"/>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Data</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53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pic>
        <p:nvPicPr>
          <p:cNvPr id="3" name="Picture 2" descr="Diagram&#10;&#10;Description automatically generated">
            <a:extLst>
              <a:ext uri="{FF2B5EF4-FFF2-40B4-BE49-F238E27FC236}">
                <a16:creationId xmlns:a16="http://schemas.microsoft.com/office/drawing/2014/main" id="{7D1C9377-38DA-A61A-A0D5-6A828B124797}"/>
              </a:ext>
            </a:extLst>
          </p:cNvPr>
          <p:cNvPicPr>
            <a:picLocks noChangeAspect="1"/>
          </p:cNvPicPr>
          <p:nvPr/>
        </p:nvPicPr>
        <p:blipFill rotWithShape="1">
          <a:blip r:embed="rId3"/>
          <a:srcRect l="4885" b="14082"/>
          <a:stretch/>
        </p:blipFill>
        <p:spPr>
          <a:xfrm>
            <a:off x="1521953" y="1000919"/>
            <a:ext cx="7963319" cy="5225711"/>
          </a:xfrm>
          <a:prstGeom prst="rect">
            <a:avLst/>
          </a:prstGeom>
        </p:spPr>
      </p:pic>
      <p:sp>
        <p:nvSpPr>
          <p:cNvPr id="10" name="TextBox 9">
            <a:extLst>
              <a:ext uri="{FF2B5EF4-FFF2-40B4-BE49-F238E27FC236}">
                <a16:creationId xmlns:a16="http://schemas.microsoft.com/office/drawing/2014/main" id="{8B36698A-B60B-4D45-A7DA-BC03C7E4D7C1}"/>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1" name="Subtitle 2">
            <a:extLst>
              <a:ext uri="{FF2B5EF4-FFF2-40B4-BE49-F238E27FC236}">
                <a16:creationId xmlns:a16="http://schemas.microsoft.com/office/drawing/2014/main" id="{04D98592-E0E2-4C3A-BD6F-E10643442B0D}"/>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Cleansing Flowchart</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0365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3832387E-FE25-4E02-909E-5C5000B964D3}"/>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1" name="Subtitle 2">
            <a:extLst>
              <a:ext uri="{FF2B5EF4-FFF2-40B4-BE49-F238E27FC236}">
                <a16:creationId xmlns:a16="http://schemas.microsoft.com/office/drawing/2014/main" id="{498B8CC4-6F1F-4B89-8949-F60B737D588E}"/>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Data Quality Reviews </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E35470A0-343A-4BCF-B289-08BC4110EF2C}"/>
              </a:ext>
            </a:extLst>
          </p:cNvPr>
          <p:cNvSpPr txBox="1"/>
          <p:nvPr/>
        </p:nvSpPr>
        <p:spPr>
          <a:xfrm>
            <a:off x="399316" y="967235"/>
            <a:ext cx="9194578" cy="48479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The data quality review to date has focused on material factors that impact direct care staffing hours and expenditure</a:t>
            </a: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These areas were: </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Occupancy (occupied bed days and available bed days)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Direct care minutes to direct care funding received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Direct care expenditure to direct care funding received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Trend data on direct care minutes and expenditure covering; FY21, FY22, and FY23 Quarter 1</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045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21726" y="873734"/>
            <a:ext cx="11267217" cy="37861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18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Occupancy (occupied bed days and available bed days)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Data is </a:t>
            </a:r>
            <a:r>
              <a:rPr kumimoji="0" lang="en-US" sz="1600" i="0" u="none" strike="noStrike" kern="1200" cap="none" spc="0" normalizeH="0" baseline="0" noProof="0" dirty="0" err="1">
                <a:ln>
                  <a:noFill/>
                </a:ln>
                <a:solidFill>
                  <a:srgbClr val="1E1545"/>
                </a:solidFill>
                <a:effectLst/>
                <a:uLnTx/>
                <a:uFillTx/>
                <a:latin typeface="Arial" panose="020B0604020202020204" pitchFamily="34" charset="0"/>
                <a:ea typeface="+mn-ea"/>
                <a:cs typeface="Arial" panose="020B0604020202020204" pitchFamily="34" charset="0"/>
              </a:rPr>
              <a:t>normalised</a:t>
            </a: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using the occupied bed days metric. It is very important that the occupied days are accurately reported as any variation will impact the resulting care minutes calculation</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Available bed days is also relevant for context when </a:t>
            </a:r>
            <a:r>
              <a:rPr kumimoji="0" lang="en-US" sz="1600" i="0" u="none" strike="noStrike" kern="1200" cap="none" spc="0" normalizeH="0" baseline="0" noProof="0" dirty="0" err="1">
                <a:ln>
                  <a:noFill/>
                </a:ln>
                <a:solidFill>
                  <a:srgbClr val="1E1545"/>
                </a:solidFill>
                <a:effectLst/>
                <a:uLnTx/>
                <a:uFillTx/>
                <a:latin typeface="Arial" panose="020B0604020202020204" pitchFamily="34" charset="0"/>
                <a:ea typeface="+mn-ea"/>
                <a:cs typeface="Arial" panose="020B0604020202020204" pitchFamily="34" charset="0"/>
              </a:rPr>
              <a:t>analysing</a:t>
            </a: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data submitted in the QFR. Significant occupancy shifts can impact results. These shifts can be assessed by the Department when calculating occupancy. This context and relationship is relevant when facilities data is being considered</a:t>
            </a: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04022638-EF66-4B9C-8255-A4B5F53BB77B}"/>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2" name="Subtitle 2">
            <a:extLst>
              <a:ext uri="{FF2B5EF4-FFF2-40B4-BE49-F238E27FC236}">
                <a16:creationId xmlns:a16="http://schemas.microsoft.com/office/drawing/2014/main" id="{2CE50E45-877D-4E4F-AF44-152B2A00EAA0}"/>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Data Quality Reviews </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9842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19890" y="880952"/>
            <a:ext cx="10248315" cy="415549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18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Direct care minutes compared to direct care funding received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It is expected that most facilities will report direct care minutes that are relative to their funding levels received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As an example, although an average of 200 minutes will be expected across the sector, where a facility may have only received an average ACFI of $150 per resident per day (</a:t>
            </a:r>
            <a:r>
              <a:rPr kumimoji="0" lang="en-US" sz="1600" i="0" u="none" strike="noStrike" kern="1200" cap="none" spc="0" normalizeH="0" baseline="0" noProof="0" dirty="0" err="1">
                <a:ln>
                  <a:noFill/>
                </a:ln>
                <a:solidFill>
                  <a:srgbClr val="1E1545"/>
                </a:solidFill>
                <a:effectLst/>
                <a:uLnTx/>
                <a:uFillTx/>
                <a:latin typeface="Arial" panose="020B0604020202020204" pitchFamily="34" charset="0"/>
                <a:ea typeface="+mn-ea"/>
                <a:cs typeface="Arial" panose="020B0604020202020204" pitchFamily="34" charset="0"/>
              </a:rPr>
              <a:t>prpd</a:t>
            </a: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200 minutes of care would not be expected. Alternatively, if average ACFI of $200 </a:t>
            </a:r>
            <a:r>
              <a:rPr kumimoji="0" lang="en-US" sz="1600" i="0" u="none" strike="noStrike" kern="1200" cap="none" spc="0" normalizeH="0" baseline="0" noProof="0" dirty="0" err="1">
                <a:ln>
                  <a:noFill/>
                </a:ln>
                <a:solidFill>
                  <a:srgbClr val="1E1545"/>
                </a:solidFill>
                <a:effectLst/>
                <a:uLnTx/>
                <a:uFillTx/>
                <a:latin typeface="Arial" panose="020B0604020202020204" pitchFamily="34" charset="0"/>
                <a:ea typeface="+mn-ea"/>
                <a:cs typeface="Arial" panose="020B0604020202020204" pitchFamily="34" charset="0"/>
              </a:rPr>
              <a:t>prpd</a:t>
            </a: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was received, 150 minutes of care would not be expected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For the first quarter funding was based on ACFI, in future periods funding will be based on AN-ACC funding</a:t>
            </a: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TextBox 9">
            <a:extLst>
              <a:ext uri="{FF2B5EF4-FFF2-40B4-BE49-F238E27FC236}">
                <a16:creationId xmlns:a16="http://schemas.microsoft.com/office/drawing/2014/main" id="{0D6B696E-8E85-4066-A739-93A47D53A953}"/>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1" name="Subtitle 2">
            <a:extLst>
              <a:ext uri="{FF2B5EF4-FFF2-40B4-BE49-F238E27FC236}">
                <a16:creationId xmlns:a16="http://schemas.microsoft.com/office/drawing/2014/main" id="{1672205C-FFA7-42FE-BAA3-A119AD42EF55}"/>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Data Quality Reviews </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0398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23673" y="882049"/>
            <a:ext cx="9769343" cy="4894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18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Direct care expenditure to direct care funding received</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Direct care expenditure is a measure of the expected percentage of funding spent on direct care </a:t>
            </a:r>
            <a:r>
              <a:rPr kumimoji="0" lang="en-US" sz="1600" i="0" u="none" strike="noStrike" kern="1200" cap="none" spc="0" normalizeH="0" baseline="0" noProof="0" dirty="0" err="1">
                <a:ln>
                  <a:noFill/>
                </a:ln>
                <a:solidFill>
                  <a:srgbClr val="1E1545"/>
                </a:solidFill>
                <a:effectLst/>
                <a:uLnTx/>
                <a:uFillTx/>
                <a:latin typeface="Arial" panose="020B0604020202020204" pitchFamily="34" charset="0"/>
                <a:ea typeface="+mn-ea"/>
                <a:cs typeface="Arial" panose="020B0604020202020204" pitchFamily="34" charset="0"/>
              </a:rPr>
              <a:t>labour</a:t>
            </a:r>
            <a:endPar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This data is relevant for the Independent Hospitals and Aged Care Pricing Authority (IHACPA) to </a:t>
            </a:r>
            <a:r>
              <a:rPr kumimoji="0" lang="en-US" sz="1600" i="0" u="none" strike="noStrike" kern="1200" cap="none" spc="0" normalizeH="0" baseline="0" noProof="0" dirty="0" err="1">
                <a:ln>
                  <a:noFill/>
                </a:ln>
                <a:solidFill>
                  <a:srgbClr val="1E1545"/>
                </a:solidFill>
                <a:effectLst/>
                <a:uLnTx/>
                <a:uFillTx/>
                <a:latin typeface="Arial" panose="020B0604020202020204" pitchFamily="34" charset="0"/>
                <a:ea typeface="+mn-ea"/>
                <a:cs typeface="Arial" panose="020B0604020202020204" pitchFamily="34" charset="0"/>
              </a:rPr>
              <a:t>utilise</a:t>
            </a: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 in their considerations on average pricing of care which will inform future subsidy funding</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It is important to understand the relationship between the funding levels and staffing minutes for each facility</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Those facilities that were identified as having over 100% or less than 60% of direct care staffing costs were queried. At the high end it is relevant to understand the pressures that facilities are under to provide the care required to residents. At the lower end it is relevant to understand why not all care funding is utilised. Often this may be due to other funding sources </a:t>
            </a: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5AC3841-DAAA-4001-8E5A-E83313671952}"/>
              </a:ext>
            </a:extLst>
          </p:cNvPr>
          <p:cNvSpPr txBox="1"/>
          <p:nvPr/>
        </p:nvSpPr>
        <p:spPr>
          <a:xfrm>
            <a:off x="701223" y="6344040"/>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agedcareengagement.health.gov.au</a:t>
            </a: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Subtitle 2">
            <a:extLst>
              <a:ext uri="{FF2B5EF4-FFF2-40B4-BE49-F238E27FC236}">
                <a16:creationId xmlns:a16="http://schemas.microsoft.com/office/drawing/2014/main" id="{B47ADBDE-B46A-47FF-9860-D45B41F1CAA8}"/>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Data Quality Reviews </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6179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CAF0A-2A75-48E3-8E64-488BBEEF0F62}"/>
              </a:ext>
            </a:extLst>
          </p:cNvPr>
          <p:cNvSpPr txBox="1"/>
          <p:nvPr/>
        </p:nvSpPr>
        <p:spPr>
          <a:xfrm>
            <a:off x="422152" y="878770"/>
            <a:ext cx="10301742" cy="56328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B4BE"/>
              </a:buClr>
              <a:buSzTx/>
              <a:buFontTx/>
              <a:buNone/>
              <a:tabLst/>
              <a:defRPr/>
            </a:pPr>
            <a:r>
              <a:rPr kumimoji="0" lang="en-US" sz="1800" b="1" i="0"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rPr>
              <a:t>Trend data on direct care minutes and expenditure covering; FY21, FY22, and FY23 Quarter 1</a:t>
            </a:r>
            <a:endParaRPr kumimoji="0" lang="en-US" sz="1800" b="1" i="1" u="none" strike="noStrike" kern="1200" cap="none" spc="0" normalizeH="0" baseline="0" noProof="0" dirty="0">
              <a:ln>
                <a:noFill/>
              </a:ln>
              <a:solidFill>
                <a:srgbClr val="00B4B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There may be changes in trend data for facilities as they adjust their models of care to cater for changes to legislative requirements</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Definitions should be followed that relate to the period in question. There was an amendment to the Departments advice in relation to personal care workers, but this was after the Q1 period, so old definitions should have been used </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r>
              <a:rPr kumimoji="0" lang="en-US" sz="16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Providers should use the data submitted in the FY21, FY22 ACFR and FY23 QFR’s to understand how their direct care minutes are moving. This will be the information that the Department and IHACPA will use moving forward to inform policy </a:t>
            </a: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b="1" i="1"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00B4BE"/>
              </a:buClr>
              <a:buSzTx/>
              <a:buFontTx/>
              <a:buNone/>
              <a:tabLst/>
              <a:defRPr/>
            </a:pPr>
            <a:endParaRPr kumimoji="0" lang="en-US" sz="16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B4BE"/>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Date Placeholder 3">
            <a:extLst>
              <a:ext uri="{FF2B5EF4-FFF2-40B4-BE49-F238E27FC236}">
                <a16:creationId xmlns:a16="http://schemas.microsoft.com/office/drawing/2014/main" id="{DE9634AD-0636-4814-A7B2-5B20A7E21BBD}"/>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7" name="Date Placeholder 3">
            <a:extLst>
              <a:ext uri="{FF2B5EF4-FFF2-40B4-BE49-F238E27FC236}">
                <a16:creationId xmlns:a16="http://schemas.microsoft.com/office/drawing/2014/main" id="{03738C3E-0493-41C0-9EF5-CB041679F14F}"/>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5AC3841-DAAA-4001-8E5A-E83313671952}"/>
              </a:ext>
            </a:extLst>
          </p:cNvPr>
          <p:cNvSpPr txBox="1"/>
          <p:nvPr/>
        </p:nvSpPr>
        <p:spPr>
          <a:xfrm>
            <a:off x="691698" y="6343410"/>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agedcareengagement.health.gov.au</a:t>
            </a:r>
          </a:p>
        </p:txBody>
      </p:sp>
      <p:pic>
        <p:nvPicPr>
          <p:cNvPr id="9" name="Picture 8" descr="Shape, circle&#10;&#10;Description automatically generated">
            <a:extLst>
              <a:ext uri="{FF2B5EF4-FFF2-40B4-BE49-F238E27FC236}">
                <a16:creationId xmlns:a16="http://schemas.microsoft.com/office/drawing/2014/main" id="{8067276F-3820-42C6-AC17-F55756F3DD19}"/>
              </a:ext>
            </a:extLst>
          </p:cNvPr>
          <p:cNvPicPr>
            <a:picLocks noChangeAspect="1"/>
          </p:cNvPicPr>
          <p:nvPr/>
        </p:nvPicPr>
        <p:blipFill>
          <a:blip r:embed="rId2"/>
          <a:stretch>
            <a:fillRect/>
          </a:stretch>
        </p:blipFill>
        <p:spPr>
          <a:xfrm>
            <a:off x="10193830" y="0"/>
            <a:ext cx="2018047" cy="2001838"/>
          </a:xfrm>
          <a:prstGeom prst="rect">
            <a:avLst/>
          </a:prstGeom>
        </p:spPr>
      </p:pic>
      <p:sp>
        <p:nvSpPr>
          <p:cNvPr id="10" name="Subtitle 2">
            <a:extLst>
              <a:ext uri="{FF2B5EF4-FFF2-40B4-BE49-F238E27FC236}">
                <a16:creationId xmlns:a16="http://schemas.microsoft.com/office/drawing/2014/main" id="{1DB86313-F5FB-465B-AB2C-C407C23A2544}"/>
              </a:ext>
            </a:extLst>
          </p:cNvPr>
          <p:cNvSpPr txBox="1">
            <a:spLocks/>
          </p:cNvSpPr>
          <p:nvPr/>
        </p:nvSpPr>
        <p:spPr>
          <a:xfrm>
            <a:off x="386089" y="272195"/>
            <a:ext cx="9577754" cy="792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b="1" i="0" kern="1200">
                <a:solidFill>
                  <a:srgbClr val="1E15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QFR Data Quality Reviews </a:t>
            </a:r>
            <a:endParaRPr kumimoji="0" lang="en-US" sz="44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41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91D7E-DBD8-49EB-8933-226AE46DECEF}"/>
              </a:ext>
            </a:extLst>
          </p:cNvPr>
          <p:cNvSpPr txBox="1">
            <a:spLocks/>
          </p:cNvSpPr>
          <p:nvPr/>
        </p:nvSpPr>
        <p:spPr>
          <a:xfrm>
            <a:off x="1524000" y="2945717"/>
            <a:ext cx="9144000" cy="879475"/>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r>
              <a:rPr lang="en-US" dirty="0"/>
              <a:t>Introduction and updates</a:t>
            </a:r>
          </a:p>
        </p:txBody>
      </p:sp>
      <p:sp>
        <p:nvSpPr>
          <p:cNvPr id="6" name="Subtitle 2">
            <a:extLst>
              <a:ext uri="{FF2B5EF4-FFF2-40B4-BE49-F238E27FC236}">
                <a16:creationId xmlns:a16="http://schemas.microsoft.com/office/drawing/2014/main" id="{E40C9041-AF6E-4C37-8FFC-FC59A2AF7625}"/>
              </a:ext>
            </a:extLst>
          </p:cNvPr>
          <p:cNvSpPr txBox="1">
            <a:spLocks/>
          </p:cNvSpPr>
          <p:nvPr/>
        </p:nvSpPr>
        <p:spPr>
          <a:xfrm>
            <a:off x="1524001" y="3894497"/>
            <a:ext cx="7914289" cy="879475"/>
          </a:xfrm>
          <a:prstGeom prst="rect">
            <a:avLst/>
          </a:prstGeom>
        </p:spPr>
        <p:txBody>
          <a:bodyPr numCol="1"/>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spcBef>
                <a:spcPts val="0"/>
              </a:spcBef>
              <a:spcAft>
                <a:spcPts val="1200"/>
              </a:spcAft>
              <a:buFont typeface="Arial" panose="020B0604020202020204" pitchFamily="34" charset="0"/>
              <a:buChar char="•"/>
            </a:pPr>
            <a:r>
              <a:rPr lang="en-US" dirty="0"/>
              <a:t>Quarter 1 overview</a:t>
            </a:r>
          </a:p>
          <a:p>
            <a:pPr marL="285750" indent="-285750">
              <a:spcBef>
                <a:spcPts val="0"/>
              </a:spcBef>
              <a:spcAft>
                <a:spcPts val="1200"/>
              </a:spcAft>
              <a:buFont typeface="Arial" panose="020B0604020202020204" pitchFamily="34" charset="0"/>
              <a:buChar char="•"/>
            </a:pPr>
            <a:r>
              <a:rPr lang="en-US" dirty="0"/>
              <a:t>Quarter 2 </a:t>
            </a:r>
          </a:p>
          <a:p>
            <a:endParaRPr lang="en-US" dirty="0"/>
          </a:p>
        </p:txBody>
      </p:sp>
      <p:sp>
        <p:nvSpPr>
          <p:cNvPr id="7" name="Subtitle 2">
            <a:extLst>
              <a:ext uri="{FF2B5EF4-FFF2-40B4-BE49-F238E27FC236}">
                <a16:creationId xmlns:a16="http://schemas.microsoft.com/office/drawing/2014/main" id="{EA58A801-764B-47A3-A2F4-47A455385DC3}"/>
              </a:ext>
            </a:extLst>
          </p:cNvPr>
          <p:cNvSpPr txBox="1">
            <a:spLocks/>
          </p:cNvSpPr>
          <p:nvPr/>
        </p:nvSpPr>
        <p:spPr>
          <a:xfrm>
            <a:off x="1524000" y="2127622"/>
            <a:ext cx="9144000" cy="365125"/>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Item 1 </a:t>
            </a:r>
          </a:p>
        </p:txBody>
      </p:sp>
      <p:cxnSp>
        <p:nvCxnSpPr>
          <p:cNvPr id="8" name="Straight Connector 7">
            <a:extLst>
              <a:ext uri="{FF2B5EF4-FFF2-40B4-BE49-F238E27FC236}">
                <a16:creationId xmlns:a16="http://schemas.microsoft.com/office/drawing/2014/main" id="{3CB665A7-4EA1-4BE3-A16E-42ABAA620999}"/>
              </a:ext>
            </a:extLst>
          </p:cNvPr>
          <p:cNvCxnSpPr>
            <a:cxnSpLocks/>
          </p:cNvCxnSpPr>
          <p:nvPr/>
        </p:nvCxnSpPr>
        <p:spPr>
          <a:xfrm flipV="1">
            <a:off x="1606277" y="2498306"/>
            <a:ext cx="815017" cy="1"/>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B6F0F2C7-007F-4C64-89B0-268704DDBB4E}"/>
              </a:ext>
            </a:extLst>
          </p:cNvPr>
          <p:cNvSpPr txBox="1">
            <a:spLocks/>
          </p:cNvSpPr>
          <p:nvPr/>
        </p:nvSpPr>
        <p:spPr>
          <a:xfrm>
            <a:off x="1524000" y="4846227"/>
            <a:ext cx="9144000" cy="1092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Susan Trainor </a:t>
            </a:r>
          </a:p>
          <a:p>
            <a:r>
              <a:rPr lang="en-US" dirty="0"/>
              <a:t>Acting Assistant Secretary, Structural Adjustment Strategy </a:t>
            </a:r>
          </a:p>
          <a:p>
            <a:endParaRPr lang="en-US" dirty="0"/>
          </a:p>
        </p:txBody>
      </p:sp>
    </p:spTree>
    <p:extLst>
      <p:ext uri="{BB962C8B-B14F-4D97-AF65-F5344CB8AC3E}">
        <p14:creationId xmlns:p14="http://schemas.microsoft.com/office/powerpoint/2010/main" val="252291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91D7E-DBD8-49EB-8933-226AE46DECEF}"/>
              </a:ext>
            </a:extLst>
          </p:cNvPr>
          <p:cNvSpPr txBox="1">
            <a:spLocks/>
          </p:cNvSpPr>
          <p:nvPr/>
        </p:nvSpPr>
        <p:spPr>
          <a:xfrm>
            <a:off x="1524000" y="2945717"/>
            <a:ext cx="9144000" cy="879475"/>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2F1F2"/>
                </a:solidFill>
                <a:effectLst/>
                <a:uLnTx/>
                <a:uFillTx/>
                <a:latin typeface="Arial" panose="020B0604020202020204" pitchFamily="34" charset="0"/>
                <a:ea typeface="+mj-ea"/>
                <a:cs typeface="Arial" panose="020B0604020202020204" pitchFamily="34" charset="0"/>
              </a:rPr>
              <a:t>Q&amp;A</a:t>
            </a:r>
          </a:p>
        </p:txBody>
      </p:sp>
      <p:sp>
        <p:nvSpPr>
          <p:cNvPr id="6" name="Subtitle 2">
            <a:extLst>
              <a:ext uri="{FF2B5EF4-FFF2-40B4-BE49-F238E27FC236}">
                <a16:creationId xmlns:a16="http://schemas.microsoft.com/office/drawing/2014/main" id="{E40C9041-AF6E-4C37-8FFC-FC59A2AF7625}"/>
              </a:ext>
            </a:extLst>
          </p:cNvPr>
          <p:cNvSpPr txBox="1">
            <a:spLocks/>
          </p:cNvSpPr>
          <p:nvPr/>
        </p:nvSpPr>
        <p:spPr>
          <a:xfrm>
            <a:off x="1524000" y="4116831"/>
            <a:ext cx="9144000" cy="1092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Susan Trainor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Acting Assistant Secretary, Structural Adjustment Strategy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7" name="Subtitle 2">
            <a:extLst>
              <a:ext uri="{FF2B5EF4-FFF2-40B4-BE49-F238E27FC236}">
                <a16:creationId xmlns:a16="http://schemas.microsoft.com/office/drawing/2014/main" id="{EA58A801-764B-47A3-A2F4-47A455385DC3}"/>
              </a:ext>
            </a:extLst>
          </p:cNvPr>
          <p:cNvSpPr txBox="1">
            <a:spLocks/>
          </p:cNvSpPr>
          <p:nvPr/>
        </p:nvSpPr>
        <p:spPr>
          <a:xfrm>
            <a:off x="1524000" y="2127622"/>
            <a:ext cx="9144000" cy="365125"/>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Item </a:t>
            </a:r>
            <a:r>
              <a:rPr lang="en-US" dirty="0">
                <a:solidFill>
                  <a:srgbClr val="F2F1F2"/>
                </a:solidFill>
              </a:rPr>
              <a:t>6</a:t>
            </a:r>
            <a:r>
              <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 </a:t>
            </a:r>
          </a:p>
        </p:txBody>
      </p:sp>
      <p:cxnSp>
        <p:nvCxnSpPr>
          <p:cNvPr id="8" name="Straight Connector 7">
            <a:extLst>
              <a:ext uri="{FF2B5EF4-FFF2-40B4-BE49-F238E27FC236}">
                <a16:creationId xmlns:a16="http://schemas.microsoft.com/office/drawing/2014/main" id="{3CB665A7-4EA1-4BE3-A16E-42ABAA620999}"/>
              </a:ext>
            </a:extLst>
          </p:cNvPr>
          <p:cNvCxnSpPr>
            <a:cxnSpLocks/>
          </p:cNvCxnSpPr>
          <p:nvPr/>
        </p:nvCxnSpPr>
        <p:spPr>
          <a:xfrm flipV="1">
            <a:off x="1606277" y="2498306"/>
            <a:ext cx="815017" cy="1"/>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52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91D7E-DBD8-49EB-8933-226AE46DECEF}"/>
              </a:ext>
            </a:extLst>
          </p:cNvPr>
          <p:cNvSpPr txBox="1">
            <a:spLocks/>
          </p:cNvSpPr>
          <p:nvPr/>
        </p:nvSpPr>
        <p:spPr>
          <a:xfrm>
            <a:off x="1524000" y="2945717"/>
            <a:ext cx="9144000" cy="879475"/>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2F1F2"/>
                </a:solidFill>
                <a:effectLst/>
                <a:uLnTx/>
                <a:uFillTx/>
                <a:latin typeface="Arial" panose="020B0604020202020204" pitchFamily="34" charset="0"/>
                <a:ea typeface="+mj-ea"/>
                <a:cs typeface="Arial" panose="020B0604020202020204" pitchFamily="34" charset="0"/>
              </a:rPr>
              <a:t>Other issues and next steps</a:t>
            </a:r>
          </a:p>
        </p:txBody>
      </p:sp>
      <p:sp>
        <p:nvSpPr>
          <p:cNvPr id="6" name="Subtitle 2">
            <a:extLst>
              <a:ext uri="{FF2B5EF4-FFF2-40B4-BE49-F238E27FC236}">
                <a16:creationId xmlns:a16="http://schemas.microsoft.com/office/drawing/2014/main" id="{E40C9041-AF6E-4C37-8FFC-FC59A2AF7625}"/>
              </a:ext>
            </a:extLst>
          </p:cNvPr>
          <p:cNvSpPr txBox="1">
            <a:spLocks/>
          </p:cNvSpPr>
          <p:nvPr/>
        </p:nvSpPr>
        <p:spPr>
          <a:xfrm>
            <a:off x="1524000" y="4068703"/>
            <a:ext cx="9144000" cy="1092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Future developments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Susan Trainor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Acting Assistant Secretary, Structural Adjustment Strategy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7" name="Subtitle 2">
            <a:extLst>
              <a:ext uri="{FF2B5EF4-FFF2-40B4-BE49-F238E27FC236}">
                <a16:creationId xmlns:a16="http://schemas.microsoft.com/office/drawing/2014/main" id="{EA58A801-764B-47A3-A2F4-47A455385DC3}"/>
              </a:ext>
            </a:extLst>
          </p:cNvPr>
          <p:cNvSpPr txBox="1">
            <a:spLocks/>
          </p:cNvSpPr>
          <p:nvPr/>
        </p:nvSpPr>
        <p:spPr>
          <a:xfrm>
            <a:off x="1524000" y="2127622"/>
            <a:ext cx="9144000" cy="365125"/>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Item 7 </a:t>
            </a:r>
          </a:p>
        </p:txBody>
      </p:sp>
      <p:cxnSp>
        <p:nvCxnSpPr>
          <p:cNvPr id="8" name="Straight Connector 7">
            <a:extLst>
              <a:ext uri="{FF2B5EF4-FFF2-40B4-BE49-F238E27FC236}">
                <a16:creationId xmlns:a16="http://schemas.microsoft.com/office/drawing/2014/main" id="{3CB665A7-4EA1-4BE3-A16E-42ABAA620999}"/>
              </a:ext>
            </a:extLst>
          </p:cNvPr>
          <p:cNvCxnSpPr>
            <a:cxnSpLocks/>
          </p:cNvCxnSpPr>
          <p:nvPr/>
        </p:nvCxnSpPr>
        <p:spPr>
          <a:xfrm flipV="1">
            <a:off x="1606277" y="2498306"/>
            <a:ext cx="815017" cy="1"/>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83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3499BE-058A-D243-BE14-C16781ED9480}"/>
              </a:ext>
            </a:extLst>
          </p:cNvPr>
          <p:cNvSpPr>
            <a:spLocks noGrp="1"/>
          </p:cNvSpPr>
          <p:nvPr>
            <p:ph type="title"/>
          </p:nvPr>
        </p:nvSpPr>
        <p:spPr>
          <a:xfrm>
            <a:off x="829952" y="681037"/>
            <a:ext cx="10521220" cy="549275"/>
          </a:xfrm>
        </p:spPr>
        <p:txBody>
          <a:bodyPr>
            <a:normAutofit/>
          </a:bodyPr>
          <a:lstStyle/>
          <a:p>
            <a:r>
              <a:rPr lang="en-US" dirty="0"/>
              <a:t>Future developments </a:t>
            </a:r>
          </a:p>
        </p:txBody>
      </p:sp>
      <p:sp>
        <p:nvSpPr>
          <p:cNvPr id="8" name="Content Placeholder 7">
            <a:extLst>
              <a:ext uri="{FF2B5EF4-FFF2-40B4-BE49-F238E27FC236}">
                <a16:creationId xmlns:a16="http://schemas.microsoft.com/office/drawing/2014/main" id="{8C09B318-FFAB-C648-8EAF-CB94452A6AEF}"/>
              </a:ext>
            </a:extLst>
          </p:cNvPr>
          <p:cNvSpPr>
            <a:spLocks noGrp="1"/>
          </p:cNvSpPr>
          <p:nvPr>
            <p:ph sz="half" idx="1"/>
          </p:nvPr>
        </p:nvSpPr>
        <p:spPr/>
        <p:txBody>
          <a:bodyPr>
            <a:normAutofit/>
          </a:bodyPr>
          <a:lstStyle/>
          <a:p>
            <a:pPr marL="285750" indent="-285750">
              <a:buFont typeface="Arial" panose="020B0604020202020204" pitchFamily="34" charset="0"/>
              <a:buChar char="•"/>
            </a:pPr>
            <a:r>
              <a:rPr lang="en-US" sz="1800" dirty="0"/>
              <a:t>The department is developing a new IT platform for the QFR which will be introduced in 2023.</a:t>
            </a:r>
          </a:p>
          <a:p>
            <a:pPr marL="285750" indent="-285750">
              <a:buFont typeface="Arial" panose="020B0604020202020204" pitchFamily="34" charset="0"/>
              <a:buChar char="•"/>
            </a:pPr>
            <a:r>
              <a:rPr lang="en-US" sz="1800" dirty="0"/>
              <a:t>To ensure the new system has been designed with provider input we’ve conducted co-design activities with the sector:</a:t>
            </a:r>
          </a:p>
          <a:p>
            <a:pPr marL="742950" lvl="1" indent="-285750">
              <a:buFont typeface="Arial" panose="020B0604020202020204" pitchFamily="34" charset="0"/>
              <a:buChar char="•"/>
            </a:pPr>
            <a:r>
              <a:rPr lang="en-US" sz="1800" dirty="0"/>
              <a:t>User experience sessions to inform early design </a:t>
            </a:r>
          </a:p>
          <a:p>
            <a:pPr marL="742950" lvl="1" indent="-285750">
              <a:buFont typeface="Arial" panose="020B0604020202020204" pitchFamily="34" charset="0"/>
              <a:buChar char="•"/>
            </a:pPr>
            <a:r>
              <a:rPr lang="en-US" sz="1800" dirty="0"/>
              <a:t>A QFR workshop with providers was conducted last month to showcase and seek opinion using an early version of the system in development.</a:t>
            </a:r>
          </a:p>
          <a:p>
            <a:pPr marL="285750" indent="-285750">
              <a:buFont typeface="Arial" panose="020B0604020202020204" pitchFamily="34" charset="0"/>
              <a:buChar char="•"/>
            </a:pPr>
            <a:r>
              <a:rPr lang="en-US" sz="1800" dirty="0"/>
              <a:t>Future opportunities for collaboration with providers are being investigated and we hope to engage members of the department’s </a:t>
            </a:r>
            <a:r>
              <a:rPr lang="en-US" sz="1800" dirty="0">
                <a:hlinkClick r:id="rId2"/>
              </a:rPr>
              <a:t>Digital Transformation Sector Partners</a:t>
            </a:r>
            <a:r>
              <a:rPr lang="en-US" sz="1800" dirty="0"/>
              <a:t> group in the new year. </a:t>
            </a:r>
          </a:p>
          <a:p>
            <a:pPr marL="285750" indent="-285750">
              <a:buFont typeface="Arial" panose="020B0604020202020204" pitchFamily="34" charset="0"/>
              <a:buChar char="•"/>
            </a:pPr>
            <a:endParaRPr lang="en-US" sz="1800" dirty="0"/>
          </a:p>
        </p:txBody>
      </p:sp>
      <p:sp>
        <p:nvSpPr>
          <p:cNvPr id="4" name="Date Placeholder 3">
            <a:extLst>
              <a:ext uri="{FF2B5EF4-FFF2-40B4-BE49-F238E27FC236}">
                <a16:creationId xmlns:a16="http://schemas.microsoft.com/office/drawing/2014/main" id="{27BF2719-AE92-4C47-B8B3-1EBA7691E930}"/>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598750-8F3B-FC48-BF91-5FA7D615AB5A}"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5" name="Date Placeholder 3">
            <a:extLst>
              <a:ext uri="{FF2B5EF4-FFF2-40B4-BE49-F238E27FC236}">
                <a16:creationId xmlns:a16="http://schemas.microsoft.com/office/drawing/2014/main" id="{544A6224-770E-4E2D-95C3-ED93462F6E51}"/>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6" name="TextBox 5">
            <a:extLst>
              <a:ext uri="{FF2B5EF4-FFF2-40B4-BE49-F238E27FC236}">
                <a16:creationId xmlns:a16="http://schemas.microsoft.com/office/drawing/2014/main" id="{3156A995-34B9-4D25-A3E1-895A00C72846}"/>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295714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A89B4F-2641-1846-BF19-E30A3B33EFEA}"/>
              </a:ext>
            </a:extLst>
          </p:cNvPr>
          <p:cNvSpPr>
            <a:spLocks noGrp="1"/>
          </p:cNvSpPr>
          <p:nvPr>
            <p:ph type="body" sz="quarter" idx="16"/>
          </p:nvPr>
        </p:nvSpPr>
        <p:spPr>
          <a:xfrm>
            <a:off x="7307521" y="1735758"/>
            <a:ext cx="4445636" cy="480131"/>
          </a:xfrm>
        </p:spPr>
        <p:txBody>
          <a:bodyPr/>
          <a:lstStyle/>
          <a:p>
            <a:pPr marL="0" indent="0"/>
            <a:r>
              <a:rPr lang="en-US" sz="1400" dirty="0"/>
              <a:t>From what you’ve seen today, how easy would the system be to use?</a:t>
            </a:r>
          </a:p>
        </p:txBody>
      </p:sp>
      <p:graphicFrame>
        <p:nvGraphicFramePr>
          <p:cNvPr id="7" name="Content Placeholder 14">
            <a:extLst>
              <a:ext uri="{FF2B5EF4-FFF2-40B4-BE49-F238E27FC236}">
                <a16:creationId xmlns:a16="http://schemas.microsoft.com/office/drawing/2014/main" id="{E2393FE8-43D5-4441-BB67-49AAC9C87626}"/>
              </a:ext>
            </a:extLst>
          </p:cNvPr>
          <p:cNvGraphicFramePr>
            <a:graphicFrameLocks noGrp="1"/>
          </p:cNvGraphicFramePr>
          <p:nvPr>
            <p:ph sz="quarter" idx="17"/>
            <p:extLst>
              <p:ext uri="{D42A27DB-BD31-4B8C-83A1-F6EECF244321}">
                <p14:modId xmlns:p14="http://schemas.microsoft.com/office/powerpoint/2010/main" val="218545133"/>
              </p:ext>
            </p:extLst>
          </p:nvPr>
        </p:nvGraphicFramePr>
        <p:xfrm>
          <a:off x="7372283" y="2452616"/>
          <a:ext cx="4179001" cy="3300825"/>
        </p:xfrm>
        <a:graphic>
          <a:graphicData uri="http://schemas.openxmlformats.org/drawingml/2006/chart">
            <c:chart xmlns:c="http://schemas.openxmlformats.org/drawingml/2006/chart" xmlns:r="http://schemas.openxmlformats.org/officeDocument/2006/relationships" r:id="rId3"/>
          </a:graphicData>
        </a:graphic>
      </p:graphicFrame>
      <p:sp>
        <p:nvSpPr>
          <p:cNvPr id="9" name="Date Placeholder 3">
            <a:extLst>
              <a:ext uri="{FF2B5EF4-FFF2-40B4-BE49-F238E27FC236}">
                <a16:creationId xmlns:a16="http://schemas.microsoft.com/office/drawing/2014/main" id="{F6C96913-FCC4-4AEC-8CA6-5D347D6AEB90}"/>
              </a:ext>
            </a:extLst>
          </p:cNvPr>
          <p:cNvSpPr txBox="1">
            <a:spLocks/>
          </p:cNvSpPr>
          <p:nvPr/>
        </p:nvSpPr>
        <p:spPr>
          <a:xfrm>
            <a:off x="11444956" y="6296741"/>
            <a:ext cx="413663" cy="42473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2" name="Content Placeholder 2">
            <a:extLst>
              <a:ext uri="{FF2B5EF4-FFF2-40B4-BE49-F238E27FC236}">
                <a16:creationId xmlns:a16="http://schemas.microsoft.com/office/drawing/2014/main" id="{C5DD43A3-D558-4A84-A0C5-3E9EC5CE4C16}"/>
              </a:ext>
            </a:extLst>
          </p:cNvPr>
          <p:cNvSpPr txBox="1">
            <a:spLocks/>
          </p:cNvSpPr>
          <p:nvPr/>
        </p:nvSpPr>
        <p:spPr>
          <a:xfrm>
            <a:off x="7307521" y="874727"/>
            <a:ext cx="4755040" cy="690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4BE"/>
              </a:buClr>
              <a:buFont typeface="Arial" panose="020B0604020202020204" pitchFamily="34" charset="0"/>
              <a:buChar char="•"/>
              <a:defRPr sz="2400" kern="1200">
                <a:solidFill>
                  <a:srgbClr val="1E154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E154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E154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E154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E15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B4BE"/>
              </a:buClr>
              <a:buSzTx/>
              <a:buFont typeface="Arial" panose="020B0604020202020204" pitchFamily="34" charset="0"/>
              <a:buNone/>
              <a:tabLst/>
              <a:defRPr/>
            </a:pPr>
            <a:r>
              <a:rPr kumimoji="0" lang="en-GB" sz="1400" b="0" i="0" u="none" strike="noStrike" kern="1200" cap="none" spc="0" normalizeH="0" baseline="0" noProof="0" dirty="0">
                <a:ln>
                  <a:noFill/>
                </a:ln>
                <a:solidFill>
                  <a:srgbClr val="0C0C0C"/>
                </a:solidFill>
                <a:effectLst/>
                <a:uLnTx/>
                <a:uFillTx/>
                <a:latin typeface="Arial" panose="020B0604020202020204" pitchFamily="34" charset="0"/>
                <a:ea typeface="+mn-lt"/>
                <a:cs typeface="Arial" panose="020B0604020202020204" pitchFamily="34" charset="0"/>
              </a:rPr>
              <a:t>A poll to survey opinion on the developing system was conducted</a:t>
            </a:r>
            <a:r>
              <a:rPr kumimoji="0" lang="en-GB" sz="1400" i="0" u="none" strike="noStrike" kern="1200" cap="none" spc="0" normalizeH="0" baseline="0" noProof="0" dirty="0">
                <a:ln>
                  <a:noFill/>
                </a:ln>
                <a:solidFill>
                  <a:srgbClr val="0C0C0C"/>
                </a:solidFill>
                <a:effectLst/>
                <a:uLnTx/>
                <a:uFillTx/>
                <a:latin typeface="Arial" panose="020B0604020202020204" pitchFamily="34" charset="0"/>
                <a:ea typeface="+mn-lt"/>
                <a:cs typeface="Arial" panose="020B0604020202020204" pitchFamily="34" charset="0"/>
              </a:rPr>
              <a:t>. </a:t>
            </a:r>
            <a:endParaRPr kumimoji="0" lang="en-GB" sz="140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20172FD6-89AD-4CEA-BBFB-3DEBD05733AB}"/>
              </a:ext>
            </a:extLst>
          </p:cNvPr>
          <p:cNvSpPr>
            <a:spLocks noGrp="1"/>
          </p:cNvSpPr>
          <p:nvPr>
            <p:ph type="title"/>
          </p:nvPr>
        </p:nvSpPr>
        <p:spPr/>
        <p:txBody>
          <a:bodyPr/>
          <a:lstStyle/>
          <a:p>
            <a:r>
              <a:rPr lang="en-AU" dirty="0"/>
              <a:t>QFR workshop findings </a:t>
            </a:r>
          </a:p>
        </p:txBody>
      </p:sp>
      <p:sp>
        <p:nvSpPr>
          <p:cNvPr id="16" name="Content Placeholder 2">
            <a:extLst>
              <a:ext uri="{FF2B5EF4-FFF2-40B4-BE49-F238E27FC236}">
                <a16:creationId xmlns:a16="http://schemas.microsoft.com/office/drawing/2014/main" id="{BFD14D3D-0CB8-4F78-8E48-51655D9ECCC8}"/>
              </a:ext>
            </a:extLst>
          </p:cNvPr>
          <p:cNvSpPr txBox="1">
            <a:spLocks/>
          </p:cNvSpPr>
          <p:nvPr/>
        </p:nvSpPr>
        <p:spPr>
          <a:xfrm>
            <a:off x="479800" y="1557047"/>
            <a:ext cx="5462150" cy="4797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4BE"/>
              </a:buClr>
              <a:buFont typeface="Arial" panose="020B0604020202020204" pitchFamily="34" charset="0"/>
              <a:buChar char="•"/>
              <a:defRPr sz="2400" kern="1200">
                <a:solidFill>
                  <a:srgbClr val="1E154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E154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E154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E154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E15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ea typeface="+mn-lt"/>
              </a:rPr>
              <a:t>Building on previous user experience research the workshop showcased progress on the future system.</a:t>
            </a:r>
          </a:p>
          <a:p>
            <a:r>
              <a:rPr lang="en-GB" sz="1800" dirty="0">
                <a:ea typeface="+mn-lt"/>
              </a:rPr>
              <a:t>Participants provided feedback to tell us:</a:t>
            </a:r>
          </a:p>
          <a:p>
            <a:pPr lvl="1"/>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Error messages and validations</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are useful and intuitive.</a:t>
            </a:r>
            <a:endParaRPr lang="en-GB" sz="1800" dirty="0">
              <a:ea typeface="+mn-lt"/>
            </a:endParaRPr>
          </a:p>
          <a:p>
            <a:pPr lvl="1"/>
            <a:r>
              <a:rPr lang="en-GB" sz="1800" b="1" dirty="0">
                <a:ea typeface="+mn-lt"/>
              </a:rPr>
              <a:t>Table navigation tools </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such as ‘jump to’, minimising rows, and header placement make tables easier to navigate. </a:t>
            </a:r>
            <a:endParaRPr lang="en-GB" sz="1800" dirty="0">
              <a:ea typeface="+mn-lt"/>
            </a:endParaRPr>
          </a:p>
          <a:p>
            <a:pPr lvl="1"/>
            <a:r>
              <a:rPr lang="en-GB" sz="1800" b="1" dirty="0">
                <a:ea typeface="+mn-lt"/>
              </a:rPr>
              <a:t>Further opportunities for data upload </a:t>
            </a:r>
            <a:r>
              <a:rPr lang="en-GB" sz="1800" dirty="0">
                <a:ea typeface="+mn-lt"/>
              </a:rPr>
              <a:t>should </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 considered. </a:t>
            </a:r>
          </a:p>
        </p:txBody>
      </p:sp>
      <p:pic>
        <p:nvPicPr>
          <p:cNvPr id="8" name="Picture 4" descr="A picture containing text, vector graphics&#10;&#10;Description automatically generated">
            <a:extLst>
              <a:ext uri="{FF2B5EF4-FFF2-40B4-BE49-F238E27FC236}">
                <a16:creationId xmlns:a16="http://schemas.microsoft.com/office/drawing/2014/main" id="{5F72A687-EF2C-4B29-8371-84BD89F995A2}"/>
              </a:ext>
            </a:extLst>
          </p:cNvPr>
          <p:cNvPicPr>
            <a:picLocks noChangeAspect="1"/>
          </p:cNvPicPr>
          <p:nvPr/>
        </p:nvPicPr>
        <p:blipFill rotWithShape="1">
          <a:blip r:embed="rId4"/>
          <a:srcRect r="45893"/>
          <a:stretch/>
        </p:blipFill>
        <p:spPr>
          <a:xfrm>
            <a:off x="0" y="4918486"/>
            <a:ext cx="6596743" cy="1951663"/>
          </a:xfrm>
          <a:prstGeom prst="rect">
            <a:avLst/>
          </a:prstGeom>
        </p:spPr>
      </p:pic>
      <p:sp>
        <p:nvSpPr>
          <p:cNvPr id="10" name="Date Placeholder 3">
            <a:extLst>
              <a:ext uri="{FF2B5EF4-FFF2-40B4-BE49-F238E27FC236}">
                <a16:creationId xmlns:a16="http://schemas.microsoft.com/office/drawing/2014/main" id="{A97D2217-F9BB-416E-8648-78B9325E3AA0}"/>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Tree>
    <p:extLst>
      <p:ext uri="{BB962C8B-B14F-4D97-AF65-F5344CB8AC3E}">
        <p14:creationId xmlns:p14="http://schemas.microsoft.com/office/powerpoint/2010/main" val="2218383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3499BE-058A-D243-BE14-C16781ED9480}"/>
              </a:ext>
            </a:extLst>
          </p:cNvPr>
          <p:cNvSpPr>
            <a:spLocks noGrp="1"/>
          </p:cNvSpPr>
          <p:nvPr>
            <p:ph type="title"/>
          </p:nvPr>
        </p:nvSpPr>
        <p:spPr/>
        <p:txBody>
          <a:bodyPr/>
          <a:lstStyle/>
          <a:p>
            <a:r>
              <a:rPr lang="en-US" dirty="0"/>
              <a:t>Don’t forget…</a:t>
            </a:r>
          </a:p>
        </p:txBody>
      </p:sp>
      <p:sp>
        <p:nvSpPr>
          <p:cNvPr id="8" name="Content Placeholder 7">
            <a:extLst>
              <a:ext uri="{FF2B5EF4-FFF2-40B4-BE49-F238E27FC236}">
                <a16:creationId xmlns:a16="http://schemas.microsoft.com/office/drawing/2014/main" id="{8C09B318-FFAB-C648-8EAF-CB94452A6AEF}"/>
              </a:ext>
            </a:extLst>
          </p:cNvPr>
          <p:cNvSpPr>
            <a:spLocks noGrp="1"/>
          </p:cNvSpPr>
          <p:nvPr>
            <p:ph sz="half" idx="1"/>
          </p:nvPr>
        </p:nvSpPr>
        <p:spPr/>
        <p:txBody>
          <a:bodyPr>
            <a:normAutofit/>
          </a:bodyPr>
          <a:lstStyle/>
          <a:p>
            <a:pPr marL="285750" indent="-285750">
              <a:buFont typeface="Arial" panose="020B0604020202020204" pitchFamily="34" charset="0"/>
              <a:buChar char="•"/>
            </a:pPr>
            <a:r>
              <a:rPr lang="en-AU" sz="1800" dirty="0"/>
              <a:t>Providers will submit their second QFR using the Forms Administration’s data collection portal, which will open for quarter 2 submissions on 1 January 2023. </a:t>
            </a:r>
          </a:p>
          <a:p>
            <a:pPr marL="285750" indent="-285750">
              <a:buFont typeface="Arial" panose="020B0604020202020204" pitchFamily="34" charset="0"/>
              <a:buChar char="•"/>
            </a:pPr>
            <a:r>
              <a:rPr lang="en-AU" sz="1800" dirty="0"/>
              <a:t>The latest QFR template, definitions, guide and frequently asked questions will be located on the </a:t>
            </a:r>
            <a:r>
              <a:rPr lang="en-AU" sz="1800" dirty="0">
                <a:hlinkClick r:id="rId2"/>
              </a:rPr>
              <a:t>department’s QFR webpage </a:t>
            </a:r>
            <a:r>
              <a:rPr lang="en-AU" sz="1800" dirty="0"/>
              <a:t>and </a:t>
            </a:r>
            <a:r>
              <a:rPr lang="en-AU" sz="1800" dirty="0">
                <a:hlinkClick r:id="rId3"/>
              </a:rPr>
              <a:t>Forms Administration’s website</a:t>
            </a:r>
            <a:r>
              <a:rPr lang="en-AU" sz="1800" dirty="0"/>
              <a:t>.</a:t>
            </a:r>
          </a:p>
          <a:p>
            <a:pPr marL="285750" indent="-285750">
              <a:buFont typeface="Arial" panose="020B0604020202020204" pitchFamily="34" charset="0"/>
              <a:buChar char="•"/>
            </a:pPr>
            <a:r>
              <a:rPr lang="en-AU" sz="1800" dirty="0">
                <a:ea typeface="MS Mincho" panose="02020609040205080304" pitchFamily="49" charset="-128"/>
              </a:rPr>
              <a:t>Slides, a recording and transcript from this webinar will also be made available on the above webpages shortly.</a:t>
            </a:r>
            <a:endParaRPr lang="en-AU" sz="1800" dirty="0"/>
          </a:p>
          <a:p>
            <a:pPr marL="342900" indent="-342900">
              <a:buFont typeface="Arial" panose="020B0604020202020204" pitchFamily="34" charset="0"/>
              <a:buChar char="•"/>
            </a:pPr>
            <a:r>
              <a:rPr lang="en-AU" sz="1800" dirty="0"/>
              <a:t>A helpdesk run by Forms Administration will be available to assist with the completion and lodgement of the QFR. Providers can call</a:t>
            </a:r>
            <a:r>
              <a:rPr lang="en-AU" sz="1800" dirty="0">
                <a:effectLst/>
                <a:ea typeface="Times New Roman" panose="02020603050405020304" pitchFamily="18" charset="0"/>
              </a:rPr>
              <a:t> the helpdesk on (02) 4403 0640 or email enquiries to </a:t>
            </a:r>
            <a:r>
              <a:rPr lang="en-AU" sz="1800" u="sng"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health@formsadministration.com.au</a:t>
            </a:r>
            <a:r>
              <a:rPr lang="en-AU" sz="1800" dirty="0">
                <a:effectLst/>
                <a:ea typeface="Times New Roman" panose="02020603050405020304" pitchFamily="18" charset="0"/>
              </a:rPr>
              <a:t>. </a:t>
            </a:r>
            <a:endParaRPr lang="en-AU" sz="1800" dirty="0"/>
          </a:p>
          <a:p>
            <a:pPr marL="342900" indent="-342900">
              <a:buFont typeface="Arial" panose="020B0604020202020204" pitchFamily="34" charset="0"/>
              <a:buChar char="•"/>
            </a:pPr>
            <a:r>
              <a:rPr lang="en-AU" sz="1800" dirty="0"/>
              <a:t>In the meantime, please email any questions to </a:t>
            </a:r>
            <a:r>
              <a:rPr lang="en-AU" sz="1800" b="0" u="sng" dirty="0">
                <a:solidFill>
                  <a:srgbClr val="0000FF"/>
                </a:solidFill>
                <a:effectLst/>
                <a:ea typeface="MS Mincho" panose="02020609040205080304" pitchFamily="49" charset="-128"/>
                <a:hlinkClick r:id="rId5"/>
              </a:rPr>
              <a:t>ffbconsultation@health.gov.au</a:t>
            </a:r>
            <a:r>
              <a:rPr lang="en-AU" sz="1800" dirty="0">
                <a:effectLst/>
                <a:ea typeface="MS Mincho" panose="02020609040205080304" pitchFamily="49" charset="-128"/>
              </a:rPr>
              <a:t>.</a:t>
            </a:r>
          </a:p>
          <a:p>
            <a:pPr marL="0" indent="0"/>
            <a:endParaRPr lang="en-US" sz="1800" dirty="0"/>
          </a:p>
        </p:txBody>
      </p:sp>
      <p:sp>
        <p:nvSpPr>
          <p:cNvPr id="4" name="Date Placeholder 3">
            <a:extLst>
              <a:ext uri="{FF2B5EF4-FFF2-40B4-BE49-F238E27FC236}">
                <a16:creationId xmlns:a16="http://schemas.microsoft.com/office/drawing/2014/main" id="{27BF2719-AE92-4C47-B8B3-1EBA7691E930}"/>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34</a:t>
            </a:fld>
            <a:endParaRPr lang="en-US" b="1" dirty="0"/>
          </a:p>
        </p:txBody>
      </p:sp>
      <p:sp>
        <p:nvSpPr>
          <p:cNvPr id="5" name="Date Placeholder 3">
            <a:extLst>
              <a:ext uri="{FF2B5EF4-FFF2-40B4-BE49-F238E27FC236}">
                <a16:creationId xmlns:a16="http://schemas.microsoft.com/office/drawing/2014/main" id="{1C0950F6-B357-4587-9F95-5F950818B876}"/>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6" name="TextBox 5">
            <a:extLst>
              <a:ext uri="{FF2B5EF4-FFF2-40B4-BE49-F238E27FC236}">
                <a16:creationId xmlns:a16="http://schemas.microsoft.com/office/drawing/2014/main" id="{99D9AC20-C292-4939-82E8-8D140A974F17}"/>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508388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3499BE-058A-D243-BE14-C16781ED9480}"/>
              </a:ext>
            </a:extLst>
          </p:cNvPr>
          <p:cNvSpPr>
            <a:spLocks noGrp="1"/>
          </p:cNvSpPr>
          <p:nvPr>
            <p:ph type="title"/>
          </p:nvPr>
        </p:nvSpPr>
        <p:spPr>
          <a:xfrm>
            <a:off x="829951" y="681037"/>
            <a:ext cx="10909203" cy="549275"/>
          </a:xfrm>
        </p:spPr>
        <p:txBody>
          <a:bodyPr>
            <a:noAutofit/>
          </a:bodyPr>
          <a:lstStyle/>
          <a:p>
            <a:r>
              <a:rPr lang="en-AU" dirty="0"/>
              <a:t>Aged Care Registered Nurses' Payment </a:t>
            </a:r>
            <a:endParaRPr lang="en-US" dirty="0"/>
          </a:p>
        </p:txBody>
      </p:sp>
      <p:sp>
        <p:nvSpPr>
          <p:cNvPr id="8" name="Content Placeholder 7">
            <a:extLst>
              <a:ext uri="{FF2B5EF4-FFF2-40B4-BE49-F238E27FC236}">
                <a16:creationId xmlns:a16="http://schemas.microsoft.com/office/drawing/2014/main" id="{8C09B318-FFAB-C648-8EAF-CB94452A6AEF}"/>
              </a:ext>
            </a:extLst>
          </p:cNvPr>
          <p:cNvSpPr>
            <a:spLocks noGrp="1"/>
          </p:cNvSpPr>
          <p:nvPr>
            <p:ph sz="half" idx="1"/>
          </p:nvPr>
        </p:nvSpPr>
        <p:spPr>
          <a:xfrm>
            <a:off x="838198" y="1741587"/>
            <a:ext cx="10364128" cy="4091356"/>
          </a:xfrm>
        </p:spPr>
        <p:txBody>
          <a:bodyPr>
            <a:normAutofit lnSpcReduction="10000"/>
          </a:bodyPr>
          <a:lstStyle/>
          <a:p>
            <a:pPr marL="0" indent="0"/>
            <a:r>
              <a:rPr lang="en-AU" sz="1800" b="1" dirty="0">
                <a:effectLst/>
                <a:ea typeface="Calibri" panose="020F0502020204030204" pitchFamily="34" charset="0"/>
              </a:rPr>
              <a:t>Aged Care Providers – last week to apply for the Aged Care Registered Nurses' Payment </a:t>
            </a:r>
          </a:p>
          <a:p>
            <a:pPr marL="285750" indent="-285750">
              <a:buFont typeface="Arial" panose="020B0604020202020204" pitchFamily="34" charset="0"/>
              <a:buChar char="•"/>
            </a:pPr>
            <a:r>
              <a:rPr lang="en-AU" sz="1800" dirty="0">
                <a:effectLst/>
                <a:ea typeface="Calibri" panose="020F0502020204030204" pitchFamily="34" charset="0"/>
              </a:rPr>
              <a:t>Applications for the </a:t>
            </a:r>
            <a:r>
              <a:rPr lang="en-AU" sz="1800" u="sng" dirty="0">
                <a:solidFill>
                  <a:srgbClr val="0563C1"/>
                </a:solidFill>
                <a:effectLst/>
                <a:ea typeface="Calibri" panose="020F0502020204030204" pitchFamily="34" charset="0"/>
                <a:hlinkClick r:id="rId2"/>
              </a:rPr>
              <a:t>Aged Care Registered Nurses' Payment</a:t>
            </a:r>
            <a:r>
              <a:rPr lang="en-AU" sz="1800" dirty="0">
                <a:effectLst/>
                <a:ea typeface="Calibri" panose="020F0502020204030204" pitchFamily="34" charset="0"/>
              </a:rPr>
              <a:t> to reward clinical skills and leadership are due to close on Wednesday, 14 December 2022. </a:t>
            </a:r>
          </a:p>
          <a:p>
            <a:pPr marL="285750" indent="-285750">
              <a:buFont typeface="Arial" panose="020B0604020202020204" pitchFamily="34" charset="0"/>
              <a:buChar char="•"/>
            </a:pPr>
            <a:r>
              <a:rPr lang="en-AU" sz="1800" dirty="0">
                <a:effectLst/>
                <a:ea typeface="Calibri" panose="020F0502020204030204" pitchFamily="34" charset="0"/>
              </a:rPr>
              <a:t>The payment rewards registered nurses who work for the same aged care provider for the duration of either a six-month or 12-month eligibility period with payments worth up to $6,000.  </a:t>
            </a:r>
          </a:p>
          <a:p>
            <a:pPr marL="285750" indent="-285750">
              <a:buFont typeface="Arial" panose="020B0604020202020204" pitchFamily="34" charset="0"/>
              <a:buChar char="•"/>
            </a:pPr>
            <a:r>
              <a:rPr lang="en-AU" sz="1800" dirty="0">
                <a:effectLst/>
                <a:ea typeface="Calibri" panose="020F0502020204030204" pitchFamily="34" charset="0"/>
              </a:rPr>
              <a:t>Employers are responsible for applying for the payment on behalf of their eligible registered nurses. </a:t>
            </a:r>
          </a:p>
          <a:p>
            <a:pPr marL="285750" indent="-285750">
              <a:buFont typeface="Arial" panose="020B0604020202020204" pitchFamily="34" charset="0"/>
              <a:buChar char="•"/>
            </a:pPr>
            <a:r>
              <a:rPr lang="en-AU" sz="1800" dirty="0">
                <a:effectLst/>
                <a:ea typeface="Calibri" panose="020F0502020204030204" pitchFamily="34" charset="0"/>
              </a:rPr>
              <a:t>The Australian Government wants all eligible nurses to receive their payments. </a:t>
            </a:r>
          </a:p>
          <a:p>
            <a:pPr marL="285750" indent="-285750">
              <a:buFont typeface="Arial" panose="020B0604020202020204" pitchFamily="34" charset="0"/>
              <a:buChar char="•"/>
            </a:pPr>
            <a:r>
              <a:rPr lang="en-AU" sz="1800" dirty="0">
                <a:effectLst/>
                <a:ea typeface="Calibri" panose="020F0502020204030204" pitchFamily="34" charset="0"/>
              </a:rPr>
              <a:t>If you are yet to apply, please do so as a matter of urgency.</a:t>
            </a:r>
          </a:p>
          <a:p>
            <a:pPr marL="285750" indent="-285750">
              <a:buFont typeface="Arial" panose="020B0604020202020204" pitchFamily="34" charset="0"/>
              <a:buChar char="•"/>
            </a:pPr>
            <a:r>
              <a:rPr lang="en-AU" sz="1800" dirty="0">
                <a:effectLst/>
                <a:ea typeface="Calibri" panose="020F0502020204030204" pitchFamily="34" charset="0"/>
              </a:rPr>
              <a:t>Further information, FAQs and the application form can be found via GrantConnect at </a:t>
            </a:r>
            <a:r>
              <a:rPr lang="en-AU" sz="1800" u="sng" dirty="0">
                <a:solidFill>
                  <a:srgbClr val="0563C1"/>
                </a:solidFill>
                <a:effectLst/>
                <a:ea typeface="Calibri" panose="020F0502020204030204" pitchFamily="34" charset="0"/>
                <a:hlinkClick r:id="rId3"/>
              </a:rPr>
              <a:t>www.grants.gov.au</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If you have any further questions about this grant round please contact the department via </a:t>
            </a:r>
            <a:r>
              <a:rPr lang="en-AU" sz="1800" u="sng" dirty="0">
                <a:solidFill>
                  <a:srgbClr val="0563C1"/>
                </a:solidFill>
                <a:effectLst/>
                <a:ea typeface="Calibri" panose="020F0502020204030204" pitchFamily="34" charset="0"/>
                <a:hlinkClick r:id="rId4"/>
              </a:rPr>
              <a:t>Grant.ATM@health.gov.au</a:t>
            </a:r>
            <a:r>
              <a:rPr lang="en-AU" sz="1800" dirty="0">
                <a:effectLst/>
                <a:ea typeface="Calibri" panose="020F0502020204030204" pitchFamily="34" charset="0"/>
              </a:rPr>
              <a:t>. </a:t>
            </a:r>
          </a:p>
          <a:p>
            <a:pPr marL="285750" indent="-285750">
              <a:buFont typeface="Arial" panose="020B0604020202020204" pitchFamily="34" charset="0"/>
              <a:buChar char="•"/>
            </a:pPr>
            <a:endParaRPr lang="en-US" sz="1800" dirty="0"/>
          </a:p>
        </p:txBody>
      </p:sp>
      <p:sp>
        <p:nvSpPr>
          <p:cNvPr id="4" name="Date Placeholder 3">
            <a:extLst>
              <a:ext uri="{FF2B5EF4-FFF2-40B4-BE49-F238E27FC236}">
                <a16:creationId xmlns:a16="http://schemas.microsoft.com/office/drawing/2014/main" id="{27BF2719-AE92-4C47-B8B3-1EBA7691E930}"/>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598750-8F3B-FC48-BF91-5FA7D615AB5A}"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5" name="Date Placeholder 3">
            <a:extLst>
              <a:ext uri="{FF2B5EF4-FFF2-40B4-BE49-F238E27FC236}">
                <a16:creationId xmlns:a16="http://schemas.microsoft.com/office/drawing/2014/main" id="{1C0950F6-B357-4587-9F95-5F950818B876}"/>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9D9AC20-C292-4939-82E8-8D140A974F17}"/>
              </a:ext>
            </a:extLst>
          </p:cNvPr>
          <p:cNvSpPr txBox="1"/>
          <p:nvPr/>
        </p:nvSpPr>
        <p:spPr>
          <a:xfrm>
            <a:off x="684048" y="6331193"/>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agedcareengagement.health.gov.au</a:t>
            </a:r>
          </a:p>
        </p:txBody>
      </p:sp>
    </p:spTree>
    <p:extLst>
      <p:ext uri="{BB962C8B-B14F-4D97-AF65-F5344CB8AC3E}">
        <p14:creationId xmlns:p14="http://schemas.microsoft.com/office/powerpoint/2010/main" val="320045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20ED3A-9D62-4DA5-824A-3E57FD6A9C43}"/>
              </a:ext>
            </a:extLst>
          </p:cNvPr>
          <p:cNvGrpSpPr/>
          <p:nvPr/>
        </p:nvGrpSpPr>
        <p:grpSpPr>
          <a:xfrm>
            <a:off x="8690602" y="5376781"/>
            <a:ext cx="3294395" cy="1044737"/>
            <a:chOff x="4284279" y="3589940"/>
            <a:chExt cx="3294395" cy="1044737"/>
          </a:xfrm>
        </p:grpSpPr>
        <p:sp>
          <p:nvSpPr>
            <p:cNvPr id="3" name="TextBox 2">
              <a:extLst>
                <a:ext uri="{FF2B5EF4-FFF2-40B4-BE49-F238E27FC236}">
                  <a16:creationId xmlns:a16="http://schemas.microsoft.com/office/drawing/2014/main" id="{F3487ECA-4D24-48A9-9926-73312EEAC4FA}"/>
                </a:ext>
              </a:extLst>
            </p:cNvPr>
            <p:cNvSpPr txBox="1"/>
            <p:nvPr userDrawn="1"/>
          </p:nvSpPr>
          <p:spPr>
            <a:xfrm>
              <a:off x="4647971" y="3666458"/>
              <a:ext cx="2767971" cy="276999"/>
            </a:xfrm>
            <a:prstGeom prst="rect">
              <a:avLst/>
            </a:prstGeom>
            <a:noFill/>
          </p:spPr>
          <p:txBody>
            <a:bodyPr wrap="square" rtlCol="0">
              <a:spAutoFit/>
            </a:bodyPr>
            <a:lstStyle/>
            <a:p>
              <a:r>
                <a:rPr lang="en-US" sz="1200" b="1" dirty="0" err="1">
                  <a:solidFill>
                    <a:srgbClr val="1E1545"/>
                  </a:solidFill>
                  <a:latin typeface="Arial" panose="020B0604020202020204" pitchFamily="34" charset="0"/>
                  <a:cs typeface="Arial" panose="020B0604020202020204" pitchFamily="34" charset="0"/>
                </a:rPr>
                <a:t>agedcareengagement.health.gov.au</a:t>
              </a:r>
              <a:endParaRPr lang="en-US" sz="1200" b="1" dirty="0">
                <a:solidFill>
                  <a:srgbClr val="1E1545"/>
                </a:solidFill>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A0215A39-6DF6-4AEB-9AFE-340F6989E57F}"/>
                </a:ext>
              </a:extLst>
            </p:cNvPr>
            <p:cNvPicPr>
              <a:picLocks noChangeAspect="1"/>
            </p:cNvPicPr>
            <p:nvPr userDrawn="1"/>
          </p:nvPicPr>
          <p:blipFill>
            <a:blip r:embed="rId2"/>
            <a:stretch>
              <a:fillRect/>
            </a:stretch>
          </p:blipFill>
          <p:spPr>
            <a:xfrm>
              <a:off x="4284279" y="3589940"/>
              <a:ext cx="430036" cy="430036"/>
            </a:xfrm>
            <a:prstGeom prst="rect">
              <a:avLst/>
            </a:prstGeom>
          </p:spPr>
        </p:pic>
        <p:sp>
          <p:nvSpPr>
            <p:cNvPr id="5" name="TextBox 4">
              <a:extLst>
                <a:ext uri="{FF2B5EF4-FFF2-40B4-BE49-F238E27FC236}">
                  <a16:creationId xmlns:a16="http://schemas.microsoft.com/office/drawing/2014/main" id="{42E21743-E689-4CEE-AA8A-3A99CB0C33E4}"/>
                </a:ext>
              </a:extLst>
            </p:cNvPr>
            <p:cNvSpPr txBox="1"/>
            <p:nvPr userDrawn="1"/>
          </p:nvSpPr>
          <p:spPr>
            <a:xfrm>
              <a:off x="4647972" y="4173012"/>
              <a:ext cx="2930702" cy="461665"/>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Phone </a:t>
              </a:r>
              <a:r>
                <a:rPr lang="en-US" sz="1200" b="1" dirty="0">
                  <a:solidFill>
                    <a:srgbClr val="1E1545"/>
                  </a:solidFill>
                  <a:latin typeface="Arial" panose="020B0604020202020204" pitchFamily="34" charset="0"/>
                  <a:cs typeface="Arial" panose="020B0604020202020204" pitchFamily="34" charset="0"/>
                </a:rPr>
                <a:t>1800 200 422 </a:t>
              </a:r>
            </a:p>
            <a:p>
              <a:r>
                <a:rPr lang="en-US" sz="1200" dirty="0">
                  <a:solidFill>
                    <a:srgbClr val="1E1545"/>
                  </a:solidFill>
                  <a:latin typeface="Arial" panose="020B0604020202020204" pitchFamily="34" charset="0"/>
                  <a:cs typeface="Arial" panose="020B0604020202020204" pitchFamily="34" charset="0"/>
                </a:rPr>
                <a:t>(My Aged Care’s free call phone line)</a:t>
              </a:r>
            </a:p>
          </p:txBody>
        </p:sp>
        <p:pic>
          <p:nvPicPr>
            <p:cNvPr id="6" name="Picture 5">
              <a:extLst>
                <a:ext uri="{FF2B5EF4-FFF2-40B4-BE49-F238E27FC236}">
                  <a16:creationId xmlns:a16="http://schemas.microsoft.com/office/drawing/2014/main" id="{E2395560-E2E4-4DA2-B836-53E79530D72F}"/>
                </a:ext>
              </a:extLst>
            </p:cNvPr>
            <p:cNvPicPr>
              <a:picLocks noChangeAspect="1"/>
            </p:cNvPicPr>
            <p:nvPr userDrawn="1"/>
          </p:nvPicPr>
          <p:blipFill>
            <a:blip r:embed="rId3"/>
            <a:srcRect/>
            <a:stretch/>
          </p:blipFill>
          <p:spPr>
            <a:xfrm>
              <a:off x="4284279" y="4096494"/>
              <a:ext cx="430036" cy="430036"/>
            </a:xfrm>
            <a:prstGeom prst="rect">
              <a:avLst/>
            </a:prstGeom>
          </p:spPr>
        </p:pic>
      </p:grpSp>
    </p:spTree>
    <p:extLst>
      <p:ext uri="{BB962C8B-B14F-4D97-AF65-F5344CB8AC3E}">
        <p14:creationId xmlns:p14="http://schemas.microsoft.com/office/powerpoint/2010/main" val="272250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4279-00AF-4D49-B4F3-D4ACCD82444F}"/>
              </a:ext>
            </a:extLst>
          </p:cNvPr>
          <p:cNvSpPr>
            <a:spLocks noGrp="1"/>
          </p:cNvSpPr>
          <p:nvPr>
            <p:ph type="title"/>
          </p:nvPr>
        </p:nvSpPr>
        <p:spPr/>
        <p:txBody>
          <a:bodyPr/>
          <a:lstStyle/>
          <a:p>
            <a:r>
              <a:rPr lang="en-US" dirty="0"/>
              <a:t>Quarter 1 overview </a:t>
            </a:r>
          </a:p>
        </p:txBody>
      </p:sp>
      <p:sp>
        <p:nvSpPr>
          <p:cNvPr id="3" name="Content Placeholder 2">
            <a:extLst>
              <a:ext uri="{FF2B5EF4-FFF2-40B4-BE49-F238E27FC236}">
                <a16:creationId xmlns:a16="http://schemas.microsoft.com/office/drawing/2014/main" id="{B69CC65B-EAE0-6D48-A86E-200C2CD7A47C}"/>
              </a:ext>
            </a:extLst>
          </p:cNvPr>
          <p:cNvSpPr>
            <a:spLocks noGrp="1"/>
          </p:cNvSpPr>
          <p:nvPr>
            <p:ph sz="half" idx="1"/>
          </p:nvPr>
        </p:nvSpPr>
        <p:spPr>
          <a:xfrm>
            <a:off x="839095" y="1449496"/>
            <a:ext cx="4755040" cy="4351338"/>
          </a:xfrm>
        </p:spPr>
        <p:txBody>
          <a:bodyPr/>
          <a:lstStyle/>
          <a:p>
            <a:pPr lvl="0"/>
            <a:r>
              <a:rPr lang="en-GB" sz="1800" dirty="0"/>
              <a:t>Thank you for your quarter 1 QFR submissions. </a:t>
            </a:r>
          </a:p>
          <a:p>
            <a:pPr lvl="0"/>
            <a:r>
              <a:rPr lang="en-GB" sz="1800" dirty="0"/>
              <a:t>Quarter 1 submissions were due to the department on 4 November 2022 through the Forms Administration portal. </a:t>
            </a:r>
          </a:p>
          <a:p>
            <a:pPr lvl="0"/>
            <a:r>
              <a:rPr lang="en-GB" sz="1800" dirty="0"/>
              <a:t>Nearly ¾ of reports were submitted in the final week of the submission period. </a:t>
            </a:r>
          </a:p>
          <a:p>
            <a:pPr lvl="0"/>
            <a:r>
              <a:rPr lang="en-GB" sz="1800" dirty="0"/>
              <a:t>The Forms Administration helpdesk received a number of enquiries on QFR sign off requirements. As with the ACFR, it is a legislative requirement that a director or member of a provider’s governing body signs the QFR.</a:t>
            </a:r>
          </a:p>
          <a:p>
            <a:pPr lvl="0"/>
            <a:endParaRPr lang="en-GB" sz="1600" dirty="0"/>
          </a:p>
          <a:p>
            <a:pPr lvl="4"/>
            <a:endParaRPr lang="en-GB" sz="1600" dirty="0"/>
          </a:p>
        </p:txBody>
      </p:sp>
      <p:sp>
        <p:nvSpPr>
          <p:cNvPr id="9" name="Date Placeholder 3">
            <a:extLst>
              <a:ext uri="{FF2B5EF4-FFF2-40B4-BE49-F238E27FC236}">
                <a16:creationId xmlns:a16="http://schemas.microsoft.com/office/drawing/2014/main" id="{039F2416-8CEF-4496-9C2F-6A848F9D29DA}"/>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8 December 2022</a:t>
            </a:r>
            <a:endPar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0" name="Date Placeholder 3">
            <a:extLst>
              <a:ext uri="{FF2B5EF4-FFF2-40B4-BE49-F238E27FC236}">
                <a16:creationId xmlns:a16="http://schemas.microsoft.com/office/drawing/2014/main" id="{38BFE378-D73A-46B8-A9EF-D53C5AC1ED90}"/>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05DF09-C760-5E49-9554-4C05EB40F312}"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6975B946-3959-4496-9260-1552832BE602}"/>
              </a:ext>
            </a:extLst>
          </p:cNvPr>
          <p:cNvSpPr txBox="1"/>
          <p:nvPr/>
        </p:nvSpPr>
        <p:spPr>
          <a:xfrm>
            <a:off x="684048" y="6331193"/>
            <a:ext cx="26170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rPr>
              <a:t>agedcareengagement.health.gov.au</a:t>
            </a:r>
          </a:p>
        </p:txBody>
      </p:sp>
      <p:graphicFrame>
        <p:nvGraphicFramePr>
          <p:cNvPr id="8" name="Content Placeholder 7">
            <a:extLst>
              <a:ext uri="{FF2B5EF4-FFF2-40B4-BE49-F238E27FC236}">
                <a16:creationId xmlns:a16="http://schemas.microsoft.com/office/drawing/2014/main" id="{881F066C-E66F-4A99-819C-C11AF1D30CA9}"/>
              </a:ext>
            </a:extLst>
          </p:cNvPr>
          <p:cNvGraphicFramePr>
            <a:graphicFrameLocks noGrp="1"/>
          </p:cNvGraphicFramePr>
          <p:nvPr>
            <p:ph sz="quarter" idx="17"/>
            <p:extLst>
              <p:ext uri="{D42A27DB-BD31-4B8C-83A1-F6EECF244321}">
                <p14:modId xmlns:p14="http://schemas.microsoft.com/office/powerpoint/2010/main" val="861666016"/>
              </p:ext>
            </p:extLst>
          </p:nvPr>
        </p:nvGraphicFramePr>
        <p:xfrm>
          <a:off x="7079787" y="1611312"/>
          <a:ext cx="4572000" cy="444114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a:extLst>
              <a:ext uri="{FF2B5EF4-FFF2-40B4-BE49-F238E27FC236}">
                <a16:creationId xmlns:a16="http://schemas.microsoft.com/office/drawing/2014/main" id="{709CAAC0-F014-48A5-A289-53FB3C88A4D3}"/>
              </a:ext>
            </a:extLst>
          </p:cNvPr>
          <p:cNvSpPr>
            <a:spLocks noGrp="1"/>
          </p:cNvSpPr>
          <p:nvPr>
            <p:ph type="body" sz="quarter" idx="16"/>
          </p:nvPr>
        </p:nvSpPr>
        <p:spPr>
          <a:xfrm>
            <a:off x="7173212" y="1130999"/>
            <a:ext cx="4573588" cy="286232"/>
          </a:xfrm>
        </p:spPr>
        <p:txBody>
          <a:bodyPr/>
          <a:lstStyle/>
          <a:p>
            <a:r>
              <a:rPr lang="en-AU" sz="1400" dirty="0"/>
              <a:t>QFR submissions by date </a:t>
            </a:r>
          </a:p>
        </p:txBody>
      </p:sp>
    </p:spTree>
    <p:extLst>
      <p:ext uri="{BB962C8B-B14F-4D97-AF65-F5344CB8AC3E}">
        <p14:creationId xmlns:p14="http://schemas.microsoft.com/office/powerpoint/2010/main" val="188393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3499BE-058A-D243-BE14-C16781ED9480}"/>
              </a:ext>
            </a:extLst>
          </p:cNvPr>
          <p:cNvSpPr>
            <a:spLocks noGrp="1"/>
          </p:cNvSpPr>
          <p:nvPr>
            <p:ph type="title"/>
          </p:nvPr>
        </p:nvSpPr>
        <p:spPr>
          <a:xfrm>
            <a:off x="829952" y="681037"/>
            <a:ext cx="10521220" cy="549275"/>
          </a:xfrm>
        </p:spPr>
        <p:txBody>
          <a:bodyPr>
            <a:normAutofit/>
          </a:bodyPr>
          <a:lstStyle/>
          <a:p>
            <a:r>
              <a:rPr lang="en-US" dirty="0"/>
              <a:t>Quarter 2 readiness</a:t>
            </a:r>
          </a:p>
        </p:txBody>
      </p:sp>
      <p:sp>
        <p:nvSpPr>
          <p:cNvPr id="8" name="Content Placeholder 7">
            <a:extLst>
              <a:ext uri="{FF2B5EF4-FFF2-40B4-BE49-F238E27FC236}">
                <a16:creationId xmlns:a16="http://schemas.microsoft.com/office/drawing/2014/main" id="{8C09B318-FFAB-C648-8EAF-CB94452A6AEF}"/>
              </a:ext>
            </a:extLst>
          </p:cNvPr>
          <p:cNvSpPr>
            <a:spLocks noGrp="1"/>
          </p:cNvSpPr>
          <p:nvPr>
            <p:ph sz="half" idx="1"/>
          </p:nvPr>
        </p:nvSpPr>
        <p:spPr>
          <a:xfrm>
            <a:off x="788993" y="1738467"/>
            <a:ext cx="10364128" cy="4091356"/>
          </a:xfrm>
        </p:spPr>
        <p:txBody>
          <a:bodyPr>
            <a:normAutofit/>
          </a:bodyPr>
          <a:lstStyle/>
          <a:p>
            <a:pPr marL="285750" indent="-285750">
              <a:buFont typeface="Arial" panose="020B0604020202020204" pitchFamily="34" charset="0"/>
              <a:buChar char="•"/>
            </a:pPr>
            <a:r>
              <a:rPr lang="en-AU" sz="1800" dirty="0"/>
              <a:t>There are a couple of smaller changes included for the Q2 QFR:</a:t>
            </a:r>
          </a:p>
          <a:p>
            <a:pPr marL="742950" lvl="1" indent="-285750">
              <a:buFont typeface="Arial" panose="020B0604020202020204" pitchFamily="34" charset="0"/>
              <a:buChar char="•"/>
            </a:pPr>
            <a:r>
              <a:rPr lang="en-AU" sz="1800" dirty="0"/>
              <a:t>In previous webinars, Home Care providers have asked for the addition of a ‘Centrally Held’ column in the Home Care Labour Cost and Hours section. The Q2 form will have this available, making it align with the ACFR.</a:t>
            </a:r>
            <a:endParaRPr lang="en-AU" sz="1800" dirty="0">
              <a:solidFill>
                <a:srgbClr val="0070C0"/>
              </a:solidFill>
            </a:endParaRPr>
          </a:p>
          <a:p>
            <a:pPr marL="742950" lvl="1" indent="-285750">
              <a:buFont typeface="Arial" panose="020B0604020202020204" pitchFamily="34" charset="0"/>
              <a:buChar char="•"/>
            </a:pPr>
            <a:r>
              <a:rPr lang="en-AU" sz="1800" dirty="0"/>
              <a:t>Average daily spend per resident field will be auto-calculated in the food and nutrition forms for Residential Care providers.</a:t>
            </a:r>
          </a:p>
          <a:p>
            <a:pPr marL="742950" lvl="1" indent="-285750">
              <a:buFont typeface="Arial" panose="020B0604020202020204" pitchFamily="34" charset="0"/>
              <a:buChar char="•"/>
            </a:pPr>
            <a:r>
              <a:rPr lang="en-AU" sz="1800" dirty="0"/>
              <a:t>NATSIFACP and MPS providers will need to input a new data item “Available Bed Days” in the Food and Nutrition section. This will then auto calculate the Average Daily spend fields for them. </a:t>
            </a:r>
            <a:endParaRPr lang="en-US" sz="1600" dirty="0"/>
          </a:p>
          <a:p>
            <a:pPr marL="285750" indent="-285750">
              <a:buFont typeface="Arial" panose="020B0604020202020204" pitchFamily="34" charset="0"/>
              <a:buChar char="•"/>
            </a:pPr>
            <a:endParaRPr lang="en-US" sz="1800" dirty="0"/>
          </a:p>
        </p:txBody>
      </p:sp>
      <p:sp>
        <p:nvSpPr>
          <p:cNvPr id="4" name="Date Placeholder 3">
            <a:extLst>
              <a:ext uri="{FF2B5EF4-FFF2-40B4-BE49-F238E27FC236}">
                <a16:creationId xmlns:a16="http://schemas.microsoft.com/office/drawing/2014/main" id="{27BF2719-AE92-4C47-B8B3-1EBA7691E930}"/>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598750-8F3B-FC48-BF91-5FA7D615AB5A}"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10" name="Date Placeholder 3">
            <a:extLst>
              <a:ext uri="{FF2B5EF4-FFF2-40B4-BE49-F238E27FC236}">
                <a16:creationId xmlns:a16="http://schemas.microsoft.com/office/drawing/2014/main" id="{227029CE-77C2-4DB3-82D1-FCFFFBCD2D02}"/>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11" name="TextBox 10">
            <a:extLst>
              <a:ext uri="{FF2B5EF4-FFF2-40B4-BE49-F238E27FC236}">
                <a16:creationId xmlns:a16="http://schemas.microsoft.com/office/drawing/2014/main" id="{A84FB419-0050-4ADC-BCB5-3DF2EEC79B3B}"/>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159079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3499BE-058A-D243-BE14-C16781ED9480}"/>
              </a:ext>
            </a:extLst>
          </p:cNvPr>
          <p:cNvSpPr>
            <a:spLocks noGrp="1"/>
          </p:cNvSpPr>
          <p:nvPr>
            <p:ph type="title"/>
          </p:nvPr>
        </p:nvSpPr>
        <p:spPr>
          <a:xfrm>
            <a:off x="829952" y="681037"/>
            <a:ext cx="10521220" cy="549275"/>
          </a:xfrm>
        </p:spPr>
        <p:txBody>
          <a:bodyPr>
            <a:normAutofit/>
          </a:bodyPr>
          <a:lstStyle/>
          <a:p>
            <a:r>
              <a:rPr lang="en-US" dirty="0"/>
              <a:t>Quarter 2 submission details and timeframes</a:t>
            </a:r>
          </a:p>
        </p:txBody>
      </p:sp>
      <p:sp>
        <p:nvSpPr>
          <p:cNvPr id="4" name="Date Placeholder 3">
            <a:extLst>
              <a:ext uri="{FF2B5EF4-FFF2-40B4-BE49-F238E27FC236}">
                <a16:creationId xmlns:a16="http://schemas.microsoft.com/office/drawing/2014/main" id="{27BF2719-AE92-4C47-B8B3-1EBA7691E930}"/>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598750-8F3B-FC48-BF91-5FA7D615AB5A}" type="slidenum">
              <a:rPr kumimoji="0" lang="en-US" sz="1200" b="1" i="0" u="none" strike="noStrike" kern="1200" cap="none" spc="0" normalizeH="0" baseline="0" noProof="0" smtClean="0">
                <a:ln>
                  <a:noFill/>
                </a:ln>
                <a:solidFill>
                  <a:srgbClr val="1E154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1E1545"/>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4C0C2F5E-88A7-44F2-BC1A-772617D1C5FC}"/>
              </a:ext>
            </a:extLst>
          </p:cNvPr>
          <p:cNvSpPr>
            <a:spLocks noGrp="1"/>
          </p:cNvSpPr>
          <p:nvPr>
            <p:ph sz="half" idx="1"/>
          </p:nvPr>
        </p:nvSpPr>
        <p:spPr/>
        <p:txBody>
          <a:bodyPr/>
          <a:lstStyle/>
          <a:p>
            <a:pPr marL="285750" indent="-285750">
              <a:buFont typeface="Arial" panose="020B0604020202020204" pitchFamily="34" charset="0"/>
              <a:buChar char="•"/>
            </a:pPr>
            <a:r>
              <a:rPr lang="en-AU" sz="1800" dirty="0"/>
              <a:t>The quarter 2 QFR for the 2022-23 financial year will cover the reporting period from 1 October 2022 to 31 December 2022.</a:t>
            </a:r>
          </a:p>
          <a:p>
            <a:pPr marL="285750" indent="-285750">
              <a:buFont typeface="Arial" panose="020B0604020202020204" pitchFamily="34" charset="0"/>
              <a:buChar char="•"/>
            </a:pPr>
            <a:r>
              <a:rPr lang="en-AU" sz="1800" dirty="0"/>
              <a:t>Providers will submit their quarter 2 QFR through the Forms Administration QFR portal. </a:t>
            </a:r>
          </a:p>
          <a:p>
            <a:pPr marL="285750" indent="-285750">
              <a:buFont typeface="Arial" panose="020B0604020202020204" pitchFamily="34" charset="0"/>
              <a:buChar char="•"/>
            </a:pPr>
            <a:r>
              <a:rPr lang="en-AU" sz="1800" dirty="0"/>
              <a:t>Providers will have </a:t>
            </a:r>
            <a:r>
              <a:rPr lang="en-AU" sz="1800" b="1" dirty="0"/>
              <a:t>45 days</a:t>
            </a:r>
            <a:r>
              <a:rPr lang="en-AU" sz="1800" dirty="0"/>
              <a:t> (instead of 35) to submit their quarter 2 reports due to the holidays.</a:t>
            </a:r>
          </a:p>
          <a:p>
            <a:pPr marL="285750" indent="-285750">
              <a:buFont typeface="Arial" panose="020B0604020202020204" pitchFamily="34" charset="0"/>
              <a:buChar char="•"/>
            </a:pPr>
            <a:r>
              <a:rPr lang="en-US" sz="1800" dirty="0"/>
              <a:t>The portal will open for quarter 2 submissions on 1 January 2023, with submissions due on 14 February 2023. </a:t>
            </a:r>
          </a:p>
          <a:p>
            <a:pPr marL="285750" indent="-285750">
              <a:buFont typeface="Arial" panose="020B0604020202020204" pitchFamily="34" charset="0"/>
              <a:buChar char="•"/>
            </a:pPr>
            <a:r>
              <a:rPr lang="en-AU" sz="1800" dirty="0"/>
              <a:t>Please note that the Quarterly Financial Statement section of the QFR is completed on a financial year to date basis, while the residential and home care labour costs and hours and food and nutrition sections are completed for the quarter only. </a:t>
            </a:r>
            <a:endParaRPr lang="en-US" sz="1800" dirty="0"/>
          </a:p>
          <a:p>
            <a:pPr marL="285750" indent="-285750">
              <a:buFont typeface="Arial" panose="020B0604020202020204" pitchFamily="34" charset="0"/>
              <a:buChar char="•"/>
            </a:pPr>
            <a:r>
              <a:rPr lang="en-AU" sz="1800" dirty="0"/>
              <a:t>A helpdesk run by Forms Administration will be available to assist </a:t>
            </a:r>
            <a:r>
              <a:rPr kumimoji="0" lang="en-AU" sz="1800" b="0" i="0" u="none" strike="noStrike" kern="1200" cap="none" spc="0" normalizeH="0" baseline="0" noProof="0" dirty="0">
                <a:ln>
                  <a:noFill/>
                </a:ln>
                <a:solidFill>
                  <a:srgbClr val="1E1545"/>
                </a:solidFill>
                <a:effectLst/>
                <a:uLnTx/>
                <a:uFillTx/>
              </a:rPr>
              <a:t>with the completion and lodgement of QFR. Providers can call</a:t>
            </a:r>
            <a:r>
              <a:rPr kumimoji="0" lang="en-AU" sz="1800" b="0" i="0" u="none" strike="noStrike" kern="1200" cap="none" spc="0" normalizeH="0" baseline="0" noProof="0" dirty="0">
                <a:ln>
                  <a:noFill/>
                </a:ln>
                <a:solidFill>
                  <a:srgbClr val="1E1545"/>
                </a:solidFill>
                <a:effectLst/>
                <a:uLnTx/>
                <a:uFillTx/>
                <a:ea typeface="Times New Roman" panose="02020603050405020304" pitchFamily="18" charset="0"/>
              </a:rPr>
              <a:t> the helpdesk on (02) 4403 0640 or email enquiries to </a:t>
            </a:r>
            <a:r>
              <a:rPr kumimoji="0" lang="en-AU" sz="1800" b="0" i="0" u="sng" strike="noStrike" kern="1200" cap="none" spc="0" normalizeH="0" baseline="0" noProof="0" dirty="0">
                <a:ln>
                  <a:noFill/>
                </a:ln>
                <a:solidFill>
                  <a:srgbClr val="1E1545"/>
                </a:solidFill>
                <a:effectLst/>
                <a:uLnTx/>
                <a:uFillTx/>
                <a:ea typeface="Times New Roman" panose="02020603050405020304" pitchFamily="18" charset="0"/>
                <a:hlinkClick r:id="rId2">
                  <a:extLst>
                    <a:ext uri="{A12FA001-AC4F-418D-AE19-62706E023703}">
                      <ahyp:hlinkClr xmlns:ahyp="http://schemas.microsoft.com/office/drawing/2018/hyperlinkcolor" val="tx"/>
                    </a:ext>
                  </a:extLst>
                </a:hlinkClick>
              </a:rPr>
              <a:t>health@formsadministration.com.au</a:t>
            </a:r>
            <a:r>
              <a:rPr kumimoji="0" lang="en-AU" sz="1800" b="0" i="0" u="none" strike="noStrike" kern="1200" cap="none" spc="0" normalizeH="0" baseline="0" noProof="0" dirty="0">
                <a:ln>
                  <a:noFill/>
                </a:ln>
                <a:solidFill>
                  <a:srgbClr val="1E1545"/>
                </a:solidFill>
                <a:effectLst/>
                <a:uLnTx/>
                <a:uFillTx/>
                <a:ea typeface="Times New Roman" panose="02020603050405020304" pitchFamily="18" charset="0"/>
              </a:rPr>
              <a:t>. </a:t>
            </a:r>
            <a:endParaRPr kumimoji="0" lang="en-AU" sz="1800" b="0" i="0" u="none" strike="noStrike" kern="1200" cap="none" spc="0" normalizeH="0" baseline="0" noProof="0" dirty="0">
              <a:ln>
                <a:noFill/>
              </a:ln>
              <a:solidFill>
                <a:srgbClr val="1E1545"/>
              </a:solidFill>
              <a:effectLst/>
              <a:uLnTx/>
              <a:uFillTx/>
            </a:endParaRPr>
          </a:p>
          <a:p>
            <a:endParaRPr lang="en-AU" dirty="0"/>
          </a:p>
        </p:txBody>
      </p:sp>
      <p:sp>
        <p:nvSpPr>
          <p:cNvPr id="6" name="Date Placeholder 3">
            <a:extLst>
              <a:ext uri="{FF2B5EF4-FFF2-40B4-BE49-F238E27FC236}">
                <a16:creationId xmlns:a16="http://schemas.microsoft.com/office/drawing/2014/main" id="{3AE0B96C-86FB-4C28-AD18-DFE3B8BF6F27}"/>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8" name="TextBox 7">
            <a:extLst>
              <a:ext uri="{FF2B5EF4-FFF2-40B4-BE49-F238E27FC236}">
                <a16:creationId xmlns:a16="http://schemas.microsoft.com/office/drawing/2014/main" id="{0DF07682-73FD-4CAA-ADAF-1C86145A9F56}"/>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88289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91D7E-DBD8-49EB-8933-226AE46DECEF}"/>
              </a:ext>
            </a:extLst>
          </p:cNvPr>
          <p:cNvSpPr txBox="1">
            <a:spLocks/>
          </p:cNvSpPr>
          <p:nvPr/>
        </p:nvSpPr>
        <p:spPr>
          <a:xfrm>
            <a:off x="1523999" y="3381137"/>
            <a:ext cx="9675223" cy="879475"/>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600" b="1" i="0" u="none" strike="noStrike" kern="1200" cap="none" spc="0" normalizeH="0" baseline="0" noProof="0" dirty="0">
                <a:ln>
                  <a:noFill/>
                </a:ln>
                <a:solidFill>
                  <a:srgbClr val="F2F1F2"/>
                </a:solidFill>
                <a:effectLst/>
                <a:uLnTx/>
                <a:uFillTx/>
                <a:latin typeface="Arial" panose="020B0604020202020204" pitchFamily="34" charset="0"/>
                <a:ea typeface="+mj-ea"/>
                <a:cs typeface="Arial" panose="020B0604020202020204" pitchFamily="34" charset="0"/>
              </a:rPr>
              <a:t>Aged Care Quality and Safety Commission Compliance Insights </a:t>
            </a:r>
          </a:p>
        </p:txBody>
      </p:sp>
      <p:sp>
        <p:nvSpPr>
          <p:cNvPr id="6" name="Subtitle 2">
            <a:extLst>
              <a:ext uri="{FF2B5EF4-FFF2-40B4-BE49-F238E27FC236}">
                <a16:creationId xmlns:a16="http://schemas.microsoft.com/office/drawing/2014/main" id="{E40C9041-AF6E-4C37-8FFC-FC59A2AF7625}"/>
              </a:ext>
            </a:extLst>
          </p:cNvPr>
          <p:cNvSpPr txBox="1">
            <a:spLocks/>
          </p:cNvSpPr>
          <p:nvPr/>
        </p:nvSpPr>
        <p:spPr>
          <a:xfrm>
            <a:off x="1524000" y="4556377"/>
            <a:ext cx="9144000" cy="1092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2F1F2"/>
                </a:solidFill>
              </a:rPr>
              <a:t>Elly Osborne </a:t>
            </a:r>
            <a:endParaRPr kumimoji="0" lang="en-US" sz="1800" b="1"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Director, Prudential Compliance, The Aged Care Quality and Safety Commission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endParaRPr>
          </a:p>
        </p:txBody>
      </p:sp>
      <p:sp>
        <p:nvSpPr>
          <p:cNvPr id="11" name="Subtitle 2">
            <a:extLst>
              <a:ext uri="{FF2B5EF4-FFF2-40B4-BE49-F238E27FC236}">
                <a16:creationId xmlns:a16="http://schemas.microsoft.com/office/drawing/2014/main" id="{02ABF7E6-3E0F-4844-A9FF-E59D952243F3}"/>
              </a:ext>
            </a:extLst>
          </p:cNvPr>
          <p:cNvSpPr txBox="1">
            <a:spLocks/>
          </p:cNvSpPr>
          <p:nvPr/>
        </p:nvSpPr>
        <p:spPr>
          <a:xfrm>
            <a:off x="1524000" y="2136301"/>
            <a:ext cx="9144000" cy="365125"/>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2F1F2"/>
                </a:solidFill>
                <a:effectLst/>
                <a:uLnTx/>
                <a:uFillTx/>
                <a:latin typeface="Arial" panose="020B0604020202020204" pitchFamily="34" charset="0"/>
                <a:ea typeface="+mn-ea"/>
                <a:cs typeface="Arial" panose="020B0604020202020204" pitchFamily="34" charset="0"/>
              </a:rPr>
              <a:t>Item 2 </a:t>
            </a:r>
          </a:p>
        </p:txBody>
      </p:sp>
      <p:cxnSp>
        <p:nvCxnSpPr>
          <p:cNvPr id="12" name="Straight Connector 11">
            <a:extLst>
              <a:ext uri="{FF2B5EF4-FFF2-40B4-BE49-F238E27FC236}">
                <a16:creationId xmlns:a16="http://schemas.microsoft.com/office/drawing/2014/main" id="{26C4F034-8524-4479-AC3E-C789D6CB0FFA}"/>
              </a:ext>
            </a:extLst>
          </p:cNvPr>
          <p:cNvCxnSpPr>
            <a:cxnSpLocks/>
          </p:cNvCxnSpPr>
          <p:nvPr/>
        </p:nvCxnSpPr>
        <p:spPr>
          <a:xfrm flipV="1">
            <a:off x="1606277" y="2506985"/>
            <a:ext cx="815017" cy="1"/>
          </a:xfrm>
          <a:prstGeom prst="line">
            <a:avLst/>
          </a:prstGeom>
          <a:ln w="12700">
            <a:solidFill>
              <a:srgbClr val="00B4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6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person, person, vegetable&#10;&#10;Description automatically generated">
            <a:extLst>
              <a:ext uri="{FF2B5EF4-FFF2-40B4-BE49-F238E27FC236}">
                <a16:creationId xmlns:a16="http://schemas.microsoft.com/office/drawing/2014/main" id="{8FB3E08F-FF2F-8B43-9E33-8DCC9449392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3471" b="3471"/>
          <a:stretch/>
        </p:blipFill>
        <p:spPr>
          <a:prstGeom prst="rect">
            <a:avLst/>
          </a:prstGeom>
          <a:effectLst/>
        </p:spPr>
      </p:pic>
      <p:sp>
        <p:nvSpPr>
          <p:cNvPr id="2" name="Title 1">
            <a:extLst>
              <a:ext uri="{FF2B5EF4-FFF2-40B4-BE49-F238E27FC236}">
                <a16:creationId xmlns:a16="http://schemas.microsoft.com/office/drawing/2014/main" id="{CE47C2E5-81F4-CF44-81E0-06FA582FCA64}"/>
              </a:ext>
            </a:extLst>
          </p:cNvPr>
          <p:cNvSpPr>
            <a:spLocks noGrp="1"/>
          </p:cNvSpPr>
          <p:nvPr>
            <p:ph type="title"/>
          </p:nvPr>
        </p:nvSpPr>
        <p:spPr/>
        <p:txBody>
          <a:bodyPr vert="horz" lIns="91440" tIns="45720" rIns="91440" bIns="45720" rtlCol="0" anchor="b">
            <a:normAutofit fontScale="90000"/>
          </a:bodyPr>
          <a:lstStyle/>
          <a:p>
            <a:r>
              <a:rPr lang="en-US" sz="4000" dirty="0">
                <a:solidFill>
                  <a:schemeClr val="tx1"/>
                </a:solidFill>
                <a:latin typeface="+mj-lt"/>
                <a:cs typeface="+mj-cs"/>
              </a:rPr>
              <a:t>Quarter 1</a:t>
            </a:r>
          </a:p>
        </p:txBody>
      </p:sp>
      <p:sp>
        <p:nvSpPr>
          <p:cNvPr id="4" name="Content Placeholder 3">
            <a:extLst>
              <a:ext uri="{FF2B5EF4-FFF2-40B4-BE49-F238E27FC236}">
                <a16:creationId xmlns:a16="http://schemas.microsoft.com/office/drawing/2014/main" id="{BF2AB7D2-70F1-5840-AB1A-FEC41E342194}"/>
              </a:ext>
            </a:extLst>
          </p:cNvPr>
          <p:cNvSpPr>
            <a:spLocks noGrp="1"/>
          </p:cNvSpPr>
          <p:nvPr>
            <p:ph sz="half" idx="1"/>
          </p:nvPr>
        </p:nvSpPr>
        <p:spPr/>
        <p:txBody>
          <a:bodyPr vert="horz" lIns="91440" tIns="45720" rIns="91440" bIns="45720" rtlCol="0">
            <a:normAutofit/>
          </a:bodyPr>
          <a:lstStyle/>
          <a:p>
            <a:pPr marL="285750"/>
            <a:r>
              <a:rPr lang="en-US" sz="2000" dirty="0">
                <a:solidFill>
                  <a:schemeClr val="tx1"/>
                </a:solidFill>
                <a:latin typeface="+mn-lt"/>
                <a:cs typeface="+mn-cs"/>
              </a:rPr>
              <a:t>The QFR for quarter 1 was due on 4 November 2022</a:t>
            </a:r>
          </a:p>
          <a:p>
            <a:pPr marL="285750"/>
            <a:r>
              <a:rPr lang="en-US" sz="2000" dirty="0">
                <a:solidFill>
                  <a:schemeClr val="tx1"/>
                </a:solidFill>
                <a:latin typeface="+mn-lt"/>
                <a:cs typeface="+mn-cs"/>
              </a:rPr>
              <a:t>More than 1,400 approved providers were required to submit a QFR</a:t>
            </a:r>
          </a:p>
          <a:p>
            <a:pPr marL="285750"/>
            <a:r>
              <a:rPr lang="en-US" sz="2000" dirty="0">
                <a:solidFill>
                  <a:schemeClr val="tx1"/>
                </a:solidFill>
                <a:latin typeface="+mn-lt"/>
                <a:cs typeface="+mn-cs"/>
              </a:rPr>
              <a:t>1,255 approved providers submitted by the deadline date</a:t>
            </a:r>
          </a:p>
          <a:p>
            <a:pPr marL="285750"/>
            <a:r>
              <a:rPr lang="en-US" sz="2000" dirty="0">
                <a:solidFill>
                  <a:schemeClr val="tx1"/>
                </a:solidFill>
                <a:latin typeface="+mn-lt"/>
                <a:cs typeface="+mn-cs"/>
              </a:rPr>
              <a:t>Over half of those were submitted on the deadline date</a:t>
            </a:r>
          </a:p>
          <a:p>
            <a:pPr marL="285750"/>
            <a:r>
              <a:rPr lang="en-US" sz="2000" dirty="0">
                <a:solidFill>
                  <a:schemeClr val="tx1"/>
                </a:solidFill>
                <a:latin typeface="+mn-lt"/>
                <a:cs typeface="+mn-cs"/>
              </a:rPr>
              <a:t>54 extension requests were received</a:t>
            </a:r>
          </a:p>
          <a:p>
            <a:pPr marL="285750"/>
            <a:endParaRPr lang="en-US" sz="2000" dirty="0">
              <a:solidFill>
                <a:schemeClr val="tx1"/>
              </a:solidFill>
              <a:latin typeface="+mn-lt"/>
              <a:cs typeface="+mn-cs"/>
            </a:endParaRPr>
          </a:p>
        </p:txBody>
      </p:sp>
      <p:sp>
        <p:nvSpPr>
          <p:cNvPr id="13" name="TextBox 12">
            <a:extLst>
              <a:ext uri="{FF2B5EF4-FFF2-40B4-BE49-F238E27FC236}">
                <a16:creationId xmlns:a16="http://schemas.microsoft.com/office/drawing/2014/main" id="{C83A38A5-985C-42B5-B205-44A1033F6048}"/>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407658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4279-00AF-4D49-B4F3-D4ACCD82444F}"/>
              </a:ext>
            </a:extLst>
          </p:cNvPr>
          <p:cNvSpPr>
            <a:spLocks noGrp="1"/>
          </p:cNvSpPr>
          <p:nvPr>
            <p:ph type="title"/>
          </p:nvPr>
        </p:nvSpPr>
        <p:spPr/>
        <p:txBody>
          <a:bodyPr>
            <a:noAutofit/>
          </a:bodyPr>
          <a:lstStyle/>
          <a:p>
            <a:r>
              <a:rPr lang="en-US" sz="3600" b="0" dirty="0">
                <a:latin typeface="+mn-lt"/>
              </a:rPr>
              <a:t>Compliance insights</a:t>
            </a:r>
          </a:p>
        </p:txBody>
      </p:sp>
      <p:sp>
        <p:nvSpPr>
          <p:cNvPr id="5" name="Text Placeholder 4">
            <a:extLst>
              <a:ext uri="{FF2B5EF4-FFF2-40B4-BE49-F238E27FC236}">
                <a16:creationId xmlns:a16="http://schemas.microsoft.com/office/drawing/2014/main" id="{6CA89B4F-2641-1846-BF19-E30A3B33EFEA}"/>
              </a:ext>
            </a:extLst>
          </p:cNvPr>
          <p:cNvSpPr>
            <a:spLocks noGrp="1"/>
          </p:cNvSpPr>
          <p:nvPr>
            <p:ph type="body" sz="quarter" idx="16"/>
          </p:nvPr>
        </p:nvSpPr>
        <p:spPr>
          <a:xfrm>
            <a:off x="7078288" y="806686"/>
            <a:ext cx="4761847" cy="646331"/>
          </a:xfrm>
        </p:spPr>
        <p:txBody>
          <a:bodyPr/>
          <a:lstStyle/>
          <a:p>
            <a:r>
              <a:rPr lang="en-US" sz="2000" dirty="0">
                <a:latin typeface="+mn-lt"/>
              </a:rPr>
              <a:t>Providers that did not submit by 4/11/2022</a:t>
            </a:r>
          </a:p>
        </p:txBody>
      </p:sp>
      <p:sp>
        <p:nvSpPr>
          <p:cNvPr id="8" name="Date Placeholder 3">
            <a:extLst>
              <a:ext uri="{FF2B5EF4-FFF2-40B4-BE49-F238E27FC236}">
                <a16:creationId xmlns:a16="http://schemas.microsoft.com/office/drawing/2014/main" id="{0AE569AE-2E1F-4D38-BB1F-516363B71F8B}"/>
              </a:ext>
            </a:extLst>
          </p:cNvPr>
          <p:cNvSpPr txBox="1">
            <a:spLocks/>
          </p:cNvSpPr>
          <p:nvPr/>
        </p:nvSpPr>
        <p:spPr>
          <a:xfrm>
            <a:off x="8613117"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a:t>8 December 2022</a:t>
            </a:r>
            <a:endParaRPr lang="en-US" dirty="0"/>
          </a:p>
        </p:txBody>
      </p:sp>
      <p:sp>
        <p:nvSpPr>
          <p:cNvPr id="9" name="Date Placeholder 3">
            <a:extLst>
              <a:ext uri="{FF2B5EF4-FFF2-40B4-BE49-F238E27FC236}">
                <a16:creationId xmlns:a16="http://schemas.microsoft.com/office/drawing/2014/main" id="{1B7AF41F-959B-4D94-90AE-DF1F9973D91E}"/>
              </a:ext>
            </a:extLst>
          </p:cNvPr>
          <p:cNvSpPr txBox="1">
            <a:spLocks/>
          </p:cNvSpPr>
          <p:nvPr/>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C05DF09-C760-5E49-9554-4C05EB40F312}" type="slidenum">
              <a:rPr lang="en-US" b="1" smtClean="0"/>
              <a:t>9</a:t>
            </a:fld>
            <a:endParaRPr lang="en-US" b="1" dirty="0"/>
          </a:p>
        </p:txBody>
      </p:sp>
      <p:graphicFrame>
        <p:nvGraphicFramePr>
          <p:cNvPr id="10" name="Chart 9">
            <a:extLst>
              <a:ext uri="{FF2B5EF4-FFF2-40B4-BE49-F238E27FC236}">
                <a16:creationId xmlns:a16="http://schemas.microsoft.com/office/drawing/2014/main" id="{200AE71E-F2A5-42DC-9A91-A3874381D605}"/>
              </a:ext>
            </a:extLst>
          </p:cNvPr>
          <p:cNvGraphicFramePr>
            <a:graphicFrameLocks/>
          </p:cNvGraphicFramePr>
          <p:nvPr/>
        </p:nvGraphicFramePr>
        <p:xfrm>
          <a:off x="7173212" y="1617662"/>
          <a:ext cx="4572000" cy="4250876"/>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2">
            <a:extLst>
              <a:ext uri="{FF2B5EF4-FFF2-40B4-BE49-F238E27FC236}">
                <a16:creationId xmlns:a16="http://schemas.microsoft.com/office/drawing/2014/main" id="{4B1A8A58-2584-45B1-A2BE-F8741FB0BADA}"/>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AU" sz="2000" dirty="0">
                <a:latin typeface="+mn-lt"/>
              </a:rPr>
              <a:t>Providers that did not submit by the deadline were referred to the Commission for compliance action</a:t>
            </a:r>
          </a:p>
          <a:p>
            <a:pPr marL="342900" indent="-342900">
              <a:buFont typeface="Arial" panose="020B0604020202020204" pitchFamily="34" charset="0"/>
              <a:buChar char="•"/>
            </a:pPr>
            <a:r>
              <a:rPr lang="en-AU" sz="2000" dirty="0">
                <a:latin typeface="+mn-lt"/>
              </a:rPr>
              <a:t>Overdue letters were sent to 195 providers that did not submit on time</a:t>
            </a:r>
          </a:p>
          <a:p>
            <a:pPr marL="342900" indent="-342900">
              <a:buFont typeface="Arial" panose="020B0604020202020204" pitchFamily="34" charset="0"/>
              <a:buChar char="•"/>
            </a:pPr>
            <a:r>
              <a:rPr lang="en-AU" sz="2000" dirty="0">
                <a:latin typeface="+mn-lt"/>
              </a:rPr>
              <a:t>As at 1 December, 77 providers have still not submitted their QFR</a:t>
            </a:r>
          </a:p>
          <a:p>
            <a:pPr marL="342900" indent="-342900">
              <a:buFont typeface="Arial" panose="020B0604020202020204" pitchFamily="34" charset="0"/>
              <a:buChar char="•"/>
            </a:pPr>
            <a:endParaRPr lang="en-AU" sz="2000" dirty="0">
              <a:effectLst/>
              <a:latin typeface="+mn-lt"/>
              <a:ea typeface="Calibri" panose="020F0502020204030204" pitchFamily="34" charset="0"/>
              <a:cs typeface="Times New Roman" panose="02020603050405020304" pitchFamily="18" charset="0"/>
            </a:endParaRPr>
          </a:p>
          <a:p>
            <a:endParaRPr lang="en-AU" dirty="0"/>
          </a:p>
        </p:txBody>
      </p:sp>
      <p:sp>
        <p:nvSpPr>
          <p:cNvPr id="11" name="TextBox 10">
            <a:extLst>
              <a:ext uri="{FF2B5EF4-FFF2-40B4-BE49-F238E27FC236}">
                <a16:creationId xmlns:a16="http://schemas.microsoft.com/office/drawing/2014/main" id="{AA46CBCF-8A99-4795-9BDF-B50BD4C350EE}"/>
              </a:ext>
            </a:extLst>
          </p:cNvPr>
          <p:cNvSpPr txBox="1"/>
          <p:nvPr/>
        </p:nvSpPr>
        <p:spPr>
          <a:xfrm>
            <a:off x="684048" y="633119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Tree>
    <p:extLst>
      <p:ext uri="{BB962C8B-B14F-4D97-AF65-F5344CB8AC3E}">
        <p14:creationId xmlns:p14="http://schemas.microsoft.com/office/powerpoint/2010/main" val="1257820281"/>
      </p:ext>
    </p:extLst>
  </p:cSld>
  <p:clrMapOvr>
    <a:masterClrMapping/>
  </p:clrMapOvr>
</p:sld>
</file>

<file path=ppt/theme/theme1.xml><?xml version="1.0" encoding="utf-8"?>
<a:theme xmlns:a="http://schemas.openxmlformats.org/drawingml/2006/main" name="Office Theme">
  <a:themeElements>
    <a:clrScheme name="Aged Care Generic Colour Palette">
      <a:dk1>
        <a:srgbClr val="1E1544"/>
      </a:dk1>
      <a:lt1>
        <a:srgbClr val="F2F1F2"/>
      </a:lt1>
      <a:dk2>
        <a:srgbClr val="1E1544"/>
      </a:dk2>
      <a:lt2>
        <a:srgbClr val="F2F1F2"/>
      </a:lt2>
      <a:accent1>
        <a:srgbClr val="65BDC5"/>
      </a:accent1>
      <a:accent2>
        <a:srgbClr val="8ECAD2"/>
      </a:accent2>
      <a:accent3>
        <a:srgbClr val="C5E2E5"/>
      </a:accent3>
      <a:accent4>
        <a:srgbClr val="3F365B"/>
      </a:accent4>
      <a:accent5>
        <a:srgbClr val="615877"/>
      </a:accent5>
      <a:accent6>
        <a:srgbClr val="A099AD"/>
      </a:accent6>
      <a:hlink>
        <a:srgbClr val="28B2BB"/>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AB8119B1D0B40B9C97E64BEA9C356" ma:contentTypeVersion="12" ma:contentTypeDescription="Create a new document." ma:contentTypeScope="" ma:versionID="777d9cf5c7728b85ba49536c988fbb27">
  <xsd:schema xmlns:xsd="http://www.w3.org/2001/XMLSchema" xmlns:xs="http://www.w3.org/2001/XMLSchema" xmlns:p="http://schemas.microsoft.com/office/2006/metadata/properties" xmlns:ns2="1caad870-3340-4911-bc92-c3989ba6ea87" xmlns:ns3="50d51488-8d6c-408c-8e2e-448ce4e05758" targetNamespace="http://schemas.microsoft.com/office/2006/metadata/properties" ma:root="true" ma:fieldsID="cc079d9b070b22d609109ea51b673897" ns2:_="" ns3:_="">
    <xsd:import namespace="1caad870-3340-4911-bc92-c3989ba6ea87"/>
    <xsd:import namespace="50d51488-8d6c-408c-8e2e-448ce4e057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3:SharedWithUsers" minOccurs="0"/>
                <xsd:element ref="ns3:SharedWithDetail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ad870-3340-4911-bc92-c3989ba6ea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Category" ma:index="19" nillable="true" ma:displayName="Category" ma:format="Dropdown" ma:internalName="Catego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d51488-8d6c-408c-8e2e-448ce4e0575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1caad870-3340-4911-bc92-c3989ba6ea87">Template</Category>
  </documentManagement>
</p:properties>
</file>

<file path=customXml/itemProps1.xml><?xml version="1.0" encoding="utf-8"?>
<ds:datastoreItem xmlns:ds="http://schemas.openxmlformats.org/officeDocument/2006/customXml" ds:itemID="{DCFF04EC-76AD-4CEF-8AF5-CB13A4751C72}">
  <ds:schemaRefs>
    <ds:schemaRef ds:uri="http://schemas.microsoft.com/sharepoint/v3/contenttype/forms"/>
  </ds:schemaRefs>
</ds:datastoreItem>
</file>

<file path=customXml/itemProps2.xml><?xml version="1.0" encoding="utf-8"?>
<ds:datastoreItem xmlns:ds="http://schemas.openxmlformats.org/officeDocument/2006/customXml" ds:itemID="{1C65F624-B19C-403A-A634-99F3D91D5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ad870-3340-4911-bc92-c3989ba6ea87"/>
    <ds:schemaRef ds:uri="50d51488-8d6c-408c-8e2e-448ce4e05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FAF318-A2A3-4DF2-8434-9016B6233C68}">
  <ds:schemaRefs>
    <ds:schemaRef ds:uri="http://schemas.microsoft.com/office/2006/metadata/properties"/>
    <ds:schemaRef ds:uri="http://schemas.microsoft.com/office/infopath/2007/PartnerControls"/>
    <ds:schemaRef ds:uri="1caad870-3340-4911-bc92-c3989ba6ea87"/>
  </ds:schemaRefs>
</ds:datastoreItem>
</file>

<file path=docProps/app.xml><?xml version="1.0" encoding="utf-8"?>
<Properties xmlns="http://schemas.openxmlformats.org/officeDocument/2006/extended-properties" xmlns:vt="http://schemas.openxmlformats.org/officeDocument/2006/docPropsVTypes">
  <TotalTime>3480</TotalTime>
  <Words>3485</Words>
  <Application>Microsoft Office PowerPoint</Application>
  <PresentationFormat>Widescreen</PresentationFormat>
  <Paragraphs>379</Paragraphs>
  <Slides>36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Quarter 1 overview </vt:lpstr>
      <vt:lpstr>Quarter 2 readiness</vt:lpstr>
      <vt:lpstr>Quarter 2 submission details and timeframes</vt:lpstr>
      <vt:lpstr>PowerPoint Presentation</vt:lpstr>
      <vt:lpstr>Quarter 1</vt:lpstr>
      <vt:lpstr>Compliance insights</vt:lpstr>
      <vt:lpstr>Compliance with obligations</vt:lpstr>
      <vt:lpstr>PowerPoint Presentation</vt:lpstr>
      <vt:lpstr>PowerPoint Presentation</vt:lpstr>
      <vt:lpstr>Care minutes definitions – RN and EN</vt:lpstr>
      <vt:lpstr>Care minutes definitions – personal care worker</vt:lpstr>
      <vt:lpstr>Care minutes example – Personal care worker</vt:lpstr>
      <vt:lpstr>Care minutes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developments </vt:lpstr>
      <vt:lpstr>QFR workshop findings </vt:lpstr>
      <vt:lpstr>Don’t forget…</vt:lpstr>
      <vt:lpstr>Aged Care Registered Nurses' Payment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Beinke - Coordinate</dc:creator>
  <cp:lastModifiedBy>CARAH, Olivia</cp:lastModifiedBy>
  <cp:revision>119</cp:revision>
  <dcterms:created xsi:type="dcterms:W3CDTF">2022-08-10T23:34:17Z</dcterms:created>
  <dcterms:modified xsi:type="dcterms:W3CDTF">2022-12-13T23:14:46Z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0x010100655AB8119B1D0B40B9C97E64BEA9C356</vt:lpwstr>
  </property>
</Properties>
</file>